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9" r:id="rId2"/>
    <p:sldId id="331" r:id="rId3"/>
    <p:sldId id="330" r:id="rId4"/>
    <p:sldId id="332" r:id="rId5"/>
    <p:sldId id="333" r:id="rId6"/>
    <p:sldId id="334" r:id="rId7"/>
    <p:sldId id="3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DE512-DD03-4851-98A7-8AE03376ACAA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94644-B220-4B7D-B371-838F4A451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为了能够达到个性化联邦的目的，提出每个客户机的深度学习模型，由</a:t>
            </a:r>
            <a:r>
              <a:rPr lang="en-US" altLang="zh-CN" dirty="0"/>
              <a:t>base</a:t>
            </a:r>
            <a:r>
              <a:rPr lang="zh-CN" altLang="en-US" dirty="0"/>
              <a:t>层和</a:t>
            </a:r>
            <a:r>
              <a:rPr lang="en-US" altLang="zh-CN" dirty="0"/>
              <a:t>personalization</a:t>
            </a:r>
            <a:r>
              <a:rPr lang="zh-CN" altLang="en-US" dirty="0"/>
              <a:t>两层组成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比较这个方法 </a:t>
            </a:r>
            <a:r>
              <a:rPr lang="en-US" altLang="zh-CN" dirty="0" err="1"/>
              <a:t>FedPer</a:t>
            </a:r>
            <a:r>
              <a:rPr lang="zh-CN" altLang="en-US" dirty="0"/>
              <a:t>和</a:t>
            </a:r>
            <a:r>
              <a:rPr lang="en-US" altLang="zh-CN" dirty="0" err="1"/>
              <a:t>FedAvg</a:t>
            </a:r>
            <a:r>
              <a:rPr lang="zh-CN" altLang="en-US" dirty="0"/>
              <a:t>的实验效果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这个就是</a:t>
            </a:r>
            <a:r>
              <a:rPr lang="en-US" altLang="zh-CN" dirty="0" err="1"/>
              <a:t>FedPer</a:t>
            </a:r>
            <a:r>
              <a:rPr lang="zh-CN" altLang="en-US" dirty="0"/>
              <a:t>的整体算法图流程图</a:t>
            </a:r>
            <a:endParaRPr lang="en-US" altLang="zh-CN" dirty="0"/>
          </a:p>
          <a:p>
            <a:r>
              <a:rPr lang="zh-CN" altLang="en-US" dirty="0"/>
              <a:t>每个用户在本地训练模型，每个用户的模型都是由</a:t>
            </a:r>
            <a:r>
              <a:rPr lang="en-US" altLang="zh-CN" dirty="0"/>
              <a:t>base</a:t>
            </a:r>
            <a:r>
              <a:rPr lang="zh-CN" altLang="en-US" dirty="0"/>
              <a:t>层和个性化层组成的。</a:t>
            </a:r>
            <a:endParaRPr lang="en-US" altLang="zh-CN" dirty="0"/>
          </a:p>
          <a:p>
            <a:r>
              <a:rPr lang="zh-CN" altLang="en-US" dirty="0"/>
              <a:t>每轮通信用户更新完本地的模型之后，将模型里的</a:t>
            </a:r>
            <a:r>
              <a:rPr lang="en-US" altLang="zh-CN" dirty="0"/>
              <a:t>base</a:t>
            </a:r>
            <a:r>
              <a:rPr lang="zh-CN" altLang="en-US" dirty="0"/>
              <a:t>层上传到服务器上进行联邦平均。在下一轮通信的时候再把</a:t>
            </a:r>
            <a:r>
              <a:rPr lang="en-US" altLang="zh-CN" dirty="0"/>
              <a:t>base</a:t>
            </a:r>
            <a:r>
              <a:rPr lang="zh-CN" altLang="en-US" dirty="0"/>
              <a:t>层下载下来用于下一轮的更新。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可以看到客户端，每轮开始更新之前，等待服务器传过来</a:t>
            </a:r>
            <a:r>
              <a:rPr lang="en-US" altLang="zh-CN" dirty="0"/>
              <a:t>base</a:t>
            </a:r>
            <a:r>
              <a:rPr lang="zh-CN" altLang="en-US" dirty="0"/>
              <a:t>层的参数，再在本地进行个性化训练，到通信的时间后上传</a:t>
            </a:r>
            <a:r>
              <a:rPr lang="en-US" altLang="zh-CN" dirty="0"/>
              <a:t>base</a:t>
            </a:r>
            <a:r>
              <a:rPr lang="zh-CN" altLang="en-US" dirty="0"/>
              <a:t>层的参数。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服务器端的话就是联邦平均</a:t>
            </a:r>
            <a:r>
              <a:rPr lang="en-US" altLang="zh-CN" dirty="0"/>
              <a:t>base</a:t>
            </a:r>
            <a:r>
              <a:rPr lang="zh-CN" altLang="en-US" dirty="0"/>
              <a:t>层的参数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6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把每个模型都分成基本块</a:t>
            </a:r>
            <a:endParaRPr lang="en-US" altLang="zh-CN" dirty="0"/>
          </a:p>
          <a:p>
            <a:r>
              <a:rPr lang="en-US" altLang="zh-CN" dirty="0"/>
              <a:t>Resnet</a:t>
            </a:r>
            <a:r>
              <a:rPr lang="zh-CN" altLang="en-US" dirty="0"/>
              <a:t>把两个卷积和一个残差连接作为一个基本块</a:t>
            </a:r>
            <a:endParaRPr lang="en-US" altLang="zh-CN" dirty="0"/>
          </a:p>
          <a:p>
            <a:r>
              <a:rPr lang="en-US" altLang="zh-CN" dirty="0" err="1"/>
              <a:t>Mobilenet</a:t>
            </a:r>
            <a:r>
              <a:rPr lang="en-US" altLang="zh-CN" dirty="0"/>
              <a:t> </a:t>
            </a:r>
            <a:r>
              <a:rPr lang="zh-CN" altLang="en-US" dirty="0"/>
              <a:t>把一个</a:t>
            </a:r>
            <a:r>
              <a:rPr lang="en-US" altLang="zh-CN" dirty="0"/>
              <a:t>DW</a:t>
            </a:r>
            <a:r>
              <a:rPr lang="zh-CN" altLang="en-US" dirty="0"/>
              <a:t>卷积和</a:t>
            </a:r>
            <a:r>
              <a:rPr lang="en-US" altLang="zh-CN" dirty="0"/>
              <a:t>PW</a:t>
            </a:r>
            <a:r>
              <a:rPr lang="zh-CN" altLang="en-US" dirty="0"/>
              <a:t>卷积作为一个基本块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Flicker-</a:t>
            </a:r>
            <a:r>
              <a:rPr lang="en-US" altLang="zh-CN" dirty="0" err="1"/>
              <a:t>aes</a:t>
            </a:r>
            <a:r>
              <a:rPr lang="zh-CN" altLang="en-US" dirty="0"/>
              <a:t>本身就是不平衡的，分成每个用户的数据量不一样大，而且分布不同</a:t>
            </a:r>
            <a:endParaRPr lang="en-US" altLang="zh-CN" dirty="0"/>
          </a:p>
          <a:p>
            <a:r>
              <a:rPr lang="en-US" altLang="zh-CN" dirty="0"/>
              <a:t>CIFAR10/100</a:t>
            </a:r>
            <a:r>
              <a:rPr lang="zh-CN" altLang="en-US" dirty="0"/>
              <a:t> 每个用户有相同大小的数据量，这边定义了</a:t>
            </a:r>
            <a:r>
              <a:rPr lang="en-US" altLang="zh-CN" dirty="0"/>
              <a:t>k</a:t>
            </a:r>
            <a:r>
              <a:rPr lang="zh-CN" altLang="en-US" dirty="0"/>
              <a:t>参数，代表每个用户最多含有几类数据，</a:t>
            </a:r>
            <a:r>
              <a:rPr lang="en-US" altLang="zh-CN" dirty="0"/>
              <a:t>k</a:t>
            </a:r>
            <a:r>
              <a:rPr lang="zh-CN" altLang="en-US" dirty="0"/>
              <a:t>越小代表越异质性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首先比较的是异质性对算法的影响，可以看出</a:t>
            </a:r>
            <a:r>
              <a:rPr lang="en-US" altLang="zh-CN" dirty="0" err="1"/>
              <a:t>FedPer</a:t>
            </a:r>
            <a:r>
              <a:rPr lang="zh-CN" altLang="en-US" dirty="0"/>
              <a:t>算法比</a:t>
            </a:r>
            <a:r>
              <a:rPr lang="en-US" altLang="zh-CN" dirty="0" err="1"/>
              <a:t>FedAvg</a:t>
            </a:r>
            <a:r>
              <a:rPr lang="zh-CN" altLang="en-US" dirty="0"/>
              <a:t>好很多，尤其是当</a:t>
            </a:r>
            <a:r>
              <a:rPr lang="en-US" altLang="zh-CN" dirty="0"/>
              <a:t>k=10</a:t>
            </a:r>
            <a:r>
              <a:rPr lang="zh-CN" altLang="en-US" dirty="0"/>
              <a:t>即</a:t>
            </a:r>
            <a:r>
              <a:rPr lang="en-US" altLang="zh-CN" dirty="0" err="1"/>
              <a:t>iid</a:t>
            </a:r>
            <a:r>
              <a:rPr lang="zh-CN" altLang="en-US" dirty="0"/>
              <a:t>情况，</a:t>
            </a:r>
            <a:r>
              <a:rPr lang="en-US" altLang="zh-CN" dirty="0" err="1"/>
              <a:t>FedAvg</a:t>
            </a:r>
            <a:r>
              <a:rPr lang="zh-CN" altLang="en-US" dirty="0"/>
              <a:t>和</a:t>
            </a:r>
            <a:r>
              <a:rPr lang="en-US" altLang="zh-CN" dirty="0" err="1"/>
              <a:t>FedPer</a:t>
            </a:r>
            <a:r>
              <a:rPr lang="zh-CN" altLang="en-US" dirty="0"/>
              <a:t>效果最接近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1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可以看到</a:t>
            </a:r>
            <a:r>
              <a:rPr lang="en-US" altLang="zh-CN" dirty="0" err="1"/>
              <a:t>FedPer</a:t>
            </a:r>
            <a:r>
              <a:rPr lang="zh-CN" altLang="en-US" dirty="0"/>
              <a:t>比</a:t>
            </a:r>
            <a:r>
              <a:rPr lang="en-US" altLang="zh-CN" dirty="0" err="1"/>
              <a:t>FedAvg</a:t>
            </a:r>
            <a:r>
              <a:rPr lang="zh-CN" altLang="en-US" dirty="0"/>
              <a:t>有更小的方差范围，因此对公平性来说也是比较好的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3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测试个性化层数和准确度的关系，发现个性化层数和最后的准确率没有明显的关系，但有一层之后就会有明显的准确率的提升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D73C-D4DB-40A2-A5B4-AA83E6537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D1CA2-A3EB-499A-B798-BF1E4B50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58A7E-8A43-41B9-8642-DF651D6E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FA36B-33FC-4614-A786-1D714018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00C24-788E-41E1-BDAD-91900270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6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F679-A7CD-451A-8B29-BAE76254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03B71-E6A1-41C6-B6EA-D1F8049A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0B22B-9BD5-45F9-87BE-60E7727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6A484-DA18-41B1-BCBD-50F6A4BD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85F1-DA39-42C1-A1EE-44102DE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6866A7-92D8-49DA-B43A-1FB43A60F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40843B-F0BF-4E5A-A23C-BF1524BE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CD11B-FE8A-4A3D-BBCF-0806099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16C83-2D28-4E85-BDF5-40602C8E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E7933-AF13-4E4F-9D9A-3D7BAE8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1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EB8EC-AEC2-4404-9B9D-4368E48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E0953-2885-4A6F-A60E-E7B2538D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FB162-F366-4738-98C1-22F602D6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82A2E-E524-41D5-89EA-FA3F481A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CB758-3485-4FC3-8BF5-2219B62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7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79E6B-861E-47C2-B3BC-AB9AC15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B5BC8-A187-42A7-B86E-4CD36929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4E379-5129-47AA-B363-EF020875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EEEF4-A8DD-4A8C-9AB4-CAC4829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41B99-F9ED-42C7-9D30-B4D2BB1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7734A-16F4-46F3-BA9E-B0EDE940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3CBDF-5D3E-404B-9156-8F139821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D78B1-AE85-460E-B5BA-E1F841F6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D47BE-08D9-4D33-8652-B4EBB9D6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407ED-6911-445C-8EC8-BD05D6D9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45044-B983-414B-B9C9-91F775A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8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A930B-DBA4-4DF9-85F7-82A65F4E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F14FB-50D8-44D8-A6E6-36F82570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3BC08-9C30-4060-8034-E4F57891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9A447-70C7-44E1-98DA-E08B08EE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1CA5F-9214-45EE-A8CE-DAEA4CFB8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E2CBE-66FE-449D-AAED-0B8EFF72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94B3B-16F2-41BC-9303-8C9683A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182DE-ECE8-453D-9576-A38F1A1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6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49EE-5BB3-44FB-A312-64304FC3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C5930-410F-4180-84AE-EDD37BF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95678-26F0-4F54-979D-CE47FE10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8C67EA-209B-41C0-9631-BD591F06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0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5DE02C-9171-4BE4-BACB-50398493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7CCC49-76B5-43BE-9963-0E092C50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C061A-D02C-432E-97BC-43401079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97119-BD98-41B1-8798-AD5EB0EB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472D-F1AE-4AF7-B822-A45040E6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F8003-AC1B-493F-9AC1-F3C22D38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4DCEA-813E-4FD0-B3F1-4F54C79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4FA5F-6C76-46D5-84ED-D8E3E33E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51E62-F400-4935-AE41-12AC26D6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5FF81-AD0C-4C2B-B712-96F614B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B2FBE6-781B-47FB-B959-8F0782B4C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44981-A8CB-4014-B0D0-6730EF40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8DCA2-BE45-4CF2-B088-06682A26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1125D-8E6B-4CE7-B768-3D937B43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7E963-41CB-4694-AD6B-76648C73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210FE2-3796-4528-AB59-C0D7FA90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88746-DA23-417C-B537-508D941F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62A8A-9723-49CE-B31D-3AA9556E6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6B38-7E75-4A0F-9D52-CC155514A5C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002CB-E050-4B37-985B-00138BEDB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7CB13-3740-4F84-90FE-D03BF5505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07E6-82D6-4469-80B3-5DB49B205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1" y="5807827"/>
            <a:ext cx="9844812" cy="3046988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CMBX12"/>
              </a:rPr>
              <a:t>Federated Learning with Personalization Layers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br>
              <a:rPr lang="en-US" altLang="zh-CN" sz="4800" dirty="0"/>
            </a:br>
            <a:br>
              <a:rPr lang="en-US" altLang="zh-CN" sz="4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8404122" y="6274915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2020.11.9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2941" y="2255446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main contributions of the paper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1984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43208" y="3137267"/>
            <a:ext cx="157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169719" y="2151204"/>
            <a:ext cx="4800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>
              <a:cs typeface="Segoe UI Semilight" panose="020B04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0E028B6-44B5-4B76-9D57-0956213266FD}"/>
              </a:ext>
            </a:extLst>
          </p:cNvPr>
          <p:cNvSpPr txBox="1"/>
          <p:nvPr/>
        </p:nvSpPr>
        <p:spPr>
          <a:xfrm>
            <a:off x="398502" y="275195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We propose to capture personalization aspects in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federated learning by viewing deep learning models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as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0"/>
              </a:rPr>
              <a:t>base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+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0"/>
              </a:rPr>
              <a:t>personalization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layers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FedPer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1FEBF0-0CEA-4A1F-911F-48EFB1953A81}"/>
              </a:ext>
            </a:extLst>
          </p:cNvPr>
          <p:cNvSpPr txBox="1"/>
          <p:nvPr/>
        </p:nvSpPr>
        <p:spPr>
          <a:xfrm>
            <a:off x="6683590" y="2657224"/>
            <a:ext cx="5203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We demonstrate that standard federated learning setup is highly unsuitable for personalization tasks by comparing its performance against our federated personalization approach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3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645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MR10"/>
              </a:rPr>
              <a:t>Pictorial view of proposed federated personalization approach</a:t>
            </a:r>
            <a:r>
              <a:rPr lang="en-US" altLang="zh-CN" sz="4000" dirty="0"/>
              <a:t> </a:t>
            </a:r>
            <a:br>
              <a:rPr lang="en-US" altLang="zh-CN" sz="4000" dirty="0"/>
            </a:br>
            <a:endParaRPr lang="zh-CN" altLang="en-US" sz="40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945B0F-00A0-4792-B322-163CFEDE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16" y="1038363"/>
            <a:ext cx="8940443" cy="50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645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Algorithm</a:t>
            </a:r>
            <a:br>
              <a:rPr lang="en-US" altLang="zh-CN" sz="4000" dirty="0"/>
            </a:br>
            <a:endParaRPr lang="zh-CN" altLang="en-US" sz="40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D2E358-4096-4A02-A77B-16E5D287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337" y="790439"/>
            <a:ext cx="4625390" cy="5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CIFAR 10/100  </a:t>
            </a:r>
            <a:r>
              <a:rPr lang="zh-CN" altLang="en-US" dirty="0"/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FLICKR-AES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258D10-27F6-48DF-9BA9-6C46BB4AA484}"/>
              </a:ext>
            </a:extLst>
          </p:cNvPr>
          <p:cNvSpPr txBox="1"/>
          <p:nvPr/>
        </p:nvSpPr>
        <p:spPr>
          <a:xfrm>
            <a:off x="512909" y="119443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Model Architectures:</a:t>
            </a:r>
            <a:r>
              <a:rPr lang="en-US" altLang="zh-CN" dirty="0"/>
              <a:t> 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ResNet-34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   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MobileNet-v1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E3E2B1-58F2-4DE4-825B-6157EE19A557}"/>
              </a:ext>
            </a:extLst>
          </p:cNvPr>
          <p:cNvSpPr txBox="1"/>
          <p:nvPr/>
        </p:nvSpPr>
        <p:spPr>
          <a:xfrm>
            <a:off x="607322" y="1999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 =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heterogeneity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766FC2-C078-4AD1-92DE-54CC9CE43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" y="2722852"/>
            <a:ext cx="11590659" cy="33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CIFAR 10/100  </a:t>
            </a:r>
            <a:r>
              <a:rPr lang="zh-CN" altLang="en-US" dirty="0"/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FLICKR-AES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10E67-68B8-4F8E-90CC-249C6EE9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005" y="1353522"/>
            <a:ext cx="6358466" cy="48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CIFAR 10/100  </a:t>
            </a:r>
            <a:r>
              <a:rPr lang="zh-CN" altLang="en-US" dirty="0"/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FLICKR-AES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52145-08FD-4156-B751-6B47FF512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56" y="1778976"/>
            <a:ext cx="9606142" cy="35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宽屏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CMBX10</vt:lpstr>
      <vt:lpstr>CMBX12</vt:lpstr>
      <vt:lpstr>CMR10</vt:lpstr>
      <vt:lpstr>CMTI10</vt:lpstr>
      <vt:lpstr>Geometr706 BlkCn BT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步 一凡</dc:creator>
  <cp:lastModifiedBy>步 一凡</cp:lastModifiedBy>
  <cp:revision>1</cp:revision>
  <dcterms:created xsi:type="dcterms:W3CDTF">2020-11-11T05:05:01Z</dcterms:created>
  <dcterms:modified xsi:type="dcterms:W3CDTF">2020-11-11T05:05:18Z</dcterms:modified>
</cp:coreProperties>
</file>