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4"/>
  </p:notesMasterIdLst>
  <p:sldIdLst>
    <p:sldId id="323" r:id="rId3"/>
    <p:sldId id="320" r:id="rId4"/>
    <p:sldId id="265" r:id="rId5"/>
    <p:sldId id="324" r:id="rId6"/>
    <p:sldId id="325" r:id="rId7"/>
    <p:sldId id="326" r:id="rId8"/>
    <p:sldId id="317" r:id="rId9"/>
    <p:sldId id="273" r:id="rId10"/>
    <p:sldId id="327" r:id="rId11"/>
    <p:sldId id="328" r:id="rId12"/>
    <p:sldId id="32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48"/>
    <a:srgbClr val="414A59"/>
    <a:srgbClr val="FB6362"/>
    <a:srgbClr val="B64645"/>
    <a:srgbClr val="3C6CDE"/>
    <a:srgbClr val="6BB5F4"/>
    <a:srgbClr val="59CBC7"/>
    <a:srgbClr val="34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038" autoAdjust="0"/>
  </p:normalViewPr>
  <p:slideViewPr>
    <p:cSldViewPr snapToGrid="0" showGuides="1">
      <p:cViewPr varScale="1">
        <p:scale>
          <a:sx n="83" d="100"/>
          <a:sy n="83" d="100"/>
        </p:scale>
        <p:origin x="880" y="56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4928\Desktop\&#23454;&#39564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4928\Desktop\&#23454;&#39564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Kl</a:t>
            </a:r>
            <a:r>
              <a:rPr lang="zh-CN" altLang="en-US" dirty="0"/>
              <a:t>散度之和（每个和其它客户机之间的</a:t>
            </a:r>
            <a:r>
              <a:rPr lang="en-US" altLang="zh-CN" dirty="0"/>
              <a:t>kl</a:t>
            </a:r>
            <a:r>
              <a:rPr lang="zh-CN" altLang="en-US" dirty="0"/>
              <a:t>散度）和精确度的关系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Sheet1!$D$2:$D$21</c:f>
              <c:numCache>
                <c:formatCode>General</c:formatCode>
                <c:ptCount val="20"/>
                <c:pt idx="0">
                  <c:v>8.2117377294640397E-3</c:v>
                </c:pt>
                <c:pt idx="1">
                  <c:v>9.9191793689254407E-3</c:v>
                </c:pt>
                <c:pt idx="2">
                  <c:v>1.0640953364390301E-2</c:v>
                </c:pt>
                <c:pt idx="3">
                  <c:v>1.08451540823024E-2</c:v>
                </c:pt>
                <c:pt idx="4">
                  <c:v>1.0273802074869101E-2</c:v>
                </c:pt>
                <c:pt idx="5">
                  <c:v>6.9984181199998202E-3</c:v>
                </c:pt>
                <c:pt idx="6">
                  <c:v>7.3233629701222203E-3</c:v>
                </c:pt>
                <c:pt idx="7">
                  <c:v>1.2494042896692099E-2</c:v>
                </c:pt>
                <c:pt idx="8">
                  <c:v>1.04984298600525E-2</c:v>
                </c:pt>
                <c:pt idx="9">
                  <c:v>7.7269715903754196E-3</c:v>
                </c:pt>
                <c:pt idx="10">
                  <c:v>1.66193326042193E-2</c:v>
                </c:pt>
                <c:pt idx="11">
                  <c:v>9.8848674027648496E-3</c:v>
                </c:pt>
                <c:pt idx="12">
                  <c:v>6.1012435055174501E-3</c:v>
                </c:pt>
                <c:pt idx="13">
                  <c:v>1.00488678098174E-2</c:v>
                </c:pt>
                <c:pt idx="14">
                  <c:v>9.9434032139271399E-3</c:v>
                </c:pt>
                <c:pt idx="15">
                  <c:v>7.2551767575226699E-3</c:v>
                </c:pt>
                <c:pt idx="16">
                  <c:v>6.7917885885858302E-3</c:v>
                </c:pt>
                <c:pt idx="17">
                  <c:v>1.1496841420737E-2</c:v>
                </c:pt>
                <c:pt idx="18">
                  <c:v>1.0566689110698E-2</c:v>
                </c:pt>
                <c:pt idx="19">
                  <c:v>9.9465268147665292E-3</c:v>
                </c:pt>
              </c:numCache>
            </c:numRef>
          </c:xVal>
          <c:yVal>
            <c:numRef>
              <c:f>Sheet1!$R$2:$R$21</c:f>
              <c:numCache>
                <c:formatCode>General</c:formatCode>
                <c:ptCount val="20"/>
                <c:pt idx="0">
                  <c:v>0.44900000095367398</c:v>
                </c:pt>
                <c:pt idx="1">
                  <c:v>0.42160001397132801</c:v>
                </c:pt>
                <c:pt idx="2">
                  <c:v>0.46039998531341497</c:v>
                </c:pt>
                <c:pt idx="3">
                  <c:v>0.28389999270439098</c:v>
                </c:pt>
                <c:pt idx="4">
                  <c:v>0.473199993371963</c:v>
                </c:pt>
                <c:pt idx="5">
                  <c:v>0.46169999241828902</c:v>
                </c:pt>
                <c:pt idx="6">
                  <c:v>0.400700002908706</c:v>
                </c:pt>
                <c:pt idx="7">
                  <c:v>0.44279998540878202</c:v>
                </c:pt>
                <c:pt idx="8">
                  <c:v>0.31940001249313299</c:v>
                </c:pt>
                <c:pt idx="9">
                  <c:v>0.43169999122619601</c:v>
                </c:pt>
                <c:pt idx="10">
                  <c:v>0.42730000615119901</c:v>
                </c:pt>
                <c:pt idx="11">
                  <c:v>0.38400000333786</c:v>
                </c:pt>
                <c:pt idx="12">
                  <c:v>0.46919998526573098</c:v>
                </c:pt>
                <c:pt idx="13">
                  <c:v>0.482100009918212</c:v>
                </c:pt>
                <c:pt idx="14">
                  <c:v>0.39129999279975802</c:v>
                </c:pt>
                <c:pt idx="15">
                  <c:v>0.498800009489059</c:v>
                </c:pt>
                <c:pt idx="16">
                  <c:v>0.30680000782012901</c:v>
                </c:pt>
                <c:pt idx="17">
                  <c:v>0.39719998836517301</c:v>
                </c:pt>
                <c:pt idx="18">
                  <c:v>0.45469999313354398</c:v>
                </c:pt>
                <c:pt idx="19">
                  <c:v>0.38929998874664301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0D-48DD-A99A-EA3DAEFA7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617855"/>
        <c:axId val="402734191"/>
      </c:scatterChart>
      <c:valAx>
        <c:axId val="562617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734191"/>
        <c:crosses val="autoZero"/>
        <c:crossBetween val="midCat"/>
      </c:valAx>
      <c:valAx>
        <c:axId val="40273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617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Kl</a:t>
            </a:r>
            <a:r>
              <a:rPr lang="zh-CN" altLang="en-US" dirty="0"/>
              <a:t>散度之和（每个和正态分布的</a:t>
            </a:r>
            <a:r>
              <a:rPr lang="en-US" altLang="zh-CN" dirty="0"/>
              <a:t>kl</a:t>
            </a:r>
            <a:r>
              <a:rPr lang="zh-CN" altLang="en-US" dirty="0"/>
              <a:t>散度） 和 精确度的关系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Sheet1!$B$2:$B$21</c:f>
              <c:numCache>
                <c:formatCode>General</c:formatCode>
                <c:ptCount val="20"/>
                <c:pt idx="0">
                  <c:v>1.64052813433251E-3</c:v>
                </c:pt>
                <c:pt idx="1">
                  <c:v>1.9902881573666399E-3</c:v>
                </c:pt>
                <c:pt idx="2">
                  <c:v>2.1280291660885201E-3</c:v>
                </c:pt>
                <c:pt idx="3">
                  <c:v>2.1719116362903198E-3</c:v>
                </c:pt>
                <c:pt idx="4">
                  <c:v>2.0567815713685802E-3</c:v>
                </c:pt>
                <c:pt idx="5">
                  <c:v>1.4010341506159099E-3</c:v>
                </c:pt>
                <c:pt idx="6">
                  <c:v>1.4672216273145999E-3</c:v>
                </c:pt>
                <c:pt idx="7">
                  <c:v>2.48646021940398E-3</c:v>
                </c:pt>
                <c:pt idx="8">
                  <c:v>2.09869201387971E-3</c:v>
                </c:pt>
                <c:pt idx="9">
                  <c:v>1.55101540030451E-3</c:v>
                </c:pt>
                <c:pt idx="10">
                  <c:v>3.32025877744273E-3</c:v>
                </c:pt>
                <c:pt idx="11">
                  <c:v>1.9666897123793302E-3</c:v>
                </c:pt>
                <c:pt idx="12">
                  <c:v>1.2218451144874901E-3</c:v>
                </c:pt>
                <c:pt idx="13">
                  <c:v>2.00610817187632E-3</c:v>
                </c:pt>
                <c:pt idx="14">
                  <c:v>1.9829611679356E-3</c:v>
                </c:pt>
                <c:pt idx="15">
                  <c:v>1.45408414601338E-3</c:v>
                </c:pt>
                <c:pt idx="16">
                  <c:v>1.3523735847537301E-3</c:v>
                </c:pt>
                <c:pt idx="17">
                  <c:v>2.3122735080082302E-3</c:v>
                </c:pt>
                <c:pt idx="18">
                  <c:v>2.1189369674656801E-3</c:v>
                </c:pt>
                <c:pt idx="19">
                  <c:v>1.98579836206412E-3</c:v>
                </c:pt>
              </c:numCache>
            </c:numRef>
          </c:xVal>
          <c:yVal>
            <c:numRef>
              <c:f>Sheet1!$R$2:$R$21</c:f>
              <c:numCache>
                <c:formatCode>General</c:formatCode>
                <c:ptCount val="20"/>
                <c:pt idx="0">
                  <c:v>0.44900000095367398</c:v>
                </c:pt>
                <c:pt idx="1">
                  <c:v>0.42160001397132801</c:v>
                </c:pt>
                <c:pt idx="2">
                  <c:v>0.46039998531341497</c:v>
                </c:pt>
                <c:pt idx="3">
                  <c:v>0.28389999270439098</c:v>
                </c:pt>
                <c:pt idx="4">
                  <c:v>0.473199993371963</c:v>
                </c:pt>
                <c:pt idx="5">
                  <c:v>0.46169999241828902</c:v>
                </c:pt>
                <c:pt idx="6">
                  <c:v>0.400700002908706</c:v>
                </c:pt>
                <c:pt idx="7">
                  <c:v>0.44279998540878202</c:v>
                </c:pt>
                <c:pt idx="8">
                  <c:v>0.31940001249313299</c:v>
                </c:pt>
                <c:pt idx="9">
                  <c:v>0.43169999122619601</c:v>
                </c:pt>
                <c:pt idx="10">
                  <c:v>0.42730000615119901</c:v>
                </c:pt>
                <c:pt idx="11">
                  <c:v>0.38400000333786</c:v>
                </c:pt>
                <c:pt idx="12">
                  <c:v>0.46919998526573098</c:v>
                </c:pt>
                <c:pt idx="13">
                  <c:v>0.482100009918212</c:v>
                </c:pt>
                <c:pt idx="14">
                  <c:v>0.39129999279975802</c:v>
                </c:pt>
                <c:pt idx="15">
                  <c:v>0.498800009489059</c:v>
                </c:pt>
                <c:pt idx="16">
                  <c:v>0.30680000782012901</c:v>
                </c:pt>
                <c:pt idx="17">
                  <c:v>0.39719998836517301</c:v>
                </c:pt>
                <c:pt idx="18">
                  <c:v>0.45469999313354398</c:v>
                </c:pt>
                <c:pt idx="19">
                  <c:v>0.38929998874664301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58-4446-B2BF-82F322A09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715871"/>
        <c:axId val="520444463"/>
      </c:scatterChart>
      <c:valAx>
        <c:axId val="52971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0444463"/>
        <c:crosses val="autoZero"/>
        <c:crossBetween val="midCat"/>
      </c:valAx>
      <c:valAx>
        <c:axId val="52044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15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65B4-CD0D-4543-8E9E-6FB20443F5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B04E-F35F-411E-907F-A64B4026C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0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这篇文章主要解决的是个性化联邦的问题，从学习全局模型中解耦优化个性化模型</a:t>
            </a:r>
            <a:endParaRPr lang="en-US" altLang="zh-CN" dirty="0"/>
          </a:p>
          <a:p>
            <a:r>
              <a:rPr lang="zh-CN" altLang="en-US" dirty="0"/>
              <a:t>主要包括以下贡献</a:t>
            </a:r>
            <a:endParaRPr lang="en-US" altLang="zh-CN" dirty="0"/>
          </a:p>
          <a:p>
            <a:r>
              <a:rPr lang="zh-CN" altLang="en-US" dirty="0"/>
              <a:t>定义了个性化联邦的一个双层问题，主要从数学的角度去优化得到最优个性化模型的近似解</a:t>
            </a:r>
            <a:endParaRPr lang="en-US" altLang="zh-CN" dirty="0"/>
          </a:p>
          <a:p>
            <a:r>
              <a:rPr lang="zh-CN" altLang="en-US" dirty="0"/>
              <a:t>实验评估了</a:t>
            </a:r>
            <a:r>
              <a:rPr lang="en-US" altLang="zh-CN" dirty="0" err="1"/>
              <a:t>pFedMe</a:t>
            </a:r>
            <a:r>
              <a:rPr lang="zh-CN" altLang="en-US" dirty="0"/>
              <a:t>的效果</a:t>
            </a:r>
            <a:endParaRPr lang="en-US" altLang="zh-CN" dirty="0"/>
          </a:p>
          <a:p>
            <a:r>
              <a:rPr lang="zh-CN" altLang="en-US" dirty="0"/>
              <a:t>最后实验中的话有分别设置凸和非凸的情况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2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第一部分混合模型，把全局模型和局部模型混合在一起</a:t>
            </a:r>
            <a:endParaRPr lang="en-US" altLang="zh-CN" dirty="0"/>
          </a:p>
          <a:p>
            <a:r>
              <a:rPr lang="zh-CN" altLang="en-US" dirty="0"/>
              <a:t>可以使用用户聚类，数据插值和模型插值的方式，前两种方式需要所有用户多元的特征，在联邦学习中不是很适用</a:t>
            </a:r>
            <a:endParaRPr lang="en-US" altLang="zh-CN" dirty="0"/>
          </a:p>
          <a:p>
            <a:r>
              <a:rPr lang="zh-CN" altLang="en-US" dirty="0"/>
              <a:t>在一篇</a:t>
            </a:r>
            <a:r>
              <a:rPr lang="en-US" altLang="zh-CN" dirty="0"/>
              <a:t>APFL</a:t>
            </a:r>
            <a:r>
              <a:rPr lang="zh-CN" altLang="en-US" dirty="0"/>
              <a:t>中适用了第三种模型插值的方式</a:t>
            </a:r>
            <a:endParaRPr lang="en-US" altLang="zh-CN" dirty="0"/>
          </a:p>
          <a:p>
            <a:r>
              <a:rPr lang="zh-CN" altLang="en-US" dirty="0"/>
              <a:t>还有一种方式是</a:t>
            </a:r>
            <a:r>
              <a:rPr lang="en-US" altLang="zh-CN" dirty="0" err="1"/>
              <a:t>FedPer</a:t>
            </a:r>
            <a:r>
              <a:rPr lang="zh-CN" altLang="en-US" dirty="0"/>
              <a:t>，将网络分成</a:t>
            </a:r>
            <a:r>
              <a:rPr lang="en-US" altLang="zh-CN" dirty="0"/>
              <a:t>base</a:t>
            </a:r>
            <a:r>
              <a:rPr lang="zh-CN" altLang="en-US" dirty="0"/>
              <a:t>部分和个性化部分，在服务器端训练</a:t>
            </a:r>
            <a:r>
              <a:rPr lang="en-US" altLang="zh-CN" dirty="0"/>
              <a:t>base</a:t>
            </a:r>
            <a:r>
              <a:rPr lang="zh-CN" altLang="en-US" dirty="0"/>
              <a:t>，在客户机同时训练</a:t>
            </a:r>
            <a:r>
              <a:rPr lang="en-US" altLang="zh-CN" dirty="0"/>
              <a:t>base</a:t>
            </a:r>
            <a:r>
              <a:rPr lang="zh-CN" altLang="en-US" dirty="0"/>
              <a:t>和个性化的部分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第二部分是基于上下文的，比如预测下一个词，就要关注用户在训练时的上下文语境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第三部分第四部分是关于元学习的和多任务的，这部分知识不是很了解</a:t>
            </a: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知道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h(x)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处不可微的时候，我们就去求一个点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不仅使得不可微函数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h(x)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的函数值足够小（最小化因素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），而且还接近原不可微点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（最小化因素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3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可以看作是两层的问题， 外层的话，通过多个用户数据的融合来算出</a:t>
            </a:r>
            <a:r>
              <a:rPr lang="en-US" altLang="zh-CN" dirty="0"/>
              <a:t>w</a:t>
            </a:r>
            <a:r>
              <a:rPr lang="zh-CN" altLang="en-US" dirty="0"/>
              <a:t>，内层的话利用用户数据的分布和保持于</a:t>
            </a:r>
            <a:r>
              <a:rPr lang="en-US" altLang="zh-CN" dirty="0"/>
              <a:t>w</a:t>
            </a:r>
            <a:r>
              <a:rPr lang="zh-CN" altLang="en-US" dirty="0"/>
              <a:t>的距离来计算</a:t>
            </a:r>
            <a:r>
              <a:rPr lang="en-US" altLang="zh-CN" dirty="0" err="1"/>
              <a:t>thetai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可以把</a:t>
            </a:r>
            <a:r>
              <a:rPr lang="en-US" altLang="zh-CN" dirty="0"/>
              <a:t>theta I </a:t>
            </a:r>
            <a:r>
              <a:rPr lang="zh-CN" altLang="en-US" dirty="0"/>
              <a:t>看作是 </a:t>
            </a:r>
            <a:r>
              <a:rPr lang="en-US" altLang="zh-CN" dirty="0"/>
              <a:t>w</a:t>
            </a:r>
            <a:r>
              <a:rPr lang="zh-CN" altLang="en-US" dirty="0"/>
              <a:t>的邻近算子，如果</a:t>
            </a:r>
            <a:r>
              <a:rPr lang="en-US" altLang="zh-CN" dirty="0"/>
              <a:t>fi </a:t>
            </a:r>
            <a:r>
              <a:rPr lang="zh-CN" altLang="en-US" dirty="0"/>
              <a:t>（</a:t>
            </a:r>
            <a:r>
              <a:rPr lang="en-US" altLang="zh-CN" dirty="0"/>
              <a:t>w</a:t>
            </a:r>
            <a:r>
              <a:rPr lang="zh-CN" altLang="en-US" dirty="0"/>
              <a:t>）不是处处可微，把</a:t>
            </a:r>
            <a:r>
              <a:rPr lang="en-US" altLang="zh-CN" dirty="0" err="1"/>
              <a:t>thetai</a:t>
            </a:r>
            <a:r>
              <a:rPr lang="zh-CN" altLang="en-US" dirty="0"/>
              <a:t>作为</a:t>
            </a:r>
            <a:r>
              <a:rPr lang="en-US" altLang="zh-CN" dirty="0"/>
              <a:t>w</a:t>
            </a:r>
            <a:r>
              <a:rPr lang="zh-CN" altLang="en-US" dirty="0"/>
              <a:t>的邻近算子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接下里文中的话经过证明得到，如下式子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4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第一个式子就是客户机的更新方程</a:t>
            </a:r>
            <a:endParaRPr lang="en-US" altLang="zh-CN" dirty="0"/>
          </a:p>
          <a:p>
            <a:r>
              <a:rPr lang="zh-CN" altLang="en-US" dirty="0"/>
              <a:t>把上面那个式子带进去得到第二个式子</a:t>
            </a:r>
            <a:endParaRPr lang="en-US" altLang="zh-CN" dirty="0"/>
          </a:p>
          <a:p>
            <a:r>
              <a:rPr lang="zh-CN" altLang="en-US" dirty="0"/>
              <a:t>原本那个式子这边是最优，而这边采用了估计</a:t>
            </a:r>
            <a:endParaRPr lang="en-US" altLang="zh-CN" dirty="0"/>
          </a:p>
          <a:p>
            <a:r>
              <a:rPr lang="zh-CN" altLang="en-US" dirty="0"/>
              <a:t>一直对采样得到的</a:t>
            </a:r>
            <a:r>
              <a:rPr lang="en-US" altLang="zh-CN" dirty="0"/>
              <a:t>D</a:t>
            </a:r>
            <a:r>
              <a:rPr lang="zh-CN" altLang="en-US" dirty="0"/>
              <a:t>应用梯度下降使得第四个式子成立，也就是准确度等级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可以通过控制每一轮的</a:t>
            </a:r>
            <a:r>
              <a:rPr lang="en-US" altLang="zh-CN" dirty="0"/>
              <a:t>D</a:t>
            </a:r>
            <a:r>
              <a:rPr lang="zh-CN" altLang="en-US" dirty="0"/>
              <a:t>也就是每个用户采样的样本数和准确度等级</a:t>
            </a:r>
            <a:r>
              <a:rPr lang="en-US" altLang="zh-CN" dirty="0"/>
              <a:t>v</a:t>
            </a:r>
            <a:r>
              <a:rPr lang="zh-CN" altLang="en-US" dirty="0"/>
              <a:t>来使估计的误差小于</a:t>
            </a:r>
            <a:r>
              <a:rPr lang="en-US" altLang="zh-CN" dirty="0"/>
              <a:t>delta</a:t>
            </a:r>
            <a:r>
              <a:rPr lang="zh-CN" altLang="en-US" dirty="0"/>
              <a:t>，于是得到了这个</a:t>
            </a:r>
            <a:r>
              <a:rPr lang="en-US" altLang="zh-CN" dirty="0"/>
              <a:t>theta</a:t>
            </a:r>
            <a:r>
              <a:rPr lang="zh-CN" altLang="en-US" dirty="0"/>
              <a:t>的</a:t>
            </a:r>
            <a:r>
              <a:rPr lang="en-US" altLang="zh-CN" dirty="0"/>
              <a:t>delta</a:t>
            </a:r>
            <a:r>
              <a:rPr lang="zh-CN" altLang="en-US" dirty="0"/>
              <a:t>近似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delta</a:t>
            </a:r>
            <a:r>
              <a:rPr lang="zh-CN" altLang="en-US" dirty="0"/>
              <a:t>近似也就是现在的个性化模型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8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w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i;r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t    client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zh-CN" altLang="en-US" sz="1800" b="0" i="1" dirty="0">
                <a:solidFill>
                  <a:srgbClr val="000000"/>
                </a:solidFill>
                <a:effectLst/>
                <a:latin typeface="CMMI7"/>
              </a:rPr>
              <a:t>局部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For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CMMI10"/>
              </a:rPr>
              <a:t>µ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-strongly convex setting,  a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CMMI10"/>
              </a:rPr>
              <a:t>l</a:t>
            </a:r>
            <a:r>
              <a:rPr lang="en-US" altLang="zh-CN" sz="500" b="0" i="0" dirty="0">
                <a:solidFill>
                  <a:srgbClr val="000000"/>
                </a:solidFill>
                <a:effectLst/>
                <a:latin typeface="CMR7"/>
              </a:rPr>
              <a:t>2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-regularized multinomial logistic regression model (MLR) with the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softmax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activation and cross-entropy loss functions.</a:t>
            </a:r>
            <a:r>
              <a:rPr lang="en-US" altLang="zh-CN" dirty="0"/>
              <a:t> 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For nonconvex case, a two-layer deep neural network (DNN)   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ReLU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activation and a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softmax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layer at the end. 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NimbusRomNo9L-Regu"/>
              </a:rPr>
              <a:t>首先是通信轮次的影响，通信轮次越多收敛越快，但需要的计算力越多，所以后面的实验固定了通信轮数是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6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D</a:t>
            </a:r>
            <a:r>
              <a:rPr lang="zh-CN" altLang="en-US" dirty="0"/>
              <a:t>变大，</a:t>
            </a:r>
            <a:r>
              <a:rPr lang="en-US" altLang="zh-CN" dirty="0" err="1"/>
              <a:t>pFedMe</a:t>
            </a:r>
            <a:r>
              <a:rPr lang="zh-CN" altLang="en-US" dirty="0"/>
              <a:t>有好的收敛率，但太大的</a:t>
            </a:r>
            <a:r>
              <a:rPr lang="en-US" altLang="zh-CN" dirty="0"/>
              <a:t>D</a:t>
            </a:r>
            <a:r>
              <a:rPr lang="zh-CN" altLang="en-US" dirty="0"/>
              <a:t>会导致收敛变慢而且耗费计算，所有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最好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文中还测试了</a:t>
            </a:r>
            <a:r>
              <a:rPr lang="en-US" altLang="zh-CN" dirty="0" err="1"/>
              <a:t>lamda</a:t>
            </a:r>
            <a:r>
              <a:rPr lang="zh-CN" altLang="en-US" dirty="0"/>
              <a:t>和</a:t>
            </a:r>
            <a:r>
              <a:rPr lang="en-US" altLang="zh-CN" dirty="0"/>
              <a:t>beta  </a:t>
            </a:r>
            <a:r>
              <a:rPr lang="zh-CN" altLang="en-US" dirty="0"/>
              <a:t>因具体任务的不同而定，需要调参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0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数据量大小相同，随机分开，当分布方差越大，训练结果的差别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希望得到 分布方差越大，训练结果越差的情况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(non-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iid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影响准确度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第一个实验可能存在问题的地方，我设置的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local-size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沟通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轮，设置了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个机子，设置了五个用户。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可能迭代轮数太少都处于比较低的水平所以效果不明显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其次，采用了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randomshuffle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算法，分割的数据集过于平均，导致差异不大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4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18316"/>
          </a:xfrm>
          <a:custGeom>
            <a:avLst/>
            <a:gdLst>
              <a:gd name="connsiteX0" fmla="*/ 0 w 12192000"/>
              <a:gd name="connsiteY0" fmla="*/ 0 h 6918316"/>
              <a:gd name="connsiteX1" fmla="*/ 12192000 w 12192000"/>
              <a:gd name="connsiteY1" fmla="*/ 0 h 6918316"/>
              <a:gd name="connsiteX2" fmla="*/ 12192000 w 12192000"/>
              <a:gd name="connsiteY2" fmla="*/ 6918316 h 6918316"/>
              <a:gd name="connsiteX3" fmla="*/ 0 w 12192000"/>
              <a:gd name="connsiteY3" fmla="*/ 3651480 h 69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18316">
                <a:moveTo>
                  <a:pt x="0" y="0"/>
                </a:moveTo>
                <a:lnTo>
                  <a:pt x="12192000" y="0"/>
                </a:lnTo>
                <a:lnTo>
                  <a:pt x="12192000" y="6918316"/>
                </a:lnTo>
                <a:lnTo>
                  <a:pt x="0" y="3651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76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31275" y="1344821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2"/>
          </p:nvPr>
        </p:nvSpPr>
        <p:spPr>
          <a:xfrm>
            <a:off x="83449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016226" y="2773142"/>
            <a:ext cx="4972049" cy="2952750"/>
          </a:xfrm>
          <a:custGeom>
            <a:avLst/>
            <a:gdLst>
              <a:gd name="connsiteX0" fmla="*/ 0 w 4972049"/>
              <a:gd name="connsiteY0" fmla="*/ 0 h 2952750"/>
              <a:gd name="connsiteX1" fmla="*/ 4972049 w 4972049"/>
              <a:gd name="connsiteY1" fmla="*/ 0 h 2952750"/>
              <a:gd name="connsiteX2" fmla="*/ 4972049 w 4972049"/>
              <a:gd name="connsiteY2" fmla="*/ 2952750 h 2952750"/>
              <a:gd name="connsiteX3" fmla="*/ 0 w 4972049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49" h="2952750">
                <a:moveTo>
                  <a:pt x="0" y="0"/>
                </a:moveTo>
                <a:lnTo>
                  <a:pt x="4972049" y="0"/>
                </a:lnTo>
                <a:lnTo>
                  <a:pt x="4972049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5829300" y="1159833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962525" y="2955295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5829300" y="4750758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800100" y="1562099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1"/>
          </p:nvPr>
        </p:nvSpPr>
        <p:spPr>
          <a:xfrm>
            <a:off x="6391273" y="1562098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800099" y="3990806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391272" y="3990805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93345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303133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2"/>
          </p:nvPr>
        </p:nvSpPr>
        <p:spPr>
          <a:xfrm>
            <a:off x="5129211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227093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9324975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53425" y="1152525"/>
            <a:ext cx="2638425" cy="2419350"/>
          </a:xfrm>
          <a:custGeom>
            <a:avLst/>
            <a:gdLst>
              <a:gd name="connsiteX0" fmla="*/ 2638425 w 2638425"/>
              <a:gd name="connsiteY0" fmla="*/ 0 h 2419350"/>
              <a:gd name="connsiteX1" fmla="*/ 2486025 w 2638425"/>
              <a:gd name="connsiteY1" fmla="*/ 2228850 h 2419350"/>
              <a:gd name="connsiteX2" fmla="*/ 0 w 2638425"/>
              <a:gd name="connsiteY2" fmla="*/ 2419350 h 2419350"/>
              <a:gd name="connsiteX3" fmla="*/ 171450 w 2638425"/>
              <a:gd name="connsiteY3" fmla="*/ 695325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425" h="2419350">
                <a:moveTo>
                  <a:pt x="2638425" y="0"/>
                </a:moveTo>
                <a:lnTo>
                  <a:pt x="2486025" y="2228850"/>
                </a:lnTo>
                <a:lnTo>
                  <a:pt x="0" y="2419350"/>
                </a:lnTo>
                <a:lnTo>
                  <a:pt x="171450" y="695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0550" y="1437117"/>
            <a:ext cx="5505450" cy="3392058"/>
          </a:xfrm>
          <a:custGeom>
            <a:avLst/>
            <a:gdLst>
              <a:gd name="connsiteX0" fmla="*/ 0 w 5505450"/>
              <a:gd name="connsiteY0" fmla="*/ 0 h 3392058"/>
              <a:gd name="connsiteX1" fmla="*/ 5505450 w 5505450"/>
              <a:gd name="connsiteY1" fmla="*/ 0 h 3392058"/>
              <a:gd name="connsiteX2" fmla="*/ 5505450 w 5505450"/>
              <a:gd name="connsiteY2" fmla="*/ 3392058 h 3392058"/>
              <a:gd name="connsiteX3" fmla="*/ 0 w 5505450"/>
              <a:gd name="connsiteY3" fmla="*/ 3392058 h 339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5450" h="3392058">
                <a:moveTo>
                  <a:pt x="0" y="0"/>
                </a:moveTo>
                <a:lnTo>
                  <a:pt x="5505450" y="0"/>
                </a:lnTo>
                <a:lnTo>
                  <a:pt x="5505450" y="3392058"/>
                </a:lnTo>
                <a:lnTo>
                  <a:pt x="0" y="33920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-12947"/>
            <a:ext cx="5446133" cy="6870947"/>
          </a:xfrm>
          <a:custGeom>
            <a:avLst/>
            <a:gdLst>
              <a:gd name="connsiteX0" fmla="*/ 0 w 5446133"/>
              <a:gd name="connsiteY0" fmla="*/ 0 h 6870947"/>
              <a:gd name="connsiteX1" fmla="*/ 5446133 w 5446133"/>
              <a:gd name="connsiteY1" fmla="*/ 0 h 6870947"/>
              <a:gd name="connsiteX2" fmla="*/ 5446133 w 5446133"/>
              <a:gd name="connsiteY2" fmla="*/ 6870947 h 6870947"/>
              <a:gd name="connsiteX3" fmla="*/ 0 w 5446133"/>
              <a:gd name="connsiteY3" fmla="*/ 6870947 h 68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133" h="6870947">
                <a:moveTo>
                  <a:pt x="0" y="0"/>
                </a:moveTo>
                <a:lnTo>
                  <a:pt x="5446133" y="0"/>
                </a:lnTo>
                <a:lnTo>
                  <a:pt x="5446133" y="6870947"/>
                </a:lnTo>
                <a:lnTo>
                  <a:pt x="0" y="68709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717074"/>
          </a:xfrm>
          <a:custGeom>
            <a:avLst/>
            <a:gdLst>
              <a:gd name="connsiteX0" fmla="*/ 0 w 12192000"/>
              <a:gd name="connsiteY0" fmla="*/ 0 h 2717074"/>
              <a:gd name="connsiteX1" fmla="*/ 12192000 w 12192000"/>
              <a:gd name="connsiteY1" fmla="*/ 0 h 2717074"/>
              <a:gd name="connsiteX2" fmla="*/ 12192000 w 12192000"/>
              <a:gd name="connsiteY2" fmla="*/ 2717074 h 2717074"/>
              <a:gd name="connsiteX3" fmla="*/ 0 w 12192000"/>
              <a:gd name="connsiteY3" fmla="*/ 2717074 h 27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7074">
                <a:moveTo>
                  <a:pt x="0" y="0"/>
                </a:moveTo>
                <a:lnTo>
                  <a:pt x="12192000" y="0"/>
                </a:lnTo>
                <a:lnTo>
                  <a:pt x="12192000" y="2717074"/>
                </a:lnTo>
                <a:lnTo>
                  <a:pt x="0" y="27170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8697951" y="0"/>
            <a:ext cx="3494049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4892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40435" y="0"/>
            <a:ext cx="5451566" cy="6858000"/>
          </a:xfrm>
          <a:custGeom>
            <a:avLst/>
            <a:gdLst>
              <a:gd name="connsiteX0" fmla="*/ 0 w 5451566"/>
              <a:gd name="connsiteY0" fmla="*/ 0 h 6858000"/>
              <a:gd name="connsiteX1" fmla="*/ 5451566 w 5451566"/>
              <a:gd name="connsiteY1" fmla="*/ 0 h 6858000"/>
              <a:gd name="connsiteX2" fmla="*/ 5451566 w 5451566"/>
              <a:gd name="connsiteY2" fmla="*/ 6858000 h 6858000"/>
              <a:gd name="connsiteX3" fmla="*/ 0 w 54515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566" h="6858000">
                <a:moveTo>
                  <a:pt x="0" y="0"/>
                </a:moveTo>
                <a:lnTo>
                  <a:pt x="5451566" y="0"/>
                </a:lnTo>
                <a:lnTo>
                  <a:pt x="54515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486722"/>
          </a:xfrm>
          <a:custGeom>
            <a:avLst/>
            <a:gdLst>
              <a:gd name="connsiteX0" fmla="*/ 0 w 12192000"/>
              <a:gd name="connsiteY0" fmla="*/ 0 h 2486722"/>
              <a:gd name="connsiteX1" fmla="*/ 12192000 w 12192000"/>
              <a:gd name="connsiteY1" fmla="*/ 0 h 2486722"/>
              <a:gd name="connsiteX2" fmla="*/ 12192000 w 12192000"/>
              <a:gd name="connsiteY2" fmla="*/ 2486722 h 2486722"/>
              <a:gd name="connsiteX3" fmla="*/ 0 w 12192000"/>
              <a:gd name="connsiteY3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86722">
                <a:moveTo>
                  <a:pt x="0" y="0"/>
                </a:moveTo>
                <a:lnTo>
                  <a:pt x="12192000" y="0"/>
                </a:lnTo>
                <a:lnTo>
                  <a:pt x="12192000" y="2486722"/>
                </a:lnTo>
                <a:lnTo>
                  <a:pt x="0" y="2486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7694-2F36-4FB5-961F-11CEBD01EE4F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F253-21D0-41DB-95DA-8502F5E07C8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6" y="498"/>
            <a:ext cx="10502654" cy="6918325"/>
          </a:xfrm>
        </p:spPr>
      </p:pic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1" y="5807827"/>
            <a:ext cx="9844812" cy="156966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NimbusRomNo9L-Regu"/>
              </a:rPr>
              <a:t>Personalized Federated Learning with Moreau Envelope </a:t>
            </a:r>
            <a:br>
              <a:rPr lang="en-US" altLang="zh-CN" sz="3200" dirty="0"/>
            </a:br>
            <a:br>
              <a:rPr lang="en-US" altLang="zh-CN" sz="32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98792" y="2337134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4904" y="511548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379FF7-581B-4FC4-B86B-06BCBDCB3598}"/>
              </a:ext>
            </a:extLst>
          </p:cNvPr>
          <p:cNvSpPr txBox="1"/>
          <p:nvPr/>
        </p:nvSpPr>
        <p:spPr>
          <a:xfrm>
            <a:off x="8404122" y="6274915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Yifan</a:t>
            </a:r>
            <a:r>
              <a:rPr lang="en-US" altLang="zh-CN" dirty="0"/>
              <a:t> Bu  2020.11.9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6E2FD3B-87E1-4CF4-99B8-B1962C14E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906027"/>
              </p:ext>
            </p:extLst>
          </p:nvPr>
        </p:nvGraphicFramePr>
        <p:xfrm>
          <a:off x="6257925" y="1908175"/>
          <a:ext cx="457200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A13285A-97CA-443A-A38F-8F0FA6B49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345560"/>
              </p:ext>
            </p:extLst>
          </p:nvPr>
        </p:nvGraphicFramePr>
        <p:xfrm>
          <a:off x="1066800" y="1914525"/>
          <a:ext cx="4572000" cy="274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3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占位符 4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4" name="任意多边形 13"/>
          <p:cNvSpPr/>
          <p:nvPr/>
        </p:nvSpPr>
        <p:spPr>
          <a:xfrm flipH="1">
            <a:off x="0" y="3657353"/>
            <a:ext cx="5907003" cy="3077307"/>
          </a:xfrm>
          <a:custGeom>
            <a:avLst/>
            <a:gdLst>
              <a:gd name="connsiteX0" fmla="*/ 5907003 w 5907003"/>
              <a:gd name="connsiteY0" fmla="*/ 0 h 3077307"/>
              <a:gd name="connsiteX1" fmla="*/ 5907003 w 5907003"/>
              <a:gd name="connsiteY1" fmla="*/ 3077307 h 3077307"/>
              <a:gd name="connsiteX2" fmla="*/ 0 w 5907003"/>
              <a:gd name="connsiteY2" fmla="*/ 3077307 h 3077307"/>
              <a:gd name="connsiteX3" fmla="*/ 28990 w 5907003"/>
              <a:gd name="connsiteY3" fmla="*/ 2944064 h 3077307"/>
              <a:gd name="connsiteX4" fmla="*/ 5907003 w 5907003"/>
              <a:gd name="connsiteY4" fmla="*/ 0 h 307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003" h="3077307">
                <a:moveTo>
                  <a:pt x="5907003" y="0"/>
                </a:moveTo>
                <a:lnTo>
                  <a:pt x="5907003" y="3077307"/>
                </a:lnTo>
                <a:lnTo>
                  <a:pt x="0" y="3077307"/>
                </a:lnTo>
                <a:lnTo>
                  <a:pt x="28990" y="2944064"/>
                </a:lnTo>
                <a:cubicBezTo>
                  <a:pt x="465129" y="1277021"/>
                  <a:pt x="2930717" y="0"/>
                  <a:pt x="5907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1" y="4518830"/>
            <a:ext cx="12192000" cy="2339170"/>
          </a:xfrm>
          <a:custGeom>
            <a:avLst/>
            <a:gdLst>
              <a:gd name="connsiteX0" fmla="*/ 496389 w 12192000"/>
              <a:gd name="connsiteY0" fmla="*/ 0 h 2339170"/>
              <a:gd name="connsiteX1" fmla="*/ 12075322 w 12192000"/>
              <a:gd name="connsiteY1" fmla="*/ 2242156 h 2339170"/>
              <a:gd name="connsiteX2" fmla="*/ 12192000 w 12192000"/>
              <a:gd name="connsiteY2" fmla="*/ 2328605 h 2339170"/>
              <a:gd name="connsiteX3" fmla="*/ 12192000 w 12192000"/>
              <a:gd name="connsiteY3" fmla="*/ 2339170 h 2339170"/>
              <a:gd name="connsiteX4" fmla="*/ 0 w 12192000"/>
              <a:gd name="connsiteY4" fmla="*/ 2339170 h 2339170"/>
              <a:gd name="connsiteX5" fmla="*/ 0 w 12192000"/>
              <a:gd name="connsiteY5" fmla="*/ 3667 h 2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9170">
                <a:moveTo>
                  <a:pt x="496389" y="0"/>
                </a:moveTo>
                <a:cubicBezTo>
                  <a:pt x="5701591" y="0"/>
                  <a:pt x="10167629" y="924535"/>
                  <a:pt x="12075322" y="2242156"/>
                </a:cubicBezTo>
                <a:lnTo>
                  <a:pt x="12192000" y="2328605"/>
                </a:lnTo>
                <a:lnTo>
                  <a:pt x="12192000" y="2339170"/>
                </a:lnTo>
                <a:lnTo>
                  <a:pt x="0" y="2339170"/>
                </a:lnTo>
                <a:lnTo>
                  <a:pt x="0" y="36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81582" y="5196007"/>
            <a:ext cx="553583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90B043-FED4-4FEB-A042-829E85F0C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6" y="4316067"/>
            <a:ext cx="1003280" cy="1003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69A2E1-3F36-41CE-9A66-FA8439B5A902}"/>
              </a:ext>
            </a:extLst>
          </p:cNvPr>
          <p:cNvSpPr txBox="1"/>
          <p:nvPr/>
        </p:nvSpPr>
        <p:spPr>
          <a:xfrm>
            <a:off x="1658100" y="4469062"/>
            <a:ext cx="22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en-US" altLang="zh-CN" dirty="0" err="1"/>
              <a:t>Yifan</a:t>
            </a:r>
            <a:r>
              <a:rPr lang="en-US" altLang="zh-CN" dirty="0"/>
              <a:t> Bu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0B390E-F07B-4E0E-AB42-4ACC5F5AFC00}"/>
              </a:ext>
            </a:extLst>
          </p:cNvPr>
          <p:cNvSpPr txBox="1"/>
          <p:nvPr/>
        </p:nvSpPr>
        <p:spPr>
          <a:xfrm>
            <a:off x="1658100" y="4888162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2020.11.10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17226" y="1670925"/>
            <a:ext cx="5376010" cy="1948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68118" y="3632106"/>
            <a:ext cx="1649108" cy="1944383"/>
          </a:xfrm>
          <a:custGeom>
            <a:avLst/>
            <a:gdLst/>
            <a:ahLst/>
            <a:cxnLst/>
            <a:rect l="l" t="t" r="r" b="b"/>
            <a:pathLst>
              <a:path w="1862282" h="1974437">
                <a:moveTo>
                  <a:pt x="941617" y="352490"/>
                </a:moveTo>
                <a:cubicBezTo>
                  <a:pt x="782216" y="352490"/>
                  <a:pt x="656708" y="411649"/>
                  <a:pt x="565093" y="529967"/>
                </a:cubicBezTo>
                <a:cubicBezTo>
                  <a:pt x="473479" y="648286"/>
                  <a:pt x="427671" y="801524"/>
                  <a:pt x="427671" y="989683"/>
                </a:cubicBezTo>
                <a:cubicBezTo>
                  <a:pt x="427671" y="1175377"/>
                  <a:pt x="472452" y="1327178"/>
                  <a:pt x="562012" y="1445086"/>
                </a:cubicBezTo>
                <a:cubicBezTo>
                  <a:pt x="651572" y="1562993"/>
                  <a:pt x="774410" y="1621947"/>
                  <a:pt x="930524" y="1621947"/>
                </a:cubicBezTo>
                <a:cubicBezTo>
                  <a:pt x="1089925" y="1621947"/>
                  <a:pt x="1213996" y="1565458"/>
                  <a:pt x="1302734" y="1452481"/>
                </a:cubicBezTo>
                <a:cubicBezTo>
                  <a:pt x="1391473" y="1339503"/>
                  <a:pt x="1435842" y="1187702"/>
                  <a:pt x="1435842" y="997078"/>
                </a:cubicBezTo>
                <a:cubicBezTo>
                  <a:pt x="1435842" y="798238"/>
                  <a:pt x="1392706" y="641096"/>
                  <a:pt x="1306432" y="525654"/>
                </a:cubicBezTo>
                <a:cubicBezTo>
                  <a:pt x="1220158" y="410211"/>
                  <a:pt x="1098553" y="352490"/>
                  <a:pt x="941617" y="352490"/>
                </a:cubicBezTo>
                <a:close/>
                <a:moveTo>
                  <a:pt x="953942" y="0"/>
                </a:moveTo>
                <a:cubicBezTo>
                  <a:pt x="1226731" y="0"/>
                  <a:pt x="1446319" y="90792"/>
                  <a:pt x="1612704" y="272378"/>
                </a:cubicBezTo>
                <a:cubicBezTo>
                  <a:pt x="1779089" y="453964"/>
                  <a:pt x="1862282" y="687314"/>
                  <a:pt x="1862282" y="972429"/>
                </a:cubicBezTo>
                <a:cubicBezTo>
                  <a:pt x="1862282" y="1269868"/>
                  <a:pt x="1775802" y="1511229"/>
                  <a:pt x="1602844" y="1696512"/>
                </a:cubicBezTo>
                <a:cubicBezTo>
                  <a:pt x="1429885" y="1881796"/>
                  <a:pt x="1203314" y="1974437"/>
                  <a:pt x="923130" y="1974437"/>
                </a:cubicBezTo>
                <a:cubicBezTo>
                  <a:pt x="649518" y="1974437"/>
                  <a:pt x="427261" y="1884671"/>
                  <a:pt x="256356" y="1705140"/>
                </a:cubicBezTo>
                <a:cubicBezTo>
                  <a:pt x="85452" y="1525608"/>
                  <a:pt x="0" y="1294517"/>
                  <a:pt x="0" y="1011868"/>
                </a:cubicBezTo>
                <a:cubicBezTo>
                  <a:pt x="0" y="712785"/>
                  <a:pt x="87301" y="469370"/>
                  <a:pt x="261902" y="281622"/>
                </a:cubicBezTo>
                <a:cubicBezTo>
                  <a:pt x="436504" y="93874"/>
                  <a:pt x="667184" y="0"/>
                  <a:pt x="953942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9900" b="1" dirty="0"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19989" y="1672684"/>
            <a:ext cx="5449564" cy="1971631"/>
            <a:chOff x="719989" y="1672684"/>
            <a:chExt cx="5449564" cy="1971631"/>
          </a:xfrm>
        </p:grpSpPr>
        <p:sp>
          <p:nvSpPr>
            <p:cNvPr id="12" name="矩形 11"/>
            <p:cNvSpPr/>
            <p:nvPr/>
          </p:nvSpPr>
          <p:spPr>
            <a:xfrm>
              <a:off x="719989" y="1672684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The main contributions of the paper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1984" y="2728546"/>
            <a:ext cx="1400907" cy="14009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43208" y="3137267"/>
            <a:ext cx="157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34" name="矩形 33"/>
          <p:cNvSpPr/>
          <p:nvPr/>
        </p:nvSpPr>
        <p:spPr>
          <a:xfrm>
            <a:off x="1169719" y="2151204"/>
            <a:ext cx="480029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we formulate a new bi-level optimization problem designed for personalized FL</a:t>
            </a:r>
            <a:r>
              <a:rPr lang="en-US" altLang="zh-CN" sz="2000" dirty="0"/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FTT1000"/>
              </a:rPr>
              <a:t>pFedMe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) 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>
              <a:cs typeface="Segoe UI Semilight" panose="020B04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52428" y="1943716"/>
            <a:ext cx="5178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we empirically evaluate the performance of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FTT1000"/>
              </a:rPr>
              <a:t>pFedMe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FTT1000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using both real and synthetic datasets that capture the statistical diversity of clients’ data.</a:t>
            </a:r>
            <a:r>
              <a:rPr lang="en-US" altLang="zh-CN" sz="2000" dirty="0"/>
              <a:t> </a:t>
            </a:r>
          </a:p>
          <a:p>
            <a:br>
              <a:rPr lang="en-US" altLang="zh-CN" sz="2000" dirty="0"/>
            </a:br>
            <a:endParaRPr lang="en-US" altLang="zh-CN" sz="2000" dirty="0">
              <a:ea typeface="+mj-ea"/>
              <a:cs typeface="Segoe UI Semilight" panose="020B04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431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Related Work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C2ECE4-292F-43EA-A6BE-1CBE43B4E23B}"/>
              </a:ext>
            </a:extLst>
          </p:cNvPr>
          <p:cNvSpPr txBox="1"/>
          <p:nvPr/>
        </p:nvSpPr>
        <p:spPr>
          <a:xfrm>
            <a:off x="1334460" y="1680898"/>
            <a:ext cx="86163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mixing models</a:t>
            </a:r>
          </a:p>
          <a:p>
            <a:endParaRPr lang="en-US" altLang="zh-CN" sz="1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Contextualization</a:t>
            </a:r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meta-learning</a:t>
            </a:r>
          </a:p>
          <a:p>
            <a:endParaRPr lang="en-US" altLang="zh-CN" sz="1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multi-task learning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3200" b="1" i="0" dirty="0">
                <a:solidFill>
                  <a:srgbClr val="222226"/>
                </a:solidFill>
                <a:effectLst/>
                <a:latin typeface="PingFang SC"/>
              </a:rPr>
              <a:t>Proximal Gradient Method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7B50FD-1186-4555-A496-06323790644E}"/>
              </a:ext>
            </a:extLst>
          </p:cNvPr>
          <p:cNvSpPr txBox="1"/>
          <p:nvPr/>
        </p:nvSpPr>
        <p:spPr>
          <a:xfrm>
            <a:off x="1870485" y="1240535"/>
            <a:ext cx="609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dirty="0">
                <a:effectLst/>
                <a:latin typeface="MathJax_Math-italic"/>
              </a:rPr>
              <a:t>凸优化问题：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minF</a:t>
            </a:r>
            <a:r>
              <a:rPr lang="pt-BR" altLang="zh-CN" sz="2400" b="0" i="0" u="none" strike="noStrike" dirty="0">
                <a:effectLst/>
                <a:latin typeface="MathJax_Main"/>
              </a:rPr>
              <a:t>(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x</a:t>
            </a:r>
            <a:r>
              <a:rPr lang="pt-BR" altLang="zh-CN" sz="2400" b="0" i="0" u="none" strike="noStrike" dirty="0">
                <a:effectLst/>
                <a:latin typeface="MathJax_Main"/>
              </a:rPr>
              <a:t>)=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g</a:t>
            </a:r>
            <a:r>
              <a:rPr lang="pt-BR" altLang="zh-CN" sz="2400" b="0" i="0" u="none" strike="noStrike" dirty="0">
                <a:effectLst/>
                <a:latin typeface="MathJax_Main"/>
              </a:rPr>
              <a:t>(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x</a:t>
            </a:r>
            <a:r>
              <a:rPr lang="pt-BR" altLang="zh-CN" sz="2400" b="0" i="0" u="none" strike="noStrike" dirty="0">
                <a:effectLst/>
                <a:latin typeface="MathJax_Main"/>
              </a:rPr>
              <a:t>)+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h</a:t>
            </a:r>
            <a:r>
              <a:rPr lang="pt-BR" altLang="zh-CN" sz="2400" b="0" i="0" u="none" strike="noStrike" dirty="0">
                <a:effectLst/>
                <a:latin typeface="MathJax_Main"/>
              </a:rPr>
              <a:t>(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x</a:t>
            </a:r>
            <a:r>
              <a:rPr lang="pt-BR" altLang="zh-CN" sz="2400" b="0" i="0" u="none" strike="noStrike" dirty="0">
                <a:effectLst/>
                <a:latin typeface="MathJax_Main"/>
              </a:rPr>
              <a:t>)</a:t>
            </a:r>
            <a:br>
              <a:rPr lang="pt-BR" altLang="zh-CN" sz="2400" dirty="0"/>
            </a:br>
            <a:endParaRPr lang="zh-CN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033AD4-D5BA-4088-95F6-25525C19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0" y="2359061"/>
            <a:ext cx="9780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其中 g(x)凸的，可微的。 h(x) 凸的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，某些点不可分的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。其中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IXGeneral"/>
              </a:rPr>
              <a:t>是由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分离出来的两项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4C24F-7BDD-431A-BA89-AC209AB0A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88" y="3207564"/>
            <a:ext cx="6779877" cy="9275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7BF411-7459-4C74-ADB9-8BB9D5177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399" y="4514396"/>
            <a:ext cx="5520655" cy="7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157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3200" b="1" i="0" dirty="0" err="1">
                <a:solidFill>
                  <a:srgbClr val="222226"/>
                </a:solidFill>
                <a:effectLst/>
                <a:latin typeface="PingFang SC"/>
              </a:rPr>
              <a:t>pFedMe</a:t>
            </a:r>
            <a:endParaRPr lang="en-US" altLang="zh-CN" sz="32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478F36-9846-425B-9929-E22439CC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62" y="1507814"/>
            <a:ext cx="9776681" cy="731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E92BD-F07A-452E-B073-C87E3EDA1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41" y="2672996"/>
            <a:ext cx="7995122" cy="972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844DAC-89A8-4202-9FBC-485FE9EE8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409" y="3902667"/>
            <a:ext cx="9987181" cy="16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157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3200" b="1" i="0" dirty="0" err="1">
                <a:solidFill>
                  <a:srgbClr val="222226"/>
                </a:solidFill>
                <a:effectLst/>
                <a:latin typeface="PingFang SC"/>
              </a:rPr>
              <a:t>pFedMe</a:t>
            </a:r>
            <a:endParaRPr lang="en-US" altLang="zh-CN" sz="32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737EC1-13C7-42C6-B3AF-693E6BB13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94" y="1192426"/>
            <a:ext cx="5984471" cy="1003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099C3-3DA7-484E-A79A-580A67433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27" y="2351403"/>
            <a:ext cx="6701959" cy="704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671A00-FD72-4D22-BB6D-ADC2B9454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44" y="3252126"/>
            <a:ext cx="5401663" cy="7045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AB4177-850C-4A99-B344-A4E907C76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898" y="4228380"/>
            <a:ext cx="3782393" cy="5827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5B9423-2988-47AA-A452-8478B9557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92" y="5071222"/>
            <a:ext cx="4007907" cy="5827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9C43B3-07EE-4696-8333-2C607FAE9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8595" y="3252126"/>
            <a:ext cx="4561757" cy="7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93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Algorithm 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8D3BDA-13BB-4C1A-AF11-F6AA1AA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88" y="1167166"/>
            <a:ext cx="10192331" cy="4523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mnist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331AFE-F383-443B-9C94-55676B725764}"/>
              </a:ext>
            </a:extLst>
          </p:cNvPr>
          <p:cNvSpPr txBox="1"/>
          <p:nvPr/>
        </p:nvSpPr>
        <p:spPr>
          <a:xfrm>
            <a:off x="1081528" y="1094539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MI10"/>
              </a:rPr>
              <a:t>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= 20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MR10"/>
              </a:rPr>
              <a:t>，每个人两个标签，每个人的</a:t>
            </a:r>
            <a:r>
              <a:rPr lang="zh-CN" altLang="en-US" dirty="0">
                <a:solidFill>
                  <a:srgbClr val="000000"/>
                </a:solidFill>
                <a:latin typeface="CMR10"/>
              </a:rPr>
              <a:t>本地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size</a:t>
            </a:r>
            <a:r>
              <a:rPr lang="zh-CN" altLang="en-US" dirty="0">
                <a:solidFill>
                  <a:srgbClr val="000000"/>
                </a:solidFill>
                <a:latin typeface="CMR10"/>
              </a:rPr>
              <a:t>不一样</a:t>
            </a:r>
            <a:endParaRPr lang="en-US" altLang="zh-CN" dirty="0">
              <a:solidFill>
                <a:srgbClr val="000000"/>
              </a:solidFill>
              <a:latin typeface="CMR1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MR10"/>
              </a:rPr>
              <a:t>S = 5</a:t>
            </a:r>
            <a:r>
              <a:rPr lang="en-US" altLang="zh-CN" dirty="0"/>
              <a:t> (</a:t>
            </a:r>
            <a:r>
              <a:rPr lang="zh-CN" altLang="en-US" dirty="0"/>
              <a:t>每轮选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实验两种模型凸和非凸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A4EA33-FE48-4A60-89EB-43EC1147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7" y="2550869"/>
            <a:ext cx="11936885" cy="3212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mnist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FCBB5-CDB1-47C6-B635-017CCF54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5" y="1485851"/>
            <a:ext cx="11315700" cy="30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自定义 1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362"/>
      </a:accent1>
      <a:accent2>
        <a:srgbClr val="B64645"/>
      </a:accent2>
      <a:accent3>
        <a:srgbClr val="414A59"/>
      </a:accent3>
      <a:accent4>
        <a:srgbClr val="7FB541"/>
      </a:accent4>
      <a:accent5>
        <a:srgbClr val="4472C4"/>
      </a:accent5>
      <a:accent6>
        <a:srgbClr val="244956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877</Words>
  <Application>Microsoft Office PowerPoint</Application>
  <PresentationFormat>宽屏</PresentationFormat>
  <Paragraphs>81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-apple-system</vt:lpstr>
      <vt:lpstr>CMMI10</vt:lpstr>
      <vt:lpstr>CMMI7</vt:lpstr>
      <vt:lpstr>CMR10</vt:lpstr>
      <vt:lpstr>CMR7</vt:lpstr>
      <vt:lpstr>Geometr706 BlkCn BT</vt:lpstr>
      <vt:lpstr>MathJax_Main</vt:lpstr>
      <vt:lpstr>MathJax_Math-italic</vt:lpstr>
      <vt:lpstr>NimbusRomNo9L-Medi</vt:lpstr>
      <vt:lpstr>NimbusRomNo9L-Regu</vt:lpstr>
      <vt:lpstr>PingFang SC</vt:lpstr>
      <vt:lpstr>SFTT1000</vt:lpstr>
      <vt:lpstr>等线</vt:lpstr>
      <vt:lpstr>微软雅黑</vt:lpstr>
      <vt:lpstr>Arial</vt:lpstr>
      <vt:lpstr>Calibri</vt:lpstr>
      <vt:lpstr>Calibri Light</vt:lpstr>
      <vt:lpstr>主题1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步 一凡</cp:lastModifiedBy>
  <cp:revision>270</cp:revision>
  <dcterms:created xsi:type="dcterms:W3CDTF">2016-03-04T02:38:00Z</dcterms:created>
  <dcterms:modified xsi:type="dcterms:W3CDTF">2020-11-11T05:05:30Z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