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15"/>
  </p:notesMasterIdLst>
  <p:sldIdLst>
    <p:sldId id="256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00" autoAdjust="0"/>
  </p:normalViewPr>
  <p:slideViewPr>
    <p:cSldViewPr>
      <p:cViewPr varScale="1">
        <p:scale>
          <a:sx n="72" d="100"/>
          <a:sy n="72" d="100"/>
        </p:scale>
        <p:origin x="63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D320C1-928A-4FDD-9159-9E113EB537E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6541EAF-AE8B-47A9-B105-AEBD3D7F8F89}">
      <dgm:prSet phldrT="[文本]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US" altLang="zh-CN" dirty="0"/>
            <a:t>Check period</a:t>
          </a:r>
          <a:endParaRPr lang="zh-CN" altLang="en-US" dirty="0"/>
        </a:p>
      </dgm:t>
    </dgm:pt>
    <dgm:pt modelId="{82276155-5133-4ADE-9797-09016F4A2F2A}" type="parTrans" cxnId="{BDF2164E-121E-4D76-8141-E387FC55EFA3}">
      <dgm:prSet/>
      <dgm:spPr/>
      <dgm:t>
        <a:bodyPr/>
        <a:lstStyle/>
        <a:p>
          <a:endParaRPr lang="zh-CN" altLang="en-US"/>
        </a:p>
      </dgm:t>
    </dgm:pt>
    <dgm:pt modelId="{EA9F10C3-4FD8-45B8-B840-74D62420006F}" type="sibTrans" cxnId="{BDF2164E-121E-4D76-8141-E387FC55EFA3}">
      <dgm:prSet/>
      <dgm:spPr/>
      <dgm:t>
        <a:bodyPr/>
        <a:lstStyle/>
        <a:p>
          <a:endParaRPr lang="zh-CN" altLang="en-US"/>
        </a:p>
      </dgm:t>
    </dgm:pt>
    <dgm:pt modelId="{42A56141-8BD4-4BE5-92B5-4F59DFE7A875}">
      <dgm:prSet phldrT="[文本]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US" altLang="zh-CN" dirty="0"/>
            <a:t>Check period</a:t>
          </a:r>
          <a:endParaRPr lang="zh-CN" altLang="en-US" dirty="0"/>
        </a:p>
      </dgm:t>
    </dgm:pt>
    <dgm:pt modelId="{C235DAB5-C579-416E-AE92-2E419382A527}" type="parTrans" cxnId="{CEB50232-76CB-42E1-93F9-B8CB3FFD4BD1}">
      <dgm:prSet/>
      <dgm:spPr/>
      <dgm:t>
        <a:bodyPr/>
        <a:lstStyle/>
        <a:p>
          <a:endParaRPr lang="zh-CN" altLang="en-US"/>
        </a:p>
      </dgm:t>
    </dgm:pt>
    <dgm:pt modelId="{6ADA5901-DB6D-4368-8C74-8A5EF014A17E}" type="sibTrans" cxnId="{CEB50232-76CB-42E1-93F9-B8CB3FFD4BD1}">
      <dgm:prSet/>
      <dgm:spPr/>
      <dgm:t>
        <a:bodyPr/>
        <a:lstStyle/>
        <a:p>
          <a:endParaRPr lang="zh-CN" altLang="en-US"/>
        </a:p>
      </dgm:t>
    </dgm:pt>
    <dgm:pt modelId="{0EC1AA04-0E2F-4BEB-BF93-A17401A5766C}">
      <dgm:prSet phldrT="[文本]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US" altLang="zh-CN" dirty="0"/>
            <a:t>Check period</a:t>
          </a:r>
          <a:endParaRPr lang="zh-CN" altLang="en-US" b="1" dirty="0"/>
        </a:p>
      </dgm:t>
    </dgm:pt>
    <dgm:pt modelId="{1A367325-B845-4B18-8FF0-642320D2CC6C}" type="parTrans" cxnId="{1FE30AEA-B040-4E99-9AAA-0A0A5628AECC}">
      <dgm:prSet/>
      <dgm:spPr/>
      <dgm:t>
        <a:bodyPr/>
        <a:lstStyle/>
        <a:p>
          <a:endParaRPr lang="zh-CN" altLang="en-US"/>
        </a:p>
      </dgm:t>
    </dgm:pt>
    <dgm:pt modelId="{C1D75C20-C32B-4FCE-991F-8E2B544FE463}" type="sibTrans" cxnId="{1FE30AEA-B040-4E99-9AAA-0A0A5628AECC}">
      <dgm:prSet/>
      <dgm:spPr/>
      <dgm:t>
        <a:bodyPr/>
        <a:lstStyle/>
        <a:p>
          <a:endParaRPr lang="zh-CN" altLang="en-US"/>
        </a:p>
      </dgm:t>
    </dgm:pt>
    <dgm:pt modelId="{AE647DDE-F5A7-49FC-9C9A-2A0F8AAF12A3}" type="pres">
      <dgm:prSet presAssocID="{06D320C1-928A-4FDD-9159-9E113EB537EC}" presName="Name0" presStyleCnt="0">
        <dgm:presLayoutVars>
          <dgm:dir/>
          <dgm:animLvl val="lvl"/>
          <dgm:resizeHandles val="exact"/>
        </dgm:presLayoutVars>
      </dgm:prSet>
      <dgm:spPr/>
    </dgm:pt>
    <dgm:pt modelId="{0059202F-7BC0-4A77-9603-DDC18C60D5AD}" type="pres">
      <dgm:prSet presAssocID="{B6541EAF-AE8B-47A9-B105-AEBD3D7F8F89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236643B-926A-4D30-AC94-8F414C744B39}" type="pres">
      <dgm:prSet presAssocID="{EA9F10C3-4FD8-45B8-B840-74D62420006F}" presName="parTxOnlySpace" presStyleCnt="0"/>
      <dgm:spPr/>
    </dgm:pt>
    <dgm:pt modelId="{FFA72B1E-51FC-4B82-A8CB-B97AF2887A2C}" type="pres">
      <dgm:prSet presAssocID="{42A56141-8BD4-4BE5-92B5-4F59DFE7A875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B50F453-F8C1-4D58-833C-50594F6632ED}" type="pres">
      <dgm:prSet presAssocID="{6ADA5901-DB6D-4368-8C74-8A5EF014A17E}" presName="parTxOnlySpace" presStyleCnt="0"/>
      <dgm:spPr/>
    </dgm:pt>
    <dgm:pt modelId="{35213D95-0F84-46DC-B27A-E18B95A6F3A9}" type="pres">
      <dgm:prSet presAssocID="{0EC1AA04-0E2F-4BEB-BF93-A17401A5766C}" presName="parTxOnly" presStyleLbl="node1" presStyleIdx="2" presStyleCnt="3" custLinFactX="34672" custLinFactNeighborX="100000" custLinFactNeighborY="2915">
        <dgm:presLayoutVars>
          <dgm:chMax val="0"/>
          <dgm:chPref val="0"/>
          <dgm:bulletEnabled val="1"/>
        </dgm:presLayoutVars>
      </dgm:prSet>
      <dgm:spPr/>
    </dgm:pt>
  </dgm:ptLst>
  <dgm:cxnLst>
    <dgm:cxn modelId="{F483DE15-1BA6-4227-B725-D7C7AA8EDBB0}" type="presOf" srcId="{B6541EAF-AE8B-47A9-B105-AEBD3D7F8F89}" destId="{0059202F-7BC0-4A77-9603-DDC18C60D5AD}" srcOrd="0" destOrd="0" presId="urn:microsoft.com/office/officeart/2005/8/layout/chevron1"/>
    <dgm:cxn modelId="{CEB50232-76CB-42E1-93F9-B8CB3FFD4BD1}" srcId="{06D320C1-928A-4FDD-9159-9E113EB537EC}" destId="{42A56141-8BD4-4BE5-92B5-4F59DFE7A875}" srcOrd="1" destOrd="0" parTransId="{C235DAB5-C579-416E-AE92-2E419382A527}" sibTransId="{6ADA5901-DB6D-4368-8C74-8A5EF014A17E}"/>
    <dgm:cxn modelId="{BDF2164E-121E-4D76-8141-E387FC55EFA3}" srcId="{06D320C1-928A-4FDD-9159-9E113EB537EC}" destId="{B6541EAF-AE8B-47A9-B105-AEBD3D7F8F89}" srcOrd="0" destOrd="0" parTransId="{82276155-5133-4ADE-9797-09016F4A2F2A}" sibTransId="{EA9F10C3-4FD8-45B8-B840-74D62420006F}"/>
    <dgm:cxn modelId="{4D99D751-FB5B-4A4A-A942-032FD1AD3F92}" type="presOf" srcId="{42A56141-8BD4-4BE5-92B5-4F59DFE7A875}" destId="{FFA72B1E-51FC-4B82-A8CB-B97AF2887A2C}" srcOrd="0" destOrd="0" presId="urn:microsoft.com/office/officeart/2005/8/layout/chevron1"/>
    <dgm:cxn modelId="{725A4CAE-3562-46FE-B5BE-D77D63DA9742}" type="presOf" srcId="{06D320C1-928A-4FDD-9159-9E113EB537EC}" destId="{AE647DDE-F5A7-49FC-9C9A-2A0F8AAF12A3}" srcOrd="0" destOrd="0" presId="urn:microsoft.com/office/officeart/2005/8/layout/chevron1"/>
    <dgm:cxn modelId="{81D9DEDB-B6BF-46DF-AB91-14B3048ABA00}" type="presOf" srcId="{0EC1AA04-0E2F-4BEB-BF93-A17401A5766C}" destId="{35213D95-0F84-46DC-B27A-E18B95A6F3A9}" srcOrd="0" destOrd="0" presId="urn:microsoft.com/office/officeart/2005/8/layout/chevron1"/>
    <dgm:cxn modelId="{1FE30AEA-B040-4E99-9AAA-0A0A5628AECC}" srcId="{06D320C1-928A-4FDD-9159-9E113EB537EC}" destId="{0EC1AA04-0E2F-4BEB-BF93-A17401A5766C}" srcOrd="2" destOrd="0" parTransId="{1A367325-B845-4B18-8FF0-642320D2CC6C}" sibTransId="{C1D75C20-C32B-4FCE-991F-8E2B544FE463}"/>
    <dgm:cxn modelId="{D198DC2D-70B0-431E-8199-466D7CE05C8B}" type="presParOf" srcId="{AE647DDE-F5A7-49FC-9C9A-2A0F8AAF12A3}" destId="{0059202F-7BC0-4A77-9603-DDC18C60D5AD}" srcOrd="0" destOrd="0" presId="urn:microsoft.com/office/officeart/2005/8/layout/chevron1"/>
    <dgm:cxn modelId="{9E4B7305-E192-4834-B832-3F0D02A423AF}" type="presParOf" srcId="{AE647DDE-F5A7-49FC-9C9A-2A0F8AAF12A3}" destId="{1236643B-926A-4D30-AC94-8F414C744B39}" srcOrd="1" destOrd="0" presId="urn:microsoft.com/office/officeart/2005/8/layout/chevron1"/>
    <dgm:cxn modelId="{29D58F1F-570C-47F4-87CC-F590EFF31408}" type="presParOf" srcId="{AE647DDE-F5A7-49FC-9C9A-2A0F8AAF12A3}" destId="{FFA72B1E-51FC-4B82-A8CB-B97AF2887A2C}" srcOrd="2" destOrd="0" presId="urn:microsoft.com/office/officeart/2005/8/layout/chevron1"/>
    <dgm:cxn modelId="{B7FEC842-E218-4015-AF0D-8B9658F9D521}" type="presParOf" srcId="{AE647DDE-F5A7-49FC-9C9A-2A0F8AAF12A3}" destId="{9B50F453-F8C1-4D58-833C-50594F6632ED}" srcOrd="3" destOrd="0" presId="urn:microsoft.com/office/officeart/2005/8/layout/chevron1"/>
    <dgm:cxn modelId="{4683BB50-2EC4-414E-88F5-FF048F883977}" type="presParOf" srcId="{AE647DDE-F5A7-49FC-9C9A-2A0F8AAF12A3}" destId="{35213D95-0F84-46DC-B27A-E18B95A6F3A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D320C1-928A-4FDD-9159-9E113EB537E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6541EAF-AE8B-47A9-B105-AEBD3D7F8F89}">
      <dgm:prSet phldrT="[文本]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US" altLang="zh-CN" dirty="0"/>
            <a:t>Check period</a:t>
          </a:r>
          <a:endParaRPr lang="zh-CN" altLang="en-US" dirty="0"/>
        </a:p>
      </dgm:t>
    </dgm:pt>
    <dgm:pt modelId="{82276155-5133-4ADE-9797-09016F4A2F2A}" type="parTrans" cxnId="{BDF2164E-121E-4D76-8141-E387FC55EFA3}">
      <dgm:prSet/>
      <dgm:spPr/>
      <dgm:t>
        <a:bodyPr/>
        <a:lstStyle/>
        <a:p>
          <a:endParaRPr lang="zh-CN" altLang="en-US"/>
        </a:p>
      </dgm:t>
    </dgm:pt>
    <dgm:pt modelId="{EA9F10C3-4FD8-45B8-B840-74D62420006F}" type="sibTrans" cxnId="{BDF2164E-121E-4D76-8141-E387FC55EFA3}">
      <dgm:prSet/>
      <dgm:spPr/>
      <dgm:t>
        <a:bodyPr/>
        <a:lstStyle/>
        <a:p>
          <a:endParaRPr lang="zh-CN" altLang="en-US"/>
        </a:p>
      </dgm:t>
    </dgm:pt>
    <dgm:pt modelId="{42A56141-8BD4-4BE5-92B5-4F59DFE7A875}">
      <dgm:prSet phldrT="[文本]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US" altLang="zh-CN" dirty="0"/>
            <a:t>Check period</a:t>
          </a:r>
          <a:endParaRPr lang="zh-CN" altLang="en-US" dirty="0"/>
        </a:p>
      </dgm:t>
    </dgm:pt>
    <dgm:pt modelId="{C235DAB5-C579-416E-AE92-2E419382A527}" type="parTrans" cxnId="{CEB50232-76CB-42E1-93F9-B8CB3FFD4BD1}">
      <dgm:prSet/>
      <dgm:spPr/>
      <dgm:t>
        <a:bodyPr/>
        <a:lstStyle/>
        <a:p>
          <a:endParaRPr lang="zh-CN" altLang="en-US"/>
        </a:p>
      </dgm:t>
    </dgm:pt>
    <dgm:pt modelId="{6ADA5901-DB6D-4368-8C74-8A5EF014A17E}" type="sibTrans" cxnId="{CEB50232-76CB-42E1-93F9-B8CB3FFD4BD1}">
      <dgm:prSet/>
      <dgm:spPr/>
      <dgm:t>
        <a:bodyPr/>
        <a:lstStyle/>
        <a:p>
          <a:endParaRPr lang="zh-CN" altLang="en-US"/>
        </a:p>
      </dgm:t>
    </dgm:pt>
    <dgm:pt modelId="{0EC1AA04-0E2F-4BEB-BF93-A17401A5766C}">
      <dgm:prSet phldrT="[文本]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US" altLang="zh-CN" dirty="0"/>
            <a:t>Check period</a:t>
          </a:r>
          <a:endParaRPr lang="zh-CN" altLang="en-US" b="1" dirty="0"/>
        </a:p>
      </dgm:t>
    </dgm:pt>
    <dgm:pt modelId="{1A367325-B845-4B18-8FF0-642320D2CC6C}" type="parTrans" cxnId="{1FE30AEA-B040-4E99-9AAA-0A0A5628AECC}">
      <dgm:prSet/>
      <dgm:spPr/>
      <dgm:t>
        <a:bodyPr/>
        <a:lstStyle/>
        <a:p>
          <a:endParaRPr lang="zh-CN" altLang="en-US"/>
        </a:p>
      </dgm:t>
    </dgm:pt>
    <dgm:pt modelId="{C1D75C20-C32B-4FCE-991F-8E2B544FE463}" type="sibTrans" cxnId="{1FE30AEA-B040-4E99-9AAA-0A0A5628AECC}">
      <dgm:prSet/>
      <dgm:spPr/>
      <dgm:t>
        <a:bodyPr/>
        <a:lstStyle/>
        <a:p>
          <a:endParaRPr lang="zh-CN" altLang="en-US"/>
        </a:p>
      </dgm:t>
    </dgm:pt>
    <dgm:pt modelId="{AE647DDE-F5A7-49FC-9C9A-2A0F8AAF12A3}" type="pres">
      <dgm:prSet presAssocID="{06D320C1-928A-4FDD-9159-9E113EB537EC}" presName="Name0" presStyleCnt="0">
        <dgm:presLayoutVars>
          <dgm:dir/>
          <dgm:animLvl val="lvl"/>
          <dgm:resizeHandles val="exact"/>
        </dgm:presLayoutVars>
      </dgm:prSet>
      <dgm:spPr/>
    </dgm:pt>
    <dgm:pt modelId="{0059202F-7BC0-4A77-9603-DDC18C60D5AD}" type="pres">
      <dgm:prSet presAssocID="{B6541EAF-AE8B-47A9-B105-AEBD3D7F8F89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236643B-926A-4D30-AC94-8F414C744B39}" type="pres">
      <dgm:prSet presAssocID="{EA9F10C3-4FD8-45B8-B840-74D62420006F}" presName="parTxOnlySpace" presStyleCnt="0"/>
      <dgm:spPr/>
    </dgm:pt>
    <dgm:pt modelId="{FFA72B1E-51FC-4B82-A8CB-B97AF2887A2C}" type="pres">
      <dgm:prSet presAssocID="{42A56141-8BD4-4BE5-92B5-4F59DFE7A875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B50F453-F8C1-4D58-833C-50594F6632ED}" type="pres">
      <dgm:prSet presAssocID="{6ADA5901-DB6D-4368-8C74-8A5EF014A17E}" presName="parTxOnlySpace" presStyleCnt="0"/>
      <dgm:spPr/>
    </dgm:pt>
    <dgm:pt modelId="{35213D95-0F84-46DC-B27A-E18B95A6F3A9}" type="pres">
      <dgm:prSet presAssocID="{0EC1AA04-0E2F-4BEB-BF93-A17401A5766C}" presName="parTxOnly" presStyleLbl="node1" presStyleIdx="2" presStyleCnt="3" custLinFactX="34672" custLinFactNeighborX="100000" custLinFactNeighborY="2915">
        <dgm:presLayoutVars>
          <dgm:chMax val="0"/>
          <dgm:chPref val="0"/>
          <dgm:bulletEnabled val="1"/>
        </dgm:presLayoutVars>
      </dgm:prSet>
      <dgm:spPr/>
    </dgm:pt>
  </dgm:ptLst>
  <dgm:cxnLst>
    <dgm:cxn modelId="{F483DE15-1BA6-4227-B725-D7C7AA8EDBB0}" type="presOf" srcId="{B6541EAF-AE8B-47A9-B105-AEBD3D7F8F89}" destId="{0059202F-7BC0-4A77-9603-DDC18C60D5AD}" srcOrd="0" destOrd="0" presId="urn:microsoft.com/office/officeart/2005/8/layout/chevron1"/>
    <dgm:cxn modelId="{CEB50232-76CB-42E1-93F9-B8CB3FFD4BD1}" srcId="{06D320C1-928A-4FDD-9159-9E113EB537EC}" destId="{42A56141-8BD4-4BE5-92B5-4F59DFE7A875}" srcOrd="1" destOrd="0" parTransId="{C235DAB5-C579-416E-AE92-2E419382A527}" sibTransId="{6ADA5901-DB6D-4368-8C74-8A5EF014A17E}"/>
    <dgm:cxn modelId="{BDF2164E-121E-4D76-8141-E387FC55EFA3}" srcId="{06D320C1-928A-4FDD-9159-9E113EB537EC}" destId="{B6541EAF-AE8B-47A9-B105-AEBD3D7F8F89}" srcOrd="0" destOrd="0" parTransId="{82276155-5133-4ADE-9797-09016F4A2F2A}" sibTransId="{EA9F10C3-4FD8-45B8-B840-74D62420006F}"/>
    <dgm:cxn modelId="{4D99D751-FB5B-4A4A-A942-032FD1AD3F92}" type="presOf" srcId="{42A56141-8BD4-4BE5-92B5-4F59DFE7A875}" destId="{FFA72B1E-51FC-4B82-A8CB-B97AF2887A2C}" srcOrd="0" destOrd="0" presId="urn:microsoft.com/office/officeart/2005/8/layout/chevron1"/>
    <dgm:cxn modelId="{725A4CAE-3562-46FE-B5BE-D77D63DA9742}" type="presOf" srcId="{06D320C1-928A-4FDD-9159-9E113EB537EC}" destId="{AE647DDE-F5A7-49FC-9C9A-2A0F8AAF12A3}" srcOrd="0" destOrd="0" presId="urn:microsoft.com/office/officeart/2005/8/layout/chevron1"/>
    <dgm:cxn modelId="{81D9DEDB-B6BF-46DF-AB91-14B3048ABA00}" type="presOf" srcId="{0EC1AA04-0E2F-4BEB-BF93-A17401A5766C}" destId="{35213D95-0F84-46DC-B27A-E18B95A6F3A9}" srcOrd="0" destOrd="0" presId="urn:microsoft.com/office/officeart/2005/8/layout/chevron1"/>
    <dgm:cxn modelId="{1FE30AEA-B040-4E99-9AAA-0A0A5628AECC}" srcId="{06D320C1-928A-4FDD-9159-9E113EB537EC}" destId="{0EC1AA04-0E2F-4BEB-BF93-A17401A5766C}" srcOrd="2" destOrd="0" parTransId="{1A367325-B845-4B18-8FF0-642320D2CC6C}" sibTransId="{C1D75C20-C32B-4FCE-991F-8E2B544FE463}"/>
    <dgm:cxn modelId="{D198DC2D-70B0-431E-8199-466D7CE05C8B}" type="presParOf" srcId="{AE647DDE-F5A7-49FC-9C9A-2A0F8AAF12A3}" destId="{0059202F-7BC0-4A77-9603-DDC18C60D5AD}" srcOrd="0" destOrd="0" presId="urn:microsoft.com/office/officeart/2005/8/layout/chevron1"/>
    <dgm:cxn modelId="{9E4B7305-E192-4834-B832-3F0D02A423AF}" type="presParOf" srcId="{AE647DDE-F5A7-49FC-9C9A-2A0F8AAF12A3}" destId="{1236643B-926A-4D30-AC94-8F414C744B39}" srcOrd="1" destOrd="0" presId="urn:microsoft.com/office/officeart/2005/8/layout/chevron1"/>
    <dgm:cxn modelId="{29D58F1F-570C-47F4-87CC-F590EFF31408}" type="presParOf" srcId="{AE647DDE-F5A7-49FC-9C9A-2A0F8AAF12A3}" destId="{FFA72B1E-51FC-4B82-A8CB-B97AF2887A2C}" srcOrd="2" destOrd="0" presId="urn:microsoft.com/office/officeart/2005/8/layout/chevron1"/>
    <dgm:cxn modelId="{B7FEC842-E218-4015-AF0D-8B9658F9D521}" type="presParOf" srcId="{AE647DDE-F5A7-49FC-9C9A-2A0F8AAF12A3}" destId="{9B50F453-F8C1-4D58-833C-50594F6632ED}" srcOrd="3" destOrd="0" presId="urn:microsoft.com/office/officeart/2005/8/layout/chevron1"/>
    <dgm:cxn modelId="{4683BB50-2EC4-414E-88F5-FF048F883977}" type="presParOf" srcId="{AE647DDE-F5A7-49FC-9C9A-2A0F8AAF12A3}" destId="{35213D95-0F84-46DC-B27A-E18B95A6F3A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59202F-7BC0-4A77-9603-DDC18C60D5AD}">
      <dsp:nvSpPr>
        <dsp:cNvPr id="0" name=""/>
        <dsp:cNvSpPr/>
      </dsp:nvSpPr>
      <dsp:spPr>
        <a:xfrm>
          <a:off x="1772" y="0"/>
          <a:ext cx="2158974" cy="666951"/>
        </a:xfrm>
        <a:prstGeom prst="chevron">
          <a:avLst/>
        </a:prstGeom>
        <a:solidFill>
          <a:schemeClr val="bg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Check period</a:t>
          </a:r>
          <a:endParaRPr lang="zh-CN" altLang="en-US" sz="2300" kern="1200" dirty="0"/>
        </a:p>
      </dsp:txBody>
      <dsp:txXfrm>
        <a:off x="335248" y="0"/>
        <a:ext cx="1492023" cy="666951"/>
      </dsp:txXfrm>
    </dsp:sp>
    <dsp:sp modelId="{FFA72B1E-51FC-4B82-A8CB-B97AF2887A2C}">
      <dsp:nvSpPr>
        <dsp:cNvPr id="0" name=""/>
        <dsp:cNvSpPr/>
      </dsp:nvSpPr>
      <dsp:spPr>
        <a:xfrm>
          <a:off x="1944848" y="0"/>
          <a:ext cx="2158974" cy="666951"/>
        </a:xfrm>
        <a:prstGeom prst="chevron">
          <a:avLst/>
        </a:prstGeom>
        <a:solidFill>
          <a:schemeClr val="bg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Check period</a:t>
          </a:r>
          <a:endParaRPr lang="zh-CN" altLang="en-US" sz="2300" kern="1200" dirty="0"/>
        </a:p>
      </dsp:txBody>
      <dsp:txXfrm>
        <a:off x="2278324" y="0"/>
        <a:ext cx="1492023" cy="666951"/>
      </dsp:txXfrm>
    </dsp:sp>
    <dsp:sp modelId="{35213D95-0F84-46DC-B27A-E18B95A6F3A9}">
      <dsp:nvSpPr>
        <dsp:cNvPr id="0" name=""/>
        <dsp:cNvSpPr/>
      </dsp:nvSpPr>
      <dsp:spPr>
        <a:xfrm>
          <a:off x="3889697" y="0"/>
          <a:ext cx="2158974" cy="666951"/>
        </a:xfrm>
        <a:prstGeom prst="chevron">
          <a:avLst/>
        </a:prstGeom>
        <a:solidFill>
          <a:schemeClr val="bg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Check period</a:t>
          </a:r>
          <a:endParaRPr lang="zh-CN" altLang="en-US" sz="2300" b="1" kern="1200" dirty="0"/>
        </a:p>
      </dsp:txBody>
      <dsp:txXfrm>
        <a:off x="4223173" y="0"/>
        <a:ext cx="1492023" cy="6669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75E64-7288-46C2-865E-FF39993EC375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DF995-6E23-4506-A2A2-7DAA48213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892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23E862-47BE-4A36-BEF4-8F80DDA76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C331E5-C048-499F-92FE-BC5F4C76A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723506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425447-0E5A-461A-AF0A-6D1B95F09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E59B5F-0967-45ED-95EA-BA556F663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606021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1AA533-FDE1-430F-A565-6ED28ECA82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1728AA-BD36-43D1-8774-CE7F1B108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589026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B44EC-DE58-4689-A0CB-55096D52D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D3F0E4-CA33-4F61-BBEC-9847FCF28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758135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DA3762-B6D6-4B92-8AA4-48A63FAB9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F7E987-B944-4A96-959C-5555E3A31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290829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93CE39-12E6-41E9-8130-F86ED4B0B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5DE983-4A3A-4B16-8C41-ED9C3D4D4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55634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A37B2-788D-4CD9-A39E-421D5E911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9B0FAF-6F1C-449C-87C4-2D5F695310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FD11ED-2C90-498F-B7BC-0D59F1EA3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866066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078C4D-92D1-40F6-A770-58264A4EF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8A7B24-1315-4A6B-98E1-CA5559076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7F2160-F3B8-46F6-B9D3-1A0195289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EBDA40-0598-4C04-A02F-7649B4695E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8D598F-B059-464B-BF39-2B560FCB27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6352982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27D20-3A67-44FA-A383-26E5185F4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332485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14167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6F453C-ACA2-4CFA-BCFF-9CED1F895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77C78E-F3B8-4ABA-B502-03723C44D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99FDB1-C7F4-42B0-8CE7-3527E054E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40925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668675-42C2-4188-9CBE-DDE38AB86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200609-EBB0-4FC5-A32C-FC0468224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9778746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84323-14CF-4B9A-A983-0951887D7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F569EF-A87C-4B4F-962C-7CF133AC4F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B0E967-6D3A-40D0-9DE3-70E45CEDB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693137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EF402-A40F-4B4E-9FF5-0BAF2CFDA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4B4540-48AC-4FE3-B047-BD4690872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7656349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43CD571-02A7-421F-87C4-403DA4257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B42AC7-7E39-41BC-8B5A-ED7E7F439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55323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929DF-6C68-4B97-B5FC-532E93FEF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51A9AD-5F78-4726-B945-105FCF3C1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6591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F3A43-C627-496C-8AE4-77E20E694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54D36C-76A1-4D66-901B-F7801F5236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887D8C-8DA2-4BC4-B540-1B16F9367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42044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E264A-FF97-441C-B873-B9DF47FB3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379199-E37D-41C0-BBDD-F2D174263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860B6C-5D5C-40D6-9CDF-CC42E5011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89809A-FC7D-4FFC-8FBC-B84CEB5213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03FFDB-634A-4E91-BC90-14B010C633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61399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6E2D05-E754-4D79-9C38-8CDC16994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24955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3000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D00558-0BF0-4EA4-AFB9-4391BED46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5B3B66-82FB-4D8B-A4EA-C5AD77DE6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7B5EC9-B7D2-481A-9B7C-D9CBA90FD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36099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E291FA-8872-435F-9C8D-C59D06BAE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1E11BE4-3353-419D-9309-ACEA8CC5E5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0DBB69-0D7B-411A-BE05-E186CC370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74005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>
            <a:extLst>
              <a:ext uri="{FF2B5EF4-FFF2-40B4-BE49-F238E27FC236}">
                <a16:creationId xmlns:a16="http://schemas.microsoft.com/office/drawing/2014/main" id="{BA609D5B-9DBA-481D-BACF-47CDE51B3F8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>
            <a:extLst>
              <a:ext uri="{FF2B5EF4-FFF2-40B4-BE49-F238E27FC236}">
                <a16:creationId xmlns:a16="http://schemas.microsoft.com/office/drawing/2014/main" id="{60DC8255-1A5A-40F5-99DC-EAEA02EE8D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8.png"/><Relationship Id="rId10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1.xml"/><Relationship Id="rId1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14EF91E-BE8D-47F5-A8AC-572ACDB519EC}"/>
              </a:ext>
            </a:extLst>
          </p:cNvPr>
          <p:cNvSpPr txBox="1"/>
          <p:nvPr/>
        </p:nvSpPr>
        <p:spPr>
          <a:xfrm>
            <a:off x="370992" y="3198167"/>
            <a:ext cx="87849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Machine Learning through Heterogeneous Edge Systems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37C9BD-ADDC-4482-9D43-4795CAC6E7DB}"/>
              </a:ext>
            </a:extLst>
          </p:cNvPr>
          <p:cNvSpPr txBox="1"/>
          <p:nvPr/>
        </p:nvSpPr>
        <p:spPr>
          <a:xfrm>
            <a:off x="7164288" y="44371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郑海坤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AB2C472-47D7-47E4-BDBF-87437F9E8575}"/>
              </a:ext>
            </a:extLst>
          </p:cNvPr>
          <p:cNvSpPr txBox="1"/>
          <p:nvPr/>
        </p:nvSpPr>
        <p:spPr>
          <a:xfrm>
            <a:off x="199010" y="146039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对异构的适应能力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D34466C-CEEC-4A4E-AFD9-F85187FB09D7}"/>
              </a:ext>
            </a:extLst>
          </p:cNvPr>
          <p:cNvSpPr txBox="1"/>
          <p:nvPr/>
        </p:nvSpPr>
        <p:spPr>
          <a:xfrm>
            <a:off x="621481" y="5700694"/>
            <a:ext cx="79010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增大节点间异构程度时，会使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 ADACOMM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的收敛时间变长，但对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ADSP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的收敛时间影响不大。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82AAC7F-FA9E-450F-A441-8029A46B6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54" y="2867538"/>
            <a:ext cx="1897435" cy="81647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A78FD5A-95E4-41FF-BA5E-F47C02B3E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730" y="1349056"/>
            <a:ext cx="6738279" cy="415988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5BDDB87-6A4D-4714-B455-7E29E392C745}"/>
              </a:ext>
            </a:extLst>
          </p:cNvPr>
          <p:cNvSpPr txBox="1"/>
          <p:nvPr/>
        </p:nvSpPr>
        <p:spPr>
          <a:xfrm>
            <a:off x="27653" y="2187138"/>
            <a:ext cx="24859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来表示异构程度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值越大异构程度越高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0019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AB2C472-47D7-47E4-BDBF-87437F9E8575}"/>
              </a:ext>
            </a:extLst>
          </p:cNvPr>
          <p:cNvSpPr txBox="1"/>
          <p:nvPr/>
        </p:nvSpPr>
        <p:spPr>
          <a:xfrm>
            <a:off x="199010" y="146039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对异构的适应能力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D34466C-CEEC-4A4E-AFD9-F85187FB09D7}"/>
              </a:ext>
            </a:extLst>
          </p:cNvPr>
          <p:cNvSpPr txBox="1"/>
          <p:nvPr/>
        </p:nvSpPr>
        <p:spPr>
          <a:xfrm>
            <a:off x="621481" y="5700694"/>
            <a:ext cx="79010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增大节点间异构程度时，会使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 ADACOMM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的收敛时间变长，但对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ADSP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的收敛时间影响不大。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为扩展后的情况，可以看出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ADSP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的可扩展性比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 ADACOMM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要好。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82AAC7F-FA9E-450F-A441-8029A46B6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54" y="2867538"/>
            <a:ext cx="1897435" cy="81647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A78FD5A-95E4-41FF-BA5E-F47C02B3E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730" y="1349056"/>
            <a:ext cx="6738279" cy="415988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5BDDB87-6A4D-4714-B455-7E29E392C745}"/>
              </a:ext>
            </a:extLst>
          </p:cNvPr>
          <p:cNvSpPr txBox="1"/>
          <p:nvPr/>
        </p:nvSpPr>
        <p:spPr>
          <a:xfrm>
            <a:off x="27653" y="2187138"/>
            <a:ext cx="24859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来表示异构程度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值越大异构程度越高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1669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AB2C472-47D7-47E4-BDBF-87437F9E8575}"/>
              </a:ext>
            </a:extLst>
          </p:cNvPr>
          <p:cNvSpPr txBox="1"/>
          <p:nvPr/>
        </p:nvSpPr>
        <p:spPr>
          <a:xfrm>
            <a:off x="199010" y="146039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网络延迟的影响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7DE6310-6BD4-4C4D-8735-A145AEBF3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329" y="979178"/>
            <a:ext cx="6602728" cy="489964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44F782A-9C45-4E91-84C4-983C9D4EFFAC}"/>
              </a:ext>
            </a:extLst>
          </p:cNvPr>
          <p:cNvSpPr txBox="1"/>
          <p:nvPr/>
        </p:nvSpPr>
        <p:spPr>
          <a:xfrm>
            <a:off x="564365" y="6165304"/>
            <a:ext cx="85900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在通信模块中加上不同的通信延迟，可以看出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ADSP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全面优于其他模式。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7555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F623E7D-34A4-495F-B15D-30155778C7E3}"/>
              </a:ext>
            </a:extLst>
          </p:cNvPr>
          <p:cNvSpPr txBox="1"/>
          <p:nvPr/>
        </p:nvSpPr>
        <p:spPr>
          <a:xfrm>
            <a:off x="539552" y="1844824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AAAI, 2020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15E2477-4799-45D4-ACF7-1A88CD446A7D}"/>
              </a:ext>
            </a:extLst>
          </p:cNvPr>
          <p:cNvSpPr txBox="1"/>
          <p:nvPr/>
        </p:nvSpPr>
        <p:spPr>
          <a:xfrm>
            <a:off x="539552" y="2564904"/>
            <a:ext cx="71276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核心思想：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消除节点的等待时间以减少整体训练时间。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允许不同的节点根据它们的训练速度在两次</a:t>
            </a:r>
            <a:r>
              <a:rPr lang="zh-CN" altLang="en-US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梯度</a:t>
            </a:r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提交之间处理不同数量的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mini-batch</a:t>
            </a:r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，同时确保所有节点</a:t>
            </a:r>
            <a:r>
              <a:rPr lang="zh-CN" altLang="en-US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在一定时间内</a:t>
            </a:r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cs typeface="Times New Roman" panose="02020603050405020304" pitchFamily="18" charset="0"/>
              </a:rPr>
              <a:t>总梯度</a:t>
            </a:r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提交数量大致相等</a:t>
            </a:r>
            <a:r>
              <a:rPr lang="zh-CN" altLang="en-US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（主要是由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一个在线搜索算法来控制提交量大小</a:t>
            </a:r>
            <a:r>
              <a:rPr lang="zh-CN" altLang="en-US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）。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E37D9A4-4BB2-48C3-A8DE-A99AA57648D2}"/>
              </a:ext>
            </a:extLst>
          </p:cNvPr>
          <p:cNvSpPr txBox="1"/>
          <p:nvPr/>
        </p:nvSpPr>
        <p:spPr>
          <a:xfrm>
            <a:off x="454021" y="3789040"/>
            <a:ext cx="698477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 dirty="0">
                <a:latin typeface="NimbusRomNo9L-Regu"/>
              </a:rPr>
              <a:t>Bulk Synchronous Parallel(BSP)</a:t>
            </a:r>
            <a:r>
              <a:rPr lang="zh-CN" altLang="en-US" sz="1800" b="0" i="0" u="none" strike="noStrike" baseline="0" dirty="0">
                <a:latin typeface="NimbusRomNo9L-Regu"/>
              </a:rPr>
              <a:t>：</a:t>
            </a:r>
            <a:r>
              <a:rPr lang="zh-CN" altLang="en-US" dirty="0">
                <a:latin typeface="NimbusRomNo9L-Regu"/>
              </a:rPr>
              <a:t>完全同步更新模型，保证收敛，但收敛速度较慢</a:t>
            </a:r>
            <a:endParaRPr lang="en-US" altLang="zh-CN" dirty="0">
              <a:latin typeface="NimbusRomNo9L-Regu"/>
            </a:endParaRPr>
          </a:p>
          <a:p>
            <a:r>
              <a:rPr lang="en-US" altLang="zh-CN" sz="1800" b="0" i="0" u="none" strike="noStrike" baseline="0" dirty="0">
                <a:latin typeface="NimbusRomNo9L-Regu"/>
              </a:rPr>
              <a:t>Stale Synchronous Parallel(SSP)</a:t>
            </a:r>
            <a:r>
              <a:rPr lang="zh-CN" altLang="en-US" sz="1800" b="0" i="0" u="none" strike="noStrike" baseline="0" dirty="0">
                <a:latin typeface="NimbusRomNo9L-Regu"/>
              </a:rPr>
              <a:t>：限制异步更新，设定界限，较快节点等待较慢节点，保证收敛且收敛速度较快</a:t>
            </a:r>
            <a:endParaRPr lang="en-US" altLang="zh-CN" sz="1800" b="0" i="0" u="none" strike="noStrike" baseline="0" dirty="0">
              <a:latin typeface="NimbusRomNo9L-Regu"/>
            </a:endParaRPr>
          </a:p>
          <a:p>
            <a:r>
              <a:rPr lang="en-US" altLang="zh-CN" sz="1800" b="0" i="0" u="none" strike="noStrike" baseline="0" dirty="0">
                <a:latin typeface="NimbusRomNo9L-Regu"/>
              </a:rPr>
              <a:t>Totally Asynchronous </a:t>
            </a:r>
            <a:r>
              <a:rPr lang="en-US" altLang="zh-CN" sz="1800" b="0" i="0" u="none" strike="noStrike" baseline="0" dirty="0" err="1">
                <a:latin typeface="NimbusRomNo9L-Regu"/>
              </a:rPr>
              <a:t>Paralle</a:t>
            </a:r>
            <a:r>
              <a:rPr lang="en-US" altLang="zh-CN" sz="1800" b="0" i="0" u="none" strike="noStrike" baseline="0" dirty="0">
                <a:latin typeface="NimbusRomNo9L-Regu"/>
              </a:rPr>
              <a:t>(TAP)</a:t>
            </a:r>
            <a:r>
              <a:rPr lang="zh-CN" altLang="en-US" sz="1800" b="0" i="0" u="none" strike="noStrike" baseline="0" dirty="0">
                <a:latin typeface="NimbusRomNo9L-Regu"/>
              </a:rPr>
              <a:t>：完全异步的更新模型，无法保证收敛性，这里不采用</a:t>
            </a:r>
            <a:endParaRPr lang="en-US" altLang="zh-CN" sz="1800" b="0" i="0" u="none" strike="noStrike" baseline="0" dirty="0">
              <a:latin typeface="NimbusRomNo9L-Regu"/>
            </a:endParaRPr>
          </a:p>
          <a:p>
            <a:r>
              <a:rPr lang="en-US" altLang="zh-CN" sz="1800" b="0" i="0" u="none" strike="noStrike" baseline="0" dirty="0">
                <a:latin typeface="NimbusRomNo9L-Regu"/>
              </a:rPr>
              <a:t>ADACOMM</a:t>
            </a:r>
            <a:r>
              <a:rPr lang="zh-CN" altLang="en-US" dirty="0">
                <a:latin typeface="NimbusRomNo9L-Regu"/>
              </a:rPr>
              <a:t>：允许在提交到服务器之前积累本地更新，并采用</a:t>
            </a:r>
            <a:r>
              <a:rPr lang="en-US" altLang="zh-CN" dirty="0">
                <a:latin typeface="NimbusRomNo9L-Regu"/>
              </a:rPr>
              <a:t>BSP</a:t>
            </a:r>
            <a:r>
              <a:rPr lang="zh-CN" altLang="en-US" dirty="0">
                <a:latin typeface="NimbusRomNo9L-Regu"/>
              </a:rPr>
              <a:t>同步，</a:t>
            </a:r>
            <a:endParaRPr lang="en-US" altLang="zh-CN" dirty="0">
              <a:latin typeface="NimbusRomNo9L-Regu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24BEA43-3005-494F-AE5E-FB53DFA49F5C}"/>
              </a:ext>
            </a:extLst>
          </p:cNvPr>
          <p:cNvSpPr txBox="1"/>
          <p:nvPr/>
        </p:nvSpPr>
        <p:spPr>
          <a:xfrm>
            <a:off x="454021" y="2145630"/>
            <a:ext cx="69847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NimbusRomNo9L-Regu"/>
              </a:rPr>
              <a:t>将训练过程分为两块：</a:t>
            </a:r>
            <a:endParaRPr lang="en-US" altLang="zh-CN" dirty="0">
              <a:latin typeface="NimbusRomNo9L-Regu"/>
            </a:endParaRPr>
          </a:p>
          <a:p>
            <a:r>
              <a:rPr lang="en-US" altLang="zh-CN" dirty="0">
                <a:latin typeface="NimbusRomNo9L-Regu"/>
              </a:rPr>
              <a:t>1</a:t>
            </a:r>
            <a:r>
              <a:rPr lang="zh-CN" altLang="en-US" dirty="0">
                <a:latin typeface="NimbusRomNo9L-Regu"/>
              </a:rPr>
              <a:t>、计算时间，实际在进行迭代更新计算的时间</a:t>
            </a:r>
            <a:endParaRPr lang="en-US" altLang="zh-CN" dirty="0">
              <a:latin typeface="NimbusRomNo9L-Regu"/>
            </a:endParaRPr>
          </a:p>
          <a:p>
            <a:r>
              <a:rPr lang="en-US" altLang="zh-CN" dirty="0">
                <a:latin typeface="NimbusRomNo9L-Regu"/>
              </a:rPr>
              <a:t>2</a:t>
            </a:r>
            <a:r>
              <a:rPr lang="zh-CN" altLang="en-US" dirty="0">
                <a:latin typeface="NimbusRomNo9L-Regu"/>
              </a:rPr>
              <a:t>、等待时间，包括通信时间和被阻塞时间（即等待其他节点的时间）</a:t>
            </a:r>
            <a:endParaRPr lang="en-US" altLang="zh-CN" dirty="0">
              <a:latin typeface="NimbusRomNo9L-Regu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7E7D035-1931-4B5B-A0CA-26DE23B93B10}"/>
              </a:ext>
            </a:extLst>
          </p:cNvPr>
          <p:cNvSpPr txBox="1"/>
          <p:nvPr/>
        </p:nvSpPr>
        <p:spPr>
          <a:xfrm>
            <a:off x="611560" y="160092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一些概念</a:t>
            </a:r>
          </a:p>
        </p:txBody>
      </p:sp>
    </p:spTree>
    <p:extLst>
      <p:ext uri="{BB962C8B-B14F-4D97-AF65-F5344CB8AC3E}">
        <p14:creationId xmlns:p14="http://schemas.microsoft.com/office/powerpoint/2010/main" val="2495937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94A5870-30FA-4E79-924A-F9F7941627FA}"/>
              </a:ext>
            </a:extLst>
          </p:cNvPr>
          <p:cNvSpPr txBox="1"/>
          <p:nvPr/>
        </p:nvSpPr>
        <p:spPr>
          <a:xfrm>
            <a:off x="611560" y="5681059"/>
            <a:ext cx="69847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NimbusRomNo9L-Regu"/>
              </a:rPr>
              <a:t>用</a:t>
            </a:r>
            <a:r>
              <a:rPr lang="en-US" altLang="zh-CN" dirty="0">
                <a:latin typeface="NimbusRomNo9L-Regu"/>
              </a:rPr>
              <a:t>BSP</a:t>
            </a:r>
            <a:r>
              <a:rPr lang="zh-CN" altLang="en-US" dirty="0">
                <a:latin typeface="NimbusRomNo9L-Regu"/>
              </a:rPr>
              <a:t>、</a:t>
            </a:r>
            <a:r>
              <a:rPr lang="en-US" altLang="zh-CN" dirty="0">
                <a:latin typeface="NimbusRomNo9L-Regu"/>
              </a:rPr>
              <a:t>SSP</a:t>
            </a:r>
            <a:r>
              <a:rPr lang="zh-CN" altLang="en-US" dirty="0">
                <a:latin typeface="NimbusRomNo9L-Regu"/>
              </a:rPr>
              <a:t>、</a:t>
            </a:r>
            <a:r>
              <a:rPr lang="en-US" altLang="zh-CN" dirty="0">
                <a:latin typeface="NimbusRomNo9L-Regu"/>
              </a:rPr>
              <a:t>ADACOMM</a:t>
            </a:r>
            <a:r>
              <a:rPr lang="zh-CN" altLang="en-US" dirty="0">
                <a:latin typeface="NimbusRomNo9L-Regu"/>
              </a:rPr>
              <a:t>和所提出的</a:t>
            </a:r>
            <a:r>
              <a:rPr lang="en-US" altLang="zh-CN" dirty="0">
                <a:latin typeface="NimbusRomNo9L-Regu"/>
              </a:rPr>
              <a:t>ADSP</a:t>
            </a:r>
            <a:r>
              <a:rPr lang="zh-CN" altLang="en-US" dirty="0">
                <a:latin typeface="NimbusRomNo9L-Regu"/>
              </a:rPr>
              <a:t>训练同一个</a:t>
            </a:r>
            <a:r>
              <a:rPr lang="en-US" altLang="zh-CN" dirty="0">
                <a:latin typeface="NimbusRomNo9L-Regu"/>
              </a:rPr>
              <a:t>CNN</a:t>
            </a:r>
            <a:r>
              <a:rPr lang="zh-CN" altLang="en-US" dirty="0">
                <a:latin typeface="NimbusRomNo9L-Regu"/>
              </a:rPr>
              <a:t>模型，比较它们的计算时间、等待时间及收敛时间。（没使用允许本地积累更新的</a:t>
            </a:r>
            <a:r>
              <a:rPr lang="en-US" altLang="zh-CN" dirty="0">
                <a:latin typeface="NimbusRomNo9L-Regu"/>
              </a:rPr>
              <a:t>SSP</a:t>
            </a:r>
            <a:r>
              <a:rPr lang="zh-CN" altLang="en-US" dirty="0">
                <a:latin typeface="NimbusRomNo9L-Regu"/>
              </a:rPr>
              <a:t>模式作对比）</a:t>
            </a:r>
            <a:endParaRPr lang="en-US" altLang="zh-CN" dirty="0">
              <a:latin typeface="NimbusRomNo9L-Regu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07E864-E761-453D-AB8E-3EF6B7F2D11F}"/>
              </a:ext>
            </a:extLst>
          </p:cNvPr>
          <p:cNvSpPr txBox="1"/>
          <p:nvPr/>
        </p:nvSpPr>
        <p:spPr>
          <a:xfrm>
            <a:off x="179512" y="1412776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等待时间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带来的影响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5772DEB-51A1-4DD3-944F-4B1ACBD2EA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37"/>
          <a:stretch/>
        </p:blipFill>
        <p:spPr>
          <a:xfrm>
            <a:off x="1619934" y="1232756"/>
            <a:ext cx="5904131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685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94A5870-30FA-4E79-924A-F9F7941627FA}"/>
                  </a:ext>
                </a:extLst>
              </p:cNvPr>
              <p:cNvSpPr txBox="1"/>
              <p:nvPr/>
            </p:nvSpPr>
            <p:spPr>
              <a:xfrm>
                <a:off x="259304" y="5380012"/>
                <a:ext cx="8012589" cy="9680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latin typeface="NimbusRomNo9L-Regu"/>
                  </a:rPr>
                  <a:t>设置一个调度器，负责运行全局提交量搜索算法，选择合适的提交量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Δ</m:t>
                    </m:r>
                    <m:sSubSup>
                      <m:sSubSupPr>
                        <m:ctrlPr>
                          <a:rPr lang="zh-CN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𝑡𝑎𝑟𝑔𝑒𝑡</m:t>
                        </m:r>
                      </m:sub>
                      <m:sup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zh-CN" altLang="en-US" dirty="0">
                    <a:latin typeface="NimbusRomNo9L-Regu"/>
                  </a:rPr>
                  <a:t>可以符合所有节点的实际情况，以实现快速收敛。</a:t>
                </a:r>
                <a:endParaRPr lang="en-US" altLang="zh-CN" dirty="0">
                  <a:latin typeface="NimbusRomNo9L-Regu"/>
                </a:endParaRPr>
              </a:p>
              <a:p>
                <a:r>
                  <a:rPr lang="zh-CN" altLang="en-US" dirty="0">
                    <a:latin typeface="NimbusRomNo9L-Regu"/>
                  </a:rPr>
                  <a:t>设置一个计时器，计时结束后向服务器提交本地累积的更新，然后重置计时器。</a:t>
                </a:r>
                <a:endParaRPr lang="en-US" altLang="zh-CN" dirty="0">
                  <a:latin typeface="NimbusRomNo9L-Regu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94A5870-30FA-4E79-924A-F9F794162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04" y="5380012"/>
                <a:ext cx="8012589" cy="968022"/>
              </a:xfrm>
              <a:prstGeom prst="rect">
                <a:avLst/>
              </a:prstGeom>
              <a:blipFill>
                <a:blip r:embed="rId2"/>
                <a:stretch>
                  <a:fillRect l="-685" t="-3797" r="-2740" b="-7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8407E864-E761-453D-AB8E-3EF6B7F2D11F}"/>
              </a:ext>
            </a:extLst>
          </p:cNvPr>
          <p:cNvSpPr txBox="1"/>
          <p:nvPr/>
        </p:nvSpPr>
        <p:spPr>
          <a:xfrm>
            <a:off x="498547" y="1353751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ADSP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F84E399A-D4F5-44DE-BDF8-DBE1E8C30EB0}"/>
              </a:ext>
            </a:extLst>
          </p:cNvPr>
          <p:cNvGrpSpPr/>
          <p:nvPr/>
        </p:nvGrpSpPr>
        <p:grpSpPr>
          <a:xfrm>
            <a:off x="719907" y="1973611"/>
            <a:ext cx="6860339" cy="2971207"/>
            <a:chOff x="794618" y="2104573"/>
            <a:chExt cx="6860339" cy="2971207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2" name="图示 11">
                  <a:extLst>
                    <a:ext uri="{FF2B5EF4-FFF2-40B4-BE49-F238E27FC236}">
                      <a16:creationId xmlns:a16="http://schemas.microsoft.com/office/drawing/2014/main" id="{9C0B4308-5D39-443A-AA11-0A5C8C02BE0A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179044505"/>
                    </p:ext>
                  </p:extLst>
                </p:nvPr>
              </p:nvGraphicFramePr>
              <p:xfrm>
                <a:off x="1130608" y="4408829"/>
                <a:ext cx="6048672" cy="666951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3" r:lo="rId4" r:qs="rId5" r:cs="rId6"/>
                </a:graphicData>
              </a:graphic>
            </p:graphicFrame>
          </mc:Choice>
          <mc:Fallback xmlns="">
            <p:graphicFrame>
              <p:nvGraphicFramePr>
                <p:cNvPr id="12" name="图示 11">
                  <a:extLst>
                    <a:ext uri="{FF2B5EF4-FFF2-40B4-BE49-F238E27FC236}">
                      <a16:creationId xmlns:a16="http://schemas.microsoft.com/office/drawing/2014/main" id="{9C0B4308-5D39-443A-AA11-0A5C8C02BE0A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179044505"/>
                    </p:ext>
                  </p:extLst>
                </p:nvPr>
              </p:nvGraphicFramePr>
              <p:xfrm>
                <a:off x="1130608" y="4408829"/>
                <a:ext cx="6048672" cy="666951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8" r:lo="rId9" r:qs="rId10" r:cs="rId11"/>
                </a:graphicData>
              </a:graphic>
            </p:graphicFrame>
          </mc:Fallback>
        </mc:AlternateContent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00FE1F76-076A-4781-A7C6-2116E7C23F26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>
              <a:off x="1130608" y="2473905"/>
              <a:ext cx="0" cy="1934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8FAE47C-2079-4CED-BA22-B0511430D3EF}"/>
                </a:ext>
              </a:extLst>
            </p:cNvPr>
            <p:cNvSpPr txBox="1"/>
            <p:nvPr/>
          </p:nvSpPr>
          <p:spPr>
            <a:xfrm>
              <a:off x="794618" y="2104573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Start</a:t>
              </a:r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5C0EB8E-A5F4-4880-8DE2-6C0E3A3CB668}"/>
                </a:ext>
              </a:extLst>
            </p:cNvPr>
            <p:cNvSpPr txBox="1"/>
            <p:nvPr/>
          </p:nvSpPr>
          <p:spPr>
            <a:xfrm>
              <a:off x="6470017" y="2104573"/>
              <a:ext cx="1184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An Epoch</a:t>
              </a:r>
              <a:endParaRPr lang="zh-CN" altLang="en-US" dirty="0"/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C0086245-5562-4664-8DEE-2C4A66D14702}"/>
                </a:ext>
              </a:extLst>
            </p:cNvPr>
            <p:cNvCxnSpPr>
              <a:cxnSpLocks/>
            </p:cNvCxnSpPr>
            <p:nvPr/>
          </p:nvCxnSpPr>
          <p:spPr>
            <a:xfrm>
              <a:off x="3010528" y="4048789"/>
              <a:ext cx="0" cy="3600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B502EDB-2291-4878-B5C0-D90EF4EABB3B}"/>
                </a:ext>
              </a:extLst>
            </p:cNvPr>
            <p:cNvSpPr txBox="1"/>
            <p:nvPr/>
          </p:nvSpPr>
          <p:spPr>
            <a:xfrm>
              <a:off x="2352596" y="3715413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Check Point</a:t>
              </a:r>
              <a:endParaRPr lang="zh-CN" altLang="en-US" dirty="0"/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C25C8355-6DCF-4EE0-897E-BB66CAD2F455}"/>
                </a:ext>
              </a:extLst>
            </p:cNvPr>
            <p:cNvCxnSpPr>
              <a:cxnSpLocks/>
            </p:cNvCxnSpPr>
            <p:nvPr/>
          </p:nvCxnSpPr>
          <p:spPr>
            <a:xfrm>
              <a:off x="4998242" y="4048789"/>
              <a:ext cx="0" cy="3600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3E65CF5D-486C-458E-AF6E-1FDD99F11DAC}"/>
                </a:ext>
              </a:extLst>
            </p:cNvPr>
            <p:cNvSpPr txBox="1"/>
            <p:nvPr/>
          </p:nvSpPr>
          <p:spPr>
            <a:xfrm>
              <a:off x="4340310" y="3715413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Check Point</a:t>
              </a:r>
              <a:endParaRPr lang="zh-CN" altLang="en-US" dirty="0"/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E16EAB74-86E2-4A29-90C1-FF64E4DB5555}"/>
                </a:ext>
              </a:extLst>
            </p:cNvPr>
            <p:cNvCxnSpPr>
              <a:cxnSpLocks/>
            </p:cNvCxnSpPr>
            <p:nvPr/>
          </p:nvCxnSpPr>
          <p:spPr>
            <a:xfrm>
              <a:off x="7062487" y="2473905"/>
              <a:ext cx="0" cy="1934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29322E53-30C0-49C5-B147-06FA44C7CA8C}"/>
                </a:ext>
              </a:extLst>
            </p:cNvPr>
            <p:cNvCxnSpPr>
              <a:cxnSpLocks/>
            </p:cNvCxnSpPr>
            <p:nvPr/>
          </p:nvCxnSpPr>
          <p:spPr>
            <a:xfrm>
              <a:off x="1131202" y="2804953"/>
              <a:ext cx="3867040" cy="156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6AF8C789-CBAB-4033-9134-3A93CAFD7C4C}"/>
                    </a:ext>
                  </a:extLst>
                </p:cNvPr>
                <p:cNvSpPr txBox="1"/>
                <p:nvPr/>
              </p:nvSpPr>
              <p:spPr>
                <a:xfrm>
                  <a:off x="1831936" y="2413050"/>
                  <a:ext cx="2357184" cy="3919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Target commit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𝑡𝑎𝑟𝑔𝑒𝑡</m:t>
                          </m:r>
                        </m:sub>
                      </m:sSub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6AF8C789-CBAB-4033-9134-3A93CAFD7C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1936" y="2413050"/>
                  <a:ext cx="2357184" cy="391902"/>
                </a:xfrm>
                <a:prstGeom prst="rect">
                  <a:avLst/>
                </a:prstGeom>
                <a:blipFill>
                  <a:blip r:embed="rId12"/>
                  <a:stretch>
                    <a:fillRect l="-2067" t="-7692" b="-1692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51A87E6F-547F-41E9-BD5B-0BFC7236421B}"/>
                </a:ext>
              </a:extLst>
            </p:cNvPr>
            <p:cNvCxnSpPr>
              <a:cxnSpLocks/>
            </p:cNvCxnSpPr>
            <p:nvPr/>
          </p:nvCxnSpPr>
          <p:spPr>
            <a:xfrm>
              <a:off x="1131202" y="3291023"/>
              <a:ext cx="23944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E8962207-C6FD-41F9-91BA-66583F21CDF3}"/>
                    </a:ext>
                  </a:extLst>
                </p:cNvPr>
                <p:cNvSpPr txBox="1"/>
                <p:nvPr/>
              </p:nvSpPr>
              <p:spPr>
                <a:xfrm>
                  <a:off x="1273236" y="2937351"/>
                  <a:ext cx="18799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Total commit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E8962207-C6FD-41F9-91BA-66583F21CD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3236" y="2937351"/>
                  <a:ext cx="1879922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2922" t="-8197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251882FD-C1A4-47B1-ADF6-FEF268C0BFE0}"/>
                </a:ext>
              </a:extLst>
            </p:cNvPr>
            <p:cNvCxnSpPr>
              <a:cxnSpLocks/>
            </p:cNvCxnSpPr>
            <p:nvPr/>
          </p:nvCxnSpPr>
          <p:spPr>
            <a:xfrm>
              <a:off x="4998242" y="2609001"/>
              <a:ext cx="0" cy="11064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091CBB84-3E94-44EB-8008-5E0C9B579F71}"/>
                </a:ext>
              </a:extLst>
            </p:cNvPr>
            <p:cNvCxnSpPr>
              <a:cxnSpLocks/>
            </p:cNvCxnSpPr>
            <p:nvPr/>
          </p:nvCxnSpPr>
          <p:spPr>
            <a:xfrm>
              <a:off x="3575811" y="3067858"/>
              <a:ext cx="0" cy="52525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DF9B3692-05B6-46AB-9259-5B8DFD4FC254}"/>
                </a:ext>
              </a:extLst>
            </p:cNvPr>
            <p:cNvCxnSpPr>
              <a:cxnSpLocks/>
            </p:cNvCxnSpPr>
            <p:nvPr/>
          </p:nvCxnSpPr>
          <p:spPr>
            <a:xfrm>
              <a:off x="3575811" y="3291023"/>
              <a:ext cx="14224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F6A95EFC-9CD5-4C8E-9BA1-785843AEC97F}"/>
                    </a:ext>
                  </a:extLst>
                </p:cNvPr>
                <p:cNvSpPr txBox="1"/>
                <p:nvPr/>
              </p:nvSpPr>
              <p:spPr>
                <a:xfrm>
                  <a:off x="3745628" y="2876999"/>
                  <a:ext cx="1012584" cy="41402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8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Δ</m:t>
                        </m:r>
                        <m:sSubSup>
                          <m:sSubSupPr>
                            <m:ctrlPr>
                              <a:rPr lang="zh-CN" altLang="zh-C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𝑡𝑎𝑟𝑔𝑒𝑡</m:t>
                            </m:r>
                          </m:sub>
                          <m:sup>
                            <m:r>
                              <a:rPr lang="en-US" altLang="zh-CN" sz="18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F6A95EFC-9CD5-4C8E-9BA1-785843AEC9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5628" y="2876999"/>
                  <a:ext cx="1012584" cy="414024"/>
                </a:xfrm>
                <a:prstGeom prst="rect">
                  <a:avLst/>
                </a:prstGeom>
                <a:blipFill>
                  <a:blip r:embed="rId14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58" name="图片 57">
            <a:extLst>
              <a:ext uri="{FF2B5EF4-FFF2-40B4-BE49-F238E27FC236}">
                <a16:creationId xmlns:a16="http://schemas.microsoft.com/office/drawing/2014/main" id="{473A6683-6746-4E78-B52A-166188F2D84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671940" y="1776069"/>
            <a:ext cx="5010537" cy="335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13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94A5870-30FA-4E79-924A-F9F7941627FA}"/>
              </a:ext>
            </a:extLst>
          </p:cNvPr>
          <p:cNvSpPr txBox="1"/>
          <p:nvPr/>
        </p:nvSpPr>
        <p:spPr>
          <a:xfrm>
            <a:off x="354003" y="1988408"/>
            <a:ext cx="41246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NimbusRomNo9L-Regu"/>
              </a:rPr>
              <a:t>函数</a:t>
            </a:r>
            <a:r>
              <a:rPr lang="en-US" altLang="zh-CN" dirty="0">
                <a:latin typeface="NimbusRomNo9L-Regu"/>
              </a:rPr>
              <a:t>1</a:t>
            </a:r>
            <a:r>
              <a:rPr lang="zh-CN" altLang="en-US" dirty="0">
                <a:latin typeface="NimbusRomNo9L-Regu"/>
              </a:rPr>
              <a:t>：在线估算</a:t>
            </a:r>
            <a:endParaRPr lang="en-US" altLang="zh-CN" dirty="0">
              <a:latin typeface="NimbusRomNo9L-Regu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07E864-E761-453D-AB8E-3EF6B7F2D11F}"/>
              </a:ext>
            </a:extLst>
          </p:cNvPr>
          <p:cNvSpPr txBox="1"/>
          <p:nvPr/>
        </p:nvSpPr>
        <p:spPr>
          <a:xfrm>
            <a:off x="332520" y="137528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提交量搜寻算法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FB44EB-91F8-40F6-8E5D-D870191FE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235" y="1196752"/>
            <a:ext cx="4448175" cy="54864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9D21831-DC22-42E7-B536-3673DC5AEF0A}"/>
              </a:ext>
            </a:extLst>
          </p:cNvPr>
          <p:cNvSpPr txBox="1"/>
          <p:nvPr/>
        </p:nvSpPr>
        <p:spPr>
          <a:xfrm>
            <a:off x="345758" y="3063782"/>
            <a:ext cx="41246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NimbusRomNo9L-Regu"/>
              </a:rPr>
              <a:t>函数</a:t>
            </a:r>
            <a:r>
              <a:rPr lang="en-US" altLang="zh-CN" dirty="0">
                <a:latin typeface="NimbusRomNo9L-Regu"/>
              </a:rPr>
              <a:t>2</a:t>
            </a:r>
            <a:r>
              <a:rPr lang="zh-CN" altLang="en-US" dirty="0">
                <a:latin typeface="NimbusRomNo9L-Regu"/>
              </a:rPr>
              <a:t>：确定提交量</a:t>
            </a:r>
            <a:endParaRPr lang="en-US" altLang="zh-CN" dirty="0">
              <a:latin typeface="NimbusRomNo9L-Regu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26DD475-F058-418C-AFD7-BC9062779B3B}"/>
              </a:ext>
            </a:extLst>
          </p:cNvPr>
          <p:cNvSpPr txBox="1"/>
          <p:nvPr/>
        </p:nvSpPr>
        <p:spPr>
          <a:xfrm>
            <a:off x="399235" y="4728195"/>
            <a:ext cx="41246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NimbusRomNo9L-Regu"/>
              </a:rPr>
              <a:t>主函数：</a:t>
            </a:r>
            <a:endParaRPr lang="en-US" altLang="zh-CN" dirty="0">
              <a:latin typeface="NimbusRomNo9L-Regu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5032EAA-B5FD-49FA-897B-A5EDFD5FDAFE}"/>
                  </a:ext>
                </a:extLst>
              </p:cNvPr>
              <p:cNvSpPr txBox="1"/>
              <p:nvPr/>
            </p:nvSpPr>
            <p:spPr>
              <a:xfrm>
                <a:off x="733367" y="2334152"/>
                <a:ext cx="3745284" cy="6910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latin typeface="NimbusRomNo9L-Regu"/>
                  </a:rPr>
                  <a:t>用当前的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𝑡𝑎𝑟𝑔𝑒𝑡</m:t>
                        </m:r>
                      </m:sub>
                    </m:sSub>
                  </m:oMath>
                </a14:m>
                <a:r>
                  <a:rPr lang="zh-CN" altLang="en-US" dirty="0">
                    <a:latin typeface="NimbusRomNo9L-Regu"/>
                  </a:rPr>
                  <a:t>计算得到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  <m:sSubSup>
                      <m:sSubSupPr>
                        <m:ctrlPr>
                          <a:rPr lang="zh-CN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𝑡𝑎𝑟𝑔𝑒𝑡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训练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分钟，返回</a:t>
                </a:r>
                <a:r>
                  <a:rPr lang="en-US" altLang="zh-CN" dirty="0"/>
                  <a:t>reward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5032EAA-B5FD-49FA-897B-A5EDFD5FD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367" y="2334152"/>
                <a:ext cx="3745284" cy="691023"/>
              </a:xfrm>
              <a:prstGeom prst="rect">
                <a:avLst/>
              </a:prstGeom>
              <a:blipFill>
                <a:blip r:embed="rId3"/>
                <a:stretch>
                  <a:fillRect l="-1301" t="-5310" b="-14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AAD4D60-CBF0-48B6-954C-7E6EE086713A}"/>
                  </a:ext>
                </a:extLst>
              </p:cNvPr>
              <p:cNvSpPr txBox="1"/>
              <p:nvPr/>
            </p:nvSpPr>
            <p:spPr>
              <a:xfrm>
                <a:off x="734192" y="3422412"/>
                <a:ext cx="3925866" cy="12766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用函数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𝑡𝑎𝑟𝑔𝑒𝑡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en-US" altLang="zh-CN" dirty="0"/>
                  <a:t>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i="1" dirty="0"/>
              </a:p>
              <a:p>
                <a:r>
                  <a:rPr lang="zh-CN" altLang="en-US" dirty="0"/>
                  <a:t>用函数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𝑡𝑎𝑟𝑔𝑒𝑡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en-US" altLang="zh-CN" dirty="0"/>
                  <a:t>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i="1" dirty="0"/>
              </a:p>
              <a:p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，继续迭代本函数</a:t>
                </a:r>
                <a:endParaRPr lang="en-US" altLang="zh-CN" dirty="0"/>
              </a:p>
              <a:p>
                <a:r>
                  <a:rPr lang="zh-CN" altLang="en-US" dirty="0"/>
                  <a:t>否则，返回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𝑡𝑎𝑟𝑔𝑒𝑡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AAD4D60-CBF0-48B6-954C-7E6EE0867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92" y="3422412"/>
                <a:ext cx="3925866" cy="1276696"/>
              </a:xfrm>
              <a:prstGeom prst="rect">
                <a:avLst/>
              </a:prstGeom>
              <a:blipFill>
                <a:blip r:embed="rId4"/>
                <a:stretch>
                  <a:fillRect l="-1242" t="-3333"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F3E4D5C-C444-4DA9-AE6D-7C43298E8384}"/>
                  </a:ext>
                </a:extLst>
              </p:cNvPr>
              <p:cNvSpPr txBox="1"/>
              <p:nvPr/>
            </p:nvSpPr>
            <p:spPr>
              <a:xfrm>
                <a:off x="733367" y="5013176"/>
                <a:ext cx="3817344" cy="12454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初始化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𝑡𝑎𝑟𝑔𝑒𝑡</m:t>
                        </m:r>
                      </m:sub>
                    </m:sSub>
                  </m:oMath>
                </a14:m>
                <a:r>
                  <a:rPr lang="zh-CN" altLang="en-US" dirty="0"/>
                  <a:t>为上一轮最大值</a:t>
                </a:r>
                <a:r>
                  <a:rPr lang="en-US" altLang="zh-CN" dirty="0"/>
                  <a:t>+1</a:t>
                </a:r>
              </a:p>
              <a:p>
                <a:r>
                  <a:rPr lang="zh-CN" altLang="en-US" dirty="0"/>
                  <a:t>调用函数</a:t>
                </a:r>
                <a:r>
                  <a:rPr lang="en-US" altLang="zh-CN" dirty="0"/>
                  <a:t>2</a:t>
                </a:r>
              </a:p>
              <a:p>
                <a:r>
                  <a:rPr lang="zh-CN" altLang="en-US" dirty="0"/>
                  <a:t>用此寻找到的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𝑡𝑎𝑟𝑔𝑒𝑡</m:t>
                        </m:r>
                      </m:sub>
                    </m:sSub>
                  </m:oMath>
                </a14:m>
                <a:r>
                  <a:rPr lang="zh-CN" altLang="en-US" dirty="0"/>
                  <a:t>在剩余时间里运行客户端和服务器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F3E4D5C-C444-4DA9-AE6D-7C43298E8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367" y="5013176"/>
                <a:ext cx="3817344" cy="1245469"/>
              </a:xfrm>
              <a:prstGeom prst="rect">
                <a:avLst/>
              </a:prstGeom>
              <a:blipFill>
                <a:blip r:embed="rId5"/>
                <a:stretch>
                  <a:fillRect l="-1276" t="-3902" r="-1276" b="-53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8538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407E864-E761-453D-AB8E-3EF6B7F2D11F}"/>
                  </a:ext>
                </a:extLst>
              </p:cNvPr>
              <p:cNvSpPr txBox="1"/>
              <p:nvPr/>
            </p:nvSpPr>
            <p:spPr>
              <a:xfrm>
                <a:off x="323528" y="1412776"/>
                <a:ext cx="1122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reward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407E864-E761-453D-AB8E-3EF6B7F2D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412776"/>
                <a:ext cx="1122551" cy="369332"/>
              </a:xfrm>
              <a:prstGeom prst="rect">
                <a:avLst/>
              </a:prstGeom>
              <a:blipFill>
                <a:blip r:embed="rId2"/>
                <a:stretch>
                  <a:fillRect l="-4348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5032EAA-B5FD-49FA-897B-A5EDFD5FDAFE}"/>
                  </a:ext>
                </a:extLst>
              </p:cNvPr>
              <p:cNvSpPr txBox="1"/>
              <p:nvPr/>
            </p:nvSpPr>
            <p:spPr>
              <a:xfrm>
                <a:off x="467544" y="2239651"/>
                <a:ext cx="7632848" cy="10389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在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分钟中，收集一些 </a:t>
                </a:r>
                <a:r>
                  <a:rPr lang="en-US" altLang="zh-CN" dirty="0"/>
                  <a:t>(time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, loss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，如开始、中间和结束收集三组。用以拟合左式，得到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、</m:t>
                        </m:r>
                      </m:sub>
                    </m:sSub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dirty="0"/>
                  <a:t>三个参数。然后让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zh-CN" altLang="en-US" dirty="0"/>
                  <a:t>，得到右式，在这里将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zh-CN" altLang="en-US" dirty="0"/>
                  <a:t> 设为一个常量，便可以得到</a:t>
                </a:r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reward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5032EAA-B5FD-49FA-897B-A5EDFD5FD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239651"/>
                <a:ext cx="7632848" cy="1038939"/>
              </a:xfrm>
              <a:prstGeom prst="rect">
                <a:avLst/>
              </a:prstGeom>
              <a:blipFill>
                <a:blip r:embed="rId3"/>
                <a:stretch>
                  <a:fillRect l="-719" t="-4094" b="-81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5F3E2719-B04B-4204-ACCE-95B8C5C28B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286"/>
          <a:stretch/>
        </p:blipFill>
        <p:spPr>
          <a:xfrm>
            <a:off x="1691680" y="3429000"/>
            <a:ext cx="4894649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808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AB2C472-47D7-47E4-BDBF-87437F9E8575}"/>
              </a:ext>
            </a:extLst>
          </p:cNvPr>
          <p:cNvSpPr txBox="1"/>
          <p:nvPr/>
        </p:nvSpPr>
        <p:spPr>
          <a:xfrm>
            <a:off x="251520" y="134076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节点和服务器进程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389C8FB-F5B3-472E-BAF4-413085175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975" y="476672"/>
            <a:ext cx="4391025" cy="61245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D34466C-CEEC-4A4E-AFD9-F85187FB09D7}"/>
                  </a:ext>
                </a:extLst>
              </p:cNvPr>
              <p:cNvSpPr txBox="1"/>
              <p:nvPr/>
            </p:nvSpPr>
            <p:spPr>
              <a:xfrm>
                <a:off x="165948" y="2698921"/>
                <a:ext cx="4587027" cy="16800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latin typeface="NimbusRomNo9L-Regu"/>
                  </a:rPr>
                  <a:t>定义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𝒪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dirty="0"/>
                  <a:t> 为节点提交一次本地更新累积，并从服务器获取聚合后的模型，所消耗的时间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设置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  <m:sSubSup>
                          <m:sSubSupPr>
                            <m:ctrlPr>
                              <a:rPr lang="zh-CN" altLang="zh-C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𝑡𝑎𝑟𝑔𝑒𝑡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bSup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𝒪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dirty="0"/>
                  <a:t> 为一次本地累积更新所允许的时间，快节点可以进行更多批次的运算</a:t>
                </a: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D34466C-CEEC-4A4E-AFD9-F85187FB0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48" y="2698921"/>
                <a:ext cx="4587027" cy="1680075"/>
              </a:xfrm>
              <a:prstGeom prst="rect">
                <a:avLst/>
              </a:prstGeom>
              <a:blipFill>
                <a:blip r:embed="rId3"/>
                <a:stretch>
                  <a:fillRect l="-1062" t="-2909" r="-1062" b="-4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1574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AB2C472-47D7-47E4-BDBF-87437F9E8575}"/>
              </a:ext>
            </a:extLst>
          </p:cNvPr>
          <p:cNvSpPr txBox="1"/>
          <p:nvPr/>
        </p:nvSpPr>
        <p:spPr>
          <a:xfrm>
            <a:off x="755576" y="14261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D34466C-CEEC-4A4E-AFD9-F85187FB09D7}"/>
                  </a:ext>
                </a:extLst>
              </p:cNvPr>
              <p:cNvSpPr txBox="1"/>
              <p:nvPr/>
            </p:nvSpPr>
            <p:spPr>
              <a:xfrm>
                <a:off x="32116" y="1916832"/>
                <a:ext cx="5544616" cy="25853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CNN on CIFAR-10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Baselines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SSP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BSP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ADACOMM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Fixed ADACOMM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Check Period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60s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Global Learning Rate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1/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Local Learning Rate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0.1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NimbusRomNo9L-Regu"/>
                  </a:rPr>
                  <a:t>18</a:t>
                </a:r>
                <a:r>
                  <a:rPr lang="zh-CN" altLang="en-US" dirty="0">
                    <a:latin typeface="NimbusRomNo9L-Regu"/>
                  </a:rPr>
                  <a:t>个算力不同的节点</a:t>
                </a:r>
                <a:endParaRPr lang="en-US" altLang="zh-CN" dirty="0">
                  <a:latin typeface="NimbusRomNo9L-Regu"/>
                </a:endParaRPr>
              </a:p>
              <a:p>
                <a:r>
                  <a:rPr lang="en-US" altLang="zh-CN" dirty="0">
                    <a:latin typeface="NimbusRomNo9L-Regu"/>
                  </a:rPr>
                  <a:t>1</a:t>
                </a:r>
                <a:r>
                  <a:rPr lang="zh-CN" altLang="en-US" dirty="0">
                    <a:latin typeface="NimbusRomNo9L-Regu"/>
                  </a:rPr>
                  <a:t>个服务器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D34466C-CEEC-4A4E-AFD9-F85187FB0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6" y="1916832"/>
                <a:ext cx="5544616" cy="2585323"/>
              </a:xfrm>
              <a:prstGeom prst="rect">
                <a:avLst/>
              </a:prstGeom>
              <a:blipFill>
                <a:blip r:embed="rId2"/>
                <a:stretch>
                  <a:fillRect l="-879" t="-1176" b="-2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50D5A255-3C31-429B-97E3-FE0E206CC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058" y="647146"/>
            <a:ext cx="6192688" cy="469790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6F2EF37-378B-48EB-9412-22F4A9794BED}"/>
              </a:ext>
            </a:extLst>
          </p:cNvPr>
          <p:cNvSpPr txBox="1"/>
          <p:nvPr/>
        </p:nvSpPr>
        <p:spPr>
          <a:xfrm>
            <a:off x="395536" y="5564523"/>
            <a:ext cx="78857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NimbusRomNo9L-Regu"/>
              </a:rPr>
              <a:t>由于搜索算法在初始化时设定为了一个很小的提交量，这使损失波动很大。但</a:t>
            </a:r>
            <a:r>
              <a:rPr lang="en-US" altLang="zh-CN" dirty="0">
                <a:latin typeface="NimbusRomNo9L-Regu"/>
              </a:rPr>
              <a:t>ASDP</a:t>
            </a:r>
            <a:r>
              <a:rPr lang="zh-CN" altLang="en-US" dirty="0">
                <a:latin typeface="NimbusRomNo9L-Regu"/>
              </a:rPr>
              <a:t>最终能在更短时间内达到更小的全局损失。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5079325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743</Words>
  <Application>Microsoft Office PowerPoint</Application>
  <PresentationFormat>全屏显示(4:3)</PresentationFormat>
  <Paragraphs>73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NimbusRomNo9L-Regu</vt:lpstr>
      <vt:lpstr>等线</vt:lpstr>
      <vt:lpstr>微软雅黑</vt:lpstr>
      <vt:lpstr>Arial</vt:lpstr>
      <vt:lpstr>Cambria Math</vt:lpstr>
      <vt:lpstr>Times New Roman</vt:lpstr>
      <vt:lpstr>默认设计模板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ECNU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Zhang Jin</dc:creator>
  <cp:lastModifiedBy>new</cp:lastModifiedBy>
  <cp:revision>31</cp:revision>
  <dcterms:created xsi:type="dcterms:W3CDTF">2011-05-26T05:02:41Z</dcterms:created>
  <dcterms:modified xsi:type="dcterms:W3CDTF">2020-11-17T07:34:41Z</dcterms:modified>
</cp:coreProperties>
</file>