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21"/>
  </p:notesMasterIdLst>
  <p:sldIdLst>
    <p:sldId id="323" r:id="rId3"/>
    <p:sldId id="320" r:id="rId4"/>
    <p:sldId id="265" r:id="rId5"/>
    <p:sldId id="324" r:id="rId6"/>
    <p:sldId id="325" r:id="rId7"/>
    <p:sldId id="326" r:id="rId8"/>
    <p:sldId id="317" r:id="rId9"/>
    <p:sldId id="273" r:id="rId10"/>
    <p:sldId id="327" r:id="rId11"/>
    <p:sldId id="329" r:id="rId12"/>
    <p:sldId id="331" r:id="rId13"/>
    <p:sldId id="330" r:id="rId14"/>
    <p:sldId id="332" r:id="rId15"/>
    <p:sldId id="333" r:id="rId16"/>
    <p:sldId id="334" r:id="rId17"/>
    <p:sldId id="335" r:id="rId18"/>
    <p:sldId id="328" r:id="rId19"/>
    <p:sldId id="32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848"/>
    <a:srgbClr val="414A59"/>
    <a:srgbClr val="FB6362"/>
    <a:srgbClr val="B64645"/>
    <a:srgbClr val="3C6CDE"/>
    <a:srgbClr val="6BB5F4"/>
    <a:srgbClr val="59CBC7"/>
    <a:srgbClr val="349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79038" autoAdjust="0"/>
  </p:normalViewPr>
  <p:slideViewPr>
    <p:cSldViewPr snapToGrid="0" showGuides="1">
      <p:cViewPr>
        <p:scale>
          <a:sx n="75" d="100"/>
          <a:sy n="75" d="100"/>
        </p:scale>
        <p:origin x="1794" y="498"/>
      </p:cViewPr>
      <p:guideLst>
        <p:guide orient="horz" pos="217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4928\Desktop\&#23454;&#39564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4928\Desktop\&#23454;&#39564;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Kl</a:t>
            </a:r>
            <a:r>
              <a:rPr lang="zh-CN" altLang="en-US" dirty="0"/>
              <a:t>散度之和（每个和其它客户机之间的</a:t>
            </a:r>
            <a:r>
              <a:rPr lang="en-US" altLang="zh-CN" dirty="0"/>
              <a:t>kl</a:t>
            </a:r>
            <a:r>
              <a:rPr lang="zh-CN" altLang="en-US" dirty="0"/>
              <a:t>散度）和精确度的关系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Sheet1!$D$2:$D$21</c:f>
              <c:numCache>
                <c:formatCode>General</c:formatCode>
                <c:ptCount val="20"/>
                <c:pt idx="0">
                  <c:v>8.2117377294640397E-3</c:v>
                </c:pt>
                <c:pt idx="1">
                  <c:v>9.9191793689254407E-3</c:v>
                </c:pt>
                <c:pt idx="2">
                  <c:v>1.0640953364390301E-2</c:v>
                </c:pt>
                <c:pt idx="3">
                  <c:v>1.08451540823024E-2</c:v>
                </c:pt>
                <c:pt idx="4">
                  <c:v>1.0273802074869101E-2</c:v>
                </c:pt>
                <c:pt idx="5">
                  <c:v>6.9984181199998202E-3</c:v>
                </c:pt>
                <c:pt idx="6">
                  <c:v>7.3233629701222203E-3</c:v>
                </c:pt>
                <c:pt idx="7">
                  <c:v>1.2494042896692099E-2</c:v>
                </c:pt>
                <c:pt idx="8">
                  <c:v>1.04984298600525E-2</c:v>
                </c:pt>
                <c:pt idx="9">
                  <c:v>7.7269715903754196E-3</c:v>
                </c:pt>
                <c:pt idx="10">
                  <c:v>1.66193326042193E-2</c:v>
                </c:pt>
                <c:pt idx="11">
                  <c:v>9.8848674027648496E-3</c:v>
                </c:pt>
                <c:pt idx="12">
                  <c:v>6.1012435055174501E-3</c:v>
                </c:pt>
                <c:pt idx="13">
                  <c:v>1.00488678098174E-2</c:v>
                </c:pt>
                <c:pt idx="14">
                  <c:v>9.9434032139271399E-3</c:v>
                </c:pt>
                <c:pt idx="15">
                  <c:v>7.2551767575226699E-3</c:v>
                </c:pt>
                <c:pt idx="16">
                  <c:v>6.7917885885858302E-3</c:v>
                </c:pt>
                <c:pt idx="17">
                  <c:v>1.1496841420737E-2</c:v>
                </c:pt>
                <c:pt idx="18">
                  <c:v>1.0566689110698E-2</c:v>
                </c:pt>
                <c:pt idx="19">
                  <c:v>9.9465268147665292E-3</c:v>
                </c:pt>
              </c:numCache>
            </c:numRef>
          </c:xVal>
          <c:yVal>
            <c:numRef>
              <c:f>Sheet1!$R$2:$R$21</c:f>
              <c:numCache>
                <c:formatCode>General</c:formatCode>
                <c:ptCount val="20"/>
                <c:pt idx="0">
                  <c:v>0.44900000095367398</c:v>
                </c:pt>
                <c:pt idx="1">
                  <c:v>0.42160001397132801</c:v>
                </c:pt>
                <c:pt idx="2">
                  <c:v>0.46039998531341497</c:v>
                </c:pt>
                <c:pt idx="3">
                  <c:v>0.28389999270439098</c:v>
                </c:pt>
                <c:pt idx="4">
                  <c:v>0.473199993371963</c:v>
                </c:pt>
                <c:pt idx="5">
                  <c:v>0.46169999241828902</c:v>
                </c:pt>
                <c:pt idx="6">
                  <c:v>0.400700002908706</c:v>
                </c:pt>
                <c:pt idx="7">
                  <c:v>0.44279998540878202</c:v>
                </c:pt>
                <c:pt idx="8">
                  <c:v>0.31940001249313299</c:v>
                </c:pt>
                <c:pt idx="9">
                  <c:v>0.43169999122619601</c:v>
                </c:pt>
                <c:pt idx="10">
                  <c:v>0.42730000615119901</c:v>
                </c:pt>
                <c:pt idx="11">
                  <c:v>0.38400000333786</c:v>
                </c:pt>
                <c:pt idx="12">
                  <c:v>0.46919998526573098</c:v>
                </c:pt>
                <c:pt idx="13">
                  <c:v>0.482100009918212</c:v>
                </c:pt>
                <c:pt idx="14">
                  <c:v>0.39129999279975802</c:v>
                </c:pt>
                <c:pt idx="15">
                  <c:v>0.498800009489059</c:v>
                </c:pt>
                <c:pt idx="16">
                  <c:v>0.30680000782012901</c:v>
                </c:pt>
                <c:pt idx="17">
                  <c:v>0.39719998836517301</c:v>
                </c:pt>
                <c:pt idx="18">
                  <c:v>0.45469999313354398</c:v>
                </c:pt>
                <c:pt idx="19">
                  <c:v>0.38929998874664301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D0D-48DD-A99A-EA3DAEFA7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2617855"/>
        <c:axId val="402734191"/>
      </c:scatterChart>
      <c:valAx>
        <c:axId val="5626178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2734191"/>
        <c:crosses val="autoZero"/>
        <c:crossBetween val="midCat"/>
      </c:valAx>
      <c:valAx>
        <c:axId val="402734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26178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Kl</a:t>
            </a:r>
            <a:r>
              <a:rPr lang="zh-CN" altLang="en-US" dirty="0"/>
              <a:t>散度之和（每个和正态分布的</a:t>
            </a:r>
            <a:r>
              <a:rPr lang="en-US" altLang="zh-CN" dirty="0"/>
              <a:t>kl</a:t>
            </a:r>
            <a:r>
              <a:rPr lang="zh-CN" altLang="en-US" dirty="0"/>
              <a:t>散度） 和 精确度的关系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Sheet1!$B$2:$B$21</c:f>
              <c:numCache>
                <c:formatCode>General</c:formatCode>
                <c:ptCount val="20"/>
                <c:pt idx="0">
                  <c:v>1.64052813433251E-3</c:v>
                </c:pt>
                <c:pt idx="1">
                  <c:v>1.9902881573666399E-3</c:v>
                </c:pt>
                <c:pt idx="2">
                  <c:v>2.1280291660885201E-3</c:v>
                </c:pt>
                <c:pt idx="3">
                  <c:v>2.1719116362903198E-3</c:v>
                </c:pt>
                <c:pt idx="4">
                  <c:v>2.0567815713685802E-3</c:v>
                </c:pt>
                <c:pt idx="5">
                  <c:v>1.4010341506159099E-3</c:v>
                </c:pt>
                <c:pt idx="6">
                  <c:v>1.4672216273145999E-3</c:v>
                </c:pt>
                <c:pt idx="7">
                  <c:v>2.48646021940398E-3</c:v>
                </c:pt>
                <c:pt idx="8">
                  <c:v>2.09869201387971E-3</c:v>
                </c:pt>
                <c:pt idx="9">
                  <c:v>1.55101540030451E-3</c:v>
                </c:pt>
                <c:pt idx="10">
                  <c:v>3.32025877744273E-3</c:v>
                </c:pt>
                <c:pt idx="11">
                  <c:v>1.9666897123793302E-3</c:v>
                </c:pt>
                <c:pt idx="12">
                  <c:v>1.2218451144874901E-3</c:v>
                </c:pt>
                <c:pt idx="13">
                  <c:v>2.00610817187632E-3</c:v>
                </c:pt>
                <c:pt idx="14">
                  <c:v>1.9829611679356E-3</c:v>
                </c:pt>
                <c:pt idx="15">
                  <c:v>1.45408414601338E-3</c:v>
                </c:pt>
                <c:pt idx="16">
                  <c:v>1.3523735847537301E-3</c:v>
                </c:pt>
                <c:pt idx="17">
                  <c:v>2.3122735080082302E-3</c:v>
                </c:pt>
                <c:pt idx="18">
                  <c:v>2.1189369674656801E-3</c:v>
                </c:pt>
                <c:pt idx="19">
                  <c:v>1.98579836206412E-3</c:v>
                </c:pt>
              </c:numCache>
            </c:numRef>
          </c:xVal>
          <c:yVal>
            <c:numRef>
              <c:f>Sheet1!$R$2:$R$21</c:f>
              <c:numCache>
                <c:formatCode>General</c:formatCode>
                <c:ptCount val="20"/>
                <c:pt idx="0">
                  <c:v>0.44900000095367398</c:v>
                </c:pt>
                <c:pt idx="1">
                  <c:v>0.42160001397132801</c:v>
                </c:pt>
                <c:pt idx="2">
                  <c:v>0.46039998531341497</c:v>
                </c:pt>
                <c:pt idx="3">
                  <c:v>0.28389999270439098</c:v>
                </c:pt>
                <c:pt idx="4">
                  <c:v>0.473199993371963</c:v>
                </c:pt>
                <c:pt idx="5">
                  <c:v>0.46169999241828902</c:v>
                </c:pt>
                <c:pt idx="6">
                  <c:v>0.400700002908706</c:v>
                </c:pt>
                <c:pt idx="7">
                  <c:v>0.44279998540878202</c:v>
                </c:pt>
                <c:pt idx="8">
                  <c:v>0.31940001249313299</c:v>
                </c:pt>
                <c:pt idx="9">
                  <c:v>0.43169999122619601</c:v>
                </c:pt>
                <c:pt idx="10">
                  <c:v>0.42730000615119901</c:v>
                </c:pt>
                <c:pt idx="11">
                  <c:v>0.38400000333786</c:v>
                </c:pt>
                <c:pt idx="12">
                  <c:v>0.46919998526573098</c:v>
                </c:pt>
                <c:pt idx="13">
                  <c:v>0.482100009918212</c:v>
                </c:pt>
                <c:pt idx="14">
                  <c:v>0.39129999279975802</c:v>
                </c:pt>
                <c:pt idx="15">
                  <c:v>0.498800009489059</c:v>
                </c:pt>
                <c:pt idx="16">
                  <c:v>0.30680000782012901</c:v>
                </c:pt>
                <c:pt idx="17">
                  <c:v>0.39719998836517301</c:v>
                </c:pt>
                <c:pt idx="18">
                  <c:v>0.45469999313354398</c:v>
                </c:pt>
                <c:pt idx="19">
                  <c:v>0.38929998874664301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F58-4446-B2BF-82F322A09F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9715871"/>
        <c:axId val="520444463"/>
      </c:scatterChart>
      <c:valAx>
        <c:axId val="529715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0444463"/>
        <c:crosses val="autoZero"/>
        <c:crossBetween val="midCat"/>
      </c:valAx>
      <c:valAx>
        <c:axId val="520444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97158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265B4-CD0D-4543-8E9E-6FB20443F530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7B04E-F35F-411E-907F-A64B4026C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60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这篇文章主要解决的是个性化联邦的问题，从学习全局模型中解耦优化个性化模型</a:t>
            </a:r>
            <a:endParaRPr lang="en-US" altLang="zh-CN" dirty="0"/>
          </a:p>
          <a:p>
            <a:r>
              <a:rPr lang="zh-CN" altLang="en-US" dirty="0"/>
              <a:t>主要包括以下贡献</a:t>
            </a:r>
            <a:endParaRPr lang="en-US" altLang="zh-CN" dirty="0"/>
          </a:p>
          <a:p>
            <a:r>
              <a:rPr lang="zh-CN" altLang="en-US" dirty="0"/>
              <a:t>定义了个性化联邦的一个双层问题，主要从数学的角度去优化得到最优个性化模型的近似解</a:t>
            </a:r>
            <a:endParaRPr lang="en-US" altLang="zh-CN" dirty="0"/>
          </a:p>
          <a:p>
            <a:r>
              <a:rPr lang="zh-CN" altLang="en-US" dirty="0"/>
              <a:t>实验评估了</a:t>
            </a:r>
            <a:r>
              <a:rPr lang="en-US" altLang="zh-CN" dirty="0" err="1"/>
              <a:t>pFedMe</a:t>
            </a:r>
            <a:r>
              <a:rPr lang="zh-CN" altLang="en-US" dirty="0"/>
              <a:t>的效果</a:t>
            </a:r>
            <a:endParaRPr lang="en-US" altLang="zh-CN" dirty="0"/>
          </a:p>
          <a:p>
            <a:r>
              <a:rPr lang="zh-CN" altLang="en-US" dirty="0"/>
              <a:t>最后实验中的话有分别设置凸和非凸的情况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229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为了能够达到个性化联邦的目的，提出每个客户机的深度学习模型，由</a:t>
            </a:r>
            <a:r>
              <a:rPr lang="en-US" altLang="zh-CN" dirty="0"/>
              <a:t>base</a:t>
            </a:r>
            <a:r>
              <a:rPr lang="zh-CN" altLang="en-US" dirty="0"/>
              <a:t>层和</a:t>
            </a:r>
            <a:r>
              <a:rPr lang="en-US" altLang="zh-CN" dirty="0"/>
              <a:t>personalization</a:t>
            </a:r>
            <a:r>
              <a:rPr lang="zh-CN" altLang="en-US" dirty="0"/>
              <a:t>两层组成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比较这个方法 </a:t>
            </a:r>
            <a:r>
              <a:rPr lang="en-US" altLang="zh-CN" dirty="0" err="1"/>
              <a:t>FedPer</a:t>
            </a:r>
            <a:r>
              <a:rPr lang="zh-CN" altLang="en-US" dirty="0"/>
              <a:t>和</a:t>
            </a:r>
            <a:r>
              <a:rPr lang="en-US" altLang="zh-CN" dirty="0" err="1"/>
              <a:t>FedAvg</a:t>
            </a:r>
            <a:r>
              <a:rPr lang="zh-CN" altLang="en-US" dirty="0"/>
              <a:t>的实验效果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373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这个就是</a:t>
            </a:r>
            <a:r>
              <a:rPr lang="en-US" altLang="zh-CN" dirty="0" err="1"/>
              <a:t>FedPer</a:t>
            </a:r>
            <a:r>
              <a:rPr lang="zh-CN" altLang="en-US" dirty="0"/>
              <a:t>的整体算法图流程图</a:t>
            </a:r>
            <a:endParaRPr lang="en-US" altLang="zh-CN" dirty="0"/>
          </a:p>
          <a:p>
            <a:r>
              <a:rPr lang="zh-CN" altLang="en-US" dirty="0"/>
              <a:t>每个用户在本地训练模型，每个用户的模型都是由</a:t>
            </a:r>
            <a:r>
              <a:rPr lang="en-US" altLang="zh-CN" dirty="0"/>
              <a:t>base</a:t>
            </a:r>
            <a:r>
              <a:rPr lang="zh-CN" altLang="en-US" dirty="0"/>
              <a:t>层和个性化层组成的。</a:t>
            </a:r>
            <a:endParaRPr lang="en-US" altLang="zh-CN" dirty="0"/>
          </a:p>
          <a:p>
            <a:r>
              <a:rPr lang="zh-CN" altLang="en-US" dirty="0"/>
              <a:t>每轮通信用户更新完本地的模型之后，将模型里的</a:t>
            </a:r>
            <a:r>
              <a:rPr lang="en-US" altLang="zh-CN" dirty="0"/>
              <a:t>base</a:t>
            </a:r>
            <a:r>
              <a:rPr lang="zh-CN" altLang="en-US" dirty="0"/>
              <a:t>层上传到服务器上进行联邦平均。在下一轮通信的时候再把</a:t>
            </a:r>
            <a:r>
              <a:rPr lang="en-US" altLang="zh-CN" dirty="0"/>
              <a:t>base</a:t>
            </a:r>
            <a:r>
              <a:rPr lang="zh-CN" altLang="en-US" dirty="0"/>
              <a:t>层下载下来用于下一轮的更新。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93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可以看到客户端，每轮开始更新之前，等待服务器传过来</a:t>
            </a:r>
            <a:r>
              <a:rPr lang="en-US" altLang="zh-CN" dirty="0"/>
              <a:t>base</a:t>
            </a:r>
            <a:r>
              <a:rPr lang="zh-CN" altLang="en-US" dirty="0"/>
              <a:t>层的参数，再在本地进行个性化训练，到通信的时间后上传</a:t>
            </a:r>
            <a:r>
              <a:rPr lang="en-US" altLang="zh-CN" dirty="0"/>
              <a:t>base</a:t>
            </a:r>
            <a:r>
              <a:rPr lang="zh-CN" altLang="en-US" dirty="0"/>
              <a:t>层的参数。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服务器端的话就是联邦平均</a:t>
            </a:r>
            <a:r>
              <a:rPr lang="en-US" altLang="zh-CN" dirty="0"/>
              <a:t>base</a:t>
            </a:r>
            <a:r>
              <a:rPr lang="zh-CN" altLang="en-US" dirty="0"/>
              <a:t>层的参数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964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把每个模型都分成基本块</a:t>
            </a:r>
            <a:endParaRPr lang="en-US" altLang="zh-CN" dirty="0"/>
          </a:p>
          <a:p>
            <a:r>
              <a:rPr lang="en-US" altLang="zh-CN" dirty="0"/>
              <a:t>Resnet</a:t>
            </a:r>
            <a:r>
              <a:rPr lang="zh-CN" altLang="en-US" dirty="0"/>
              <a:t>把两个卷积和一个残差连接作为一个基本块</a:t>
            </a:r>
            <a:endParaRPr lang="en-US" altLang="zh-CN" dirty="0"/>
          </a:p>
          <a:p>
            <a:r>
              <a:rPr lang="en-US" altLang="zh-CN" dirty="0" err="1"/>
              <a:t>Mobilenet</a:t>
            </a:r>
            <a:r>
              <a:rPr lang="en-US" altLang="zh-CN" dirty="0"/>
              <a:t> </a:t>
            </a:r>
            <a:r>
              <a:rPr lang="zh-CN" altLang="en-US" dirty="0"/>
              <a:t>把一个</a:t>
            </a:r>
            <a:r>
              <a:rPr lang="en-US" altLang="zh-CN" dirty="0"/>
              <a:t>DW</a:t>
            </a:r>
            <a:r>
              <a:rPr lang="zh-CN" altLang="en-US" dirty="0"/>
              <a:t>卷积和</a:t>
            </a:r>
            <a:r>
              <a:rPr lang="en-US" altLang="zh-CN" dirty="0"/>
              <a:t>PW</a:t>
            </a:r>
            <a:r>
              <a:rPr lang="zh-CN" altLang="en-US" dirty="0"/>
              <a:t>卷积作为一个基本块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Flicker-</a:t>
            </a:r>
            <a:r>
              <a:rPr lang="en-US" altLang="zh-CN" dirty="0" err="1"/>
              <a:t>aes</a:t>
            </a:r>
            <a:r>
              <a:rPr lang="zh-CN" altLang="en-US" dirty="0"/>
              <a:t>本身就是不平衡的，分成每个用户的数据量不一样大，而且分布不同</a:t>
            </a:r>
            <a:endParaRPr lang="en-US" altLang="zh-CN" dirty="0"/>
          </a:p>
          <a:p>
            <a:r>
              <a:rPr lang="en-US" altLang="zh-CN" dirty="0"/>
              <a:t>CIFAR10/100</a:t>
            </a:r>
            <a:r>
              <a:rPr lang="zh-CN" altLang="en-US" dirty="0"/>
              <a:t> 每个用户有相同大小的数据量，这边定义了</a:t>
            </a:r>
            <a:r>
              <a:rPr lang="en-US" altLang="zh-CN" dirty="0"/>
              <a:t>k</a:t>
            </a:r>
            <a:r>
              <a:rPr lang="zh-CN" altLang="en-US" dirty="0"/>
              <a:t>参数，代表每个用户最多含有几类数据，</a:t>
            </a:r>
            <a:r>
              <a:rPr lang="en-US" altLang="zh-CN" dirty="0"/>
              <a:t>k</a:t>
            </a:r>
            <a:r>
              <a:rPr lang="zh-CN" altLang="en-US" dirty="0"/>
              <a:t>越小代表越异质性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首先比较的是异质性对算法的影响，可以看出</a:t>
            </a:r>
            <a:r>
              <a:rPr lang="en-US" altLang="zh-CN" dirty="0" err="1"/>
              <a:t>FedPer</a:t>
            </a:r>
            <a:r>
              <a:rPr lang="zh-CN" altLang="en-US" dirty="0"/>
              <a:t>算法比</a:t>
            </a:r>
            <a:r>
              <a:rPr lang="en-US" altLang="zh-CN" dirty="0" err="1"/>
              <a:t>FedAvg</a:t>
            </a:r>
            <a:r>
              <a:rPr lang="zh-CN" altLang="en-US" dirty="0"/>
              <a:t>好很多，尤其是当</a:t>
            </a:r>
            <a:r>
              <a:rPr lang="en-US" altLang="zh-CN" dirty="0"/>
              <a:t>k=10</a:t>
            </a:r>
            <a:r>
              <a:rPr lang="zh-CN" altLang="en-US" dirty="0"/>
              <a:t>即</a:t>
            </a:r>
            <a:r>
              <a:rPr lang="en-US" altLang="zh-CN" dirty="0" err="1"/>
              <a:t>iid</a:t>
            </a:r>
            <a:r>
              <a:rPr lang="zh-CN" altLang="en-US" dirty="0"/>
              <a:t>情况，</a:t>
            </a:r>
            <a:r>
              <a:rPr lang="en-US" altLang="zh-CN" dirty="0" err="1"/>
              <a:t>FedAvg</a:t>
            </a:r>
            <a:r>
              <a:rPr lang="zh-CN" altLang="en-US" dirty="0"/>
              <a:t>和</a:t>
            </a:r>
            <a:r>
              <a:rPr lang="en-US" altLang="zh-CN" dirty="0" err="1"/>
              <a:t>FedPer</a:t>
            </a:r>
            <a:r>
              <a:rPr lang="zh-CN" altLang="en-US" dirty="0"/>
              <a:t>效果最接近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515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可以看到</a:t>
            </a:r>
            <a:r>
              <a:rPr lang="en-US" altLang="zh-CN" dirty="0" err="1"/>
              <a:t>FedPer</a:t>
            </a:r>
            <a:r>
              <a:rPr lang="zh-CN" altLang="en-US" dirty="0"/>
              <a:t>比</a:t>
            </a:r>
            <a:r>
              <a:rPr lang="en-US" altLang="zh-CN" dirty="0" err="1"/>
              <a:t>FedAvg</a:t>
            </a:r>
            <a:r>
              <a:rPr lang="zh-CN" altLang="en-US" dirty="0"/>
              <a:t>有更小的方差范围，因此对公平性来说也是比较好的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832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测试个性化层数和准确度的关系，发现个性化层数和最后的准确率没有明显的关系，但有一层之后就会有明显的准确率的提升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837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数据量大小相同，随机分开，当分布方差越大，训练结果的差别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希望得到 分布方差越大，训练结果越差的情况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(non-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iid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影响准确度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第一个实验可能存在问题的地方，我设置的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local-size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epoch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沟通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轮，设置了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个机子，设置了五个用户。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可能迭代轮数太少都处于比较低的水平所以效果不明显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其次，采用了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randomshuffle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算法，分割的数据集过于平均，导致差异不大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74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第一部分混合模型，把全局模型和局部模型混合在一起</a:t>
            </a:r>
            <a:endParaRPr lang="en-US" altLang="zh-CN" dirty="0"/>
          </a:p>
          <a:p>
            <a:r>
              <a:rPr lang="zh-CN" altLang="en-US" dirty="0"/>
              <a:t>可以使用用户聚类，数据插值和模型插值的方式，前两种方式需要所有用户多元的特征，在联邦学习中不是很适用</a:t>
            </a:r>
            <a:endParaRPr lang="en-US" altLang="zh-CN" dirty="0"/>
          </a:p>
          <a:p>
            <a:r>
              <a:rPr lang="zh-CN" altLang="en-US" dirty="0"/>
              <a:t>在一篇</a:t>
            </a:r>
            <a:r>
              <a:rPr lang="en-US" altLang="zh-CN" dirty="0"/>
              <a:t>APFL</a:t>
            </a:r>
            <a:r>
              <a:rPr lang="zh-CN" altLang="en-US" dirty="0"/>
              <a:t>中适用了第三种模型插值的方式</a:t>
            </a:r>
            <a:endParaRPr lang="en-US" altLang="zh-CN" dirty="0"/>
          </a:p>
          <a:p>
            <a:r>
              <a:rPr lang="zh-CN" altLang="en-US" dirty="0"/>
              <a:t>还有一种方式是</a:t>
            </a:r>
            <a:r>
              <a:rPr lang="en-US" altLang="zh-CN" dirty="0" err="1"/>
              <a:t>FedPer</a:t>
            </a:r>
            <a:r>
              <a:rPr lang="zh-CN" altLang="en-US" dirty="0"/>
              <a:t>，将网络分成</a:t>
            </a:r>
            <a:r>
              <a:rPr lang="en-US" altLang="zh-CN" dirty="0"/>
              <a:t>base</a:t>
            </a:r>
            <a:r>
              <a:rPr lang="zh-CN" altLang="en-US" dirty="0"/>
              <a:t>部分和个性化部分，在服务器端训练</a:t>
            </a:r>
            <a:r>
              <a:rPr lang="en-US" altLang="zh-CN" dirty="0"/>
              <a:t>base</a:t>
            </a:r>
            <a:r>
              <a:rPr lang="zh-CN" altLang="en-US" dirty="0"/>
              <a:t>，在客户机同时训练</a:t>
            </a:r>
            <a:r>
              <a:rPr lang="en-US" altLang="zh-CN" dirty="0"/>
              <a:t>base</a:t>
            </a:r>
            <a:r>
              <a:rPr lang="zh-CN" altLang="en-US" dirty="0"/>
              <a:t>和个性化的部分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第二部分是基于上下文的，比如预测下一个词，就要关注用户在训练时的上下文语境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第三部分第四部分是关于元学习的和多任务的，这部分知识不是很了解</a:t>
            </a:r>
            <a:r>
              <a:rPr lang="en-US" altLang="zh-CN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33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知道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h(x)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处不可微的时候，我们就去求一个点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u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不仅使得不可微函数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h(x)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的函数值足够小（最小化因素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），而且还接近原不可微点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（最小化因素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133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可以看作是两层的问题， 外层的话，通过多个用户数据的融合来算出</a:t>
            </a:r>
            <a:r>
              <a:rPr lang="en-US" altLang="zh-CN" dirty="0"/>
              <a:t>w</a:t>
            </a:r>
            <a:r>
              <a:rPr lang="zh-CN" altLang="en-US" dirty="0"/>
              <a:t>，内层的话利用用户数据的分布和保持于</a:t>
            </a:r>
            <a:r>
              <a:rPr lang="en-US" altLang="zh-CN" dirty="0"/>
              <a:t>w</a:t>
            </a:r>
            <a:r>
              <a:rPr lang="zh-CN" altLang="en-US" dirty="0"/>
              <a:t>的距离来计算</a:t>
            </a:r>
            <a:r>
              <a:rPr lang="en-US" altLang="zh-CN" dirty="0" err="1"/>
              <a:t>thetai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可以把</a:t>
            </a:r>
            <a:r>
              <a:rPr lang="en-US" altLang="zh-CN" dirty="0"/>
              <a:t>theta I </a:t>
            </a:r>
            <a:r>
              <a:rPr lang="zh-CN" altLang="en-US" dirty="0"/>
              <a:t>看作是 </a:t>
            </a:r>
            <a:r>
              <a:rPr lang="en-US" altLang="zh-CN" dirty="0"/>
              <a:t>w</a:t>
            </a:r>
            <a:r>
              <a:rPr lang="zh-CN" altLang="en-US" dirty="0"/>
              <a:t>的邻近算子，如果</a:t>
            </a:r>
            <a:r>
              <a:rPr lang="en-US" altLang="zh-CN" dirty="0"/>
              <a:t>fi </a:t>
            </a:r>
            <a:r>
              <a:rPr lang="zh-CN" altLang="en-US" dirty="0"/>
              <a:t>（</a:t>
            </a:r>
            <a:r>
              <a:rPr lang="en-US" altLang="zh-CN" dirty="0"/>
              <a:t>w</a:t>
            </a:r>
            <a:r>
              <a:rPr lang="zh-CN" altLang="en-US" dirty="0"/>
              <a:t>）不是处处可微，把</a:t>
            </a:r>
            <a:r>
              <a:rPr lang="en-US" altLang="zh-CN" dirty="0" err="1"/>
              <a:t>thetai</a:t>
            </a:r>
            <a:r>
              <a:rPr lang="zh-CN" altLang="en-US" dirty="0"/>
              <a:t>作为</a:t>
            </a:r>
            <a:r>
              <a:rPr lang="en-US" altLang="zh-CN" dirty="0"/>
              <a:t>w</a:t>
            </a:r>
            <a:r>
              <a:rPr lang="zh-CN" altLang="en-US" dirty="0"/>
              <a:t>的邻近算子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接下里文中的话经过证明得到，如下式子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343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第一个式子就是客户机的更新方程</a:t>
            </a:r>
            <a:endParaRPr lang="en-US" altLang="zh-CN" dirty="0"/>
          </a:p>
          <a:p>
            <a:r>
              <a:rPr lang="zh-CN" altLang="en-US" dirty="0"/>
              <a:t>把上面那个式子带进去得到第二个式子</a:t>
            </a:r>
            <a:endParaRPr lang="en-US" altLang="zh-CN" dirty="0"/>
          </a:p>
          <a:p>
            <a:r>
              <a:rPr lang="zh-CN" altLang="en-US" dirty="0"/>
              <a:t>原本那个式子这边是最优，而这边采用了估计</a:t>
            </a:r>
            <a:endParaRPr lang="en-US" altLang="zh-CN" dirty="0"/>
          </a:p>
          <a:p>
            <a:r>
              <a:rPr lang="zh-CN" altLang="en-US" dirty="0"/>
              <a:t>一直对采样得到的</a:t>
            </a:r>
            <a:r>
              <a:rPr lang="en-US" altLang="zh-CN" dirty="0"/>
              <a:t>D</a:t>
            </a:r>
            <a:r>
              <a:rPr lang="zh-CN" altLang="en-US" dirty="0"/>
              <a:t>应用梯度下降使得第四个式子成立，也就是准确度等级</a:t>
            </a:r>
            <a:r>
              <a:rPr lang="en-US" altLang="zh-CN" dirty="0"/>
              <a:t>v</a:t>
            </a:r>
          </a:p>
          <a:p>
            <a:r>
              <a:rPr lang="zh-CN" altLang="en-US" dirty="0"/>
              <a:t>可以通过控制每一轮的</a:t>
            </a:r>
            <a:r>
              <a:rPr lang="en-US" altLang="zh-CN" dirty="0"/>
              <a:t>D</a:t>
            </a:r>
            <a:r>
              <a:rPr lang="zh-CN" altLang="en-US" dirty="0"/>
              <a:t>也就是每个用户采样的样本数和准确度等级</a:t>
            </a:r>
            <a:r>
              <a:rPr lang="en-US" altLang="zh-CN" dirty="0"/>
              <a:t>v</a:t>
            </a:r>
            <a:r>
              <a:rPr lang="zh-CN" altLang="en-US" dirty="0"/>
              <a:t>来使估计的误差小于</a:t>
            </a:r>
            <a:r>
              <a:rPr lang="en-US" altLang="zh-CN" dirty="0"/>
              <a:t>delta</a:t>
            </a:r>
            <a:r>
              <a:rPr lang="zh-CN" altLang="en-US" dirty="0"/>
              <a:t>，于是得到了这个</a:t>
            </a:r>
            <a:r>
              <a:rPr lang="en-US" altLang="zh-CN" dirty="0"/>
              <a:t>theta</a:t>
            </a:r>
            <a:r>
              <a:rPr lang="zh-CN" altLang="en-US" dirty="0"/>
              <a:t>的</a:t>
            </a:r>
            <a:r>
              <a:rPr lang="en-US" altLang="zh-CN" dirty="0"/>
              <a:t>delta</a:t>
            </a:r>
            <a:r>
              <a:rPr lang="zh-CN" altLang="en-US" dirty="0"/>
              <a:t>近似</a:t>
            </a:r>
            <a:endParaRPr lang="en-US" altLang="zh-CN" dirty="0"/>
          </a:p>
          <a:p>
            <a:r>
              <a:rPr lang="zh-CN" altLang="en-US" dirty="0"/>
              <a:t>这个</a:t>
            </a:r>
            <a:r>
              <a:rPr lang="en-US" altLang="zh-CN" dirty="0"/>
              <a:t>delta</a:t>
            </a:r>
            <a:r>
              <a:rPr lang="zh-CN" altLang="en-US" dirty="0"/>
              <a:t>近似也就是现在的个性化模型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88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CMMI10"/>
              </a:rPr>
              <a:t>w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CMMI7"/>
              </a:rPr>
              <a:t>i;r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CMMI7"/>
              </a:rPr>
              <a:t> t    client 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CMMI7"/>
              </a:rPr>
              <a:t>i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CMMI7"/>
              </a:rPr>
              <a:t> </a:t>
            </a:r>
            <a:r>
              <a:rPr lang="zh-CN" altLang="en-US" sz="1800" b="0" i="1" dirty="0">
                <a:solidFill>
                  <a:srgbClr val="000000"/>
                </a:solidFill>
                <a:effectLst/>
                <a:latin typeface="CMMI7"/>
              </a:rPr>
              <a:t>局部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102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NimbusRomNo9L-Regu"/>
              </a:rPr>
              <a:t>For </a:t>
            </a:r>
            <a:r>
              <a:rPr lang="en-US" altLang="zh-CN" sz="1200" b="0" i="1" dirty="0">
                <a:solidFill>
                  <a:srgbClr val="000000"/>
                </a:solidFill>
                <a:effectLst/>
                <a:latin typeface="CMMI10"/>
              </a:rPr>
              <a:t>µ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NimbusRomNo9L-Regu"/>
              </a:rPr>
              <a:t>-strongly convex setting,  a </a:t>
            </a:r>
            <a:r>
              <a:rPr lang="en-US" altLang="zh-CN" sz="1200" b="0" i="1" dirty="0">
                <a:solidFill>
                  <a:srgbClr val="000000"/>
                </a:solidFill>
                <a:effectLst/>
                <a:latin typeface="CMMI10"/>
              </a:rPr>
              <a:t>l</a:t>
            </a:r>
            <a:r>
              <a:rPr lang="en-US" altLang="zh-CN" sz="500" b="0" i="0" dirty="0">
                <a:solidFill>
                  <a:srgbClr val="000000"/>
                </a:solidFill>
                <a:effectLst/>
                <a:latin typeface="CMR7"/>
              </a:rPr>
              <a:t>2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NimbusRomNo9L-Regu"/>
              </a:rPr>
              <a:t>-regularized multinomial logistic regression model (MLR) with the 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NimbusRomNo9L-Regu"/>
              </a:rPr>
              <a:t>softmax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NimbusRomNo9L-Regu"/>
              </a:rPr>
              <a:t> activation and cross-entropy loss functions.</a:t>
            </a:r>
            <a:r>
              <a:rPr lang="en-US" altLang="zh-CN" dirty="0"/>
              <a:t> </a:t>
            </a:r>
          </a:p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NimbusRomNo9L-Regu"/>
              </a:rPr>
              <a:t>For nonconvex case, a two-layer deep neural network (DNN)    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NimbusRomNo9L-Regu"/>
              </a:rPr>
              <a:t>ReLU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NimbusRomNo9L-Regu"/>
              </a:rPr>
              <a:t> activation and a 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NimbusRomNo9L-Regu"/>
              </a:rPr>
              <a:t>softmax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NimbusRomNo9L-Regu"/>
              </a:rPr>
              <a:t> layer at the end. </a:t>
            </a:r>
          </a:p>
          <a:p>
            <a:endParaRPr lang="en-US" altLang="zh-CN" sz="1200" b="0" i="0" dirty="0">
              <a:solidFill>
                <a:srgbClr val="000000"/>
              </a:solidFill>
              <a:effectLst/>
              <a:latin typeface="NimbusRomNo9L-Regu"/>
            </a:endParaRPr>
          </a:p>
          <a:p>
            <a:endParaRPr lang="en-US" altLang="zh-CN" sz="1200" b="0" i="0" dirty="0">
              <a:solidFill>
                <a:srgbClr val="000000"/>
              </a:solidFill>
              <a:effectLst/>
              <a:latin typeface="NimbusRomNo9L-Regu"/>
            </a:endParaRPr>
          </a:p>
          <a:p>
            <a:r>
              <a:rPr lang="zh-CN" altLang="en-US" sz="1200" b="0" i="0" dirty="0">
                <a:solidFill>
                  <a:srgbClr val="000000"/>
                </a:solidFill>
                <a:effectLst/>
                <a:latin typeface="NimbusRomNo9L-Regu"/>
              </a:rPr>
              <a:t>首先是通信轮次的影响，通信轮次越多收敛越快，但需要的计算力越多，所以后面的实验固定了通信轮数是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NimbusRomNo9L-Regu"/>
              </a:rPr>
              <a:t>20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768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D</a:t>
            </a:r>
            <a:r>
              <a:rPr lang="zh-CN" altLang="en-US" dirty="0"/>
              <a:t>变大，</a:t>
            </a:r>
            <a:r>
              <a:rPr lang="en-US" altLang="zh-CN" dirty="0" err="1"/>
              <a:t>pFedMe</a:t>
            </a:r>
            <a:r>
              <a:rPr lang="zh-CN" altLang="en-US" dirty="0"/>
              <a:t>有好的收敛率，但太大的</a:t>
            </a:r>
            <a:r>
              <a:rPr lang="en-US" altLang="zh-CN" dirty="0"/>
              <a:t>D</a:t>
            </a:r>
            <a:r>
              <a:rPr lang="zh-CN" altLang="en-US" dirty="0"/>
              <a:t>会导致收敛变慢而且耗费计算，所有</a:t>
            </a:r>
            <a:r>
              <a:rPr lang="en-US" altLang="zh-CN" dirty="0"/>
              <a:t>D</a:t>
            </a:r>
            <a:r>
              <a:rPr lang="zh-CN" altLang="en-US" dirty="0"/>
              <a:t>为</a:t>
            </a:r>
            <a:r>
              <a:rPr lang="en-US" altLang="zh-CN" dirty="0"/>
              <a:t>20</a:t>
            </a:r>
            <a:r>
              <a:rPr lang="zh-CN" altLang="en-US" dirty="0"/>
              <a:t>最好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文中还测试了</a:t>
            </a:r>
            <a:r>
              <a:rPr lang="en-US" altLang="zh-CN" dirty="0" err="1"/>
              <a:t>lamda</a:t>
            </a:r>
            <a:r>
              <a:rPr lang="zh-CN" altLang="en-US" dirty="0"/>
              <a:t>和</a:t>
            </a:r>
            <a:r>
              <a:rPr lang="en-US" altLang="zh-CN" dirty="0"/>
              <a:t>beta  </a:t>
            </a:r>
            <a:r>
              <a:rPr lang="zh-CN" altLang="en-US" dirty="0"/>
              <a:t>因具体任务的不同而定，需要调参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006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7B04E-F35F-411E-907F-A64B4026CB5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6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918316"/>
          </a:xfrm>
          <a:custGeom>
            <a:avLst/>
            <a:gdLst>
              <a:gd name="connsiteX0" fmla="*/ 0 w 12192000"/>
              <a:gd name="connsiteY0" fmla="*/ 0 h 6918316"/>
              <a:gd name="connsiteX1" fmla="*/ 12192000 w 12192000"/>
              <a:gd name="connsiteY1" fmla="*/ 0 h 6918316"/>
              <a:gd name="connsiteX2" fmla="*/ 12192000 w 12192000"/>
              <a:gd name="connsiteY2" fmla="*/ 6918316 h 6918316"/>
              <a:gd name="connsiteX3" fmla="*/ 0 w 12192000"/>
              <a:gd name="connsiteY3" fmla="*/ 3651480 h 691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918316">
                <a:moveTo>
                  <a:pt x="0" y="0"/>
                </a:moveTo>
                <a:lnTo>
                  <a:pt x="12192000" y="0"/>
                </a:lnTo>
                <a:lnTo>
                  <a:pt x="12192000" y="6918316"/>
                </a:lnTo>
                <a:lnTo>
                  <a:pt x="0" y="365148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13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17625" y="1333500"/>
            <a:ext cx="2528888" cy="150336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图片占位符 9"/>
          <p:cNvSpPr>
            <a:spLocks noGrp="1"/>
          </p:cNvSpPr>
          <p:nvPr>
            <p:ph type="pic" sz="quarter" idx="11"/>
          </p:nvPr>
        </p:nvSpPr>
        <p:spPr>
          <a:xfrm>
            <a:off x="4831275" y="1344821"/>
            <a:ext cx="2528888" cy="150336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5" name="图片占位符 9"/>
          <p:cNvSpPr>
            <a:spLocks noGrp="1"/>
          </p:cNvSpPr>
          <p:nvPr>
            <p:ph type="pic" sz="quarter" idx="12"/>
          </p:nvPr>
        </p:nvSpPr>
        <p:spPr>
          <a:xfrm>
            <a:off x="8344925" y="1333500"/>
            <a:ext cx="2528888" cy="1503363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1016226" y="2773142"/>
            <a:ext cx="4972049" cy="2952750"/>
          </a:xfrm>
          <a:custGeom>
            <a:avLst/>
            <a:gdLst>
              <a:gd name="connsiteX0" fmla="*/ 0 w 4972049"/>
              <a:gd name="connsiteY0" fmla="*/ 0 h 2952750"/>
              <a:gd name="connsiteX1" fmla="*/ 4972049 w 4972049"/>
              <a:gd name="connsiteY1" fmla="*/ 0 h 2952750"/>
              <a:gd name="connsiteX2" fmla="*/ 4972049 w 4972049"/>
              <a:gd name="connsiteY2" fmla="*/ 2952750 h 2952750"/>
              <a:gd name="connsiteX3" fmla="*/ 0 w 4972049"/>
              <a:gd name="connsiteY3" fmla="*/ 2952750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2049" h="2952750">
                <a:moveTo>
                  <a:pt x="0" y="0"/>
                </a:moveTo>
                <a:lnTo>
                  <a:pt x="4972049" y="0"/>
                </a:lnTo>
                <a:lnTo>
                  <a:pt x="4972049" y="2952750"/>
                </a:lnTo>
                <a:lnTo>
                  <a:pt x="0" y="29527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5829300" y="1159833"/>
            <a:ext cx="1524000" cy="1524000"/>
          </a:xfrm>
          <a:custGeom>
            <a:avLst/>
            <a:gdLst>
              <a:gd name="connsiteX0" fmla="*/ 762000 w 1524000"/>
              <a:gd name="connsiteY0" fmla="*/ 0 h 1524000"/>
              <a:gd name="connsiteX1" fmla="*/ 1524000 w 1524000"/>
              <a:gd name="connsiteY1" fmla="*/ 762000 h 1524000"/>
              <a:gd name="connsiteX2" fmla="*/ 762000 w 1524000"/>
              <a:gd name="connsiteY2" fmla="*/ 1524000 h 1524000"/>
              <a:gd name="connsiteX3" fmla="*/ 0 w 1524000"/>
              <a:gd name="connsiteY3" fmla="*/ 762000 h 1524000"/>
              <a:gd name="connsiteX4" fmla="*/ 762000 w 152400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524000">
                <a:moveTo>
                  <a:pt x="762000" y="0"/>
                </a:moveTo>
                <a:cubicBezTo>
                  <a:pt x="1182841" y="0"/>
                  <a:pt x="1524000" y="341159"/>
                  <a:pt x="1524000" y="762000"/>
                </a:cubicBezTo>
                <a:cubicBezTo>
                  <a:pt x="1524000" y="1182841"/>
                  <a:pt x="1182841" y="1524000"/>
                  <a:pt x="762000" y="1524000"/>
                </a:cubicBezTo>
                <a:cubicBezTo>
                  <a:pt x="341159" y="1524000"/>
                  <a:pt x="0" y="1182841"/>
                  <a:pt x="0" y="762000"/>
                </a:cubicBezTo>
                <a:cubicBezTo>
                  <a:pt x="0" y="341159"/>
                  <a:pt x="341159" y="0"/>
                  <a:pt x="762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1"/>
          </p:nvPr>
        </p:nvSpPr>
        <p:spPr>
          <a:xfrm>
            <a:off x="4962525" y="2955295"/>
            <a:ext cx="1524000" cy="1524000"/>
          </a:xfrm>
          <a:custGeom>
            <a:avLst/>
            <a:gdLst>
              <a:gd name="connsiteX0" fmla="*/ 762000 w 1524000"/>
              <a:gd name="connsiteY0" fmla="*/ 0 h 1524000"/>
              <a:gd name="connsiteX1" fmla="*/ 1524000 w 1524000"/>
              <a:gd name="connsiteY1" fmla="*/ 762000 h 1524000"/>
              <a:gd name="connsiteX2" fmla="*/ 762000 w 1524000"/>
              <a:gd name="connsiteY2" fmla="*/ 1524000 h 1524000"/>
              <a:gd name="connsiteX3" fmla="*/ 0 w 1524000"/>
              <a:gd name="connsiteY3" fmla="*/ 762000 h 1524000"/>
              <a:gd name="connsiteX4" fmla="*/ 762000 w 152400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524000">
                <a:moveTo>
                  <a:pt x="762000" y="0"/>
                </a:moveTo>
                <a:cubicBezTo>
                  <a:pt x="1182841" y="0"/>
                  <a:pt x="1524000" y="341159"/>
                  <a:pt x="1524000" y="762000"/>
                </a:cubicBezTo>
                <a:cubicBezTo>
                  <a:pt x="1524000" y="1182841"/>
                  <a:pt x="1182841" y="1524000"/>
                  <a:pt x="762000" y="1524000"/>
                </a:cubicBezTo>
                <a:cubicBezTo>
                  <a:pt x="341159" y="1524000"/>
                  <a:pt x="0" y="1182841"/>
                  <a:pt x="0" y="762000"/>
                </a:cubicBezTo>
                <a:cubicBezTo>
                  <a:pt x="0" y="341159"/>
                  <a:pt x="341159" y="0"/>
                  <a:pt x="762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2"/>
          </p:nvPr>
        </p:nvSpPr>
        <p:spPr>
          <a:xfrm>
            <a:off x="5829300" y="4750758"/>
            <a:ext cx="1524000" cy="1524000"/>
          </a:xfrm>
          <a:custGeom>
            <a:avLst/>
            <a:gdLst>
              <a:gd name="connsiteX0" fmla="*/ 762000 w 1524000"/>
              <a:gd name="connsiteY0" fmla="*/ 0 h 1524000"/>
              <a:gd name="connsiteX1" fmla="*/ 1524000 w 1524000"/>
              <a:gd name="connsiteY1" fmla="*/ 762000 h 1524000"/>
              <a:gd name="connsiteX2" fmla="*/ 762000 w 1524000"/>
              <a:gd name="connsiteY2" fmla="*/ 1524000 h 1524000"/>
              <a:gd name="connsiteX3" fmla="*/ 0 w 1524000"/>
              <a:gd name="connsiteY3" fmla="*/ 762000 h 1524000"/>
              <a:gd name="connsiteX4" fmla="*/ 762000 w 1524000"/>
              <a:gd name="connsiteY4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524000">
                <a:moveTo>
                  <a:pt x="762000" y="0"/>
                </a:moveTo>
                <a:cubicBezTo>
                  <a:pt x="1182841" y="0"/>
                  <a:pt x="1524000" y="341159"/>
                  <a:pt x="1524000" y="762000"/>
                </a:cubicBezTo>
                <a:cubicBezTo>
                  <a:pt x="1524000" y="1182841"/>
                  <a:pt x="1182841" y="1524000"/>
                  <a:pt x="762000" y="1524000"/>
                </a:cubicBezTo>
                <a:cubicBezTo>
                  <a:pt x="341159" y="1524000"/>
                  <a:pt x="0" y="1182841"/>
                  <a:pt x="0" y="762000"/>
                </a:cubicBezTo>
                <a:cubicBezTo>
                  <a:pt x="0" y="341159"/>
                  <a:pt x="341159" y="0"/>
                  <a:pt x="762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0"/>
          </p:nvPr>
        </p:nvSpPr>
        <p:spPr>
          <a:xfrm>
            <a:off x="800100" y="1562099"/>
            <a:ext cx="1552576" cy="1552576"/>
          </a:xfrm>
          <a:custGeom>
            <a:avLst/>
            <a:gdLst>
              <a:gd name="connsiteX0" fmla="*/ 776288 w 1552576"/>
              <a:gd name="connsiteY0" fmla="*/ 0 h 1552576"/>
              <a:gd name="connsiteX1" fmla="*/ 1552576 w 1552576"/>
              <a:gd name="connsiteY1" fmla="*/ 776288 h 1552576"/>
              <a:gd name="connsiteX2" fmla="*/ 776288 w 1552576"/>
              <a:gd name="connsiteY2" fmla="*/ 1552576 h 1552576"/>
              <a:gd name="connsiteX3" fmla="*/ 0 w 1552576"/>
              <a:gd name="connsiteY3" fmla="*/ 776288 h 1552576"/>
              <a:gd name="connsiteX4" fmla="*/ 776288 w 1552576"/>
              <a:gd name="connsiteY4" fmla="*/ 0 h 155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76" h="1552576">
                <a:moveTo>
                  <a:pt x="776288" y="0"/>
                </a:moveTo>
                <a:cubicBezTo>
                  <a:pt x="1205020" y="0"/>
                  <a:pt x="1552576" y="347556"/>
                  <a:pt x="1552576" y="776288"/>
                </a:cubicBezTo>
                <a:cubicBezTo>
                  <a:pt x="1552576" y="1205020"/>
                  <a:pt x="1205020" y="1552576"/>
                  <a:pt x="776288" y="1552576"/>
                </a:cubicBezTo>
                <a:cubicBezTo>
                  <a:pt x="347556" y="1552576"/>
                  <a:pt x="0" y="1205020"/>
                  <a:pt x="0" y="776288"/>
                </a:cubicBezTo>
                <a:cubicBezTo>
                  <a:pt x="0" y="347556"/>
                  <a:pt x="347556" y="0"/>
                  <a:pt x="7762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1"/>
          </p:nvPr>
        </p:nvSpPr>
        <p:spPr>
          <a:xfrm>
            <a:off x="6391273" y="1562098"/>
            <a:ext cx="1552576" cy="1552576"/>
          </a:xfrm>
          <a:custGeom>
            <a:avLst/>
            <a:gdLst>
              <a:gd name="connsiteX0" fmla="*/ 776288 w 1552576"/>
              <a:gd name="connsiteY0" fmla="*/ 0 h 1552576"/>
              <a:gd name="connsiteX1" fmla="*/ 1552576 w 1552576"/>
              <a:gd name="connsiteY1" fmla="*/ 776288 h 1552576"/>
              <a:gd name="connsiteX2" fmla="*/ 776288 w 1552576"/>
              <a:gd name="connsiteY2" fmla="*/ 1552576 h 1552576"/>
              <a:gd name="connsiteX3" fmla="*/ 0 w 1552576"/>
              <a:gd name="connsiteY3" fmla="*/ 776288 h 1552576"/>
              <a:gd name="connsiteX4" fmla="*/ 776288 w 1552576"/>
              <a:gd name="connsiteY4" fmla="*/ 0 h 155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76" h="1552576">
                <a:moveTo>
                  <a:pt x="776288" y="0"/>
                </a:moveTo>
                <a:cubicBezTo>
                  <a:pt x="1205020" y="0"/>
                  <a:pt x="1552576" y="347556"/>
                  <a:pt x="1552576" y="776288"/>
                </a:cubicBezTo>
                <a:cubicBezTo>
                  <a:pt x="1552576" y="1205020"/>
                  <a:pt x="1205020" y="1552576"/>
                  <a:pt x="776288" y="1552576"/>
                </a:cubicBezTo>
                <a:cubicBezTo>
                  <a:pt x="347556" y="1552576"/>
                  <a:pt x="0" y="1205020"/>
                  <a:pt x="0" y="776288"/>
                </a:cubicBezTo>
                <a:cubicBezTo>
                  <a:pt x="0" y="347556"/>
                  <a:pt x="347556" y="0"/>
                  <a:pt x="7762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图片占位符 21"/>
          <p:cNvSpPr>
            <a:spLocks noGrp="1"/>
          </p:cNvSpPr>
          <p:nvPr>
            <p:ph type="pic" sz="quarter" idx="12"/>
          </p:nvPr>
        </p:nvSpPr>
        <p:spPr>
          <a:xfrm>
            <a:off x="800099" y="3990806"/>
            <a:ext cx="1552576" cy="1552576"/>
          </a:xfrm>
          <a:custGeom>
            <a:avLst/>
            <a:gdLst>
              <a:gd name="connsiteX0" fmla="*/ 776288 w 1552576"/>
              <a:gd name="connsiteY0" fmla="*/ 0 h 1552576"/>
              <a:gd name="connsiteX1" fmla="*/ 1552576 w 1552576"/>
              <a:gd name="connsiteY1" fmla="*/ 776288 h 1552576"/>
              <a:gd name="connsiteX2" fmla="*/ 776288 w 1552576"/>
              <a:gd name="connsiteY2" fmla="*/ 1552576 h 1552576"/>
              <a:gd name="connsiteX3" fmla="*/ 0 w 1552576"/>
              <a:gd name="connsiteY3" fmla="*/ 776288 h 1552576"/>
              <a:gd name="connsiteX4" fmla="*/ 776288 w 1552576"/>
              <a:gd name="connsiteY4" fmla="*/ 0 h 155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76" h="1552576">
                <a:moveTo>
                  <a:pt x="776288" y="0"/>
                </a:moveTo>
                <a:cubicBezTo>
                  <a:pt x="1205020" y="0"/>
                  <a:pt x="1552576" y="347556"/>
                  <a:pt x="1552576" y="776288"/>
                </a:cubicBezTo>
                <a:cubicBezTo>
                  <a:pt x="1552576" y="1205020"/>
                  <a:pt x="1205020" y="1552576"/>
                  <a:pt x="776288" y="1552576"/>
                </a:cubicBezTo>
                <a:cubicBezTo>
                  <a:pt x="347556" y="1552576"/>
                  <a:pt x="0" y="1205020"/>
                  <a:pt x="0" y="776288"/>
                </a:cubicBezTo>
                <a:cubicBezTo>
                  <a:pt x="0" y="347556"/>
                  <a:pt x="347556" y="0"/>
                  <a:pt x="7762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图片占位符 22"/>
          <p:cNvSpPr>
            <a:spLocks noGrp="1"/>
          </p:cNvSpPr>
          <p:nvPr>
            <p:ph type="pic" sz="quarter" idx="13"/>
          </p:nvPr>
        </p:nvSpPr>
        <p:spPr>
          <a:xfrm>
            <a:off x="6391272" y="3990805"/>
            <a:ext cx="1552576" cy="1552576"/>
          </a:xfrm>
          <a:custGeom>
            <a:avLst/>
            <a:gdLst>
              <a:gd name="connsiteX0" fmla="*/ 776288 w 1552576"/>
              <a:gd name="connsiteY0" fmla="*/ 0 h 1552576"/>
              <a:gd name="connsiteX1" fmla="*/ 1552576 w 1552576"/>
              <a:gd name="connsiteY1" fmla="*/ 776288 h 1552576"/>
              <a:gd name="connsiteX2" fmla="*/ 776288 w 1552576"/>
              <a:gd name="connsiteY2" fmla="*/ 1552576 h 1552576"/>
              <a:gd name="connsiteX3" fmla="*/ 0 w 1552576"/>
              <a:gd name="connsiteY3" fmla="*/ 776288 h 1552576"/>
              <a:gd name="connsiteX4" fmla="*/ 776288 w 1552576"/>
              <a:gd name="connsiteY4" fmla="*/ 0 h 1552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76" h="1552576">
                <a:moveTo>
                  <a:pt x="776288" y="0"/>
                </a:moveTo>
                <a:cubicBezTo>
                  <a:pt x="1205020" y="0"/>
                  <a:pt x="1552576" y="347556"/>
                  <a:pt x="1552576" y="776288"/>
                </a:cubicBezTo>
                <a:cubicBezTo>
                  <a:pt x="1552576" y="1205020"/>
                  <a:pt x="1205020" y="1552576"/>
                  <a:pt x="776288" y="1552576"/>
                </a:cubicBezTo>
                <a:cubicBezTo>
                  <a:pt x="347556" y="1552576"/>
                  <a:pt x="0" y="1205020"/>
                  <a:pt x="0" y="776288"/>
                </a:cubicBezTo>
                <a:cubicBezTo>
                  <a:pt x="0" y="347556"/>
                  <a:pt x="347556" y="0"/>
                  <a:pt x="77628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933450" y="1933575"/>
            <a:ext cx="1933575" cy="1162050"/>
          </a:xfrm>
          <a:custGeom>
            <a:avLst/>
            <a:gdLst>
              <a:gd name="connsiteX0" fmla="*/ 0 w 1933575"/>
              <a:gd name="connsiteY0" fmla="*/ 0 h 1162050"/>
              <a:gd name="connsiteX1" fmla="*/ 1933575 w 1933575"/>
              <a:gd name="connsiteY1" fmla="*/ 0 h 1162050"/>
              <a:gd name="connsiteX2" fmla="*/ 1933575 w 1933575"/>
              <a:gd name="connsiteY2" fmla="*/ 1162050 h 1162050"/>
              <a:gd name="connsiteX3" fmla="*/ 0 w 1933575"/>
              <a:gd name="connsiteY3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3575" h="1162050">
                <a:moveTo>
                  <a:pt x="0" y="0"/>
                </a:moveTo>
                <a:lnTo>
                  <a:pt x="1933575" y="0"/>
                </a:lnTo>
                <a:lnTo>
                  <a:pt x="1933575" y="1162050"/>
                </a:lnTo>
                <a:lnTo>
                  <a:pt x="0" y="11620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1"/>
          </p:nvPr>
        </p:nvSpPr>
        <p:spPr>
          <a:xfrm>
            <a:off x="3031330" y="1933575"/>
            <a:ext cx="1933575" cy="1162050"/>
          </a:xfrm>
          <a:custGeom>
            <a:avLst/>
            <a:gdLst>
              <a:gd name="connsiteX0" fmla="*/ 0 w 1933575"/>
              <a:gd name="connsiteY0" fmla="*/ 0 h 1162050"/>
              <a:gd name="connsiteX1" fmla="*/ 1933575 w 1933575"/>
              <a:gd name="connsiteY1" fmla="*/ 0 h 1162050"/>
              <a:gd name="connsiteX2" fmla="*/ 1933575 w 1933575"/>
              <a:gd name="connsiteY2" fmla="*/ 1162050 h 1162050"/>
              <a:gd name="connsiteX3" fmla="*/ 0 w 1933575"/>
              <a:gd name="connsiteY3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3575" h="1162050">
                <a:moveTo>
                  <a:pt x="0" y="0"/>
                </a:moveTo>
                <a:lnTo>
                  <a:pt x="1933575" y="0"/>
                </a:lnTo>
                <a:lnTo>
                  <a:pt x="1933575" y="1162050"/>
                </a:lnTo>
                <a:lnTo>
                  <a:pt x="0" y="11620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2"/>
          </p:nvPr>
        </p:nvSpPr>
        <p:spPr>
          <a:xfrm>
            <a:off x="5129211" y="1933575"/>
            <a:ext cx="1933575" cy="1162050"/>
          </a:xfrm>
          <a:custGeom>
            <a:avLst/>
            <a:gdLst>
              <a:gd name="connsiteX0" fmla="*/ 0 w 1933575"/>
              <a:gd name="connsiteY0" fmla="*/ 0 h 1162050"/>
              <a:gd name="connsiteX1" fmla="*/ 1933575 w 1933575"/>
              <a:gd name="connsiteY1" fmla="*/ 0 h 1162050"/>
              <a:gd name="connsiteX2" fmla="*/ 1933575 w 1933575"/>
              <a:gd name="connsiteY2" fmla="*/ 1162050 h 1162050"/>
              <a:gd name="connsiteX3" fmla="*/ 0 w 1933575"/>
              <a:gd name="connsiteY3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3575" h="1162050">
                <a:moveTo>
                  <a:pt x="0" y="0"/>
                </a:moveTo>
                <a:lnTo>
                  <a:pt x="1933575" y="0"/>
                </a:lnTo>
                <a:lnTo>
                  <a:pt x="1933575" y="1162050"/>
                </a:lnTo>
                <a:lnTo>
                  <a:pt x="0" y="11620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3"/>
          </p:nvPr>
        </p:nvSpPr>
        <p:spPr>
          <a:xfrm>
            <a:off x="7227093" y="1933575"/>
            <a:ext cx="1933575" cy="1162050"/>
          </a:xfrm>
          <a:custGeom>
            <a:avLst/>
            <a:gdLst>
              <a:gd name="connsiteX0" fmla="*/ 0 w 1933575"/>
              <a:gd name="connsiteY0" fmla="*/ 0 h 1162050"/>
              <a:gd name="connsiteX1" fmla="*/ 1933575 w 1933575"/>
              <a:gd name="connsiteY1" fmla="*/ 0 h 1162050"/>
              <a:gd name="connsiteX2" fmla="*/ 1933575 w 1933575"/>
              <a:gd name="connsiteY2" fmla="*/ 1162050 h 1162050"/>
              <a:gd name="connsiteX3" fmla="*/ 0 w 1933575"/>
              <a:gd name="connsiteY3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3575" h="1162050">
                <a:moveTo>
                  <a:pt x="0" y="0"/>
                </a:moveTo>
                <a:lnTo>
                  <a:pt x="1933575" y="0"/>
                </a:lnTo>
                <a:lnTo>
                  <a:pt x="1933575" y="1162050"/>
                </a:lnTo>
                <a:lnTo>
                  <a:pt x="0" y="11620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图片占位符 21"/>
          <p:cNvSpPr>
            <a:spLocks noGrp="1"/>
          </p:cNvSpPr>
          <p:nvPr>
            <p:ph type="pic" sz="quarter" idx="14"/>
          </p:nvPr>
        </p:nvSpPr>
        <p:spPr>
          <a:xfrm>
            <a:off x="9324975" y="1933575"/>
            <a:ext cx="1933575" cy="1162050"/>
          </a:xfrm>
          <a:custGeom>
            <a:avLst/>
            <a:gdLst>
              <a:gd name="connsiteX0" fmla="*/ 0 w 1933575"/>
              <a:gd name="connsiteY0" fmla="*/ 0 h 1162050"/>
              <a:gd name="connsiteX1" fmla="*/ 1933575 w 1933575"/>
              <a:gd name="connsiteY1" fmla="*/ 0 h 1162050"/>
              <a:gd name="connsiteX2" fmla="*/ 1933575 w 1933575"/>
              <a:gd name="connsiteY2" fmla="*/ 1162050 h 1162050"/>
              <a:gd name="connsiteX3" fmla="*/ 0 w 1933575"/>
              <a:gd name="connsiteY3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3575" h="1162050">
                <a:moveTo>
                  <a:pt x="0" y="0"/>
                </a:moveTo>
                <a:lnTo>
                  <a:pt x="1933575" y="0"/>
                </a:lnTo>
                <a:lnTo>
                  <a:pt x="1933575" y="1162050"/>
                </a:lnTo>
                <a:lnTo>
                  <a:pt x="0" y="11620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8353425" y="1152525"/>
            <a:ext cx="2638425" cy="2419350"/>
          </a:xfrm>
          <a:custGeom>
            <a:avLst/>
            <a:gdLst>
              <a:gd name="connsiteX0" fmla="*/ 2638425 w 2638425"/>
              <a:gd name="connsiteY0" fmla="*/ 0 h 2419350"/>
              <a:gd name="connsiteX1" fmla="*/ 2486025 w 2638425"/>
              <a:gd name="connsiteY1" fmla="*/ 2228850 h 2419350"/>
              <a:gd name="connsiteX2" fmla="*/ 0 w 2638425"/>
              <a:gd name="connsiteY2" fmla="*/ 2419350 h 2419350"/>
              <a:gd name="connsiteX3" fmla="*/ 171450 w 2638425"/>
              <a:gd name="connsiteY3" fmla="*/ 695325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8425" h="2419350">
                <a:moveTo>
                  <a:pt x="2638425" y="0"/>
                </a:moveTo>
                <a:lnTo>
                  <a:pt x="2486025" y="2228850"/>
                </a:lnTo>
                <a:lnTo>
                  <a:pt x="0" y="2419350"/>
                </a:lnTo>
                <a:lnTo>
                  <a:pt x="171450" y="69532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90550" y="1437117"/>
            <a:ext cx="5505450" cy="3392058"/>
          </a:xfrm>
          <a:custGeom>
            <a:avLst/>
            <a:gdLst>
              <a:gd name="connsiteX0" fmla="*/ 0 w 5505450"/>
              <a:gd name="connsiteY0" fmla="*/ 0 h 3392058"/>
              <a:gd name="connsiteX1" fmla="*/ 5505450 w 5505450"/>
              <a:gd name="connsiteY1" fmla="*/ 0 h 3392058"/>
              <a:gd name="connsiteX2" fmla="*/ 5505450 w 5505450"/>
              <a:gd name="connsiteY2" fmla="*/ 3392058 h 3392058"/>
              <a:gd name="connsiteX3" fmla="*/ 0 w 5505450"/>
              <a:gd name="connsiteY3" fmla="*/ 3392058 h 3392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5450" h="3392058">
                <a:moveTo>
                  <a:pt x="0" y="0"/>
                </a:moveTo>
                <a:lnTo>
                  <a:pt x="5505450" y="0"/>
                </a:lnTo>
                <a:lnTo>
                  <a:pt x="5505450" y="3392058"/>
                </a:lnTo>
                <a:lnTo>
                  <a:pt x="0" y="339205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" y="-12947"/>
            <a:ext cx="5446133" cy="6870947"/>
          </a:xfrm>
          <a:custGeom>
            <a:avLst/>
            <a:gdLst>
              <a:gd name="connsiteX0" fmla="*/ 0 w 5446133"/>
              <a:gd name="connsiteY0" fmla="*/ 0 h 6870947"/>
              <a:gd name="connsiteX1" fmla="*/ 5446133 w 5446133"/>
              <a:gd name="connsiteY1" fmla="*/ 0 h 6870947"/>
              <a:gd name="connsiteX2" fmla="*/ 5446133 w 5446133"/>
              <a:gd name="connsiteY2" fmla="*/ 6870947 h 6870947"/>
              <a:gd name="connsiteX3" fmla="*/ 0 w 5446133"/>
              <a:gd name="connsiteY3" fmla="*/ 6870947 h 687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6133" h="6870947">
                <a:moveTo>
                  <a:pt x="0" y="0"/>
                </a:moveTo>
                <a:lnTo>
                  <a:pt x="5446133" y="0"/>
                </a:lnTo>
                <a:lnTo>
                  <a:pt x="5446133" y="6870947"/>
                </a:lnTo>
                <a:lnTo>
                  <a:pt x="0" y="687094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7694-2F36-4FB5-961F-11CEBD01EE4F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717074"/>
          </a:xfrm>
          <a:custGeom>
            <a:avLst/>
            <a:gdLst>
              <a:gd name="connsiteX0" fmla="*/ 0 w 12192000"/>
              <a:gd name="connsiteY0" fmla="*/ 0 h 2717074"/>
              <a:gd name="connsiteX1" fmla="*/ 12192000 w 12192000"/>
              <a:gd name="connsiteY1" fmla="*/ 0 h 2717074"/>
              <a:gd name="connsiteX2" fmla="*/ 12192000 w 12192000"/>
              <a:gd name="connsiteY2" fmla="*/ 2717074 h 2717074"/>
              <a:gd name="connsiteX3" fmla="*/ 0 w 12192000"/>
              <a:gd name="connsiteY3" fmla="*/ 2717074 h 271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17074">
                <a:moveTo>
                  <a:pt x="0" y="0"/>
                </a:moveTo>
                <a:lnTo>
                  <a:pt x="12192000" y="0"/>
                </a:lnTo>
                <a:lnTo>
                  <a:pt x="12192000" y="2717074"/>
                </a:lnTo>
                <a:lnTo>
                  <a:pt x="0" y="27170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F253-21D0-41DB-95DA-8502F5E07C82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8697951" y="0"/>
            <a:ext cx="3494049" cy="6858000"/>
          </a:xfrm>
          <a:custGeom>
            <a:avLst/>
            <a:gdLst>
              <a:gd name="connsiteX0" fmla="*/ 0 w 3194892"/>
              <a:gd name="connsiteY0" fmla="*/ 0 h 6858000"/>
              <a:gd name="connsiteX1" fmla="*/ 3194892 w 3194892"/>
              <a:gd name="connsiteY1" fmla="*/ 0 h 6858000"/>
              <a:gd name="connsiteX2" fmla="*/ 3194892 w 3194892"/>
              <a:gd name="connsiteY2" fmla="*/ 6858000 h 6858000"/>
              <a:gd name="connsiteX3" fmla="*/ 0 w 31948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4892" h="6858000">
                <a:moveTo>
                  <a:pt x="0" y="0"/>
                </a:moveTo>
                <a:lnTo>
                  <a:pt x="3194892" y="0"/>
                </a:lnTo>
                <a:lnTo>
                  <a:pt x="31948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94892" cy="6858000"/>
          </a:xfrm>
          <a:custGeom>
            <a:avLst/>
            <a:gdLst>
              <a:gd name="connsiteX0" fmla="*/ 0 w 3194892"/>
              <a:gd name="connsiteY0" fmla="*/ 0 h 6858000"/>
              <a:gd name="connsiteX1" fmla="*/ 3194892 w 3194892"/>
              <a:gd name="connsiteY1" fmla="*/ 0 h 6858000"/>
              <a:gd name="connsiteX2" fmla="*/ 3194892 w 3194892"/>
              <a:gd name="connsiteY2" fmla="*/ 6858000 h 6858000"/>
              <a:gd name="connsiteX3" fmla="*/ 0 w 31948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4892" h="6858000">
                <a:moveTo>
                  <a:pt x="0" y="0"/>
                </a:moveTo>
                <a:lnTo>
                  <a:pt x="3194892" y="0"/>
                </a:lnTo>
                <a:lnTo>
                  <a:pt x="31948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6740435" y="0"/>
            <a:ext cx="5451566" cy="6858000"/>
          </a:xfrm>
          <a:custGeom>
            <a:avLst/>
            <a:gdLst>
              <a:gd name="connsiteX0" fmla="*/ 0 w 5451566"/>
              <a:gd name="connsiteY0" fmla="*/ 0 h 6858000"/>
              <a:gd name="connsiteX1" fmla="*/ 5451566 w 5451566"/>
              <a:gd name="connsiteY1" fmla="*/ 0 h 6858000"/>
              <a:gd name="connsiteX2" fmla="*/ 5451566 w 5451566"/>
              <a:gd name="connsiteY2" fmla="*/ 6858000 h 6858000"/>
              <a:gd name="connsiteX3" fmla="*/ 0 w 545156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1566" h="6858000">
                <a:moveTo>
                  <a:pt x="0" y="0"/>
                </a:moveTo>
                <a:lnTo>
                  <a:pt x="5451566" y="0"/>
                </a:lnTo>
                <a:lnTo>
                  <a:pt x="545156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Shape"/>
          <p:cNvSpPr/>
          <p:nvPr userDrawn="1"/>
        </p:nvSpPr>
        <p:spPr bwMode="auto">
          <a:xfrm>
            <a:off x="11453566" y="91345"/>
            <a:ext cx="395925" cy="460377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347983" y="520944"/>
            <a:ext cx="60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</a:rPr>
              <a:t>LOGO</a:t>
            </a:r>
            <a:endParaRPr lang="zh-CN" altLang="en-US"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12192000" cy="2486722"/>
          </a:xfrm>
          <a:custGeom>
            <a:avLst/>
            <a:gdLst>
              <a:gd name="connsiteX0" fmla="*/ 0 w 12192000"/>
              <a:gd name="connsiteY0" fmla="*/ 0 h 2486722"/>
              <a:gd name="connsiteX1" fmla="*/ 12192000 w 12192000"/>
              <a:gd name="connsiteY1" fmla="*/ 0 h 2486722"/>
              <a:gd name="connsiteX2" fmla="*/ 12192000 w 12192000"/>
              <a:gd name="connsiteY2" fmla="*/ 2486722 h 2486722"/>
              <a:gd name="connsiteX3" fmla="*/ 0 w 12192000"/>
              <a:gd name="connsiteY3" fmla="*/ 2486722 h 248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486722">
                <a:moveTo>
                  <a:pt x="0" y="0"/>
                </a:moveTo>
                <a:lnTo>
                  <a:pt x="12192000" y="0"/>
                </a:lnTo>
                <a:lnTo>
                  <a:pt x="12192000" y="2486722"/>
                </a:lnTo>
                <a:lnTo>
                  <a:pt x="0" y="24867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810883"/>
            <a:ext cx="12192000" cy="574519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77694-2F36-4FB5-961F-11CEBD01EE4F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BFE9-63B0-47AD-8FED-3BB7AC6D20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7F253-21D0-41DB-95DA-8502F5E07C82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85F87-1A61-411E-8250-BBEAA66058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346" y="498"/>
            <a:ext cx="10502654" cy="6918325"/>
          </a:xfrm>
        </p:spPr>
      </p:pic>
      <p:sp>
        <p:nvSpPr>
          <p:cNvPr id="21" name="直角三角形 20"/>
          <p:cNvSpPr/>
          <p:nvPr/>
        </p:nvSpPr>
        <p:spPr>
          <a:xfrm rot="16200000" flipH="1">
            <a:off x="8144607" y="1456592"/>
            <a:ext cx="5503985" cy="25908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1251842" y="6074254"/>
            <a:ext cx="940158" cy="844062"/>
          </a:xfrm>
          <a:custGeom>
            <a:avLst/>
            <a:gdLst>
              <a:gd name="connsiteX0" fmla="*/ 914400 w 914400"/>
              <a:gd name="connsiteY0" fmla="*/ 0 h 844062"/>
              <a:gd name="connsiteX1" fmla="*/ 914400 w 914400"/>
              <a:gd name="connsiteY1" fmla="*/ 844062 h 844062"/>
              <a:gd name="connsiteX2" fmla="*/ 0 w 914400"/>
              <a:gd name="connsiteY2" fmla="*/ 580293 h 844062"/>
              <a:gd name="connsiteX3" fmla="*/ 914400 w 914400"/>
              <a:gd name="connsiteY3" fmla="*/ 0 h 844062"/>
              <a:gd name="connsiteX0-1" fmla="*/ 940158 w 940158"/>
              <a:gd name="connsiteY0-2" fmla="*/ 0 h 844062"/>
              <a:gd name="connsiteX1-3" fmla="*/ 940158 w 940158"/>
              <a:gd name="connsiteY1-4" fmla="*/ 844062 h 844062"/>
              <a:gd name="connsiteX2-5" fmla="*/ 0 w 940158"/>
              <a:gd name="connsiteY2-6" fmla="*/ 593172 h 844062"/>
              <a:gd name="connsiteX3-7" fmla="*/ 940158 w 940158"/>
              <a:gd name="connsiteY3-8" fmla="*/ 0 h 844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40158" h="844062">
                <a:moveTo>
                  <a:pt x="940158" y="0"/>
                </a:moveTo>
                <a:lnTo>
                  <a:pt x="940158" y="844062"/>
                </a:lnTo>
                <a:lnTo>
                  <a:pt x="0" y="593172"/>
                </a:lnTo>
                <a:lnTo>
                  <a:pt x="94015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-1" y="5807827"/>
            <a:ext cx="9844812" cy="156966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R="0" algn="l"/>
            <a:r>
              <a:rPr lang="en-US" altLang="zh-CN" sz="3200" b="0" i="0" dirty="0">
                <a:solidFill>
                  <a:srgbClr val="000000"/>
                </a:solidFill>
                <a:effectLst/>
                <a:latin typeface="NimbusRomNo9L-Regu"/>
              </a:rPr>
              <a:t>Personalized Federated Learning with Moreau Envelope </a:t>
            </a:r>
            <a:br>
              <a:rPr lang="en-US" altLang="zh-CN" sz="3200" dirty="0"/>
            </a:br>
            <a:br>
              <a:rPr lang="en-US" altLang="zh-CN" sz="32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32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898792" y="2337134"/>
            <a:ext cx="2194888" cy="1726440"/>
          </a:xfrm>
          <a:custGeom>
            <a:avLst/>
            <a:gdLst>
              <a:gd name="connsiteX0" fmla="*/ 1111347 w 2166424"/>
              <a:gd name="connsiteY0" fmla="*/ 0 h 1758461"/>
              <a:gd name="connsiteX1" fmla="*/ 0 w 2166424"/>
              <a:gd name="connsiteY1" fmla="*/ 1139483 h 1758461"/>
              <a:gd name="connsiteX2" fmla="*/ 2166424 w 2166424"/>
              <a:gd name="connsiteY2" fmla="*/ 1758461 h 1758461"/>
              <a:gd name="connsiteX3" fmla="*/ 1111347 w 2166424"/>
              <a:gd name="connsiteY3" fmla="*/ 0 h 1758461"/>
              <a:gd name="connsiteX0-1" fmla="*/ 1111347 w 2194888"/>
              <a:gd name="connsiteY0-2" fmla="*/ 0 h 1726440"/>
              <a:gd name="connsiteX1-3" fmla="*/ 0 w 2194888"/>
              <a:gd name="connsiteY1-4" fmla="*/ 1139483 h 1726440"/>
              <a:gd name="connsiteX2-5" fmla="*/ 2194888 w 2194888"/>
              <a:gd name="connsiteY2-6" fmla="*/ 1726440 h 1726440"/>
              <a:gd name="connsiteX3-7" fmla="*/ 1111347 w 2194888"/>
              <a:gd name="connsiteY3-8" fmla="*/ 0 h 17264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4888" h="1726440">
                <a:moveTo>
                  <a:pt x="1111347" y="0"/>
                </a:moveTo>
                <a:lnTo>
                  <a:pt x="0" y="1139483"/>
                </a:lnTo>
                <a:lnTo>
                  <a:pt x="2194888" y="1726440"/>
                </a:lnTo>
                <a:lnTo>
                  <a:pt x="111134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5400000">
            <a:off x="-1" y="0"/>
            <a:ext cx="4871990" cy="487199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694904" y="511548"/>
            <a:ext cx="1301332" cy="1281872"/>
            <a:chOff x="309636" y="5144626"/>
            <a:chExt cx="1134049" cy="111708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任意多边形 27"/>
            <p:cNvSpPr/>
            <p:nvPr/>
          </p:nvSpPr>
          <p:spPr>
            <a:xfrm>
              <a:off x="309636" y="5144626"/>
              <a:ext cx="791502" cy="791502"/>
            </a:xfrm>
            <a:custGeom>
              <a:avLst/>
              <a:gdLst>
                <a:gd name="connsiteX0" fmla="*/ 78758 w 1766806"/>
                <a:gd name="connsiteY0" fmla="*/ 96562 h 1766806"/>
                <a:gd name="connsiteX1" fmla="*/ 78758 w 1766806"/>
                <a:gd name="connsiteY1" fmla="*/ 1670245 h 1766806"/>
                <a:gd name="connsiteX2" fmla="*/ 1688049 w 1766806"/>
                <a:gd name="connsiteY2" fmla="*/ 1670245 h 1766806"/>
                <a:gd name="connsiteX3" fmla="*/ 1688049 w 1766806"/>
                <a:gd name="connsiteY3" fmla="*/ 96562 h 1766806"/>
                <a:gd name="connsiteX4" fmla="*/ 0 w 1766806"/>
                <a:gd name="connsiteY4" fmla="*/ 0 h 1766806"/>
                <a:gd name="connsiteX5" fmla="*/ 1766806 w 1766806"/>
                <a:gd name="connsiteY5" fmla="*/ 0 h 1766806"/>
                <a:gd name="connsiteX6" fmla="*/ 1766806 w 1766806"/>
                <a:gd name="connsiteY6" fmla="*/ 1766806 h 1766806"/>
                <a:gd name="connsiteX7" fmla="*/ 0 w 1766806"/>
                <a:gd name="connsiteY7" fmla="*/ 1766806 h 176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6806" h="1766806">
                  <a:moveTo>
                    <a:pt x="78758" y="96562"/>
                  </a:moveTo>
                  <a:lnTo>
                    <a:pt x="78758" y="1670245"/>
                  </a:lnTo>
                  <a:lnTo>
                    <a:pt x="1688049" y="1670245"/>
                  </a:lnTo>
                  <a:lnTo>
                    <a:pt x="1688049" y="96562"/>
                  </a:lnTo>
                  <a:close/>
                  <a:moveTo>
                    <a:pt x="0" y="0"/>
                  </a:moveTo>
                  <a:lnTo>
                    <a:pt x="1766806" y="0"/>
                  </a:lnTo>
                  <a:lnTo>
                    <a:pt x="1766806" y="1766806"/>
                  </a:lnTo>
                  <a:lnTo>
                    <a:pt x="0" y="1766806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792512" y="5610541"/>
              <a:ext cx="651173" cy="651173"/>
            </a:xfrm>
            <a:custGeom>
              <a:avLst/>
              <a:gdLst>
                <a:gd name="connsiteX0" fmla="*/ 78758 w 1766806"/>
                <a:gd name="connsiteY0" fmla="*/ 96562 h 1766806"/>
                <a:gd name="connsiteX1" fmla="*/ 78758 w 1766806"/>
                <a:gd name="connsiteY1" fmla="*/ 1670245 h 1766806"/>
                <a:gd name="connsiteX2" fmla="*/ 1688049 w 1766806"/>
                <a:gd name="connsiteY2" fmla="*/ 1670245 h 1766806"/>
                <a:gd name="connsiteX3" fmla="*/ 1688049 w 1766806"/>
                <a:gd name="connsiteY3" fmla="*/ 96562 h 1766806"/>
                <a:gd name="connsiteX4" fmla="*/ 0 w 1766806"/>
                <a:gd name="connsiteY4" fmla="*/ 0 h 1766806"/>
                <a:gd name="connsiteX5" fmla="*/ 1766806 w 1766806"/>
                <a:gd name="connsiteY5" fmla="*/ 0 h 1766806"/>
                <a:gd name="connsiteX6" fmla="*/ 1766806 w 1766806"/>
                <a:gd name="connsiteY6" fmla="*/ 1766806 h 1766806"/>
                <a:gd name="connsiteX7" fmla="*/ 0 w 1766806"/>
                <a:gd name="connsiteY7" fmla="*/ 1766806 h 176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6806" h="1766806">
                  <a:moveTo>
                    <a:pt x="78758" y="96562"/>
                  </a:moveTo>
                  <a:lnTo>
                    <a:pt x="78758" y="1670245"/>
                  </a:lnTo>
                  <a:lnTo>
                    <a:pt x="1688049" y="1670245"/>
                  </a:lnTo>
                  <a:lnTo>
                    <a:pt x="1688049" y="96562"/>
                  </a:lnTo>
                  <a:close/>
                  <a:moveTo>
                    <a:pt x="0" y="0"/>
                  </a:moveTo>
                  <a:lnTo>
                    <a:pt x="1766806" y="0"/>
                  </a:lnTo>
                  <a:lnTo>
                    <a:pt x="1766806" y="1766806"/>
                  </a:lnTo>
                  <a:lnTo>
                    <a:pt x="0" y="1766806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4379FF7-581B-4FC4-B86B-06BCBDCB3598}"/>
              </a:ext>
            </a:extLst>
          </p:cNvPr>
          <p:cNvSpPr txBox="1"/>
          <p:nvPr/>
        </p:nvSpPr>
        <p:spPr>
          <a:xfrm>
            <a:off x="8404122" y="6274915"/>
            <a:ext cx="259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Yifan</a:t>
            </a:r>
            <a:r>
              <a:rPr lang="en-US" altLang="zh-CN" dirty="0"/>
              <a:t> Bu  2020.11.9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346" y="498"/>
            <a:ext cx="10502654" cy="6918325"/>
          </a:xfrm>
        </p:spPr>
      </p:pic>
      <p:sp>
        <p:nvSpPr>
          <p:cNvPr id="21" name="直角三角形 20"/>
          <p:cNvSpPr/>
          <p:nvPr/>
        </p:nvSpPr>
        <p:spPr>
          <a:xfrm rot="16200000" flipH="1">
            <a:off x="8144607" y="1456592"/>
            <a:ext cx="5503985" cy="25908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1251842" y="6074254"/>
            <a:ext cx="940158" cy="844062"/>
          </a:xfrm>
          <a:custGeom>
            <a:avLst/>
            <a:gdLst>
              <a:gd name="connsiteX0" fmla="*/ 914400 w 914400"/>
              <a:gd name="connsiteY0" fmla="*/ 0 h 844062"/>
              <a:gd name="connsiteX1" fmla="*/ 914400 w 914400"/>
              <a:gd name="connsiteY1" fmla="*/ 844062 h 844062"/>
              <a:gd name="connsiteX2" fmla="*/ 0 w 914400"/>
              <a:gd name="connsiteY2" fmla="*/ 580293 h 844062"/>
              <a:gd name="connsiteX3" fmla="*/ 914400 w 914400"/>
              <a:gd name="connsiteY3" fmla="*/ 0 h 844062"/>
              <a:gd name="connsiteX0-1" fmla="*/ 940158 w 940158"/>
              <a:gd name="connsiteY0-2" fmla="*/ 0 h 844062"/>
              <a:gd name="connsiteX1-3" fmla="*/ 940158 w 940158"/>
              <a:gd name="connsiteY1-4" fmla="*/ 844062 h 844062"/>
              <a:gd name="connsiteX2-5" fmla="*/ 0 w 940158"/>
              <a:gd name="connsiteY2-6" fmla="*/ 593172 h 844062"/>
              <a:gd name="connsiteX3-7" fmla="*/ 940158 w 940158"/>
              <a:gd name="connsiteY3-8" fmla="*/ 0 h 844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40158" h="844062">
                <a:moveTo>
                  <a:pt x="940158" y="0"/>
                </a:moveTo>
                <a:lnTo>
                  <a:pt x="940158" y="844062"/>
                </a:lnTo>
                <a:lnTo>
                  <a:pt x="0" y="593172"/>
                </a:lnTo>
                <a:lnTo>
                  <a:pt x="94015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-1" y="5807827"/>
            <a:ext cx="9844812" cy="3046988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R="0" algn="l"/>
            <a:r>
              <a:rPr lang="en-US" altLang="zh-CN" sz="3200" b="1" i="0" dirty="0">
                <a:solidFill>
                  <a:srgbClr val="000000"/>
                </a:solidFill>
                <a:effectLst/>
                <a:latin typeface="CMBX12"/>
              </a:rPr>
              <a:t>Federated Learning with Personalization Layers</a:t>
            </a:r>
            <a:r>
              <a:rPr lang="en-US" altLang="zh-CN" sz="4800" dirty="0"/>
              <a:t> </a:t>
            </a:r>
            <a:br>
              <a:rPr lang="en-US" altLang="zh-CN" sz="4800" dirty="0"/>
            </a:br>
            <a:br>
              <a:rPr lang="en-US" altLang="zh-CN" sz="4800" dirty="0"/>
            </a:br>
            <a:br>
              <a:rPr lang="en-US" altLang="zh-CN" sz="4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48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898792" y="2337134"/>
            <a:ext cx="2194888" cy="1726440"/>
          </a:xfrm>
          <a:custGeom>
            <a:avLst/>
            <a:gdLst>
              <a:gd name="connsiteX0" fmla="*/ 1111347 w 2166424"/>
              <a:gd name="connsiteY0" fmla="*/ 0 h 1758461"/>
              <a:gd name="connsiteX1" fmla="*/ 0 w 2166424"/>
              <a:gd name="connsiteY1" fmla="*/ 1139483 h 1758461"/>
              <a:gd name="connsiteX2" fmla="*/ 2166424 w 2166424"/>
              <a:gd name="connsiteY2" fmla="*/ 1758461 h 1758461"/>
              <a:gd name="connsiteX3" fmla="*/ 1111347 w 2166424"/>
              <a:gd name="connsiteY3" fmla="*/ 0 h 1758461"/>
              <a:gd name="connsiteX0-1" fmla="*/ 1111347 w 2194888"/>
              <a:gd name="connsiteY0-2" fmla="*/ 0 h 1726440"/>
              <a:gd name="connsiteX1-3" fmla="*/ 0 w 2194888"/>
              <a:gd name="connsiteY1-4" fmla="*/ 1139483 h 1726440"/>
              <a:gd name="connsiteX2-5" fmla="*/ 2194888 w 2194888"/>
              <a:gd name="connsiteY2-6" fmla="*/ 1726440 h 1726440"/>
              <a:gd name="connsiteX3-7" fmla="*/ 1111347 w 2194888"/>
              <a:gd name="connsiteY3-8" fmla="*/ 0 h 17264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4888" h="1726440">
                <a:moveTo>
                  <a:pt x="1111347" y="0"/>
                </a:moveTo>
                <a:lnTo>
                  <a:pt x="0" y="1139483"/>
                </a:lnTo>
                <a:lnTo>
                  <a:pt x="2194888" y="1726440"/>
                </a:lnTo>
                <a:lnTo>
                  <a:pt x="111134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5400000">
            <a:off x="-1" y="0"/>
            <a:ext cx="4871990" cy="487199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694904" y="511548"/>
            <a:ext cx="1301332" cy="1281872"/>
            <a:chOff x="309636" y="5144626"/>
            <a:chExt cx="1134049" cy="111708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任意多边形 27"/>
            <p:cNvSpPr/>
            <p:nvPr/>
          </p:nvSpPr>
          <p:spPr>
            <a:xfrm>
              <a:off x="309636" y="5144626"/>
              <a:ext cx="791502" cy="791502"/>
            </a:xfrm>
            <a:custGeom>
              <a:avLst/>
              <a:gdLst>
                <a:gd name="connsiteX0" fmla="*/ 78758 w 1766806"/>
                <a:gd name="connsiteY0" fmla="*/ 96562 h 1766806"/>
                <a:gd name="connsiteX1" fmla="*/ 78758 w 1766806"/>
                <a:gd name="connsiteY1" fmla="*/ 1670245 h 1766806"/>
                <a:gd name="connsiteX2" fmla="*/ 1688049 w 1766806"/>
                <a:gd name="connsiteY2" fmla="*/ 1670245 h 1766806"/>
                <a:gd name="connsiteX3" fmla="*/ 1688049 w 1766806"/>
                <a:gd name="connsiteY3" fmla="*/ 96562 h 1766806"/>
                <a:gd name="connsiteX4" fmla="*/ 0 w 1766806"/>
                <a:gd name="connsiteY4" fmla="*/ 0 h 1766806"/>
                <a:gd name="connsiteX5" fmla="*/ 1766806 w 1766806"/>
                <a:gd name="connsiteY5" fmla="*/ 0 h 1766806"/>
                <a:gd name="connsiteX6" fmla="*/ 1766806 w 1766806"/>
                <a:gd name="connsiteY6" fmla="*/ 1766806 h 1766806"/>
                <a:gd name="connsiteX7" fmla="*/ 0 w 1766806"/>
                <a:gd name="connsiteY7" fmla="*/ 1766806 h 176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6806" h="1766806">
                  <a:moveTo>
                    <a:pt x="78758" y="96562"/>
                  </a:moveTo>
                  <a:lnTo>
                    <a:pt x="78758" y="1670245"/>
                  </a:lnTo>
                  <a:lnTo>
                    <a:pt x="1688049" y="1670245"/>
                  </a:lnTo>
                  <a:lnTo>
                    <a:pt x="1688049" y="96562"/>
                  </a:lnTo>
                  <a:close/>
                  <a:moveTo>
                    <a:pt x="0" y="0"/>
                  </a:moveTo>
                  <a:lnTo>
                    <a:pt x="1766806" y="0"/>
                  </a:lnTo>
                  <a:lnTo>
                    <a:pt x="1766806" y="1766806"/>
                  </a:lnTo>
                  <a:lnTo>
                    <a:pt x="0" y="1766806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792512" y="5610541"/>
              <a:ext cx="651173" cy="651173"/>
            </a:xfrm>
            <a:custGeom>
              <a:avLst/>
              <a:gdLst>
                <a:gd name="connsiteX0" fmla="*/ 78758 w 1766806"/>
                <a:gd name="connsiteY0" fmla="*/ 96562 h 1766806"/>
                <a:gd name="connsiteX1" fmla="*/ 78758 w 1766806"/>
                <a:gd name="connsiteY1" fmla="*/ 1670245 h 1766806"/>
                <a:gd name="connsiteX2" fmla="*/ 1688049 w 1766806"/>
                <a:gd name="connsiteY2" fmla="*/ 1670245 h 1766806"/>
                <a:gd name="connsiteX3" fmla="*/ 1688049 w 1766806"/>
                <a:gd name="connsiteY3" fmla="*/ 96562 h 1766806"/>
                <a:gd name="connsiteX4" fmla="*/ 0 w 1766806"/>
                <a:gd name="connsiteY4" fmla="*/ 0 h 1766806"/>
                <a:gd name="connsiteX5" fmla="*/ 1766806 w 1766806"/>
                <a:gd name="connsiteY5" fmla="*/ 0 h 1766806"/>
                <a:gd name="connsiteX6" fmla="*/ 1766806 w 1766806"/>
                <a:gd name="connsiteY6" fmla="*/ 1766806 h 1766806"/>
                <a:gd name="connsiteX7" fmla="*/ 0 w 1766806"/>
                <a:gd name="connsiteY7" fmla="*/ 1766806 h 176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6806" h="1766806">
                  <a:moveTo>
                    <a:pt x="78758" y="96562"/>
                  </a:moveTo>
                  <a:lnTo>
                    <a:pt x="78758" y="1670245"/>
                  </a:lnTo>
                  <a:lnTo>
                    <a:pt x="1688049" y="1670245"/>
                  </a:lnTo>
                  <a:lnTo>
                    <a:pt x="1688049" y="96562"/>
                  </a:lnTo>
                  <a:close/>
                  <a:moveTo>
                    <a:pt x="0" y="0"/>
                  </a:moveTo>
                  <a:lnTo>
                    <a:pt x="1766806" y="0"/>
                  </a:lnTo>
                  <a:lnTo>
                    <a:pt x="1766806" y="1766806"/>
                  </a:lnTo>
                  <a:lnTo>
                    <a:pt x="0" y="1766806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4379FF7-581B-4FC4-B86B-06BCBDCB3598}"/>
              </a:ext>
            </a:extLst>
          </p:cNvPr>
          <p:cNvSpPr txBox="1"/>
          <p:nvPr/>
        </p:nvSpPr>
        <p:spPr>
          <a:xfrm>
            <a:off x="8404122" y="6274915"/>
            <a:ext cx="259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Yifan</a:t>
            </a:r>
            <a:r>
              <a:rPr lang="en-US" altLang="zh-CN" dirty="0"/>
              <a:t> Bu  2020.11.9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50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02941" y="2255446"/>
            <a:ext cx="5449564" cy="1971631"/>
            <a:chOff x="719989" y="1672684"/>
            <a:chExt cx="5449564" cy="1971631"/>
          </a:xfrm>
        </p:grpSpPr>
        <p:sp>
          <p:nvSpPr>
            <p:cNvPr id="12" name="矩形 11"/>
            <p:cNvSpPr/>
            <p:nvPr/>
          </p:nvSpPr>
          <p:spPr>
            <a:xfrm>
              <a:off x="719989" y="1672684"/>
              <a:ext cx="5376010" cy="1948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127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655617" y="1698419"/>
              <a:ext cx="1513936" cy="1945896"/>
            </a:xfrm>
            <a:custGeom>
              <a:avLst/>
              <a:gdLst/>
              <a:ahLst/>
              <a:cxnLst/>
              <a:rect l="l" t="t" r="r" b="b"/>
              <a:pathLst>
                <a:path w="1292874" h="1974438">
                  <a:moveTo>
                    <a:pt x="739489" y="0"/>
                  </a:moveTo>
                  <a:cubicBezTo>
                    <a:pt x="926005" y="0"/>
                    <a:pt x="1082530" y="24239"/>
                    <a:pt x="1209065" y="72717"/>
                  </a:cubicBezTo>
                  <a:lnTo>
                    <a:pt x="1209065" y="454787"/>
                  </a:lnTo>
                  <a:cubicBezTo>
                    <a:pt x="1080887" y="367691"/>
                    <a:pt x="930935" y="324144"/>
                    <a:pt x="759209" y="324144"/>
                  </a:cubicBezTo>
                  <a:cubicBezTo>
                    <a:pt x="658967" y="324144"/>
                    <a:pt x="578856" y="342425"/>
                    <a:pt x="518875" y="378989"/>
                  </a:cubicBezTo>
                  <a:cubicBezTo>
                    <a:pt x="458894" y="415553"/>
                    <a:pt x="428904" y="464647"/>
                    <a:pt x="428904" y="526271"/>
                  </a:cubicBezTo>
                  <a:cubicBezTo>
                    <a:pt x="428904" y="575570"/>
                    <a:pt x="449445" y="620967"/>
                    <a:pt x="490528" y="662460"/>
                  </a:cubicBezTo>
                  <a:cubicBezTo>
                    <a:pt x="531610" y="703954"/>
                    <a:pt x="633085" y="760032"/>
                    <a:pt x="794951" y="830694"/>
                  </a:cubicBezTo>
                  <a:cubicBezTo>
                    <a:pt x="984753" y="912038"/>
                    <a:pt x="1115191" y="997901"/>
                    <a:pt x="1186264" y="1088283"/>
                  </a:cubicBezTo>
                  <a:cubicBezTo>
                    <a:pt x="1257337" y="1178665"/>
                    <a:pt x="1292874" y="1286302"/>
                    <a:pt x="1292874" y="1411193"/>
                  </a:cubicBezTo>
                  <a:cubicBezTo>
                    <a:pt x="1292874" y="1594423"/>
                    <a:pt x="1227963" y="1734104"/>
                    <a:pt x="1098142" y="1830238"/>
                  </a:cubicBezTo>
                  <a:cubicBezTo>
                    <a:pt x="968320" y="1926371"/>
                    <a:pt x="783859" y="1974438"/>
                    <a:pt x="544757" y="1974438"/>
                  </a:cubicBezTo>
                  <a:cubicBezTo>
                    <a:pt x="326197" y="1974438"/>
                    <a:pt x="147076" y="1939107"/>
                    <a:pt x="7394" y="1868445"/>
                  </a:cubicBezTo>
                  <a:lnTo>
                    <a:pt x="7394" y="1460493"/>
                  </a:lnTo>
                  <a:cubicBezTo>
                    <a:pt x="161044" y="1587849"/>
                    <a:pt x="335646" y="1651528"/>
                    <a:pt x="531200" y="1651528"/>
                  </a:cubicBezTo>
                  <a:cubicBezTo>
                    <a:pt x="642123" y="1651528"/>
                    <a:pt x="725521" y="1632424"/>
                    <a:pt x="781394" y="1594217"/>
                  </a:cubicBezTo>
                  <a:cubicBezTo>
                    <a:pt x="837266" y="1556010"/>
                    <a:pt x="865202" y="1506916"/>
                    <a:pt x="865202" y="1446935"/>
                  </a:cubicBezTo>
                  <a:cubicBezTo>
                    <a:pt x="865202" y="1395171"/>
                    <a:pt x="843018" y="1346283"/>
                    <a:pt x="798648" y="1300270"/>
                  </a:cubicBezTo>
                  <a:cubicBezTo>
                    <a:pt x="754279" y="1254257"/>
                    <a:pt x="637193" y="1191811"/>
                    <a:pt x="447391" y="1112933"/>
                  </a:cubicBezTo>
                  <a:cubicBezTo>
                    <a:pt x="149130" y="986398"/>
                    <a:pt x="0" y="802347"/>
                    <a:pt x="0" y="560780"/>
                  </a:cubicBezTo>
                  <a:cubicBezTo>
                    <a:pt x="0" y="383303"/>
                    <a:pt x="67581" y="245470"/>
                    <a:pt x="202743" y="147282"/>
                  </a:cubicBezTo>
                  <a:cubicBezTo>
                    <a:pt x="337905" y="49094"/>
                    <a:pt x="516821" y="0"/>
                    <a:pt x="739489" y="0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19900" b="1" dirty="0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97961" y="86593"/>
            <a:ext cx="6498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The main contributions of the paper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21984" y="2728546"/>
            <a:ext cx="1400907" cy="1400908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243208" y="3137267"/>
            <a:ext cx="1579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contributions</a:t>
            </a:r>
          </a:p>
        </p:txBody>
      </p:sp>
      <p:sp>
        <p:nvSpPr>
          <p:cNvPr id="34" name="矩形 33"/>
          <p:cNvSpPr/>
          <p:nvPr/>
        </p:nvSpPr>
        <p:spPr>
          <a:xfrm>
            <a:off x="1169719" y="2151204"/>
            <a:ext cx="48002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zh-CN" sz="2000" dirty="0"/>
            </a:br>
            <a:br>
              <a:rPr lang="en-US" altLang="zh-CN" sz="2000" dirty="0"/>
            </a:br>
            <a:endParaRPr lang="en-US" altLang="zh-CN" sz="2000" dirty="0">
              <a:cs typeface="Segoe UI Semilight" panose="020B0402040204020203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0E028B6-44B5-4B76-9D57-0956213266FD}"/>
              </a:ext>
            </a:extLst>
          </p:cNvPr>
          <p:cNvSpPr txBox="1"/>
          <p:nvPr/>
        </p:nvSpPr>
        <p:spPr>
          <a:xfrm>
            <a:off x="398502" y="2751958"/>
            <a:ext cx="6097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We propose to capture personalization aspects in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federated learning by viewing deep learning models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as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CMTI10"/>
              </a:rPr>
              <a:t>base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+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CMTI10"/>
              </a:rPr>
              <a:t>personalization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layers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 err="1"/>
              <a:t>FedPer</a:t>
            </a:r>
            <a:r>
              <a:rPr lang="zh-CN" altLang="en-US" dirty="0"/>
              <a:t>）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B1FEBF0-0CEA-4A1F-911F-48EFB1953A81}"/>
              </a:ext>
            </a:extLst>
          </p:cNvPr>
          <p:cNvSpPr txBox="1"/>
          <p:nvPr/>
        </p:nvSpPr>
        <p:spPr>
          <a:xfrm>
            <a:off x="6683590" y="2657224"/>
            <a:ext cx="52036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We demonstrate that standard federated learning setup is highly unsuitable for personalization tasks by comparing its performance against our federated personalization approach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37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7961" y="86593"/>
            <a:ext cx="9645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CMR10"/>
              </a:rPr>
              <a:t>Pictorial view of proposed federated personalization approach</a:t>
            </a:r>
            <a:r>
              <a:rPr lang="en-US" altLang="zh-CN" sz="4000" dirty="0"/>
              <a:t> </a:t>
            </a:r>
            <a:br>
              <a:rPr lang="en-US" altLang="zh-CN" sz="4000" dirty="0"/>
            </a:br>
            <a:endParaRPr lang="zh-CN" altLang="en-US" sz="40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0945B0F-00A0-4792-B322-163CFEDED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216" y="1038363"/>
            <a:ext cx="8940443" cy="501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8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7961" y="86593"/>
            <a:ext cx="9645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Algorithm</a:t>
            </a:r>
            <a:br>
              <a:rPr lang="en-US" altLang="zh-CN" sz="4000" dirty="0"/>
            </a:br>
            <a:endParaRPr lang="zh-CN" altLang="en-US" sz="40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D2E358-4096-4A02-A77B-16E5D287B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337" y="790439"/>
            <a:ext cx="4625390" cy="576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7961" y="86593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Experiment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07C3ECCF-48EB-4469-A197-E36A1FB891C3}"/>
              </a:ext>
            </a:extLst>
          </p:cNvPr>
          <p:cNvSpPr txBox="1"/>
          <p:nvPr/>
        </p:nvSpPr>
        <p:spPr>
          <a:xfrm>
            <a:off x="2663005" y="1943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CIFAR 10/100  </a:t>
            </a:r>
            <a:r>
              <a:rPr lang="zh-CN" altLang="en-US" dirty="0"/>
              <a:t>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FLICKR-AES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258D10-27F6-48DF-9BA9-6C46BB4AA484}"/>
              </a:ext>
            </a:extLst>
          </p:cNvPr>
          <p:cNvSpPr txBox="1"/>
          <p:nvPr/>
        </p:nvSpPr>
        <p:spPr>
          <a:xfrm>
            <a:off x="512909" y="1194431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CMBX10"/>
              </a:rPr>
              <a:t>Model Architectures:</a:t>
            </a:r>
            <a:r>
              <a:rPr lang="en-US" altLang="zh-CN" dirty="0"/>
              <a:t> 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ResNet-34</a:t>
            </a:r>
            <a:r>
              <a:rPr lang="en-US" altLang="zh-CN" dirty="0">
                <a:solidFill>
                  <a:srgbClr val="000000"/>
                </a:solidFill>
                <a:latin typeface="CMR10"/>
              </a:rPr>
              <a:t>   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MobileNet-v1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E3E2B1-58F2-4DE4-825B-6157EE19A557}"/>
              </a:ext>
            </a:extLst>
          </p:cNvPr>
          <p:cNvSpPr txBox="1"/>
          <p:nvPr/>
        </p:nvSpPr>
        <p:spPr>
          <a:xfrm>
            <a:off x="607322" y="19997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K =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heterogeneity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766FC2-C078-4AD1-92DE-54CC9CE43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61" y="2722852"/>
            <a:ext cx="11590659" cy="33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8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7961" y="86593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Experiment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07C3ECCF-48EB-4469-A197-E36A1FB891C3}"/>
              </a:ext>
            </a:extLst>
          </p:cNvPr>
          <p:cNvSpPr txBox="1"/>
          <p:nvPr/>
        </p:nvSpPr>
        <p:spPr>
          <a:xfrm>
            <a:off x="2663005" y="1943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CIFAR 10/100  </a:t>
            </a:r>
            <a:r>
              <a:rPr lang="zh-CN" altLang="en-US" dirty="0"/>
              <a:t>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FLICKR-AES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410E67-68B8-4F8E-90CC-249C6EE94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005" y="1353522"/>
            <a:ext cx="6358466" cy="488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9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7961" y="86593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Experiment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07C3ECCF-48EB-4469-A197-E36A1FB891C3}"/>
              </a:ext>
            </a:extLst>
          </p:cNvPr>
          <p:cNvSpPr txBox="1"/>
          <p:nvPr/>
        </p:nvSpPr>
        <p:spPr>
          <a:xfrm>
            <a:off x="2663005" y="1943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CIFAR 10/100  </a:t>
            </a:r>
            <a:r>
              <a:rPr lang="zh-CN" altLang="en-US" dirty="0"/>
              <a:t>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FLICKR-AES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F52145-08FD-4156-B751-6B47FF512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356" y="1778976"/>
            <a:ext cx="9606142" cy="354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1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6E2FD3B-87E1-4CF4-99B8-B1962C14E3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906027"/>
              </p:ext>
            </p:extLst>
          </p:nvPr>
        </p:nvGraphicFramePr>
        <p:xfrm>
          <a:off x="6257925" y="1908175"/>
          <a:ext cx="4572000" cy="2755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AA13285A-97CA-443A-A38F-8F0FA6B494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7345560"/>
              </p:ext>
            </p:extLst>
          </p:nvPr>
        </p:nvGraphicFramePr>
        <p:xfrm>
          <a:off x="1066800" y="1914525"/>
          <a:ext cx="4572000" cy="2749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7374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占位符 4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4" name="任意多边形 13"/>
          <p:cNvSpPr/>
          <p:nvPr/>
        </p:nvSpPr>
        <p:spPr>
          <a:xfrm flipH="1">
            <a:off x="0" y="3657353"/>
            <a:ext cx="5907003" cy="3077307"/>
          </a:xfrm>
          <a:custGeom>
            <a:avLst/>
            <a:gdLst>
              <a:gd name="connsiteX0" fmla="*/ 5907003 w 5907003"/>
              <a:gd name="connsiteY0" fmla="*/ 0 h 3077307"/>
              <a:gd name="connsiteX1" fmla="*/ 5907003 w 5907003"/>
              <a:gd name="connsiteY1" fmla="*/ 3077307 h 3077307"/>
              <a:gd name="connsiteX2" fmla="*/ 0 w 5907003"/>
              <a:gd name="connsiteY2" fmla="*/ 3077307 h 3077307"/>
              <a:gd name="connsiteX3" fmla="*/ 28990 w 5907003"/>
              <a:gd name="connsiteY3" fmla="*/ 2944064 h 3077307"/>
              <a:gd name="connsiteX4" fmla="*/ 5907003 w 5907003"/>
              <a:gd name="connsiteY4" fmla="*/ 0 h 307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7003" h="3077307">
                <a:moveTo>
                  <a:pt x="5907003" y="0"/>
                </a:moveTo>
                <a:lnTo>
                  <a:pt x="5907003" y="3077307"/>
                </a:lnTo>
                <a:lnTo>
                  <a:pt x="0" y="3077307"/>
                </a:lnTo>
                <a:lnTo>
                  <a:pt x="28990" y="2944064"/>
                </a:lnTo>
                <a:cubicBezTo>
                  <a:pt x="465129" y="1277021"/>
                  <a:pt x="2930717" y="0"/>
                  <a:pt x="59070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flipH="1">
            <a:off x="1" y="4518830"/>
            <a:ext cx="12192000" cy="2339170"/>
          </a:xfrm>
          <a:custGeom>
            <a:avLst/>
            <a:gdLst>
              <a:gd name="connsiteX0" fmla="*/ 496389 w 12192000"/>
              <a:gd name="connsiteY0" fmla="*/ 0 h 2339170"/>
              <a:gd name="connsiteX1" fmla="*/ 12075322 w 12192000"/>
              <a:gd name="connsiteY1" fmla="*/ 2242156 h 2339170"/>
              <a:gd name="connsiteX2" fmla="*/ 12192000 w 12192000"/>
              <a:gd name="connsiteY2" fmla="*/ 2328605 h 2339170"/>
              <a:gd name="connsiteX3" fmla="*/ 12192000 w 12192000"/>
              <a:gd name="connsiteY3" fmla="*/ 2339170 h 2339170"/>
              <a:gd name="connsiteX4" fmla="*/ 0 w 12192000"/>
              <a:gd name="connsiteY4" fmla="*/ 2339170 h 2339170"/>
              <a:gd name="connsiteX5" fmla="*/ 0 w 12192000"/>
              <a:gd name="connsiteY5" fmla="*/ 3667 h 233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339170">
                <a:moveTo>
                  <a:pt x="496389" y="0"/>
                </a:moveTo>
                <a:cubicBezTo>
                  <a:pt x="5701591" y="0"/>
                  <a:pt x="10167629" y="924535"/>
                  <a:pt x="12075322" y="2242156"/>
                </a:cubicBezTo>
                <a:lnTo>
                  <a:pt x="12192000" y="2328605"/>
                </a:lnTo>
                <a:lnTo>
                  <a:pt x="12192000" y="2339170"/>
                </a:lnTo>
                <a:lnTo>
                  <a:pt x="0" y="2339170"/>
                </a:lnTo>
                <a:lnTo>
                  <a:pt x="0" y="36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281582" y="5196007"/>
            <a:ext cx="5535839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+mn-ea"/>
              </a:rPr>
              <a:t>THANK YOU</a:t>
            </a:r>
            <a:endParaRPr lang="zh-CN" altLang="en-US" sz="6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190B043-FED4-4FEB-A042-829E85F0C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96" y="4316067"/>
            <a:ext cx="1003280" cy="100328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869A2E1-3F36-41CE-9A66-FA8439B5A902}"/>
              </a:ext>
            </a:extLst>
          </p:cNvPr>
          <p:cNvSpPr txBox="1"/>
          <p:nvPr/>
        </p:nvSpPr>
        <p:spPr>
          <a:xfrm>
            <a:off x="1658100" y="4469062"/>
            <a:ext cx="220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Made by </a:t>
            </a:r>
            <a:r>
              <a:rPr lang="en-US" altLang="zh-CN" dirty="0" err="1"/>
              <a:t>Yifan</a:t>
            </a:r>
            <a:r>
              <a:rPr lang="en-US" altLang="zh-CN" dirty="0"/>
              <a:t> Bu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0B390E-F07B-4E0E-AB42-4ACC5F5AFC00}"/>
              </a:ext>
            </a:extLst>
          </p:cNvPr>
          <p:cNvSpPr txBox="1"/>
          <p:nvPr/>
        </p:nvSpPr>
        <p:spPr>
          <a:xfrm>
            <a:off x="1658100" y="4888162"/>
            <a:ext cx="259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2020.11.10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117226" y="1670925"/>
            <a:ext cx="5376010" cy="1948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127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468118" y="3632106"/>
            <a:ext cx="1649108" cy="1944383"/>
          </a:xfrm>
          <a:custGeom>
            <a:avLst/>
            <a:gdLst/>
            <a:ahLst/>
            <a:cxnLst/>
            <a:rect l="l" t="t" r="r" b="b"/>
            <a:pathLst>
              <a:path w="1862282" h="1974437">
                <a:moveTo>
                  <a:pt x="941617" y="352490"/>
                </a:moveTo>
                <a:cubicBezTo>
                  <a:pt x="782216" y="352490"/>
                  <a:pt x="656708" y="411649"/>
                  <a:pt x="565093" y="529967"/>
                </a:cubicBezTo>
                <a:cubicBezTo>
                  <a:pt x="473479" y="648286"/>
                  <a:pt x="427671" y="801524"/>
                  <a:pt x="427671" y="989683"/>
                </a:cubicBezTo>
                <a:cubicBezTo>
                  <a:pt x="427671" y="1175377"/>
                  <a:pt x="472452" y="1327178"/>
                  <a:pt x="562012" y="1445086"/>
                </a:cubicBezTo>
                <a:cubicBezTo>
                  <a:pt x="651572" y="1562993"/>
                  <a:pt x="774410" y="1621947"/>
                  <a:pt x="930524" y="1621947"/>
                </a:cubicBezTo>
                <a:cubicBezTo>
                  <a:pt x="1089925" y="1621947"/>
                  <a:pt x="1213996" y="1565458"/>
                  <a:pt x="1302734" y="1452481"/>
                </a:cubicBezTo>
                <a:cubicBezTo>
                  <a:pt x="1391473" y="1339503"/>
                  <a:pt x="1435842" y="1187702"/>
                  <a:pt x="1435842" y="997078"/>
                </a:cubicBezTo>
                <a:cubicBezTo>
                  <a:pt x="1435842" y="798238"/>
                  <a:pt x="1392706" y="641096"/>
                  <a:pt x="1306432" y="525654"/>
                </a:cubicBezTo>
                <a:cubicBezTo>
                  <a:pt x="1220158" y="410211"/>
                  <a:pt x="1098553" y="352490"/>
                  <a:pt x="941617" y="352490"/>
                </a:cubicBezTo>
                <a:close/>
                <a:moveTo>
                  <a:pt x="953942" y="0"/>
                </a:moveTo>
                <a:cubicBezTo>
                  <a:pt x="1226731" y="0"/>
                  <a:pt x="1446319" y="90792"/>
                  <a:pt x="1612704" y="272378"/>
                </a:cubicBezTo>
                <a:cubicBezTo>
                  <a:pt x="1779089" y="453964"/>
                  <a:pt x="1862282" y="687314"/>
                  <a:pt x="1862282" y="972429"/>
                </a:cubicBezTo>
                <a:cubicBezTo>
                  <a:pt x="1862282" y="1269868"/>
                  <a:pt x="1775802" y="1511229"/>
                  <a:pt x="1602844" y="1696512"/>
                </a:cubicBezTo>
                <a:cubicBezTo>
                  <a:pt x="1429885" y="1881796"/>
                  <a:pt x="1203314" y="1974437"/>
                  <a:pt x="923130" y="1974437"/>
                </a:cubicBezTo>
                <a:cubicBezTo>
                  <a:pt x="649518" y="1974437"/>
                  <a:pt x="427261" y="1884671"/>
                  <a:pt x="256356" y="1705140"/>
                </a:cubicBezTo>
                <a:cubicBezTo>
                  <a:pt x="85452" y="1525608"/>
                  <a:pt x="0" y="1294517"/>
                  <a:pt x="0" y="1011868"/>
                </a:cubicBezTo>
                <a:cubicBezTo>
                  <a:pt x="0" y="712785"/>
                  <a:pt x="87301" y="469370"/>
                  <a:pt x="261902" y="281622"/>
                </a:cubicBezTo>
                <a:cubicBezTo>
                  <a:pt x="436504" y="93874"/>
                  <a:pt x="667184" y="0"/>
                  <a:pt x="953942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9900" b="1" dirty="0">
              <a:latin typeface="+mn-ea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19989" y="1672684"/>
            <a:ext cx="5449564" cy="1971631"/>
            <a:chOff x="719989" y="1672684"/>
            <a:chExt cx="5449564" cy="1971631"/>
          </a:xfrm>
        </p:grpSpPr>
        <p:sp>
          <p:nvSpPr>
            <p:cNvPr id="12" name="矩形 11"/>
            <p:cNvSpPr/>
            <p:nvPr/>
          </p:nvSpPr>
          <p:spPr>
            <a:xfrm>
              <a:off x="719989" y="1672684"/>
              <a:ext cx="5376010" cy="19483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127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655617" y="1698419"/>
              <a:ext cx="1513936" cy="1945896"/>
            </a:xfrm>
            <a:custGeom>
              <a:avLst/>
              <a:gdLst/>
              <a:ahLst/>
              <a:cxnLst/>
              <a:rect l="l" t="t" r="r" b="b"/>
              <a:pathLst>
                <a:path w="1292874" h="1974438">
                  <a:moveTo>
                    <a:pt x="739489" y="0"/>
                  </a:moveTo>
                  <a:cubicBezTo>
                    <a:pt x="926005" y="0"/>
                    <a:pt x="1082530" y="24239"/>
                    <a:pt x="1209065" y="72717"/>
                  </a:cubicBezTo>
                  <a:lnTo>
                    <a:pt x="1209065" y="454787"/>
                  </a:lnTo>
                  <a:cubicBezTo>
                    <a:pt x="1080887" y="367691"/>
                    <a:pt x="930935" y="324144"/>
                    <a:pt x="759209" y="324144"/>
                  </a:cubicBezTo>
                  <a:cubicBezTo>
                    <a:pt x="658967" y="324144"/>
                    <a:pt x="578856" y="342425"/>
                    <a:pt x="518875" y="378989"/>
                  </a:cubicBezTo>
                  <a:cubicBezTo>
                    <a:pt x="458894" y="415553"/>
                    <a:pt x="428904" y="464647"/>
                    <a:pt x="428904" y="526271"/>
                  </a:cubicBezTo>
                  <a:cubicBezTo>
                    <a:pt x="428904" y="575570"/>
                    <a:pt x="449445" y="620967"/>
                    <a:pt x="490528" y="662460"/>
                  </a:cubicBezTo>
                  <a:cubicBezTo>
                    <a:pt x="531610" y="703954"/>
                    <a:pt x="633085" y="760032"/>
                    <a:pt x="794951" y="830694"/>
                  </a:cubicBezTo>
                  <a:cubicBezTo>
                    <a:pt x="984753" y="912038"/>
                    <a:pt x="1115191" y="997901"/>
                    <a:pt x="1186264" y="1088283"/>
                  </a:cubicBezTo>
                  <a:cubicBezTo>
                    <a:pt x="1257337" y="1178665"/>
                    <a:pt x="1292874" y="1286302"/>
                    <a:pt x="1292874" y="1411193"/>
                  </a:cubicBezTo>
                  <a:cubicBezTo>
                    <a:pt x="1292874" y="1594423"/>
                    <a:pt x="1227963" y="1734104"/>
                    <a:pt x="1098142" y="1830238"/>
                  </a:cubicBezTo>
                  <a:cubicBezTo>
                    <a:pt x="968320" y="1926371"/>
                    <a:pt x="783859" y="1974438"/>
                    <a:pt x="544757" y="1974438"/>
                  </a:cubicBezTo>
                  <a:cubicBezTo>
                    <a:pt x="326197" y="1974438"/>
                    <a:pt x="147076" y="1939107"/>
                    <a:pt x="7394" y="1868445"/>
                  </a:cubicBezTo>
                  <a:lnTo>
                    <a:pt x="7394" y="1460493"/>
                  </a:lnTo>
                  <a:cubicBezTo>
                    <a:pt x="161044" y="1587849"/>
                    <a:pt x="335646" y="1651528"/>
                    <a:pt x="531200" y="1651528"/>
                  </a:cubicBezTo>
                  <a:cubicBezTo>
                    <a:pt x="642123" y="1651528"/>
                    <a:pt x="725521" y="1632424"/>
                    <a:pt x="781394" y="1594217"/>
                  </a:cubicBezTo>
                  <a:cubicBezTo>
                    <a:pt x="837266" y="1556010"/>
                    <a:pt x="865202" y="1506916"/>
                    <a:pt x="865202" y="1446935"/>
                  </a:cubicBezTo>
                  <a:cubicBezTo>
                    <a:pt x="865202" y="1395171"/>
                    <a:pt x="843018" y="1346283"/>
                    <a:pt x="798648" y="1300270"/>
                  </a:cubicBezTo>
                  <a:cubicBezTo>
                    <a:pt x="754279" y="1254257"/>
                    <a:pt x="637193" y="1191811"/>
                    <a:pt x="447391" y="1112933"/>
                  </a:cubicBezTo>
                  <a:cubicBezTo>
                    <a:pt x="149130" y="986398"/>
                    <a:pt x="0" y="802347"/>
                    <a:pt x="0" y="560780"/>
                  </a:cubicBezTo>
                  <a:cubicBezTo>
                    <a:pt x="0" y="383303"/>
                    <a:pt x="67581" y="245470"/>
                    <a:pt x="202743" y="147282"/>
                  </a:cubicBezTo>
                  <a:cubicBezTo>
                    <a:pt x="337905" y="49094"/>
                    <a:pt x="516821" y="0"/>
                    <a:pt x="739489" y="0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3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19900" b="1" dirty="0">
                <a:latin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97961" y="86593"/>
            <a:ext cx="6498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The main contributions of the paper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21984" y="2728546"/>
            <a:ext cx="1400907" cy="1400908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243208" y="3137267"/>
            <a:ext cx="1579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contributions</a:t>
            </a:r>
          </a:p>
        </p:txBody>
      </p:sp>
      <p:sp>
        <p:nvSpPr>
          <p:cNvPr id="34" name="矩形 33"/>
          <p:cNvSpPr/>
          <p:nvPr/>
        </p:nvSpPr>
        <p:spPr>
          <a:xfrm>
            <a:off x="1169719" y="2151204"/>
            <a:ext cx="480029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we formulate a new bi-level optimization problem designed for personalized FL</a:t>
            </a:r>
            <a:r>
              <a:rPr lang="en-US" altLang="zh-CN" sz="2000" dirty="0"/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(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SFTT1000"/>
              </a:rPr>
              <a:t>pFedMe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) </a:t>
            </a:r>
            <a:br>
              <a:rPr lang="en-US" altLang="zh-CN" sz="2000" dirty="0"/>
            </a:br>
            <a:br>
              <a:rPr lang="en-US" altLang="zh-CN" sz="2000" dirty="0"/>
            </a:br>
            <a:endParaRPr lang="en-US" altLang="zh-CN" sz="2000" dirty="0">
              <a:cs typeface="Segoe UI Semilight" panose="020B0402040204020203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652428" y="1943716"/>
            <a:ext cx="51788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we empirically evaluate the performance of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SFTT1000"/>
              </a:rPr>
              <a:t>pFedMe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FTT1000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using both real and synthetic datasets that capture the statistical diversity of clients’ data.</a:t>
            </a:r>
            <a:r>
              <a:rPr lang="en-US" altLang="zh-CN" sz="2000" dirty="0"/>
              <a:t> </a:t>
            </a:r>
          </a:p>
          <a:p>
            <a:br>
              <a:rPr lang="en-US" altLang="zh-CN" sz="2000" dirty="0"/>
            </a:br>
            <a:endParaRPr lang="en-US" altLang="zh-CN" sz="2000" dirty="0">
              <a:ea typeface="+mj-ea"/>
              <a:cs typeface="Segoe UI Semilight" panose="020B0402040204020203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7961" y="86593"/>
            <a:ext cx="2431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Related Work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0C2ECE4-292F-43EA-A6BE-1CBE43B4E23B}"/>
              </a:ext>
            </a:extLst>
          </p:cNvPr>
          <p:cNvSpPr txBox="1"/>
          <p:nvPr/>
        </p:nvSpPr>
        <p:spPr>
          <a:xfrm>
            <a:off x="1334460" y="1680898"/>
            <a:ext cx="86163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mixing models</a:t>
            </a:r>
          </a:p>
          <a:p>
            <a:endParaRPr lang="en-US" altLang="zh-CN" sz="1800" b="1" i="0" dirty="0">
              <a:solidFill>
                <a:srgbClr val="000000"/>
              </a:solidFill>
              <a:effectLst/>
              <a:latin typeface="NimbusRomNo9L-Medi"/>
            </a:endParaRPr>
          </a:p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Contextualization</a:t>
            </a:r>
            <a:endParaRPr lang="en-US" altLang="zh-CN" b="1" dirty="0">
              <a:solidFill>
                <a:srgbClr val="000000"/>
              </a:solidFill>
              <a:latin typeface="NimbusRomNo9L-Medi"/>
            </a:endParaRPr>
          </a:p>
          <a:p>
            <a:endParaRPr lang="en-US" altLang="zh-CN" b="1" dirty="0">
              <a:solidFill>
                <a:srgbClr val="000000"/>
              </a:solidFill>
              <a:latin typeface="NimbusRomNo9L-Medi"/>
            </a:endParaRPr>
          </a:p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meta-learning</a:t>
            </a:r>
          </a:p>
          <a:p>
            <a:endParaRPr lang="en-US" altLang="zh-CN" sz="1800" b="1" i="0" dirty="0">
              <a:solidFill>
                <a:srgbClr val="000000"/>
              </a:solidFill>
              <a:effectLst/>
              <a:latin typeface="NimbusRomNo9L-Medi"/>
            </a:endParaRPr>
          </a:p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multi-task learning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7961" y="86593"/>
            <a:ext cx="4721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1"/>
            <a:r>
              <a:rPr lang="en-US" altLang="zh-CN" sz="3200" b="1" i="0" dirty="0">
                <a:solidFill>
                  <a:srgbClr val="222226"/>
                </a:solidFill>
                <a:effectLst/>
                <a:latin typeface="PingFang SC"/>
              </a:rPr>
              <a:t>Proximal Gradient Method</a:t>
            </a: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67B50FD-1186-4555-A496-06323790644E}"/>
              </a:ext>
            </a:extLst>
          </p:cNvPr>
          <p:cNvSpPr txBox="1"/>
          <p:nvPr/>
        </p:nvSpPr>
        <p:spPr>
          <a:xfrm>
            <a:off x="1870485" y="1240535"/>
            <a:ext cx="6097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u="none" strike="noStrike" dirty="0">
                <a:effectLst/>
                <a:latin typeface="MathJax_Math-italic"/>
              </a:rPr>
              <a:t>凸优化问题：</a:t>
            </a:r>
            <a:r>
              <a:rPr lang="pt-BR" altLang="zh-CN" sz="2400" b="0" i="0" u="none" strike="noStrike" dirty="0">
                <a:effectLst/>
                <a:latin typeface="MathJax_Math-italic"/>
              </a:rPr>
              <a:t>minF</a:t>
            </a:r>
            <a:r>
              <a:rPr lang="pt-BR" altLang="zh-CN" sz="2400" b="0" i="0" u="none" strike="noStrike" dirty="0">
                <a:effectLst/>
                <a:latin typeface="MathJax_Main"/>
              </a:rPr>
              <a:t>(</a:t>
            </a:r>
            <a:r>
              <a:rPr lang="pt-BR" altLang="zh-CN" sz="2400" b="0" i="0" u="none" strike="noStrike" dirty="0">
                <a:effectLst/>
                <a:latin typeface="MathJax_Math-italic"/>
              </a:rPr>
              <a:t>x</a:t>
            </a:r>
            <a:r>
              <a:rPr lang="pt-BR" altLang="zh-CN" sz="2400" b="0" i="0" u="none" strike="noStrike" dirty="0">
                <a:effectLst/>
                <a:latin typeface="MathJax_Main"/>
              </a:rPr>
              <a:t>)=</a:t>
            </a:r>
            <a:r>
              <a:rPr lang="pt-BR" altLang="zh-CN" sz="2400" b="0" i="0" u="none" strike="noStrike" dirty="0">
                <a:effectLst/>
                <a:latin typeface="MathJax_Math-italic"/>
              </a:rPr>
              <a:t>g</a:t>
            </a:r>
            <a:r>
              <a:rPr lang="pt-BR" altLang="zh-CN" sz="2400" b="0" i="0" u="none" strike="noStrike" dirty="0">
                <a:effectLst/>
                <a:latin typeface="MathJax_Main"/>
              </a:rPr>
              <a:t>(</a:t>
            </a:r>
            <a:r>
              <a:rPr lang="pt-BR" altLang="zh-CN" sz="2400" b="0" i="0" u="none" strike="noStrike" dirty="0">
                <a:effectLst/>
                <a:latin typeface="MathJax_Math-italic"/>
              </a:rPr>
              <a:t>x</a:t>
            </a:r>
            <a:r>
              <a:rPr lang="pt-BR" altLang="zh-CN" sz="2400" b="0" i="0" u="none" strike="noStrike" dirty="0">
                <a:effectLst/>
                <a:latin typeface="MathJax_Main"/>
              </a:rPr>
              <a:t>)+</a:t>
            </a:r>
            <a:r>
              <a:rPr lang="pt-BR" altLang="zh-CN" sz="2400" b="0" i="0" u="none" strike="noStrike" dirty="0">
                <a:effectLst/>
                <a:latin typeface="MathJax_Math-italic"/>
              </a:rPr>
              <a:t>h</a:t>
            </a:r>
            <a:r>
              <a:rPr lang="pt-BR" altLang="zh-CN" sz="2400" b="0" i="0" u="none" strike="noStrike" dirty="0">
                <a:effectLst/>
                <a:latin typeface="MathJax_Main"/>
              </a:rPr>
              <a:t>(</a:t>
            </a:r>
            <a:r>
              <a:rPr lang="pt-BR" altLang="zh-CN" sz="2400" b="0" i="0" u="none" strike="noStrike" dirty="0">
                <a:effectLst/>
                <a:latin typeface="MathJax_Math-italic"/>
              </a:rPr>
              <a:t>x</a:t>
            </a:r>
            <a:r>
              <a:rPr lang="pt-BR" altLang="zh-CN" sz="2400" b="0" i="0" u="none" strike="noStrike" dirty="0">
                <a:effectLst/>
                <a:latin typeface="MathJax_Main"/>
              </a:rPr>
              <a:t>)</a:t>
            </a:r>
            <a:br>
              <a:rPr lang="pt-BR" altLang="zh-CN" sz="2400" dirty="0"/>
            </a:br>
            <a:endParaRPr lang="zh-CN" altLang="en-US" sz="2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F033AD4-D5BA-4088-95F6-25525C194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40" y="2359061"/>
            <a:ext cx="97802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其中 g(x)凸的，可微的。 h(x) 凸的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，某些点不可分的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。其中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),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h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TIXGeneral"/>
              </a:rPr>
              <a:t>是由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-apple-system"/>
              </a:rPr>
              <a:t>分离出来的两项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64C24F-7BDD-431A-BA89-AC209AB0A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888" y="3207564"/>
            <a:ext cx="6779877" cy="9275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E7BF411-7459-4C74-ADB9-8BB9D5177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399" y="4514396"/>
            <a:ext cx="5520655" cy="76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7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7961" y="86593"/>
            <a:ext cx="1579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1"/>
            <a:r>
              <a:rPr lang="en-US" altLang="zh-CN" sz="3200" b="1" i="0" dirty="0" err="1">
                <a:solidFill>
                  <a:srgbClr val="222226"/>
                </a:solidFill>
                <a:effectLst/>
                <a:latin typeface="PingFang SC"/>
              </a:rPr>
              <a:t>pFedMe</a:t>
            </a:r>
            <a:endParaRPr lang="en-US" altLang="zh-CN" sz="3200" b="1" i="0" dirty="0">
              <a:solidFill>
                <a:srgbClr val="222226"/>
              </a:solidFill>
              <a:effectLst/>
              <a:latin typeface="PingFang SC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B478F36-9846-425B-9929-E22439CCA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862" y="1507814"/>
            <a:ext cx="9776681" cy="7313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0E92BD-F07A-452E-B073-C87E3EDA1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5641" y="2672996"/>
            <a:ext cx="7995122" cy="9725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D844DAC-89A8-4202-9FBC-485FE9EE8F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409" y="3902667"/>
            <a:ext cx="9987181" cy="161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7961" y="86593"/>
            <a:ext cx="1579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1"/>
            <a:r>
              <a:rPr lang="en-US" altLang="zh-CN" sz="3200" b="1" i="0" dirty="0" err="1">
                <a:solidFill>
                  <a:srgbClr val="222226"/>
                </a:solidFill>
                <a:effectLst/>
                <a:latin typeface="PingFang SC"/>
              </a:rPr>
              <a:t>pFedMe</a:t>
            </a:r>
            <a:endParaRPr lang="en-US" altLang="zh-CN" sz="3200" b="1" i="0" dirty="0">
              <a:solidFill>
                <a:srgbClr val="222226"/>
              </a:solidFill>
              <a:effectLst/>
              <a:latin typeface="PingFang SC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737EC1-13C7-42C6-B3AF-693E6BB13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94" y="1192426"/>
            <a:ext cx="5984471" cy="10032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5099C3-3DA7-484E-A79A-580A67433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427" y="2351403"/>
            <a:ext cx="6701959" cy="7045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C671A00-FD72-4D22-BB6D-ADC2B9454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744" y="3252126"/>
            <a:ext cx="5401663" cy="7045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9AB4177-850C-4A99-B344-A4E907C765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898" y="4228380"/>
            <a:ext cx="3782393" cy="58275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45B9423-2988-47AA-A452-8478B95572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792" y="5071222"/>
            <a:ext cx="4007907" cy="58275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19C43B3-07EE-4696-8333-2C607FAE95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8595" y="3252126"/>
            <a:ext cx="4561757" cy="70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7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7961" y="86593"/>
            <a:ext cx="1937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Algorithm 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68D3BDA-13BB-4C1A-AF11-F6AA1AA59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88" y="1167166"/>
            <a:ext cx="10192331" cy="45236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7961" y="86593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Experiment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07C3ECCF-48EB-4469-A197-E36A1FB891C3}"/>
              </a:ext>
            </a:extLst>
          </p:cNvPr>
          <p:cNvSpPr txBox="1"/>
          <p:nvPr/>
        </p:nvSpPr>
        <p:spPr>
          <a:xfrm>
            <a:off x="2663005" y="1943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mnist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331AFE-F383-443B-9C94-55676B725764}"/>
              </a:ext>
            </a:extLst>
          </p:cNvPr>
          <p:cNvSpPr txBox="1"/>
          <p:nvPr/>
        </p:nvSpPr>
        <p:spPr>
          <a:xfrm>
            <a:off x="1081528" y="1094539"/>
            <a:ext cx="6097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1" dirty="0">
                <a:solidFill>
                  <a:srgbClr val="000000"/>
                </a:solidFill>
                <a:effectLst/>
                <a:latin typeface="CMMI10"/>
              </a:rPr>
              <a:t>N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= 20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CMR10"/>
              </a:rPr>
              <a:t>，每个人两个标签，每个人的</a:t>
            </a:r>
            <a:r>
              <a:rPr lang="zh-CN" altLang="en-US" dirty="0">
                <a:solidFill>
                  <a:srgbClr val="000000"/>
                </a:solidFill>
                <a:latin typeface="CMR10"/>
              </a:rPr>
              <a:t>本地</a:t>
            </a:r>
            <a:r>
              <a:rPr lang="en-US" altLang="zh-CN" dirty="0">
                <a:solidFill>
                  <a:srgbClr val="000000"/>
                </a:solidFill>
                <a:latin typeface="CMR10"/>
              </a:rPr>
              <a:t>size</a:t>
            </a:r>
            <a:r>
              <a:rPr lang="zh-CN" altLang="en-US" dirty="0">
                <a:solidFill>
                  <a:srgbClr val="000000"/>
                </a:solidFill>
                <a:latin typeface="CMR10"/>
              </a:rPr>
              <a:t>不一样</a:t>
            </a:r>
            <a:endParaRPr lang="en-US" altLang="zh-CN" dirty="0">
              <a:solidFill>
                <a:srgbClr val="000000"/>
              </a:solidFill>
              <a:latin typeface="CMR1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MR10"/>
              </a:rPr>
              <a:t>S = 5</a:t>
            </a:r>
            <a:r>
              <a:rPr lang="en-US" altLang="zh-CN" dirty="0"/>
              <a:t> (</a:t>
            </a:r>
            <a:r>
              <a:rPr lang="zh-CN" altLang="en-US" dirty="0"/>
              <a:t>每轮选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实验两种模型凸和非凸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A4EA33-FE48-4A60-89EB-43EC1147F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57" y="2550869"/>
            <a:ext cx="11936885" cy="32125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7961" y="86593"/>
            <a:ext cx="2102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/>
                </a:solidFill>
                <a:latin typeface="Geometr706 BlkCn BT" panose="020B0706030503030204" pitchFamily="34" charset="0"/>
              </a:rPr>
              <a:t>Experiment</a:t>
            </a:r>
            <a:endParaRPr lang="zh-CN" altLang="en-US" sz="3200" dirty="0">
              <a:solidFill>
                <a:schemeClr val="accent3"/>
              </a:solidFill>
              <a:latin typeface="Geometr706 BlkCn BT" panose="020B0706030503030204" pitchFamily="34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545" y="35083"/>
            <a:ext cx="1003280" cy="100328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07C3ECCF-48EB-4469-A197-E36A1FB891C3}"/>
              </a:ext>
            </a:extLst>
          </p:cNvPr>
          <p:cNvSpPr txBox="1"/>
          <p:nvPr/>
        </p:nvSpPr>
        <p:spPr>
          <a:xfrm>
            <a:off x="2663005" y="1943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mnist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5FCBB5-CDB1-47C6-B635-017CCF546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5" y="1485851"/>
            <a:ext cx="11315700" cy="300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5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主题1">
  <a:themeElements>
    <a:clrScheme name="自定义 1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6362"/>
      </a:accent1>
      <a:accent2>
        <a:srgbClr val="B64645"/>
      </a:accent2>
      <a:accent3>
        <a:srgbClr val="414A59"/>
      </a:accent3>
      <a:accent4>
        <a:srgbClr val="7FB541"/>
      </a:accent4>
      <a:accent5>
        <a:srgbClr val="4472C4"/>
      </a:accent5>
      <a:accent6>
        <a:srgbClr val="244956"/>
      </a:accent6>
      <a:hlink>
        <a:srgbClr val="0563C1"/>
      </a:hlink>
      <a:folHlink>
        <a:srgbClr val="954F72"/>
      </a:folHlink>
    </a:clrScheme>
    <a:fontScheme name="自定义 2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1325</Words>
  <Application>Microsoft Office PowerPoint</Application>
  <PresentationFormat>宽屏</PresentationFormat>
  <Paragraphs>125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40" baseType="lpstr">
      <vt:lpstr>-apple-system</vt:lpstr>
      <vt:lpstr>CMBX10</vt:lpstr>
      <vt:lpstr>CMBX12</vt:lpstr>
      <vt:lpstr>CMMI10</vt:lpstr>
      <vt:lpstr>CMMI7</vt:lpstr>
      <vt:lpstr>CMR10</vt:lpstr>
      <vt:lpstr>CMR7</vt:lpstr>
      <vt:lpstr>CMTI10</vt:lpstr>
      <vt:lpstr>Geometr706 BlkCn BT</vt:lpstr>
      <vt:lpstr>MathJax_Main</vt:lpstr>
      <vt:lpstr>MathJax_Math-italic</vt:lpstr>
      <vt:lpstr>NimbusRomNo9L-Medi</vt:lpstr>
      <vt:lpstr>NimbusRomNo9L-Regu</vt:lpstr>
      <vt:lpstr>PingFang SC</vt:lpstr>
      <vt:lpstr>SFTT1000</vt:lpstr>
      <vt:lpstr>等线</vt:lpstr>
      <vt:lpstr>微软雅黑</vt:lpstr>
      <vt:lpstr>Arial</vt:lpstr>
      <vt:lpstr>Calibri</vt:lpstr>
      <vt:lpstr>Calibri Light</vt:lpstr>
      <vt:lpstr>主题1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步 一凡</cp:lastModifiedBy>
  <cp:revision>269</cp:revision>
  <dcterms:created xsi:type="dcterms:W3CDTF">2016-03-04T02:38:00Z</dcterms:created>
  <dcterms:modified xsi:type="dcterms:W3CDTF">2020-11-10T05:25:15Z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