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handoutMasterIdLst>
    <p:handoutMasterId r:id="rId30"/>
  </p:handoutMasterIdLst>
  <p:sldIdLst>
    <p:sldId id="405" r:id="rId2"/>
    <p:sldId id="399" r:id="rId3"/>
    <p:sldId id="406" r:id="rId4"/>
    <p:sldId id="407" r:id="rId5"/>
    <p:sldId id="408" r:id="rId6"/>
    <p:sldId id="409" r:id="rId7"/>
    <p:sldId id="410" r:id="rId8"/>
    <p:sldId id="411" r:id="rId9"/>
    <p:sldId id="412" r:id="rId10"/>
    <p:sldId id="413" r:id="rId11"/>
    <p:sldId id="414" r:id="rId12"/>
    <p:sldId id="415" r:id="rId13"/>
    <p:sldId id="416" r:id="rId14"/>
    <p:sldId id="417" r:id="rId15"/>
    <p:sldId id="428" r:id="rId16"/>
    <p:sldId id="430" r:id="rId17"/>
    <p:sldId id="429" r:id="rId18"/>
    <p:sldId id="418" r:id="rId19"/>
    <p:sldId id="419" r:id="rId20"/>
    <p:sldId id="420" r:id="rId21"/>
    <p:sldId id="422" r:id="rId22"/>
    <p:sldId id="421" r:id="rId23"/>
    <p:sldId id="423" r:id="rId24"/>
    <p:sldId id="427" r:id="rId25"/>
    <p:sldId id="424" r:id="rId26"/>
    <p:sldId id="425" r:id="rId27"/>
    <p:sldId id="426"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61F07E1-B17E-404B-AA27-9C305D10D69B}">
          <p14:sldIdLst>
            <p14:sldId id="405"/>
            <p14:sldId id="399"/>
            <p14:sldId id="406"/>
            <p14:sldId id="407"/>
            <p14:sldId id="408"/>
            <p14:sldId id="409"/>
            <p14:sldId id="410"/>
            <p14:sldId id="411"/>
            <p14:sldId id="412"/>
            <p14:sldId id="413"/>
            <p14:sldId id="414"/>
            <p14:sldId id="415"/>
            <p14:sldId id="416"/>
            <p14:sldId id="417"/>
            <p14:sldId id="428"/>
            <p14:sldId id="430"/>
            <p14:sldId id="429"/>
            <p14:sldId id="418"/>
            <p14:sldId id="419"/>
            <p14:sldId id="420"/>
            <p14:sldId id="422"/>
            <p14:sldId id="421"/>
            <p14:sldId id="423"/>
            <p14:sldId id="427"/>
            <p14:sldId id="424"/>
            <p14:sldId id="425"/>
            <p14:sldId id="42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5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006600"/>
    <a:srgbClr val="0000FF"/>
    <a:srgbClr val="0000CC"/>
    <a:srgbClr val="CC0000"/>
    <a:srgbClr val="008000"/>
    <a:srgbClr val="79ED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67" autoAdjust="0"/>
    <p:restoredTop sz="89117" autoAdjust="0"/>
  </p:normalViewPr>
  <p:slideViewPr>
    <p:cSldViewPr>
      <p:cViewPr varScale="1">
        <p:scale>
          <a:sx n="95" d="100"/>
          <a:sy n="95" d="100"/>
        </p:scale>
        <p:origin x="8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9" d="100"/>
          <a:sy n="99" d="100"/>
        </p:scale>
        <p:origin x="-3576" y="-90"/>
      </p:cViewPr>
      <p:guideLst>
        <p:guide orient="horz" pos="2880"/>
        <p:guide pos="215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591FF36-1A31-4D15-A51B-EFF841E3CA4F}" type="datetime1">
              <a:rPr lang="en-US" altLang="zh-CN" smtClean="0"/>
              <a:t>3/27/2019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D91AD09-3893-40BD-857F-A919398B8242}" type="slidenum">
              <a:rPr lang="zh-CN" altLang="en-US" smtClean="0"/>
              <a:t>‹#›</a:t>
            </a:fld>
            <a:endParaRPr lang="zh-CN" altLang="en-US"/>
          </a:p>
        </p:txBody>
      </p:sp>
    </p:spTree>
    <p:extLst>
      <p:ext uri="{BB962C8B-B14F-4D97-AF65-F5344CB8AC3E}">
        <p14:creationId xmlns:p14="http://schemas.microsoft.com/office/powerpoint/2010/main" val="366630002"/>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5E1FFA-8356-467A-9F2E-6E76CD05AF89}" type="datetime1">
              <a:rPr lang="en-US" altLang="zh-CN" smtClean="0"/>
              <a:t>3/27/2019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CD27A9-7F10-4D72-9F15-D9CF1AB56FDB}" type="slidenum">
              <a:rPr lang="zh-CN" altLang="en-US" smtClean="0"/>
              <a:t>‹#›</a:t>
            </a:fld>
            <a:endParaRPr lang="zh-CN" altLang="en-US"/>
          </a:p>
        </p:txBody>
      </p:sp>
    </p:spTree>
    <p:extLst>
      <p:ext uri="{BB962C8B-B14F-4D97-AF65-F5344CB8AC3E}">
        <p14:creationId xmlns:p14="http://schemas.microsoft.com/office/powerpoint/2010/main" val="1907636621"/>
      </p:ext>
    </p:extLst>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构建联盟的目的是设计这样一个联邦模型</a:t>
            </a:r>
            <a:endParaRPr lang="en-US" altLang="zh-CN" dirty="0" smtClean="0"/>
          </a:p>
          <a:p>
            <a:endParaRPr lang="en-US" altLang="zh-CN" dirty="0" smtClean="0"/>
          </a:p>
          <a:p>
            <a:r>
              <a:rPr lang="zh-CN" altLang="en-US" dirty="0" smtClean="0"/>
              <a:t>考虑效用的最大化</a:t>
            </a:r>
            <a:endParaRPr lang="en-US" altLang="zh-CN" dirty="0" smtClean="0"/>
          </a:p>
          <a:p>
            <a:endParaRPr lang="en-US" altLang="zh-CN" dirty="0" smtClean="0"/>
          </a:p>
          <a:p>
            <a:endParaRPr lang="zh-CN" altLang="en-US" dirty="0"/>
          </a:p>
        </p:txBody>
      </p:sp>
      <p:sp>
        <p:nvSpPr>
          <p:cNvPr id="4" name="日期占位符 3"/>
          <p:cNvSpPr>
            <a:spLocks noGrp="1"/>
          </p:cNvSpPr>
          <p:nvPr>
            <p:ph type="dt" idx="10"/>
          </p:nvPr>
        </p:nvSpPr>
        <p:spPr/>
        <p:txBody>
          <a:bodyPr/>
          <a:lstStyle/>
          <a:p>
            <a:fld id="{535E1FFA-8356-467A-9F2E-6E76CD05AF89}" type="datetime1">
              <a:rPr lang="en-US" altLang="zh-CN" smtClean="0"/>
              <a:t>3/27/2019</a:t>
            </a:fld>
            <a:endParaRPr lang="zh-CN" altLang="en-US"/>
          </a:p>
        </p:txBody>
      </p:sp>
    </p:spTree>
    <p:extLst>
      <p:ext uri="{BB962C8B-B14F-4D97-AF65-F5344CB8AC3E}">
        <p14:creationId xmlns:p14="http://schemas.microsoft.com/office/powerpoint/2010/main" val="4087151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然而如何吸引高质量的个人或机构数据持有人参与进来？其中一个重要的课题就是量化个人或机构的收益。</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怎么分配 怎么量化</a:t>
            </a:r>
            <a:endParaRPr lang="zh-CN" altLang="en-US" dirty="0"/>
          </a:p>
        </p:txBody>
      </p:sp>
      <p:sp>
        <p:nvSpPr>
          <p:cNvPr id="4" name="日期占位符 3"/>
          <p:cNvSpPr>
            <a:spLocks noGrp="1"/>
          </p:cNvSpPr>
          <p:nvPr>
            <p:ph type="dt" idx="10"/>
          </p:nvPr>
        </p:nvSpPr>
        <p:spPr/>
        <p:txBody>
          <a:bodyPr/>
          <a:lstStyle/>
          <a:p>
            <a:fld id="{535E1FFA-8356-467A-9F2E-6E76CD05AF89}" type="datetime1">
              <a:rPr lang="en-US" altLang="zh-CN" smtClean="0"/>
              <a:t>3/27/2019</a:t>
            </a:fld>
            <a:endParaRPr lang="zh-CN" altLang="en-US"/>
          </a:p>
        </p:txBody>
      </p:sp>
    </p:spTree>
    <p:extLst>
      <p:ext uri="{BB962C8B-B14F-4D97-AF65-F5344CB8AC3E}">
        <p14:creationId xmlns:p14="http://schemas.microsoft.com/office/powerpoint/2010/main" val="4177810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首先看看 另一个比较成熟的领域 </a:t>
            </a:r>
            <a:endParaRPr lang="en-US" altLang="zh-CN" dirty="0" smtClean="0"/>
          </a:p>
          <a:p>
            <a:r>
              <a:rPr lang="zh-CN" altLang="en-US" dirty="0" smtClean="0"/>
              <a:t>保证联盟不散伙</a:t>
            </a:r>
            <a:endParaRPr lang="en-US" altLang="zh-CN" dirty="0" smtClean="0"/>
          </a:p>
          <a:p>
            <a:endParaRPr lang="zh-CN" altLang="en-US" dirty="0"/>
          </a:p>
        </p:txBody>
      </p:sp>
      <p:sp>
        <p:nvSpPr>
          <p:cNvPr id="4" name="日期占位符 3"/>
          <p:cNvSpPr>
            <a:spLocks noGrp="1"/>
          </p:cNvSpPr>
          <p:nvPr>
            <p:ph type="dt" idx="10"/>
          </p:nvPr>
        </p:nvSpPr>
        <p:spPr/>
        <p:txBody>
          <a:bodyPr/>
          <a:lstStyle/>
          <a:p>
            <a:fld id="{535E1FFA-8356-467A-9F2E-6E76CD05AF89}" type="datetime1">
              <a:rPr lang="en-US" altLang="zh-CN" smtClean="0"/>
              <a:t>3/27/2019</a:t>
            </a:fld>
            <a:endParaRPr lang="zh-CN" altLang="en-US"/>
          </a:p>
        </p:txBody>
      </p:sp>
    </p:spTree>
    <p:extLst>
      <p:ext uri="{BB962C8B-B14F-4D97-AF65-F5344CB8AC3E}">
        <p14:creationId xmlns:p14="http://schemas.microsoft.com/office/powerpoint/2010/main" val="782484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边际算法包含很多     这类没有考虑模型的收益</a:t>
            </a:r>
            <a:endParaRPr lang="zh-CN" altLang="en-US" dirty="0"/>
          </a:p>
        </p:txBody>
      </p:sp>
      <p:sp>
        <p:nvSpPr>
          <p:cNvPr id="4" name="日期占位符 3"/>
          <p:cNvSpPr>
            <a:spLocks noGrp="1"/>
          </p:cNvSpPr>
          <p:nvPr>
            <p:ph type="dt" idx="10"/>
          </p:nvPr>
        </p:nvSpPr>
        <p:spPr/>
        <p:txBody>
          <a:bodyPr/>
          <a:lstStyle/>
          <a:p>
            <a:fld id="{535E1FFA-8356-467A-9F2E-6E76CD05AF89}" type="datetime1">
              <a:rPr lang="en-US" altLang="zh-CN" smtClean="0"/>
              <a:t>3/27/2019</a:t>
            </a:fld>
            <a:endParaRPr lang="zh-CN" altLang="en-US"/>
          </a:p>
        </p:txBody>
      </p:sp>
    </p:spTree>
    <p:extLst>
      <p:ext uri="{BB962C8B-B14F-4D97-AF65-F5344CB8AC3E}">
        <p14:creationId xmlns:p14="http://schemas.microsoft.com/office/powerpoint/2010/main" val="3028283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假设联盟只有一个</a:t>
            </a:r>
            <a:r>
              <a:rPr lang="en-US" altLang="zh-CN" dirty="0" err="1" smtClean="0"/>
              <a:t>i</a:t>
            </a:r>
            <a:endParaRPr lang="zh-CN" altLang="en-US" dirty="0"/>
          </a:p>
        </p:txBody>
      </p:sp>
      <p:sp>
        <p:nvSpPr>
          <p:cNvPr id="4" name="日期占位符 3"/>
          <p:cNvSpPr>
            <a:spLocks noGrp="1"/>
          </p:cNvSpPr>
          <p:nvPr>
            <p:ph type="dt" idx="10"/>
          </p:nvPr>
        </p:nvSpPr>
        <p:spPr/>
        <p:txBody>
          <a:bodyPr/>
          <a:lstStyle/>
          <a:p>
            <a:fld id="{535E1FFA-8356-467A-9F2E-6E76CD05AF89}" type="datetime1">
              <a:rPr lang="en-US" altLang="zh-CN" smtClean="0"/>
              <a:t>3/27/2019</a:t>
            </a:fld>
            <a:endParaRPr lang="zh-CN" altLang="en-US"/>
          </a:p>
        </p:txBody>
      </p:sp>
    </p:spTree>
    <p:extLst>
      <p:ext uri="{BB962C8B-B14F-4D97-AF65-F5344CB8AC3E}">
        <p14:creationId xmlns:p14="http://schemas.microsoft.com/office/powerpoint/2010/main" val="3891089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取消加入先后次序带来的影响</a:t>
            </a:r>
            <a:endParaRPr lang="zh-CN" altLang="en-US" dirty="0"/>
          </a:p>
        </p:txBody>
      </p:sp>
      <p:sp>
        <p:nvSpPr>
          <p:cNvPr id="4" name="日期占位符 3"/>
          <p:cNvSpPr>
            <a:spLocks noGrp="1"/>
          </p:cNvSpPr>
          <p:nvPr>
            <p:ph type="dt" idx="10"/>
          </p:nvPr>
        </p:nvSpPr>
        <p:spPr/>
        <p:txBody>
          <a:bodyPr/>
          <a:lstStyle/>
          <a:p>
            <a:fld id="{535E1FFA-8356-467A-9F2E-6E76CD05AF89}" type="datetime1">
              <a:rPr lang="en-US" altLang="zh-CN" smtClean="0"/>
              <a:t>3/27/2019</a:t>
            </a:fld>
            <a:endParaRPr lang="zh-CN" altLang="en-US"/>
          </a:p>
        </p:txBody>
      </p:sp>
    </p:spTree>
    <p:extLst>
      <p:ext uri="{BB962C8B-B14F-4D97-AF65-F5344CB8AC3E}">
        <p14:creationId xmlns:p14="http://schemas.microsoft.com/office/powerpoint/2010/main" val="1223493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2018 AAAI </a:t>
            </a:r>
            <a:r>
              <a:rPr lang="zh-CN" altLang="en-US" dirty="0" smtClean="0"/>
              <a:t>人工智能创新应用奖</a:t>
            </a:r>
            <a:endParaRPr lang="zh-CN" altLang="en-US" dirty="0"/>
          </a:p>
        </p:txBody>
      </p:sp>
      <p:sp>
        <p:nvSpPr>
          <p:cNvPr id="4" name="日期占位符 3"/>
          <p:cNvSpPr>
            <a:spLocks noGrp="1"/>
          </p:cNvSpPr>
          <p:nvPr>
            <p:ph type="dt" idx="10"/>
          </p:nvPr>
        </p:nvSpPr>
        <p:spPr/>
        <p:txBody>
          <a:bodyPr/>
          <a:lstStyle/>
          <a:p>
            <a:fld id="{535E1FFA-8356-467A-9F2E-6E76CD05AF89}" type="datetime1">
              <a:rPr lang="en-US" altLang="zh-CN" smtClean="0"/>
              <a:t>3/27/2019</a:t>
            </a:fld>
            <a:endParaRPr lang="zh-CN" altLang="en-US"/>
          </a:p>
        </p:txBody>
      </p:sp>
    </p:spTree>
    <p:extLst>
      <p:ext uri="{BB962C8B-B14F-4D97-AF65-F5344CB8AC3E}">
        <p14:creationId xmlns:p14="http://schemas.microsoft.com/office/powerpoint/2010/main" val="1113279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tx1">
            <a:lumMod val="95000"/>
          </a:schemeClr>
        </a:solidFill>
        <a:effectLst/>
      </p:bgPr>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userDrawn="1"/>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hasCustomPrompt="1"/>
          </p:nvPr>
        </p:nvSpPr>
        <p:spPr>
          <a:xfrm>
            <a:off x="251520" y="2132856"/>
            <a:ext cx="2880320" cy="720080"/>
          </a:xfrm>
        </p:spPr>
        <p:txBody>
          <a:bodyPr anchor="b">
            <a:normAutofit/>
          </a:bodyPr>
          <a:lstStyle>
            <a:lvl1pPr algn="l">
              <a:defRPr lang="en-US" sz="2800" baseline="0" dirty="0">
                <a:solidFill>
                  <a:schemeClr val="accent1">
                    <a:lumMod val="75000"/>
                  </a:schemeClr>
                </a:solidFill>
                <a:latin typeface="Ebrima" panose="02000000000000000000" pitchFamily="2" charset="0"/>
                <a:ea typeface="Ebrima" panose="02000000000000000000" pitchFamily="2" charset="0"/>
                <a:cs typeface="Ebrima" panose="02000000000000000000" pitchFamily="2" charset="0"/>
              </a:defRPr>
            </a:lvl1pPr>
          </a:lstStyle>
          <a:p>
            <a:r>
              <a:rPr kumimoji="0" lang="en-US" dirty="0" smtClean="0"/>
              <a:t>Chapter ?</a:t>
            </a:r>
            <a:endParaRPr kumimoji="0" lang="en-US" dirty="0"/>
          </a:p>
        </p:txBody>
      </p:sp>
      <p:sp>
        <p:nvSpPr>
          <p:cNvPr id="9" name="副标题 8"/>
          <p:cNvSpPr>
            <a:spLocks noGrp="1"/>
          </p:cNvSpPr>
          <p:nvPr>
            <p:ph type="subTitle" idx="1" hasCustomPrompt="1"/>
          </p:nvPr>
        </p:nvSpPr>
        <p:spPr>
          <a:xfrm>
            <a:off x="755576" y="3212976"/>
            <a:ext cx="7704856" cy="1152128"/>
          </a:xfrm>
        </p:spPr>
        <p:txBody>
          <a:bodyPr anchor="ctr">
            <a:normAutofit/>
          </a:bodyPr>
          <a:lstStyle>
            <a:lvl1pPr marL="0" indent="0" algn="l">
              <a:buNone/>
              <a:defRPr kumimoji="0" lang="en-US" sz="3200" kern="1200" baseline="0" dirty="0">
                <a:solidFill>
                  <a:schemeClr val="accent3">
                    <a:lumMod val="50000"/>
                  </a:schemeClr>
                </a:solidFill>
                <a:effectLst>
                  <a:outerShdw blurRad="38100" dist="38100" dir="2700000" algn="tl">
                    <a:srgbClr val="000000">
                      <a:alpha val="43137"/>
                    </a:srgbClr>
                  </a:outerShdw>
                </a:effectLst>
                <a:latin typeface="Arial Black" panose="020B0A04020102020204" pitchFamily="34" charset="0"/>
                <a:ea typeface="Microsoft Himalaya" panose="01010100010101010101" pitchFamily="2" charset="0"/>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Chapter Title</a:t>
            </a:r>
            <a:endParaRPr kumimoji="0" lang="en-US" dirty="0"/>
          </a:p>
        </p:txBody>
      </p:sp>
      <p:sp>
        <p:nvSpPr>
          <p:cNvPr id="17" name="页脚占位符 16"/>
          <p:cNvSpPr>
            <a:spLocks noGrp="1"/>
          </p:cNvSpPr>
          <p:nvPr>
            <p:ph type="ftr" sz="quarter" idx="11"/>
          </p:nvPr>
        </p:nvSpPr>
        <p:spPr>
          <a:xfrm>
            <a:off x="2085393" y="236538"/>
            <a:ext cx="5867400" cy="365125"/>
          </a:xfrm>
          <a:prstGeom prst="rect">
            <a:avLst/>
          </a:prstGeom>
        </p:spPr>
        <p:txBody>
          <a:bodyPr/>
          <a:lstStyle>
            <a:lvl1pPr algn="r">
              <a:defRPr>
                <a:solidFill>
                  <a:schemeClr val="tx2"/>
                </a:solidFill>
              </a:defRPr>
            </a:lvl1pPr>
          </a:lstStyle>
          <a:p>
            <a:r>
              <a:rPr lang="en-US" altLang="zh-CN" smtClean="0"/>
              <a:t>‹#›</a:t>
            </a:r>
            <a:endParaRPr lang="zh-CN" altLang="en-US"/>
          </a:p>
        </p:txBody>
      </p:sp>
      <p:sp>
        <p:nvSpPr>
          <p:cNvPr id="29" name="灯片编号占位符 28"/>
          <p:cNvSpPr>
            <a:spLocks noGrp="1"/>
          </p:cNvSpPr>
          <p:nvPr>
            <p:ph type="sldNum" sz="quarter" idx="12"/>
          </p:nvPr>
        </p:nvSpPr>
        <p:spPr>
          <a:xfrm>
            <a:off x="8001000" y="228600"/>
            <a:ext cx="838200" cy="381000"/>
          </a:xfrm>
          <a:prstGeom prst="rect">
            <a:avLst/>
          </a:prstGeom>
        </p:spPr>
        <p:txBody>
          <a:bodyPr/>
          <a:lstStyle>
            <a:lvl1pPr>
              <a:defRPr>
                <a:solidFill>
                  <a:schemeClr val="tx2"/>
                </a:solidFill>
              </a:defRPr>
            </a:lvl1pPr>
          </a:lstStyle>
          <a:p>
            <a:fld id="{0C913308-F349-4B6D-A68A-DD1791B4A57B}" type="slidenum">
              <a:rPr lang="zh-CN" altLang="en-US" smtClean="0"/>
              <a:t>‹#›</a:t>
            </a:fld>
            <a:endParaRPr lang="zh-CN" altLang="en-US"/>
          </a:p>
        </p:txBody>
      </p:sp>
      <p:sp>
        <p:nvSpPr>
          <p:cNvPr id="2" name="TextBox 1"/>
          <p:cNvSpPr txBox="1"/>
          <p:nvPr userDrawn="1"/>
        </p:nvSpPr>
        <p:spPr>
          <a:xfrm>
            <a:off x="2483768" y="6179111"/>
            <a:ext cx="6408712" cy="461665"/>
          </a:xfrm>
          <a:prstGeom prst="rect">
            <a:avLst/>
          </a:prstGeom>
          <a:noFill/>
        </p:spPr>
        <p:txBody>
          <a:bodyPr wrap="square" rtlCol="0">
            <a:spAutoFit/>
          </a:bodyPr>
          <a:lstStyle/>
          <a:p>
            <a:pPr algn="r"/>
            <a:r>
              <a:rPr lang="en-US" altLang="zh-CN" sz="2400" b="0" i="0" smtClean="0">
                <a:solidFill>
                  <a:srgbClr val="1F497D"/>
                </a:solidFill>
                <a:effectLst/>
                <a:latin typeface="Lingoes Unicode" pitchFamily="34" charset="-122"/>
                <a:ea typeface="Lingoes Unicode" pitchFamily="34" charset="-122"/>
              </a:rPr>
              <a:t>Institute of Massive Computing</a:t>
            </a:r>
            <a:endParaRPr kumimoji="0" lang="en-US" altLang="zh-CN" sz="2400">
              <a:latin typeface="Lingoes Unicode" pitchFamily="34" charset="-122"/>
              <a:ea typeface="Lingoes Unicode" pitchFamily="34" charset="-122"/>
            </a:endParaRPr>
          </a:p>
        </p:txBody>
      </p:sp>
      <p:sp>
        <p:nvSpPr>
          <p:cNvPr id="13" name="TextBox 12"/>
          <p:cNvSpPr txBox="1"/>
          <p:nvPr userDrawn="1"/>
        </p:nvSpPr>
        <p:spPr>
          <a:xfrm>
            <a:off x="179464" y="6169967"/>
            <a:ext cx="1872208" cy="461665"/>
          </a:xfrm>
          <a:prstGeom prst="rect">
            <a:avLst/>
          </a:prstGeom>
          <a:noFill/>
        </p:spPr>
        <p:txBody>
          <a:bodyPr wrap="square" rtlCol="0">
            <a:spAutoFit/>
          </a:bodyPr>
          <a:lstStyle/>
          <a:p>
            <a:pPr algn="ctr"/>
            <a:fld id="{8DC61AE5-80ED-4D09-BFE3-D934EE51E220}" type="datetime1">
              <a:rPr lang="en-US" altLang="zh-CN" sz="2400" b="0" i="0" smtClean="0">
                <a:solidFill>
                  <a:schemeClr val="tx1"/>
                </a:solidFill>
                <a:effectLst/>
                <a:latin typeface="Lingoes Unicode" pitchFamily="34" charset="-122"/>
                <a:ea typeface="Lingoes Unicode" pitchFamily="34" charset="-122"/>
              </a:rPr>
              <a:t>3/27/2019</a:t>
            </a:fld>
            <a:endParaRPr kumimoji="0" lang="en-US" altLang="zh-CN" sz="2400">
              <a:solidFill>
                <a:schemeClr val="tx1"/>
              </a:solidFill>
              <a:latin typeface="Lingoes Unicode" pitchFamily="34" charset="-122"/>
              <a:ea typeface="Lingoes Unicode" pitchFamily="34" charset="-122"/>
            </a:endParaRPr>
          </a:p>
        </p:txBody>
      </p:sp>
      <p:sp>
        <p:nvSpPr>
          <p:cNvPr id="14" name="矩形 13"/>
          <p:cNvSpPr/>
          <p:nvPr userDrawn="1"/>
        </p:nvSpPr>
        <p:spPr>
          <a:xfrm>
            <a:off x="0" y="2852936"/>
            <a:ext cx="9144000" cy="45719"/>
          </a:xfrm>
          <a:prstGeom prst="rect">
            <a:avLst/>
          </a:prstGeom>
          <a:gradFill>
            <a:gsLst>
              <a:gs pos="22000">
                <a:srgbClr val="BFD7EE"/>
              </a:gs>
              <a:gs pos="0">
                <a:schemeClr val="tx1">
                  <a:lumMod val="95000"/>
                </a:schemeClr>
              </a:gs>
              <a:gs pos="52000">
                <a:schemeClr val="accent1">
                  <a:lumMod val="75000"/>
                </a:schemeClr>
              </a:gs>
              <a:gs pos="100000">
                <a:schemeClr val="accent1">
                  <a:lumMod val="60000"/>
                  <a:lumOff val="4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096000" y="6248400"/>
            <a:ext cx="2667000" cy="365125"/>
          </a:xfrm>
          <a:prstGeom prst="rect">
            <a:avLst/>
          </a:prstGeom>
        </p:spPr>
        <p:txBody>
          <a:bodyPr/>
          <a:lstStyle/>
          <a:p>
            <a:fld id="{CA33F52F-3EBF-4EFF-BC80-5E2AFBE079C8}" type="datetime4">
              <a:rPr lang="en-US" altLang="zh-CN" smtClean="0"/>
              <a:t>March 27, 2019</a:t>
            </a:fld>
            <a:endParaRPr lang="zh-CN" altLang="en-US"/>
          </a:p>
        </p:txBody>
      </p:sp>
      <p:sp>
        <p:nvSpPr>
          <p:cNvPr id="5" name="页脚占位符 4"/>
          <p:cNvSpPr>
            <a:spLocks noGrp="1"/>
          </p:cNvSpPr>
          <p:nvPr>
            <p:ph type="ftr" sz="quarter" idx="11"/>
          </p:nvPr>
        </p:nvSpPr>
        <p:spPr>
          <a:xfrm>
            <a:off x="609600" y="6248206"/>
            <a:ext cx="5421083" cy="365125"/>
          </a:xfrm>
          <a:prstGeom prst="rect">
            <a:avLst/>
          </a:prstGeom>
        </p:spPr>
        <p:txBody>
          <a:bodyPr/>
          <a:lstStyle/>
          <a:p>
            <a:r>
              <a:rPr lang="en-US" altLang="zh-CN" smtClean="0"/>
              <a:t>‹#›</a:t>
            </a:r>
            <a:endParaRPr lang="zh-CN" altLang="en-US"/>
          </a:p>
        </p:txBody>
      </p:sp>
      <p:sp>
        <p:nvSpPr>
          <p:cNvPr id="6" name="灯片编号占位符 5"/>
          <p:cNvSpPr>
            <a:spLocks noGrp="1"/>
          </p:cNvSpPr>
          <p:nvPr>
            <p:ph type="sldNum" sz="quarter" idx="12"/>
          </p:nvPr>
        </p:nvSpPr>
        <p:spPr>
          <a:xfrm>
            <a:off x="42278" y="2708920"/>
            <a:ext cx="533400" cy="244476"/>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a:prstGeom prst="rect">
            <a:avLst/>
          </a:prstGeom>
        </p:spPr>
        <p:txBody>
          <a:bodyPr/>
          <a:lstStyle/>
          <a:p>
            <a:fld id="{FF8D82D2-4F37-4CA7-B39C-5ADA3084D0E9}" type="datetime4">
              <a:rPr lang="en-US" altLang="zh-CN" smtClean="0"/>
              <a:t>March 27, 2019</a:t>
            </a:fld>
            <a:endParaRPr lang="zh-CN" altLang="en-US"/>
          </a:p>
        </p:txBody>
      </p:sp>
      <p:sp>
        <p:nvSpPr>
          <p:cNvPr id="5" name="页脚占位符 4"/>
          <p:cNvSpPr>
            <a:spLocks noGrp="1"/>
          </p:cNvSpPr>
          <p:nvPr>
            <p:ph type="ftr" sz="quarter" idx="11"/>
          </p:nvPr>
        </p:nvSpPr>
        <p:spPr>
          <a:xfrm>
            <a:off x="457201" y="6248207"/>
            <a:ext cx="5573483" cy="365125"/>
          </a:xfrm>
          <a:prstGeom prst="rect">
            <a:avLst/>
          </a:prstGeom>
        </p:spPr>
        <p:txBody>
          <a:bodyPr/>
          <a:lstStyle/>
          <a:p>
            <a:r>
              <a:rPr lang="en-US" altLang="zh-CN" smtClean="0"/>
              <a:t>‹#›</a:t>
            </a:r>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a:prstGeom prst="rect">
            <a:avLst/>
          </a:prstGeom>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标题幻灯片">
    <p:bg>
      <p:bgPr>
        <a:solidFill>
          <a:schemeClr val="tx1">
            <a:lumMod val="95000"/>
          </a:schemeClr>
        </a:solidFill>
        <a:effectLst/>
      </p:bgPr>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userDrawn="1"/>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1403648" y="1916832"/>
            <a:ext cx="6477000" cy="1828800"/>
          </a:xfrm>
        </p:spPr>
        <p:txBody>
          <a:bodyPr anchor="b"/>
          <a:lstStyle>
            <a:lvl1pPr algn="l">
              <a:defRPr lang="en-US" baseline="0" dirty="0">
                <a:solidFill>
                  <a:schemeClr val="tx2">
                    <a:lumMod val="10000"/>
                  </a:schemeClr>
                </a:solidFill>
                <a:latin typeface="Arial Black" panose="020B0A04020102020204" pitchFamily="34" charset="0"/>
                <a:ea typeface="Microsoft Himalaya" panose="01010100010101010101" pitchFamily="2" charset="0"/>
              </a:defRPr>
            </a:lvl1pPr>
          </a:lstStyle>
          <a:p>
            <a:r>
              <a:rPr kumimoji="0" lang="zh-CN" altLang="en-US" smtClean="0"/>
              <a:t>单击此处编辑母版标题样式</a:t>
            </a:r>
            <a:endParaRPr kumimoji="0" lang="en-US" dirty="0"/>
          </a:p>
        </p:txBody>
      </p:sp>
      <p:sp>
        <p:nvSpPr>
          <p:cNvPr id="9" name="副标题 8"/>
          <p:cNvSpPr>
            <a:spLocks noGrp="1"/>
          </p:cNvSpPr>
          <p:nvPr>
            <p:ph type="subTitle" idx="1"/>
          </p:nvPr>
        </p:nvSpPr>
        <p:spPr>
          <a:xfrm>
            <a:off x="1403648" y="4077072"/>
            <a:ext cx="5445968" cy="648072"/>
          </a:xfrm>
        </p:spPr>
        <p:txBody>
          <a:bodyPr anchor="ctr">
            <a:normAutofit/>
          </a:bodyPr>
          <a:lstStyle>
            <a:lvl1pPr marL="0" indent="0" algn="l">
              <a:buNone/>
              <a:defRPr lang="en-US" altLang="zh-CN" b="0" i="0" baseline="0" smtClean="0">
                <a:solidFill>
                  <a:schemeClr val="bg2">
                    <a:lumMod val="60000"/>
                    <a:lumOff val="40000"/>
                  </a:schemeClr>
                </a:solidFill>
                <a:effectLst/>
                <a:latin typeface="Lingoes Unicode" pitchFamily="34" charset="-122"/>
                <a:ea typeface="Lingoes Unicode"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单击以编辑母版副标题样式</a:t>
            </a:r>
            <a:endParaRPr kumimoji="0" lang="en-US" dirty="0"/>
          </a:p>
        </p:txBody>
      </p:sp>
      <p:sp>
        <p:nvSpPr>
          <p:cNvPr id="17" name="页脚占位符 16"/>
          <p:cNvSpPr>
            <a:spLocks noGrp="1"/>
          </p:cNvSpPr>
          <p:nvPr>
            <p:ph type="ftr" sz="quarter" idx="11"/>
          </p:nvPr>
        </p:nvSpPr>
        <p:spPr>
          <a:xfrm>
            <a:off x="2085393" y="236538"/>
            <a:ext cx="5867400" cy="365125"/>
          </a:xfrm>
          <a:prstGeom prst="rect">
            <a:avLst/>
          </a:prstGeom>
        </p:spPr>
        <p:txBody>
          <a:bodyPr/>
          <a:lstStyle>
            <a:lvl1pPr algn="r">
              <a:defRPr>
                <a:solidFill>
                  <a:schemeClr val="tx2"/>
                </a:solidFill>
              </a:defRPr>
            </a:lvl1pPr>
          </a:lstStyle>
          <a:p>
            <a:r>
              <a:rPr lang="en-US" altLang="zh-CN" smtClean="0"/>
              <a:t>‹#›</a:t>
            </a:r>
            <a:endParaRPr lang="zh-CN" altLang="en-US"/>
          </a:p>
        </p:txBody>
      </p:sp>
      <p:sp>
        <p:nvSpPr>
          <p:cNvPr id="29" name="灯片编号占位符 28"/>
          <p:cNvSpPr>
            <a:spLocks noGrp="1"/>
          </p:cNvSpPr>
          <p:nvPr>
            <p:ph type="sldNum" sz="quarter" idx="12"/>
          </p:nvPr>
        </p:nvSpPr>
        <p:spPr>
          <a:xfrm>
            <a:off x="8001000" y="228600"/>
            <a:ext cx="838200" cy="381000"/>
          </a:xfrm>
          <a:prstGeom prst="rect">
            <a:avLst/>
          </a:prstGeom>
        </p:spPr>
        <p:txBody>
          <a:bodyPr/>
          <a:lstStyle>
            <a:lvl1pPr>
              <a:defRPr>
                <a:solidFill>
                  <a:schemeClr val="tx2"/>
                </a:solidFill>
              </a:defRPr>
            </a:lvl1pPr>
          </a:lstStyle>
          <a:p>
            <a:fld id="{0C913308-F349-4B6D-A68A-DD1791B4A57B}" type="slidenum">
              <a:rPr lang="zh-CN" altLang="en-US" smtClean="0"/>
              <a:t>‹#›</a:t>
            </a:fld>
            <a:endParaRPr lang="zh-CN" altLang="en-US"/>
          </a:p>
        </p:txBody>
      </p:sp>
      <p:sp>
        <p:nvSpPr>
          <p:cNvPr id="2" name="TextBox 1"/>
          <p:cNvSpPr txBox="1"/>
          <p:nvPr userDrawn="1"/>
        </p:nvSpPr>
        <p:spPr>
          <a:xfrm>
            <a:off x="2483768" y="6179111"/>
            <a:ext cx="6408712" cy="461665"/>
          </a:xfrm>
          <a:prstGeom prst="rect">
            <a:avLst/>
          </a:prstGeom>
          <a:noFill/>
        </p:spPr>
        <p:txBody>
          <a:bodyPr wrap="square" rtlCol="0">
            <a:spAutoFit/>
          </a:bodyPr>
          <a:lstStyle/>
          <a:p>
            <a:pPr algn="r"/>
            <a:r>
              <a:rPr lang="en-US" altLang="zh-CN" sz="2400" b="0" i="0" smtClean="0">
                <a:solidFill>
                  <a:srgbClr val="1F497D"/>
                </a:solidFill>
                <a:effectLst/>
                <a:latin typeface="Lingoes Unicode" pitchFamily="34" charset="-122"/>
                <a:ea typeface="Lingoes Unicode" pitchFamily="34" charset="-122"/>
              </a:rPr>
              <a:t>Institute for Data Science and Engineering</a:t>
            </a:r>
            <a:endParaRPr kumimoji="0" lang="en-US" altLang="zh-CN" sz="2400">
              <a:latin typeface="Lingoes Unicode" pitchFamily="34" charset="-122"/>
              <a:ea typeface="Lingoes Unicode" pitchFamily="34" charset="-122"/>
            </a:endParaRPr>
          </a:p>
        </p:txBody>
      </p:sp>
      <p:sp>
        <p:nvSpPr>
          <p:cNvPr id="13" name="TextBox 12"/>
          <p:cNvSpPr txBox="1"/>
          <p:nvPr userDrawn="1"/>
        </p:nvSpPr>
        <p:spPr>
          <a:xfrm>
            <a:off x="179464" y="6169967"/>
            <a:ext cx="1872208" cy="461665"/>
          </a:xfrm>
          <a:prstGeom prst="rect">
            <a:avLst/>
          </a:prstGeom>
          <a:noFill/>
        </p:spPr>
        <p:txBody>
          <a:bodyPr wrap="square" rtlCol="0">
            <a:spAutoFit/>
          </a:bodyPr>
          <a:lstStyle/>
          <a:p>
            <a:pPr algn="ctr"/>
            <a:fld id="{8DC61AE5-80ED-4D09-BFE3-D934EE51E220}" type="datetime1">
              <a:rPr lang="en-US" altLang="zh-CN" sz="2400" b="0" i="0" smtClean="0">
                <a:solidFill>
                  <a:schemeClr val="tx1"/>
                </a:solidFill>
                <a:effectLst/>
                <a:latin typeface="Lingoes Unicode" pitchFamily="34" charset="-122"/>
                <a:ea typeface="Lingoes Unicode" pitchFamily="34" charset="-122"/>
              </a:rPr>
              <a:t>3/27/2019</a:t>
            </a:fld>
            <a:endParaRPr kumimoji="0" lang="en-US" altLang="zh-CN" sz="2400">
              <a:solidFill>
                <a:schemeClr val="tx1"/>
              </a:solidFill>
              <a:latin typeface="Lingoes Unicode" pitchFamily="34" charset="-122"/>
              <a:ea typeface="Lingoes Unicode" pitchFamily="34" charset="-122"/>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6" name="灯片编号占位符 5"/>
          <p:cNvSpPr>
            <a:spLocks noGrp="1"/>
          </p:cNvSpPr>
          <p:nvPr>
            <p:ph type="sldNum" sz="quarter" idx="12"/>
          </p:nvPr>
        </p:nvSpPr>
        <p:spPr>
          <a:xfrm>
            <a:off x="8028384" y="6381328"/>
            <a:ext cx="720080" cy="244476"/>
          </a:xfrm>
          <a:prstGeom prst="rect">
            <a:avLst/>
          </a:prstGeom>
        </p:spPr>
        <p:txBody>
          <a:bodyPr/>
          <a:lstStyle>
            <a:lvl1pPr>
              <a:defRPr kumimoji="0" lang="en-US" altLang="zh-CN" sz="1400" kern="1200" smtClean="0">
                <a:solidFill>
                  <a:schemeClr val="tx2"/>
                </a:solidFill>
                <a:latin typeface="+mn-lt"/>
                <a:ea typeface="+mn-ea"/>
                <a:cs typeface="+mn-cs"/>
              </a:defRPr>
            </a:lvl1pPr>
          </a:lstStyle>
          <a:p>
            <a:fld id="{9ED3E4F7-A091-42AC-825C-7093DCF883DD}" type="slidenum">
              <a:rPr lang="en-US" altLang="zh-CN" smtClean="0"/>
              <a:t>‹#›</a:t>
            </a:fld>
            <a:endParaRPr lang="zh-CN" altLang="en-US"/>
          </a:p>
        </p:txBody>
      </p:sp>
      <p:sp>
        <p:nvSpPr>
          <p:cNvPr id="8" name="内容占位符 7"/>
          <p:cNvSpPr>
            <a:spLocks noGrp="1"/>
          </p:cNvSpPr>
          <p:nvPr>
            <p:ph sz="quarter" idx="1"/>
          </p:nvPr>
        </p:nvSpPr>
        <p:spPr>
          <a:xfrm>
            <a:off x="612648" y="1600200"/>
            <a:ext cx="8153400" cy="4637112"/>
          </a:xfrm>
        </p:spPr>
        <p:txBody>
          <a:bodyPr/>
          <a:lstStyle/>
          <a:p>
            <a:pPr lvl="0" eaLnBrk="1" latinLnBrk="0" hangingPunct="1"/>
            <a:r>
              <a:rPr lang="zh-CN" altLang="en-US" smtClean="0"/>
              <a:t>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hasCustomPrompt="1"/>
          </p:nvPr>
        </p:nvSpPr>
        <p:spPr>
          <a:xfrm>
            <a:off x="1371600" y="2743200"/>
            <a:ext cx="7123113" cy="1673225"/>
          </a:xfrm>
        </p:spPr>
        <p:txBody>
          <a:bodyPr anchor="t"/>
          <a:lstStyle>
            <a:lvl1pPr marL="0" indent="0">
              <a:buNone/>
              <a:defRPr sz="2800" b="1">
                <a:solidFill>
                  <a:schemeClr val="bg2">
                    <a:lumMod val="25000"/>
                  </a:schemeClr>
                </a:solidFill>
                <a:latin typeface="Iskoola Pota" panose="020B0502040204020203" pitchFamily="34" charset="0"/>
                <a:cs typeface="Iskoola Pota" panose="020B0502040204020203"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b="1" dirty="0" smtClean="0"/>
              <a:t>标题</a:t>
            </a:r>
            <a:endParaRPr kumimoji="0" lang="zh-CN" altLang="en-US" dirty="0" smtClean="0"/>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userDrawn="1"/>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灯片编号占位符 9"/>
          <p:cNvSpPr>
            <a:spLocks noGrp="1"/>
          </p:cNvSpPr>
          <p:nvPr>
            <p:ph type="sldNum" sz="quarter" idx="16"/>
          </p:nvPr>
        </p:nvSpPr>
        <p:spPr>
          <a:xfrm>
            <a:off x="8100392" y="6453336"/>
            <a:ext cx="677416" cy="244476"/>
          </a:xfrm>
          <a:prstGeom prst="rect">
            <a:avLst/>
          </a:prstGeom>
        </p:spPr>
        <p:txBody>
          <a:bodyPr vert="horz" lIns="91440" tIns="45720" rIns="91440" bIns="45720" rtlCol="0" anchor="ctr"/>
          <a:lstStyle>
            <a:lvl1pPr>
              <a:defRPr kumimoji="0" lang="zh-CN" altLang="en-US" sz="1400" smtClean="0">
                <a:solidFill>
                  <a:schemeClr val="tx2"/>
                </a:solidFill>
              </a:defRPr>
            </a:lvl1pPr>
          </a:lstStyle>
          <a:p>
            <a:fld id="{0C913308-F349-4B6D-A68A-DD1791B4A57B}" type="slidenum">
              <a:rPr lang="en-US" altLang="zh-CN"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灯片编号占位符 11"/>
          <p:cNvSpPr>
            <a:spLocks noGrp="1"/>
          </p:cNvSpPr>
          <p:nvPr>
            <p:ph type="sldNum" sz="quarter" idx="16"/>
          </p:nvPr>
        </p:nvSpPr>
        <p:spPr>
          <a:xfrm>
            <a:off x="7956376" y="6424884"/>
            <a:ext cx="749424" cy="244476"/>
          </a:xfrm>
          <a:prstGeom prst="rect">
            <a:avLst/>
          </a:prstGeom>
        </p:spPr>
        <p:txBody>
          <a:bodyPr vert="horz" lIns="91440" tIns="45720" rIns="91440" bIns="45720" rtlCol="0" anchor="ctr"/>
          <a:lstStyle>
            <a:lvl1pPr>
              <a:defRPr kumimoji="0" lang="zh-CN" altLang="en-US" sz="1400" smtClean="0">
                <a:solidFill>
                  <a:schemeClr val="tx2"/>
                </a:solidFill>
              </a:defRPr>
            </a:lvl1pPr>
          </a:lstStyle>
          <a:p>
            <a:fld id="{0C913308-F349-4B6D-A68A-DD1791B4A57B}" type="slidenum">
              <a:rPr lang="en-US" altLang="zh-CN" smtClean="0"/>
              <a:t>‹#›</a:t>
            </a:fld>
            <a:endParaRPr lang="en-US" altLang="zh-CN"/>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编辑母版文本样式</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a:xfrm>
            <a:off x="6096000" y="6248400"/>
            <a:ext cx="2667000" cy="365125"/>
          </a:xfrm>
          <a:prstGeom prst="rect">
            <a:avLst/>
          </a:prstGeom>
        </p:spPr>
        <p:txBody>
          <a:bodyPr/>
          <a:lstStyle/>
          <a:p>
            <a:fld id="{573D6B4A-EF74-47E0-8C90-D00442E06633}" type="datetime4">
              <a:rPr lang="en-US" altLang="zh-CN" smtClean="0"/>
              <a:t>March 27, 2019</a:t>
            </a:fld>
            <a:endParaRPr lang="zh-CN" altLang="en-US"/>
          </a:p>
        </p:txBody>
      </p:sp>
      <p:sp>
        <p:nvSpPr>
          <p:cNvPr id="4" name="页脚占位符 3"/>
          <p:cNvSpPr>
            <a:spLocks noGrp="1"/>
          </p:cNvSpPr>
          <p:nvPr>
            <p:ph type="ftr" sz="quarter" idx="11"/>
          </p:nvPr>
        </p:nvSpPr>
        <p:spPr>
          <a:xfrm>
            <a:off x="609600" y="6248206"/>
            <a:ext cx="5421083" cy="365125"/>
          </a:xfrm>
          <a:prstGeom prst="rect">
            <a:avLst/>
          </a:prstGeom>
        </p:spPr>
        <p:txBody>
          <a:bodyPr/>
          <a:lstStyle/>
          <a:p>
            <a:r>
              <a:rPr lang="en-US" altLang="zh-CN" smtClean="0"/>
              <a:t>‹#›</a:t>
            </a:r>
            <a:endParaRPr lang="zh-CN" altLang="en-US"/>
          </a:p>
        </p:txBody>
      </p:sp>
      <p:sp>
        <p:nvSpPr>
          <p:cNvPr id="5" name="灯片编号占位符 4"/>
          <p:cNvSpPr>
            <a:spLocks noGrp="1"/>
          </p:cNvSpPr>
          <p:nvPr>
            <p:ph type="sldNum" sz="quarter" idx="12"/>
          </p:nvPr>
        </p:nvSpPr>
        <p:spPr>
          <a:xfrm>
            <a:off x="42278" y="2708920"/>
            <a:ext cx="533400" cy="244476"/>
          </a:xfrm>
          <a:prstGeom prst="rect">
            <a:avLst/>
          </a:prstGeom>
        </p:spPr>
        <p:txBody>
          <a:bodyPr/>
          <a:lstStyle>
            <a:lvl1pPr>
              <a:defRPr>
                <a:solidFill>
                  <a:srgbClr val="FFFFFF"/>
                </a:solidFill>
              </a:defRPr>
            </a:lvl1p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a:xfrm>
            <a:off x="6096000" y="6248400"/>
            <a:ext cx="2667000" cy="365125"/>
          </a:xfrm>
          <a:prstGeom prst="rect">
            <a:avLst/>
          </a:prstGeom>
        </p:spPr>
        <p:txBody>
          <a:bodyPr/>
          <a:lstStyle/>
          <a:p>
            <a:fld id="{86BC694B-E336-457A-B6A1-9A292BCC8706}" type="datetime4">
              <a:rPr lang="en-US" altLang="zh-CN" smtClean="0"/>
              <a:t>March 27, 2019</a:t>
            </a:fld>
            <a:endParaRPr lang="zh-CN" altLang="en-US"/>
          </a:p>
        </p:txBody>
      </p:sp>
      <p:sp>
        <p:nvSpPr>
          <p:cNvPr id="6" name="页脚占位符 5"/>
          <p:cNvSpPr>
            <a:spLocks noGrp="1"/>
          </p:cNvSpPr>
          <p:nvPr>
            <p:ph type="ftr" sz="quarter" idx="11"/>
          </p:nvPr>
        </p:nvSpPr>
        <p:spPr>
          <a:xfrm>
            <a:off x="609600" y="6248206"/>
            <a:ext cx="5421083" cy="365125"/>
          </a:xfrm>
          <a:prstGeom prst="rect">
            <a:avLst/>
          </a:prstGeom>
        </p:spPr>
        <p:txBody>
          <a:bodyPr/>
          <a:lstStyle/>
          <a:p>
            <a:r>
              <a:rPr lang="en-US" altLang="zh-CN" smtClean="0"/>
              <a:t>‹#›</a:t>
            </a:r>
            <a:endParaRPr lang="zh-CN" altLang="en-US"/>
          </a:p>
        </p:txBody>
      </p:sp>
      <p:sp>
        <p:nvSpPr>
          <p:cNvPr id="7" name="灯片编号占位符 6"/>
          <p:cNvSpPr>
            <a:spLocks noGrp="1"/>
          </p:cNvSpPr>
          <p:nvPr>
            <p:ph type="sldNum" sz="quarter" idx="12"/>
          </p:nvPr>
        </p:nvSpPr>
        <p:spPr>
          <a:xfrm>
            <a:off x="42278" y="2708920"/>
            <a:ext cx="533400" cy="244476"/>
          </a:xfrm>
          <a:prstGeom prst="rect">
            <a:avLst/>
          </a:prstGeom>
        </p:spPr>
        <p:txBody>
          <a:bodyPr/>
          <a:lstStyle>
            <a:lvl1pPr>
              <a:defRPr>
                <a:solidFill>
                  <a:srgbClr val="FFFFFF"/>
                </a:solidFill>
              </a:defRPr>
            </a:lvl1pPr>
          </a:lstStyle>
          <a:p>
            <a:fld id="{0C913308-F349-4B6D-A68A-DD1791B4A57B}" type="slidenum">
              <a:rPr lang="zh-CN" altLang="en-US" smtClean="0"/>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a:prstGeom prst="rect">
            <a:avLst/>
          </a:prstGeom>
        </p:spPr>
        <p:txBody>
          <a:bodyPr rtlCol="0"/>
          <a:lstStyle/>
          <a:p>
            <a:fld id="{B2E17B02-4080-4764-B3F3-7D959B2FFB20}" type="datetime4">
              <a:rPr lang="en-US" altLang="zh-CN" smtClean="0"/>
              <a:t>March 27, 2019</a:t>
            </a:fld>
            <a:endParaRPr lang="zh-CN" altLang="en-US"/>
          </a:p>
        </p:txBody>
      </p:sp>
      <p:sp>
        <p:nvSpPr>
          <p:cNvPr id="13" name="灯片编号占位符 12"/>
          <p:cNvSpPr>
            <a:spLocks noGrp="1"/>
          </p:cNvSpPr>
          <p:nvPr>
            <p:ph type="sldNum" sz="quarter" idx="11"/>
          </p:nvPr>
        </p:nvSpPr>
        <p:spPr>
          <a:xfrm>
            <a:off x="0" y="4667249"/>
            <a:ext cx="1447800" cy="663578"/>
          </a:xfrm>
          <a:prstGeom prst="rect">
            <a:avLst/>
          </a:prstGeom>
        </p:spPr>
        <p:txBody>
          <a:bodyPr rtlCol="0"/>
          <a:lstStyle>
            <a:lvl1pPr>
              <a:defRPr sz="2800"/>
            </a:lvl1pPr>
          </a:lstStyle>
          <a:p>
            <a:fld id="{0C913308-F349-4B6D-A68A-DD1791B4A57B}" type="slidenum">
              <a:rPr lang="zh-CN" altLang="en-US" smtClean="0"/>
              <a:t>‹#›</a:t>
            </a:fld>
            <a:endParaRPr lang="zh-CN" altLang="en-US"/>
          </a:p>
        </p:txBody>
      </p:sp>
      <p:sp>
        <p:nvSpPr>
          <p:cNvPr id="14" name="页脚占位符 13"/>
          <p:cNvSpPr>
            <a:spLocks noGrp="1"/>
          </p:cNvSpPr>
          <p:nvPr>
            <p:ph type="ftr" sz="quarter" idx="12"/>
          </p:nvPr>
        </p:nvSpPr>
        <p:spPr>
          <a:xfrm>
            <a:off x="1600200" y="6248206"/>
            <a:ext cx="4572000" cy="365125"/>
          </a:xfrm>
          <a:prstGeom prst="rect">
            <a:avLst/>
          </a:prstGeom>
        </p:spPr>
        <p:txBody>
          <a:bodyPr rtlCol="0"/>
          <a:lstStyle/>
          <a:p>
            <a:r>
              <a:rPr lang="en-US" altLang="zh-CN" smtClean="0"/>
              <a:t>‹#›</a:t>
            </a:r>
            <a:endParaRPr lang="zh-CN" altLang="en-US"/>
          </a:p>
        </p:txBody>
      </p:sp>
      <p:sp>
        <p:nvSpPr>
          <p:cNvPr id="3" name="图片占位符 2"/>
          <p:cNvSpPr>
            <a:spLocks noGrp="1"/>
          </p:cNvSpPr>
          <p:nvPr>
            <p:ph type="pic" idx="1" hasCustomPrompt="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将图片拖动到占位符，或单击添加图标</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b" anchorCtr="0">
            <a:normAutofit/>
          </a:bodyPr>
          <a:lstStyle/>
          <a:p>
            <a:r>
              <a:rPr kumimoji="0" lang="zh-CN" altLang="en-US" dirty="0" smtClean="0"/>
              <a:t>单击此处编辑母版标题样式</a:t>
            </a:r>
            <a:endParaRPr kumimoji="0" lang="en-US" dirty="0"/>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灯片编号占位符 1"/>
          <p:cNvSpPr>
            <a:spLocks noGrp="1"/>
          </p:cNvSpPr>
          <p:nvPr>
            <p:ph type="sldNum" sz="quarter" idx="4"/>
          </p:nvPr>
        </p:nvSpPr>
        <p:spPr>
          <a:xfrm>
            <a:off x="6660232" y="6459019"/>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8FBBD6-798D-41F4-BFBC-DBD6518CD36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标题 1"/>
          <p:cNvSpPr>
            <a:spLocks noGrp="1"/>
          </p:cNvSpPr>
          <p:nvPr>
            <p:ph type="ctrTitle"/>
          </p:nvPr>
        </p:nvSpPr>
        <p:spPr>
          <a:xfrm>
            <a:off x="1259632" y="1772816"/>
            <a:ext cx="6517481" cy="2232249"/>
          </a:xfrm>
        </p:spPr>
        <p:txBody>
          <a:bodyPr>
            <a:normAutofit fontScale="90000"/>
          </a:bodyPr>
          <a:lstStyle/>
          <a:p>
            <a:pPr algn="ctr"/>
            <a:r>
              <a:rPr lang="en-US" altLang="zh-CN" sz="4000" dirty="0" smtClean="0"/>
              <a:t/>
            </a:r>
            <a:br>
              <a:rPr lang="en-US" altLang="zh-CN" sz="4000" dirty="0" smtClean="0"/>
            </a:br>
            <a:r>
              <a:rPr lang="zh-CN" altLang="en-US" sz="4000" dirty="0" smtClean="0"/>
              <a:t>联邦学习中的博弈论</a:t>
            </a:r>
            <a:r>
              <a:rPr lang="en-US" altLang="zh-CN" dirty="0" smtClean="0"/>
              <a:t/>
            </a:r>
            <a:br>
              <a:rPr lang="en-US" altLang="zh-CN" dirty="0" smtClean="0"/>
            </a:br>
            <a:r>
              <a:rPr lang="en-US" altLang="zh-CN" dirty="0" smtClean="0"/>
              <a:t/>
            </a:r>
            <a:br>
              <a:rPr lang="en-US" altLang="zh-CN" dirty="0" smtClean="0"/>
            </a:br>
            <a:r>
              <a:rPr lang="en-US" altLang="zh-CN" dirty="0"/>
              <a:t>	</a:t>
            </a:r>
            <a:r>
              <a:rPr lang="en-US" altLang="zh-CN" dirty="0" smtClean="0"/>
              <a:t>		</a:t>
            </a:r>
            <a:br>
              <a:rPr lang="en-US" altLang="zh-CN" dirty="0" smtClean="0"/>
            </a:br>
            <a:r>
              <a:rPr lang="en-US" altLang="zh-CN" sz="2400" dirty="0"/>
              <a:t>	</a:t>
            </a:r>
            <a:r>
              <a:rPr lang="en-US" altLang="zh-CN" sz="2400" dirty="0" smtClean="0"/>
              <a:t>			</a:t>
            </a:r>
            <a:r>
              <a:rPr lang="en-US" altLang="zh-CN" sz="2400" dirty="0"/>
              <a:t> </a:t>
            </a:r>
            <a:r>
              <a:rPr lang="en-US" altLang="zh-CN" sz="2400" dirty="0" smtClean="0"/>
              <a:t>   </a:t>
            </a:r>
            <a:r>
              <a:rPr lang="zh-CN" altLang="en-US" sz="2000" dirty="0" smtClean="0"/>
              <a:t>汇报人：李靖东</a:t>
            </a:r>
            <a:endParaRPr lang="zh-CN" altLang="en-US" sz="2400" dirty="0"/>
          </a:p>
        </p:txBody>
      </p:sp>
    </p:spTree>
    <p:extLst>
      <p:ext uri="{BB962C8B-B14F-4D97-AF65-F5344CB8AC3E}">
        <p14:creationId xmlns:p14="http://schemas.microsoft.com/office/powerpoint/2010/main" val="30307198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a:t>
            </a:r>
            <a:r>
              <a:rPr lang="zh-CN" altLang="en-US" dirty="0" smtClean="0"/>
              <a:t>联盟参与者模型</a:t>
            </a:r>
            <a:endParaRPr lang="zh-CN" altLang="en-US" dirty="0"/>
          </a:p>
        </p:txBody>
      </p:sp>
      <p:sp>
        <p:nvSpPr>
          <p:cNvPr id="3" name="灯片编号占位符 2"/>
          <p:cNvSpPr>
            <a:spLocks noGrp="1"/>
          </p:cNvSpPr>
          <p:nvPr>
            <p:ph type="sldNum" sz="quarter" idx="12"/>
          </p:nvPr>
        </p:nvSpPr>
        <p:spPr/>
        <p:txBody>
          <a:bodyPr/>
          <a:lstStyle/>
          <a:p>
            <a:fld id="{9ED3E4F7-A091-42AC-825C-7093DCF883DD}" type="slidenum">
              <a:rPr lang="en-US" altLang="zh-CN" smtClean="0"/>
              <a:t>10</a:t>
            </a:fld>
            <a:endParaRPr lang="zh-CN" altLang="en-US"/>
          </a:p>
        </p:txBody>
      </p:sp>
      <p:pic>
        <p:nvPicPr>
          <p:cNvPr id="5" name="内容占位符 4"/>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32376" t="30343" r="16961" b="31057"/>
          <a:stretch/>
        </p:blipFill>
        <p:spPr>
          <a:xfrm>
            <a:off x="629788" y="2394677"/>
            <a:ext cx="7019692" cy="4011253"/>
          </a:xfrm>
        </p:spPr>
      </p:pic>
      <p:sp>
        <p:nvSpPr>
          <p:cNvPr id="6" name="文本框 5"/>
          <p:cNvSpPr txBox="1"/>
          <p:nvPr/>
        </p:nvSpPr>
        <p:spPr>
          <a:xfrm>
            <a:off x="612648" y="1844824"/>
            <a:ext cx="4103888" cy="400110"/>
          </a:xfrm>
          <a:prstGeom prst="rect">
            <a:avLst/>
          </a:prstGeom>
          <a:noFill/>
        </p:spPr>
        <p:txBody>
          <a:bodyPr wrap="square" rtlCol="0">
            <a:spAutoFit/>
          </a:bodyPr>
          <a:lstStyle/>
          <a:p>
            <a:r>
              <a:rPr lang="zh-CN" altLang="en-US" sz="2000" dirty="0" smtClean="0"/>
              <a:t>核心问题：如何</a:t>
            </a:r>
            <a:r>
              <a:rPr lang="zh-CN" altLang="en-US" sz="2000" dirty="0" smtClean="0">
                <a:solidFill>
                  <a:srgbClr val="FF0000"/>
                </a:solidFill>
              </a:rPr>
              <a:t>公平</a:t>
            </a:r>
            <a:r>
              <a:rPr lang="zh-CN" altLang="en-US" sz="2000" dirty="0" smtClean="0"/>
              <a:t>的对待参与者</a:t>
            </a:r>
            <a:endParaRPr lang="zh-CN" altLang="en-US" sz="2000" dirty="0"/>
          </a:p>
        </p:txBody>
      </p:sp>
    </p:spTree>
    <p:extLst>
      <p:ext uri="{BB962C8B-B14F-4D97-AF65-F5344CB8AC3E}">
        <p14:creationId xmlns:p14="http://schemas.microsoft.com/office/powerpoint/2010/main" val="126129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基于排队系统为公平度目标建模</a:t>
            </a:r>
            <a:endParaRPr lang="zh-CN" altLang="en-US" dirty="0"/>
          </a:p>
        </p:txBody>
      </p:sp>
      <p:sp>
        <p:nvSpPr>
          <p:cNvPr id="3" name="灯片编号占位符 2"/>
          <p:cNvSpPr>
            <a:spLocks noGrp="1"/>
          </p:cNvSpPr>
          <p:nvPr>
            <p:ph type="sldNum" sz="quarter" idx="12"/>
          </p:nvPr>
        </p:nvSpPr>
        <p:spPr/>
        <p:txBody>
          <a:bodyPr/>
          <a:lstStyle/>
          <a:p>
            <a:fld id="{9ED3E4F7-A091-42AC-825C-7093DCF883DD}" type="slidenum">
              <a:rPr lang="en-US" altLang="zh-CN" smtClean="0"/>
              <a:t>11</a:t>
            </a:fld>
            <a:endParaRPr lang="zh-CN" altLang="en-US"/>
          </a:p>
        </p:txBody>
      </p:sp>
      <p:sp>
        <p:nvSpPr>
          <p:cNvPr id="4" name="内容占位符 3"/>
          <p:cNvSpPr>
            <a:spLocks noGrp="1"/>
          </p:cNvSpPr>
          <p:nvPr>
            <p:ph sz="quarter" idx="1"/>
          </p:nvPr>
        </p:nvSpPr>
        <p:spPr/>
        <p:txBody>
          <a:bodyPr/>
          <a:lstStyle/>
          <a:p>
            <a:pPr marL="0" indent="0">
              <a:buNone/>
            </a:pPr>
            <a:r>
              <a:rPr lang="zh-CN" altLang="en-US" dirty="0" smtClean="0"/>
              <a:t>参与者</a:t>
            </a:r>
            <a:r>
              <a:rPr lang="en-US" altLang="zh-CN" dirty="0" err="1" smtClean="0"/>
              <a:t>i</a:t>
            </a:r>
            <a:r>
              <a:rPr lang="zh-CN" altLang="en-US" dirty="0" smtClean="0"/>
              <a:t>在</a:t>
            </a:r>
            <a:r>
              <a:rPr lang="en-US" altLang="zh-CN" dirty="0" smtClean="0"/>
              <a:t>t</a:t>
            </a:r>
            <a:r>
              <a:rPr lang="zh-CN" altLang="en-US" dirty="0" smtClean="0"/>
              <a:t>时间点的“遗憾”动态变化：</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r>
              <a:rPr lang="zh-CN" altLang="en-US" dirty="0" smtClean="0"/>
              <a:t>时间“遗憾”成本动态变化：</a:t>
            </a:r>
            <a:endParaRPr lang="en-US" altLang="zh-CN" dirty="0" smtClean="0"/>
          </a:p>
          <a:p>
            <a:pPr marL="0" indent="0">
              <a:buNone/>
            </a:pPr>
            <a:endParaRPr lang="zh-CN" altLang="en-US" dirty="0"/>
          </a:p>
        </p:txBody>
      </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37873" t="40034" r="28988" b="53653"/>
          <a:stretch/>
        </p:blipFill>
        <p:spPr>
          <a:xfrm>
            <a:off x="1187624" y="2708920"/>
            <a:ext cx="6409800" cy="915686"/>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37367" t="57304" r="27462" b="25111"/>
          <a:stretch/>
        </p:blipFill>
        <p:spPr>
          <a:xfrm>
            <a:off x="1962527" y="4809912"/>
            <a:ext cx="4859993" cy="1822502"/>
          </a:xfrm>
          <a:prstGeom prst="rect">
            <a:avLst/>
          </a:prstGeom>
        </p:spPr>
      </p:pic>
    </p:spTree>
    <p:extLst>
      <p:ext uri="{BB962C8B-B14F-4D97-AF65-F5344CB8AC3E}">
        <p14:creationId xmlns:p14="http://schemas.microsoft.com/office/powerpoint/2010/main" val="3968983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基于排队系统为公平度目标建模</a:t>
            </a:r>
          </a:p>
        </p:txBody>
      </p:sp>
      <p:sp>
        <p:nvSpPr>
          <p:cNvPr id="3" name="灯片编号占位符 2"/>
          <p:cNvSpPr>
            <a:spLocks noGrp="1"/>
          </p:cNvSpPr>
          <p:nvPr>
            <p:ph type="sldNum" sz="quarter" idx="12"/>
          </p:nvPr>
        </p:nvSpPr>
        <p:spPr/>
        <p:txBody>
          <a:bodyPr/>
          <a:lstStyle/>
          <a:p>
            <a:fld id="{9ED3E4F7-A091-42AC-825C-7093DCF883DD}" type="slidenum">
              <a:rPr lang="en-US" altLang="zh-CN" smtClean="0"/>
              <a:t>12</a:t>
            </a:fld>
            <a:endParaRPr lang="zh-CN" altLang="en-US"/>
          </a:p>
        </p:txBody>
      </p:sp>
      <p:pic>
        <p:nvPicPr>
          <p:cNvPr id="5" name="内容占位符 4"/>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12811" t="31939" r="45960" b="21474"/>
          <a:stretch/>
        </p:blipFill>
        <p:spPr>
          <a:xfrm>
            <a:off x="323528" y="1772816"/>
            <a:ext cx="4248472" cy="3600400"/>
          </a:xfr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56699" t="41836" r="16526" b="47664"/>
          <a:stretch/>
        </p:blipFill>
        <p:spPr>
          <a:xfrm>
            <a:off x="4981146" y="2136045"/>
            <a:ext cx="3751311" cy="1103327"/>
          </a:xfrm>
          <a:prstGeom prst="rect">
            <a:avLst/>
          </a:prstGeom>
        </p:spPr>
      </p:pic>
      <p:sp>
        <p:nvSpPr>
          <p:cNvPr id="7" name="文本框 6"/>
          <p:cNvSpPr txBox="1"/>
          <p:nvPr/>
        </p:nvSpPr>
        <p:spPr>
          <a:xfrm>
            <a:off x="4981146" y="3724927"/>
            <a:ext cx="3877985" cy="1200329"/>
          </a:xfrm>
          <a:prstGeom prst="rect">
            <a:avLst/>
          </a:prstGeom>
          <a:noFill/>
        </p:spPr>
        <p:txBody>
          <a:bodyPr wrap="none" rtlCol="0">
            <a:spAutoFit/>
          </a:bodyPr>
          <a:lstStyle/>
          <a:p>
            <a:r>
              <a:rPr lang="zh-CN" altLang="en-US" dirty="0" smtClean="0"/>
              <a:t>目标：一个给定的数据联盟可以保证</a:t>
            </a:r>
            <a:endParaRPr lang="en-US" altLang="zh-CN" dirty="0" smtClean="0"/>
          </a:p>
          <a:p>
            <a:r>
              <a:rPr lang="zh-CN" altLang="en-US" dirty="0" smtClean="0"/>
              <a:t>参与者等候全额补偿的时间是有限的</a:t>
            </a:r>
            <a:endParaRPr lang="en-US" altLang="zh-CN" dirty="0" smtClean="0"/>
          </a:p>
          <a:p>
            <a:endParaRPr lang="en-US" altLang="zh-CN" dirty="0"/>
          </a:p>
          <a:p>
            <a:r>
              <a:rPr lang="zh-CN" altLang="en-US" dirty="0" smtClean="0"/>
              <a:t>稳定性条件：</a:t>
            </a:r>
            <a:endParaRPr lang="zh-CN" altLang="en-US"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0680" y="5190118"/>
            <a:ext cx="2518915" cy="925316"/>
          </a:xfrm>
          <a:prstGeom prst="rect">
            <a:avLst/>
          </a:prstGeom>
        </p:spPr>
      </p:pic>
    </p:spTree>
    <p:extLst>
      <p:ext uri="{BB962C8B-B14F-4D97-AF65-F5344CB8AC3E}">
        <p14:creationId xmlns:p14="http://schemas.microsoft.com/office/powerpoint/2010/main" val="4236532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基于排队系统为公平度目标建模</a:t>
            </a:r>
          </a:p>
        </p:txBody>
      </p:sp>
      <p:sp>
        <p:nvSpPr>
          <p:cNvPr id="3" name="灯片编号占位符 2"/>
          <p:cNvSpPr>
            <a:spLocks noGrp="1"/>
          </p:cNvSpPr>
          <p:nvPr>
            <p:ph type="sldNum" sz="quarter" idx="12"/>
          </p:nvPr>
        </p:nvSpPr>
        <p:spPr/>
        <p:txBody>
          <a:bodyPr/>
          <a:lstStyle/>
          <a:p>
            <a:fld id="{9ED3E4F7-A091-42AC-825C-7093DCF883DD}" type="slidenum">
              <a:rPr lang="en-US" altLang="zh-CN" smtClean="0"/>
              <a:t>13</a:t>
            </a:fld>
            <a:endParaRPr lang="zh-CN" altLang="en-US"/>
          </a:p>
        </p:txBody>
      </p:sp>
      <p:sp>
        <p:nvSpPr>
          <p:cNvPr id="6" name="文本框 5"/>
          <p:cNvSpPr txBox="1"/>
          <p:nvPr/>
        </p:nvSpPr>
        <p:spPr>
          <a:xfrm>
            <a:off x="517406" y="1560433"/>
            <a:ext cx="8611653" cy="5078313"/>
          </a:xfrm>
          <a:prstGeom prst="rect">
            <a:avLst/>
          </a:prstGeom>
          <a:noFill/>
        </p:spPr>
        <p:txBody>
          <a:bodyPr wrap="none" rtlCol="0">
            <a:spAutoFit/>
          </a:bodyPr>
          <a:lstStyle/>
          <a:p>
            <a:r>
              <a:rPr lang="zh-CN" altLang="en-US" dirty="0" smtClean="0"/>
              <a:t>从数据联盟角度分析：</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公平性维度</a:t>
            </a:r>
            <a:r>
              <a:rPr lang="en-US" altLang="zh-CN" dirty="0" smtClean="0"/>
              <a:t>1</a:t>
            </a:r>
            <a:r>
              <a:rPr lang="zh-CN" altLang="en-US" dirty="0" smtClean="0"/>
              <a:t>：一个参与者所贡献的数据为联邦模型带来的边际效益越高，他所得的</a:t>
            </a:r>
            <a:endParaRPr lang="en-US" altLang="zh-CN" dirty="0" smtClean="0"/>
          </a:p>
          <a:p>
            <a:r>
              <a:rPr lang="zh-CN" altLang="en-US" dirty="0" smtClean="0"/>
              <a:t>补偿也应越高</a:t>
            </a:r>
            <a:endParaRPr lang="en-US" altLang="zh-CN" dirty="0" smtClean="0"/>
          </a:p>
          <a:p>
            <a:endParaRPr lang="en-US" altLang="zh-CN" dirty="0"/>
          </a:p>
          <a:p>
            <a:r>
              <a:rPr lang="zh-CN" altLang="en-US" dirty="0" smtClean="0"/>
              <a:t>公平性维度</a:t>
            </a:r>
            <a:r>
              <a:rPr lang="en-US" altLang="zh-CN" dirty="0" smtClean="0"/>
              <a:t>2</a:t>
            </a:r>
            <a:r>
              <a:rPr lang="zh-CN" altLang="en-US" dirty="0" smtClean="0"/>
              <a:t>：“遗憾”度及等待时间应当在所有参与者间尽量均匀分布</a:t>
            </a:r>
            <a:endParaRPr lang="en-US" altLang="zh-CN" dirty="0" smtClean="0"/>
          </a:p>
          <a:p>
            <a:endParaRPr lang="en-US" altLang="zh-CN" dirty="0"/>
          </a:p>
          <a:p>
            <a:r>
              <a:rPr lang="zh-CN" altLang="en-US" dirty="0" smtClean="0"/>
              <a:t>公平性维度</a:t>
            </a:r>
            <a:r>
              <a:rPr lang="en-US" altLang="zh-CN" dirty="0" smtClean="0"/>
              <a:t>3</a:t>
            </a:r>
            <a:r>
              <a:rPr lang="zh-CN" altLang="en-US" dirty="0" smtClean="0"/>
              <a:t>：在不同时间点间，“遗憾”度及等待时长的变化尽量不要太剧烈</a:t>
            </a:r>
            <a:endParaRPr lang="en-US" altLang="zh-CN" dirty="0" smtClean="0"/>
          </a:p>
        </p:txBody>
      </p:sp>
      <p:pic>
        <p:nvPicPr>
          <p:cNvPr id="5" name="内容占位符 4"/>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17819" t="23077" r="5314" b="47693"/>
          <a:stretch/>
        </p:blipFill>
        <p:spPr>
          <a:xfrm>
            <a:off x="612648" y="2168860"/>
            <a:ext cx="7503993" cy="2160240"/>
          </a:xfrm>
        </p:spPr>
      </p:pic>
    </p:spTree>
    <p:extLst>
      <p:ext uri="{BB962C8B-B14F-4D97-AF65-F5344CB8AC3E}">
        <p14:creationId xmlns:p14="http://schemas.microsoft.com/office/powerpoint/2010/main" val="1913451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解决方案</a:t>
            </a:r>
            <a:endParaRPr lang="zh-CN" altLang="en-US" dirty="0"/>
          </a:p>
        </p:txBody>
      </p:sp>
      <p:sp>
        <p:nvSpPr>
          <p:cNvPr id="3" name="灯片编号占位符 2"/>
          <p:cNvSpPr>
            <a:spLocks noGrp="1"/>
          </p:cNvSpPr>
          <p:nvPr>
            <p:ph type="sldNum" sz="quarter" idx="12"/>
          </p:nvPr>
        </p:nvSpPr>
        <p:spPr/>
        <p:txBody>
          <a:bodyPr/>
          <a:lstStyle/>
          <a:p>
            <a:fld id="{9ED3E4F7-A091-42AC-825C-7093DCF883DD}" type="slidenum">
              <a:rPr lang="en-US" altLang="zh-CN" smtClean="0"/>
              <a:t>14</a:t>
            </a:fld>
            <a:endParaRPr lang="zh-CN" altLang="en-US"/>
          </a:p>
        </p:txBody>
      </p:sp>
      <p:sp>
        <p:nvSpPr>
          <p:cNvPr id="4" name="内容占位符 3"/>
          <p:cNvSpPr>
            <a:spLocks noGrp="1"/>
          </p:cNvSpPr>
          <p:nvPr>
            <p:ph sz="quarter" idx="1"/>
          </p:nvPr>
        </p:nvSpPr>
        <p:spPr/>
        <p:txBody>
          <a:bodyPr>
            <a:normAutofit/>
          </a:bodyPr>
          <a:lstStyle/>
          <a:p>
            <a:pPr marL="0" indent="0">
              <a:buNone/>
            </a:pPr>
            <a:r>
              <a:rPr lang="en-US" altLang="zh-CN" dirty="0" smtClean="0"/>
              <a:t>Federated Learning </a:t>
            </a:r>
            <a:r>
              <a:rPr lang="en-US" altLang="zh-CN" dirty="0" err="1" smtClean="0"/>
              <a:t>Incentivizer</a:t>
            </a:r>
            <a:r>
              <a:rPr lang="en-US" altLang="zh-CN" dirty="0" smtClean="0"/>
              <a:t>(FLI)</a:t>
            </a:r>
            <a:r>
              <a:rPr lang="zh-CN" altLang="en-US" dirty="0" smtClean="0"/>
              <a:t>利益分配方案</a:t>
            </a:r>
            <a:endParaRPr lang="en-US" altLang="zh-CN" dirty="0" smtClean="0"/>
          </a:p>
          <a:p>
            <a:pPr marL="0" indent="0">
              <a:buNone/>
            </a:pPr>
            <a:r>
              <a:rPr lang="en-US" altLang="zh-CN" dirty="0" smtClean="0"/>
              <a:t> </a:t>
            </a:r>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zh-CN" altLang="en-US" dirty="0"/>
              <a:t>每个时间点的收益分配法：</a:t>
            </a:r>
          </a:p>
          <a:p>
            <a:pPr marL="0" indent="0">
              <a:buNone/>
            </a:pPr>
            <a:endParaRPr lang="en-US" altLang="zh-CN" dirty="0" smtClean="0"/>
          </a:p>
        </p:txBody>
      </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42584" t="58356" r="37694" b="30374"/>
          <a:stretch/>
        </p:blipFill>
        <p:spPr>
          <a:xfrm>
            <a:off x="4860032" y="3896602"/>
            <a:ext cx="2520280" cy="108012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2693845"/>
            <a:ext cx="5260823" cy="648072"/>
          </a:xfrm>
          <a:prstGeom prst="rect">
            <a:avLst/>
          </a:prstGeom>
        </p:spPr>
      </p:pic>
    </p:spTree>
    <p:extLst>
      <p:ext uri="{BB962C8B-B14F-4D97-AF65-F5344CB8AC3E}">
        <p14:creationId xmlns:p14="http://schemas.microsoft.com/office/powerpoint/2010/main" val="1691733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优化目标函数</a:t>
            </a:r>
            <a:endParaRPr lang="zh-CN" altLang="en-US" dirty="0"/>
          </a:p>
        </p:txBody>
      </p:sp>
      <p:sp>
        <p:nvSpPr>
          <p:cNvPr id="3" name="灯片编号占位符 2"/>
          <p:cNvSpPr>
            <a:spLocks noGrp="1"/>
          </p:cNvSpPr>
          <p:nvPr>
            <p:ph type="sldNum" sz="quarter" idx="12"/>
          </p:nvPr>
        </p:nvSpPr>
        <p:spPr/>
        <p:txBody>
          <a:bodyPr/>
          <a:lstStyle/>
          <a:p>
            <a:fld id="{9ED3E4F7-A091-42AC-825C-7093DCF883DD}" type="slidenum">
              <a:rPr lang="en-US" altLang="zh-CN" smtClean="0"/>
              <a:t>15</a:t>
            </a:fld>
            <a:endParaRPr lang="zh-CN" altLang="en-US"/>
          </a:p>
        </p:txBody>
      </p:sp>
      <p:pic>
        <p:nvPicPr>
          <p:cNvPr id="5" name="内容占位符 4"/>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7337" t="28568" r="2984" b="31057"/>
          <a:stretch/>
        </p:blipFill>
        <p:spPr>
          <a:xfrm>
            <a:off x="187311" y="2492896"/>
            <a:ext cx="8956689" cy="3024336"/>
          </a:xfrm>
        </p:spPr>
      </p:pic>
      <p:sp>
        <p:nvSpPr>
          <p:cNvPr id="7" name="矩形 6"/>
          <p:cNvSpPr/>
          <p:nvPr/>
        </p:nvSpPr>
        <p:spPr>
          <a:xfrm>
            <a:off x="644330" y="1772816"/>
            <a:ext cx="8248150" cy="646331"/>
          </a:xfrm>
          <a:prstGeom prst="rect">
            <a:avLst/>
          </a:prstGeom>
        </p:spPr>
        <p:txBody>
          <a:bodyPr wrap="square">
            <a:spAutoFit/>
          </a:bodyPr>
          <a:lstStyle/>
          <a:p>
            <a:r>
              <a:rPr lang="zh-CN" altLang="en-US" dirty="0"/>
              <a:t>目标：最大化数据联盟的整体效用，同时最小化参与者之间在“遗憾”和等待时长，两个维度的不均衡</a:t>
            </a:r>
          </a:p>
        </p:txBody>
      </p:sp>
    </p:spTree>
    <p:extLst>
      <p:ext uri="{BB962C8B-B14F-4D97-AF65-F5344CB8AC3E}">
        <p14:creationId xmlns:p14="http://schemas.microsoft.com/office/powerpoint/2010/main" val="374257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解决方案细节</a:t>
            </a:r>
            <a:endParaRPr lang="zh-CN" altLang="en-US" dirty="0"/>
          </a:p>
        </p:txBody>
      </p:sp>
      <p:sp>
        <p:nvSpPr>
          <p:cNvPr id="3" name="灯片编号占位符 2"/>
          <p:cNvSpPr>
            <a:spLocks noGrp="1"/>
          </p:cNvSpPr>
          <p:nvPr>
            <p:ph type="sldNum" sz="quarter" idx="12"/>
          </p:nvPr>
        </p:nvSpPr>
        <p:spPr/>
        <p:txBody>
          <a:bodyPr/>
          <a:lstStyle/>
          <a:p>
            <a:fld id="{9ED3E4F7-A091-42AC-825C-7093DCF883DD}" type="slidenum">
              <a:rPr lang="en-US" altLang="zh-CN" smtClean="0"/>
              <a:t>16</a:t>
            </a:fld>
            <a:endParaRPr lang="zh-CN" altLang="en-US"/>
          </a:p>
        </p:txBody>
      </p:sp>
      <p:pic>
        <p:nvPicPr>
          <p:cNvPr id="5" name="内容占位符 4"/>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3842" t="17698" r="2985" b="23292"/>
          <a:stretch/>
        </p:blipFill>
        <p:spPr>
          <a:xfrm>
            <a:off x="276682" y="1844824"/>
            <a:ext cx="8489366" cy="4032448"/>
          </a:xfrm>
        </p:spPr>
      </p:pic>
    </p:spTree>
    <p:extLst>
      <p:ext uri="{BB962C8B-B14F-4D97-AF65-F5344CB8AC3E}">
        <p14:creationId xmlns:p14="http://schemas.microsoft.com/office/powerpoint/2010/main" val="3249688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分配方案对比</a:t>
            </a:r>
            <a:endParaRPr lang="zh-CN" altLang="en-US" dirty="0"/>
          </a:p>
        </p:txBody>
      </p:sp>
      <p:sp>
        <p:nvSpPr>
          <p:cNvPr id="3" name="灯片编号占位符 2"/>
          <p:cNvSpPr>
            <a:spLocks noGrp="1"/>
          </p:cNvSpPr>
          <p:nvPr>
            <p:ph type="sldNum" sz="quarter" idx="12"/>
          </p:nvPr>
        </p:nvSpPr>
        <p:spPr/>
        <p:txBody>
          <a:bodyPr/>
          <a:lstStyle/>
          <a:p>
            <a:fld id="{9ED3E4F7-A091-42AC-825C-7093DCF883DD}" type="slidenum">
              <a:rPr lang="en-US" altLang="zh-CN" smtClean="0"/>
              <a:t>17</a:t>
            </a:fld>
            <a:endParaRPr lang="zh-CN" altLang="en-US"/>
          </a:p>
        </p:txBody>
      </p:sp>
      <p:pic>
        <p:nvPicPr>
          <p:cNvPr id="5" name="内容占位符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07504" y="1628800"/>
            <a:ext cx="8910226" cy="3744416"/>
          </a:xfrm>
        </p:spPr>
      </p:pic>
    </p:spTree>
    <p:extLst>
      <p:ext uri="{BB962C8B-B14F-4D97-AF65-F5344CB8AC3E}">
        <p14:creationId xmlns:p14="http://schemas.microsoft.com/office/powerpoint/2010/main" val="1516734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实验评估</a:t>
            </a:r>
            <a:endParaRPr lang="zh-CN" altLang="en-US" dirty="0"/>
          </a:p>
        </p:txBody>
      </p:sp>
      <p:sp>
        <p:nvSpPr>
          <p:cNvPr id="3" name="灯片编号占位符 2"/>
          <p:cNvSpPr>
            <a:spLocks noGrp="1"/>
          </p:cNvSpPr>
          <p:nvPr>
            <p:ph type="sldNum" sz="quarter" idx="12"/>
          </p:nvPr>
        </p:nvSpPr>
        <p:spPr/>
        <p:txBody>
          <a:bodyPr/>
          <a:lstStyle/>
          <a:p>
            <a:fld id="{9ED3E4F7-A091-42AC-825C-7093DCF883DD}" type="slidenum">
              <a:rPr lang="en-US" altLang="zh-CN" smtClean="0"/>
              <a:t>18</a:t>
            </a:fld>
            <a:endParaRPr lang="zh-CN" altLang="en-US"/>
          </a:p>
        </p:txBody>
      </p:sp>
      <p:sp>
        <p:nvSpPr>
          <p:cNvPr id="4" name="内容占位符 3"/>
          <p:cNvSpPr>
            <a:spLocks noGrp="1"/>
          </p:cNvSpPr>
          <p:nvPr>
            <p:ph sz="quarter" idx="1"/>
          </p:nvPr>
        </p:nvSpPr>
        <p:spPr/>
        <p:txBody>
          <a:bodyPr/>
          <a:lstStyle/>
          <a:p>
            <a:r>
              <a:rPr lang="zh-CN" altLang="en-US" dirty="0" smtClean="0"/>
              <a:t>设置</a:t>
            </a:r>
            <a:endParaRPr lang="en-US" altLang="zh-CN" dirty="0" smtClean="0"/>
          </a:p>
          <a:p>
            <a:pPr marL="0" indent="0">
              <a:buNone/>
            </a:pPr>
            <a:r>
              <a:rPr lang="zh-CN" altLang="en-US" dirty="0" smtClean="0"/>
              <a:t>    建立了分配方案不同的</a:t>
            </a:r>
            <a:r>
              <a:rPr lang="en-US" altLang="zh-CN" dirty="0" smtClean="0"/>
              <a:t>7</a:t>
            </a:r>
            <a:r>
              <a:rPr lang="zh-CN" altLang="en-US" dirty="0" smtClean="0"/>
              <a:t>个数据联盟</a:t>
            </a:r>
            <a:endParaRPr lang="en-US" altLang="zh-CN" dirty="0" smtClean="0"/>
          </a:p>
          <a:p>
            <a:pPr marL="0" indent="0">
              <a:buNone/>
            </a:pPr>
            <a:r>
              <a:rPr lang="en-US" altLang="zh-CN" dirty="0"/>
              <a:t> </a:t>
            </a:r>
            <a:r>
              <a:rPr lang="en-US" altLang="zh-CN" dirty="0" smtClean="0"/>
              <a:t>    </a:t>
            </a:r>
          </a:p>
          <a:p>
            <a:pPr marL="0" indent="0">
              <a:buNone/>
            </a:pPr>
            <a:r>
              <a:rPr lang="en-US" altLang="zh-CN" dirty="0"/>
              <a:t> </a:t>
            </a:r>
            <a:r>
              <a:rPr lang="en-US" altLang="zh-CN" dirty="0" smtClean="0"/>
              <a:t>   </a:t>
            </a:r>
            <a:r>
              <a:rPr lang="zh-CN" altLang="en-US" dirty="0" smtClean="0"/>
              <a:t>联盟中每个参与者根据自己在各联盟中的历史收益数据决定加入各个联盟的概率</a:t>
            </a:r>
            <a:endParaRPr lang="en-US" altLang="zh-CN" dirty="0" smtClean="0"/>
          </a:p>
          <a:p>
            <a:pPr marL="0" indent="0">
              <a:buNone/>
            </a:pPr>
            <a:endParaRPr lang="zh-CN" altLang="en-US" dirty="0"/>
          </a:p>
        </p:txBody>
      </p:sp>
    </p:spTree>
    <p:extLst>
      <p:ext uri="{BB962C8B-B14F-4D97-AF65-F5344CB8AC3E}">
        <p14:creationId xmlns:p14="http://schemas.microsoft.com/office/powerpoint/2010/main" val="1910584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a:t>
            </a:r>
            <a:r>
              <a:rPr lang="en-US" altLang="zh-CN" dirty="0" smtClean="0"/>
              <a:t>1</a:t>
            </a:r>
            <a:endParaRPr lang="zh-CN" altLang="en-US" dirty="0"/>
          </a:p>
        </p:txBody>
      </p:sp>
      <p:sp>
        <p:nvSpPr>
          <p:cNvPr id="3" name="灯片编号占位符 2"/>
          <p:cNvSpPr>
            <a:spLocks noGrp="1"/>
          </p:cNvSpPr>
          <p:nvPr>
            <p:ph type="sldNum" sz="quarter" idx="12"/>
          </p:nvPr>
        </p:nvSpPr>
        <p:spPr/>
        <p:txBody>
          <a:bodyPr/>
          <a:lstStyle/>
          <a:p>
            <a:fld id="{9ED3E4F7-A091-42AC-825C-7093DCF883DD}" type="slidenum">
              <a:rPr lang="en-US" altLang="zh-CN" smtClean="0"/>
              <a:t>19</a:t>
            </a:fld>
            <a:endParaRPr lang="zh-CN" altLang="en-US"/>
          </a:p>
        </p:txBody>
      </p:sp>
      <p:pic>
        <p:nvPicPr>
          <p:cNvPr id="5" name="内容占位符 4"/>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10483" t="32611" r="5663" b="22356"/>
          <a:stretch/>
        </p:blipFill>
        <p:spPr>
          <a:xfrm>
            <a:off x="612648" y="2132856"/>
            <a:ext cx="8106556" cy="3816424"/>
          </a:xfrm>
        </p:spPr>
      </p:pic>
    </p:spTree>
    <p:extLst>
      <p:ext uri="{BB962C8B-B14F-4D97-AF65-F5344CB8AC3E}">
        <p14:creationId xmlns:p14="http://schemas.microsoft.com/office/powerpoint/2010/main" val="1488136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612648" y="116632"/>
            <a:ext cx="8153400" cy="990600"/>
          </a:xfrm>
        </p:spPr>
        <p:txBody>
          <a:bodyPr/>
          <a:lstStyle/>
          <a:p>
            <a:r>
              <a:rPr lang="zh-CN" altLang="en-US" dirty="0" smtClean="0"/>
              <a:t>定义</a:t>
            </a:r>
            <a:endParaRPr lang="zh-CN" altLang="en-US" dirty="0"/>
          </a:p>
        </p:txBody>
      </p:sp>
      <p:sp>
        <p:nvSpPr>
          <p:cNvPr id="7" name="内容占位符 6"/>
          <p:cNvSpPr>
            <a:spLocks noGrp="1"/>
          </p:cNvSpPr>
          <p:nvPr>
            <p:ph sz="quarter" idx="1"/>
          </p:nvPr>
        </p:nvSpPr>
        <p:spPr/>
        <p:txBody>
          <a:bodyPr>
            <a:normAutofit/>
          </a:bodyPr>
          <a:lstStyle/>
          <a:p>
            <a:pPr marL="0" indent="0">
              <a:buNone/>
            </a:pPr>
            <a:endParaRPr lang="en-US" altLang="zh-CN" sz="1900" dirty="0" smtClean="0"/>
          </a:p>
          <a:p>
            <a:pPr marL="0" indent="0">
              <a:buNone/>
            </a:pPr>
            <a:endParaRPr lang="en-US" altLang="zh-CN" sz="1900" dirty="0" smtClean="0"/>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12418" t="33729" r="40203" b="25452"/>
          <a:stretch/>
        </p:blipFill>
        <p:spPr>
          <a:xfrm>
            <a:off x="179512" y="1772816"/>
            <a:ext cx="4680520" cy="3024336"/>
          </a:xfrm>
          <a:prstGeom prst="rect">
            <a:avLst/>
          </a:prstGeom>
        </p:spPr>
      </p:pic>
      <p:sp>
        <p:nvSpPr>
          <p:cNvPr id="3" name="文本框 2"/>
          <p:cNvSpPr txBox="1"/>
          <p:nvPr/>
        </p:nvSpPr>
        <p:spPr>
          <a:xfrm>
            <a:off x="5066719" y="1916832"/>
            <a:ext cx="4028667" cy="4524315"/>
          </a:xfrm>
          <a:prstGeom prst="rect">
            <a:avLst/>
          </a:prstGeom>
          <a:noFill/>
        </p:spPr>
        <p:txBody>
          <a:bodyPr wrap="none" rtlCol="0">
            <a:spAutoFit/>
          </a:bodyPr>
          <a:lstStyle/>
          <a:p>
            <a:r>
              <a:rPr lang="en-US" altLang="zh-CN" dirty="0" smtClean="0"/>
              <a:t>Agent/Data Owner(</a:t>
            </a:r>
            <a:r>
              <a:rPr lang="zh-CN" altLang="en-US" dirty="0" smtClean="0"/>
              <a:t>参与者</a:t>
            </a:r>
            <a:r>
              <a:rPr lang="en-US" altLang="zh-CN" dirty="0" smtClean="0"/>
              <a:t>)</a:t>
            </a:r>
            <a:r>
              <a:rPr lang="zh-CN" altLang="en-US" dirty="0" smtClean="0"/>
              <a:t>：</a:t>
            </a:r>
            <a:endParaRPr lang="en-US" altLang="zh-CN" dirty="0" smtClean="0"/>
          </a:p>
          <a:p>
            <a:r>
              <a:rPr lang="zh-CN" altLang="en-US" dirty="0" smtClean="0">
                <a:solidFill>
                  <a:srgbClr val="FF0000"/>
                </a:solidFill>
              </a:rPr>
              <a:t>参与联合建模的数据方</a:t>
            </a:r>
            <a:r>
              <a:rPr lang="en-US" altLang="zh-CN" dirty="0" smtClean="0">
                <a:solidFill>
                  <a:srgbClr val="FF0000"/>
                </a:solidFill>
              </a:rPr>
              <a:t>(</a:t>
            </a:r>
            <a:r>
              <a:rPr lang="zh-CN" altLang="en-US" dirty="0" smtClean="0">
                <a:solidFill>
                  <a:srgbClr val="FF0000"/>
                </a:solidFill>
              </a:rPr>
              <a:t>个人或者机构</a:t>
            </a:r>
            <a:r>
              <a:rPr lang="en-US" altLang="zh-CN" dirty="0" smtClean="0">
                <a:solidFill>
                  <a:srgbClr val="FF0000"/>
                </a:solidFill>
              </a:rPr>
              <a:t>)</a:t>
            </a:r>
          </a:p>
          <a:p>
            <a:endParaRPr lang="en-US" altLang="zh-CN" dirty="0">
              <a:solidFill>
                <a:srgbClr val="FF0000"/>
              </a:solidFill>
            </a:endParaRPr>
          </a:p>
          <a:p>
            <a:r>
              <a:rPr lang="en-US" altLang="zh-CN" dirty="0"/>
              <a:t>Federation</a:t>
            </a:r>
            <a:r>
              <a:rPr lang="en-US" altLang="zh-CN" dirty="0" smtClean="0"/>
              <a:t>(</a:t>
            </a:r>
            <a:r>
              <a:rPr lang="zh-CN" altLang="en-US" dirty="0" smtClean="0"/>
              <a:t>联盟</a:t>
            </a:r>
            <a:r>
              <a:rPr lang="en-US" altLang="zh-CN" dirty="0" smtClean="0"/>
              <a:t>)</a:t>
            </a:r>
            <a:r>
              <a:rPr lang="zh-CN" altLang="en-US" dirty="0" smtClean="0"/>
              <a:t>：</a:t>
            </a:r>
            <a:endParaRPr lang="en-US" altLang="zh-CN" dirty="0" smtClean="0"/>
          </a:p>
          <a:p>
            <a:r>
              <a:rPr lang="zh-CN" altLang="en-US" dirty="0" smtClean="0">
                <a:solidFill>
                  <a:srgbClr val="FF0000"/>
                </a:solidFill>
              </a:rPr>
              <a:t>由</a:t>
            </a:r>
            <a:r>
              <a:rPr lang="en-US" altLang="zh-CN" dirty="0" smtClean="0">
                <a:solidFill>
                  <a:srgbClr val="FF0000"/>
                </a:solidFill>
              </a:rPr>
              <a:t>N&gt;1</a:t>
            </a:r>
            <a:r>
              <a:rPr lang="zh-CN" altLang="en-US" dirty="0" smtClean="0">
                <a:solidFill>
                  <a:srgbClr val="FF0000"/>
                </a:solidFill>
              </a:rPr>
              <a:t>个参与方联合参与建模组成的组</a:t>
            </a:r>
            <a:endParaRPr lang="en-US" altLang="zh-CN" dirty="0" smtClean="0">
              <a:solidFill>
                <a:srgbClr val="FF0000"/>
              </a:solidFill>
            </a:endParaRPr>
          </a:p>
          <a:p>
            <a:r>
              <a:rPr lang="zh-CN" altLang="en-US" dirty="0" smtClean="0">
                <a:solidFill>
                  <a:srgbClr val="FF0000"/>
                </a:solidFill>
              </a:rPr>
              <a:t>织形态</a:t>
            </a:r>
            <a:endParaRPr lang="en-US" altLang="zh-CN" dirty="0" smtClean="0">
              <a:solidFill>
                <a:srgbClr val="FF0000"/>
              </a:solidFill>
            </a:endParaRPr>
          </a:p>
          <a:p>
            <a:endParaRPr lang="en-US" altLang="zh-CN" dirty="0">
              <a:solidFill>
                <a:srgbClr val="FF0000"/>
              </a:solidFill>
            </a:endParaRPr>
          </a:p>
          <a:p>
            <a:r>
              <a:rPr lang="en-US" altLang="zh-CN" dirty="0" smtClean="0"/>
              <a:t>Federated Model(</a:t>
            </a:r>
            <a:r>
              <a:rPr lang="zh-CN" altLang="en-US" dirty="0" smtClean="0"/>
              <a:t>联邦模型</a:t>
            </a:r>
            <a:r>
              <a:rPr lang="en-US" altLang="zh-CN" dirty="0" smtClean="0"/>
              <a:t>)</a:t>
            </a:r>
            <a:r>
              <a:rPr lang="zh-CN" altLang="en-US" dirty="0"/>
              <a:t>：</a:t>
            </a:r>
            <a:endParaRPr lang="en-US" altLang="zh-CN" dirty="0"/>
          </a:p>
          <a:p>
            <a:r>
              <a:rPr lang="zh-CN" altLang="en-US" dirty="0" smtClean="0">
                <a:solidFill>
                  <a:srgbClr val="FF0000"/>
                </a:solidFill>
              </a:rPr>
              <a:t>参与者用联邦学习的方法建立的模型</a:t>
            </a:r>
            <a:endParaRPr lang="en-US" altLang="zh-CN" dirty="0" smtClean="0">
              <a:solidFill>
                <a:srgbClr val="FF0000"/>
              </a:solidFill>
            </a:endParaRPr>
          </a:p>
          <a:p>
            <a:endParaRPr lang="en-US" altLang="zh-CN" dirty="0">
              <a:solidFill>
                <a:srgbClr val="FF0000"/>
              </a:solidFill>
            </a:endParaRPr>
          </a:p>
          <a:p>
            <a:r>
              <a:rPr lang="en-US" altLang="zh-CN" dirty="0"/>
              <a:t>Utility</a:t>
            </a:r>
            <a:r>
              <a:rPr lang="en-US" altLang="zh-CN" dirty="0" smtClean="0"/>
              <a:t>(</a:t>
            </a:r>
            <a:r>
              <a:rPr lang="zh-CN" altLang="en-US" dirty="0"/>
              <a:t>效用</a:t>
            </a:r>
            <a:r>
              <a:rPr lang="en-US" altLang="zh-CN" dirty="0" smtClean="0"/>
              <a:t>)</a:t>
            </a:r>
            <a:r>
              <a:rPr lang="zh-CN" altLang="en-US" dirty="0"/>
              <a:t>：</a:t>
            </a:r>
            <a:endParaRPr lang="en-US" altLang="zh-CN" dirty="0"/>
          </a:p>
          <a:p>
            <a:r>
              <a:rPr lang="zh-CN" altLang="en-US" dirty="0" smtClean="0">
                <a:solidFill>
                  <a:srgbClr val="FF0000"/>
                </a:solidFill>
              </a:rPr>
              <a:t>参与者对于联盟的贡献能力</a:t>
            </a:r>
            <a:endParaRPr lang="en-US" altLang="zh-CN" dirty="0" smtClean="0">
              <a:solidFill>
                <a:srgbClr val="FF0000"/>
              </a:solidFill>
            </a:endParaRPr>
          </a:p>
          <a:p>
            <a:endParaRPr lang="en-US" altLang="zh-CN" dirty="0">
              <a:solidFill>
                <a:srgbClr val="FF0000"/>
              </a:solidFill>
            </a:endParaRPr>
          </a:p>
          <a:p>
            <a:r>
              <a:rPr lang="en-US" altLang="zh-CN" dirty="0" smtClean="0"/>
              <a:t>Payment(</a:t>
            </a:r>
            <a:r>
              <a:rPr lang="zh-CN" altLang="en-US" dirty="0"/>
              <a:t>支付</a:t>
            </a:r>
            <a:r>
              <a:rPr lang="en-US" altLang="zh-CN" dirty="0" smtClean="0"/>
              <a:t>)</a:t>
            </a:r>
            <a:r>
              <a:rPr lang="zh-CN" altLang="en-US" dirty="0"/>
              <a:t>：</a:t>
            </a:r>
            <a:endParaRPr lang="en-US" altLang="zh-CN" dirty="0"/>
          </a:p>
          <a:p>
            <a:r>
              <a:rPr lang="zh-CN" altLang="en-US" dirty="0" smtClean="0">
                <a:solidFill>
                  <a:srgbClr val="FF0000"/>
                </a:solidFill>
              </a:rPr>
              <a:t>参与者向联盟的支付（负数代表参与</a:t>
            </a:r>
            <a:endParaRPr lang="en-US" altLang="zh-CN" dirty="0" smtClean="0">
              <a:solidFill>
                <a:srgbClr val="FF0000"/>
              </a:solidFill>
            </a:endParaRPr>
          </a:p>
          <a:p>
            <a:r>
              <a:rPr lang="zh-CN" altLang="en-US" dirty="0" smtClean="0">
                <a:solidFill>
                  <a:srgbClr val="FF0000"/>
                </a:solidFill>
              </a:rPr>
              <a:t>方从联盟获得报酬）</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a:t>
            </a:r>
            <a:r>
              <a:rPr lang="zh-CN" altLang="en-US" dirty="0" smtClean="0"/>
              <a:t>结果</a:t>
            </a:r>
            <a:r>
              <a:rPr lang="en-US" altLang="zh-CN" dirty="0" smtClean="0"/>
              <a:t>2</a:t>
            </a:r>
            <a:endParaRPr lang="zh-CN" altLang="en-US" dirty="0"/>
          </a:p>
        </p:txBody>
      </p:sp>
      <p:sp>
        <p:nvSpPr>
          <p:cNvPr id="3" name="灯片编号占位符 2"/>
          <p:cNvSpPr>
            <a:spLocks noGrp="1"/>
          </p:cNvSpPr>
          <p:nvPr>
            <p:ph type="sldNum" sz="quarter" idx="12"/>
          </p:nvPr>
        </p:nvSpPr>
        <p:spPr/>
        <p:txBody>
          <a:bodyPr/>
          <a:lstStyle/>
          <a:p>
            <a:fld id="{9ED3E4F7-A091-42AC-825C-7093DCF883DD}" type="slidenum">
              <a:rPr lang="en-US" altLang="zh-CN" smtClean="0"/>
              <a:t>20</a:t>
            </a:fld>
            <a:endParaRPr lang="zh-CN" altLang="en-US"/>
          </a:p>
        </p:txBody>
      </p:sp>
      <p:pic>
        <p:nvPicPr>
          <p:cNvPr id="5" name="内容占位符 4"/>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9665" t="33227" r="2985" b="20187"/>
          <a:stretch/>
        </p:blipFill>
        <p:spPr>
          <a:xfrm>
            <a:off x="323528" y="1988840"/>
            <a:ext cx="8359000" cy="3343600"/>
          </a:xfrm>
        </p:spPr>
      </p:pic>
    </p:spTree>
    <p:extLst>
      <p:ext uri="{BB962C8B-B14F-4D97-AF65-F5344CB8AC3E}">
        <p14:creationId xmlns:p14="http://schemas.microsoft.com/office/powerpoint/2010/main" val="3376520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b="1" dirty="0"/>
              <a:t>基础理论模型在中国“智慧民生”中的应用</a:t>
            </a:r>
          </a:p>
        </p:txBody>
      </p:sp>
      <p:sp>
        <p:nvSpPr>
          <p:cNvPr id="3" name="副标题 2"/>
          <p:cNvSpPr>
            <a:spLocks noGrp="1"/>
          </p:cNvSpPr>
          <p:nvPr>
            <p:ph type="subTitle"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21</a:t>
            </a:fld>
            <a:endParaRPr lang="zh-CN" altLang="en-US"/>
          </a:p>
        </p:txBody>
      </p:sp>
    </p:spTree>
    <p:extLst>
      <p:ext uri="{BB962C8B-B14F-4D97-AF65-F5344CB8AC3E}">
        <p14:creationId xmlns:p14="http://schemas.microsoft.com/office/powerpoint/2010/main" val="1252100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中国政务服务难题</a:t>
            </a:r>
            <a:endParaRPr lang="zh-CN" altLang="en-US" dirty="0"/>
          </a:p>
        </p:txBody>
      </p:sp>
      <p:sp>
        <p:nvSpPr>
          <p:cNvPr id="3" name="灯片编号占位符 2"/>
          <p:cNvSpPr>
            <a:spLocks noGrp="1"/>
          </p:cNvSpPr>
          <p:nvPr>
            <p:ph type="sldNum" sz="quarter" idx="12"/>
          </p:nvPr>
        </p:nvSpPr>
        <p:spPr/>
        <p:txBody>
          <a:bodyPr/>
          <a:lstStyle/>
          <a:p>
            <a:fld id="{9ED3E4F7-A091-42AC-825C-7093DCF883DD}" type="slidenum">
              <a:rPr lang="en-US" altLang="zh-CN" smtClean="0"/>
              <a:t>22</a:t>
            </a:fld>
            <a:endParaRPr lang="zh-CN" altLang="en-US"/>
          </a:p>
        </p:txBody>
      </p:sp>
      <p:pic>
        <p:nvPicPr>
          <p:cNvPr id="5" name="内容占位符 4"/>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23642" t="26942" r="9973" b="35716"/>
          <a:stretch/>
        </p:blipFill>
        <p:spPr>
          <a:xfrm>
            <a:off x="612648" y="2238887"/>
            <a:ext cx="7416553" cy="3128950"/>
          </a:xfrm>
        </p:spPr>
      </p:pic>
    </p:spTree>
    <p:extLst>
      <p:ext uri="{BB962C8B-B14F-4D97-AF65-F5344CB8AC3E}">
        <p14:creationId xmlns:p14="http://schemas.microsoft.com/office/powerpoint/2010/main" val="2234285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现有电子政务系统</a:t>
            </a:r>
            <a:endParaRPr lang="zh-CN" altLang="en-US" dirty="0"/>
          </a:p>
        </p:txBody>
      </p:sp>
      <p:sp>
        <p:nvSpPr>
          <p:cNvPr id="3" name="灯片编号占位符 2"/>
          <p:cNvSpPr>
            <a:spLocks noGrp="1"/>
          </p:cNvSpPr>
          <p:nvPr>
            <p:ph type="sldNum" sz="quarter" idx="12"/>
          </p:nvPr>
        </p:nvSpPr>
        <p:spPr/>
        <p:txBody>
          <a:bodyPr/>
          <a:lstStyle/>
          <a:p>
            <a:fld id="{9ED3E4F7-A091-42AC-825C-7093DCF883DD}" type="slidenum">
              <a:rPr lang="en-US" altLang="zh-CN" smtClean="0"/>
              <a:t>23</a:t>
            </a:fld>
            <a:endParaRPr lang="zh-CN" altLang="en-US"/>
          </a:p>
        </p:txBody>
      </p:sp>
      <p:pic>
        <p:nvPicPr>
          <p:cNvPr id="5" name="内容占位符 4"/>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11995" t="31675" b="24845"/>
          <a:stretch/>
        </p:blipFill>
        <p:spPr>
          <a:xfrm>
            <a:off x="641381" y="1916832"/>
            <a:ext cx="8161673" cy="3024336"/>
          </a:xfrm>
        </p:spPr>
      </p:pic>
    </p:spTree>
    <p:extLst>
      <p:ext uri="{BB962C8B-B14F-4D97-AF65-F5344CB8AC3E}">
        <p14:creationId xmlns:p14="http://schemas.microsoft.com/office/powerpoint/2010/main" val="2818252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SmartHS</a:t>
            </a:r>
            <a:r>
              <a:rPr lang="zh-CN" altLang="en-US" dirty="0"/>
              <a:t>电子政务系统</a:t>
            </a:r>
          </a:p>
        </p:txBody>
      </p:sp>
      <p:sp>
        <p:nvSpPr>
          <p:cNvPr id="3" name="灯片编号占位符 2"/>
          <p:cNvSpPr>
            <a:spLocks noGrp="1"/>
          </p:cNvSpPr>
          <p:nvPr>
            <p:ph type="sldNum" sz="quarter" idx="12"/>
          </p:nvPr>
        </p:nvSpPr>
        <p:spPr/>
        <p:txBody>
          <a:bodyPr/>
          <a:lstStyle/>
          <a:p>
            <a:fld id="{9ED3E4F7-A091-42AC-825C-7093DCF883DD}" type="slidenum">
              <a:rPr lang="en-US" altLang="zh-CN" smtClean="0"/>
              <a:t>24</a:t>
            </a:fld>
            <a:endParaRPr lang="zh-CN" altLang="en-US"/>
          </a:p>
        </p:txBody>
      </p:sp>
      <p:pic>
        <p:nvPicPr>
          <p:cNvPr id="5" name="内容占位符 4"/>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9666" t="33227" r="1547" b="23292"/>
          <a:stretch/>
        </p:blipFill>
        <p:spPr>
          <a:xfrm>
            <a:off x="612648" y="1988840"/>
            <a:ext cx="7847784" cy="2882409"/>
          </a:xfrm>
        </p:spPr>
      </p:pic>
    </p:spTree>
    <p:extLst>
      <p:ext uri="{BB962C8B-B14F-4D97-AF65-F5344CB8AC3E}">
        <p14:creationId xmlns:p14="http://schemas.microsoft.com/office/powerpoint/2010/main" val="643876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SmartHS</a:t>
            </a:r>
            <a:r>
              <a:rPr lang="zh-CN" altLang="en-US" dirty="0" smtClean="0"/>
              <a:t>电子政务系统</a:t>
            </a:r>
            <a:endParaRPr lang="zh-CN" altLang="en-US" dirty="0"/>
          </a:p>
        </p:txBody>
      </p:sp>
      <p:sp>
        <p:nvSpPr>
          <p:cNvPr id="3" name="灯片编号占位符 2"/>
          <p:cNvSpPr>
            <a:spLocks noGrp="1"/>
          </p:cNvSpPr>
          <p:nvPr>
            <p:ph type="sldNum" sz="quarter" idx="12"/>
          </p:nvPr>
        </p:nvSpPr>
        <p:spPr/>
        <p:txBody>
          <a:bodyPr/>
          <a:lstStyle/>
          <a:p>
            <a:fld id="{9ED3E4F7-A091-42AC-825C-7093DCF883DD}" type="slidenum">
              <a:rPr lang="en-US" altLang="zh-CN" smtClean="0"/>
              <a:t>25</a:t>
            </a:fld>
            <a:endParaRPr lang="zh-CN" altLang="en-US"/>
          </a:p>
        </p:txBody>
      </p:sp>
      <p:pic>
        <p:nvPicPr>
          <p:cNvPr id="5" name="内容占位符 4"/>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7338" t="30122" r="28314" b="21740"/>
          <a:stretch/>
        </p:blipFill>
        <p:spPr>
          <a:xfrm>
            <a:off x="900681" y="1844824"/>
            <a:ext cx="7127703" cy="3999204"/>
          </a:xfrm>
        </p:spPr>
      </p:pic>
    </p:spTree>
    <p:extLst>
      <p:ext uri="{BB962C8B-B14F-4D97-AF65-F5344CB8AC3E}">
        <p14:creationId xmlns:p14="http://schemas.microsoft.com/office/powerpoint/2010/main" val="1976403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2"/>
          </p:nvPr>
        </p:nvSpPr>
        <p:spPr/>
        <p:txBody>
          <a:bodyPr/>
          <a:lstStyle/>
          <a:p>
            <a:fld id="{9ED3E4F7-A091-42AC-825C-7093DCF883DD}" type="slidenum">
              <a:rPr lang="en-US" altLang="zh-CN" smtClean="0"/>
              <a:t>26</a:t>
            </a:fld>
            <a:endParaRPr lang="zh-CN" altLang="en-US"/>
          </a:p>
        </p:txBody>
      </p:sp>
      <p:pic>
        <p:nvPicPr>
          <p:cNvPr id="5" name="内容占位符 4"/>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16654" t="30122" r="11137" b="20187"/>
          <a:stretch/>
        </p:blipFill>
        <p:spPr>
          <a:xfrm>
            <a:off x="1187624" y="2157797"/>
            <a:ext cx="6278199" cy="3240360"/>
          </a:xfrm>
        </p:spPr>
      </p:pic>
    </p:spTree>
    <p:extLst>
      <p:ext uri="{BB962C8B-B14F-4D97-AF65-F5344CB8AC3E}">
        <p14:creationId xmlns:p14="http://schemas.microsoft.com/office/powerpoint/2010/main" val="964426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2"/>
          </p:nvPr>
        </p:nvSpPr>
        <p:spPr/>
        <p:txBody>
          <a:bodyPr/>
          <a:lstStyle/>
          <a:p>
            <a:fld id="{9ED3E4F7-A091-42AC-825C-7093DCF883DD}" type="slidenum">
              <a:rPr lang="en-US" altLang="zh-CN" smtClean="0"/>
              <a:t>27</a:t>
            </a:fld>
            <a:endParaRPr lang="zh-CN" altLang="en-US"/>
          </a:p>
        </p:txBody>
      </p:sp>
      <p:pic>
        <p:nvPicPr>
          <p:cNvPr id="5" name="内容占位符 4"/>
          <p:cNvPicPr>
            <a:picLocks noGrp="1" noChangeAspect="1"/>
          </p:cNvPicPr>
          <p:nvPr>
            <p:ph sz="quarter" idx="1"/>
          </p:nvPr>
        </p:nvPicPr>
        <p:blipFill rotWithShape="1">
          <a:blip r:embed="rId3">
            <a:extLst>
              <a:ext uri="{28A0092B-C50C-407E-A947-70E740481C1C}">
                <a14:useLocalDpi xmlns:a14="http://schemas.microsoft.com/office/drawing/2010/main" val="0"/>
              </a:ext>
            </a:extLst>
          </a:blip>
          <a:srcRect l="9665" t="31675" r="2985" b="21739"/>
          <a:stretch/>
        </p:blipFill>
        <p:spPr>
          <a:xfrm>
            <a:off x="578418" y="1844824"/>
            <a:ext cx="7920881" cy="3168352"/>
          </a:xfrm>
        </p:spPr>
      </p:pic>
    </p:spTree>
    <p:extLst>
      <p:ext uri="{BB962C8B-B14F-4D97-AF65-F5344CB8AC3E}">
        <p14:creationId xmlns:p14="http://schemas.microsoft.com/office/powerpoint/2010/main" val="1837307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联邦学习激励机制设计</a:t>
            </a:r>
            <a:endParaRPr lang="zh-CN" altLang="en-US" dirty="0"/>
          </a:p>
        </p:txBody>
      </p:sp>
      <p:sp>
        <p:nvSpPr>
          <p:cNvPr id="3" name="灯片编号占位符 2"/>
          <p:cNvSpPr>
            <a:spLocks noGrp="1"/>
          </p:cNvSpPr>
          <p:nvPr>
            <p:ph type="sldNum" sz="quarter" idx="12"/>
          </p:nvPr>
        </p:nvSpPr>
        <p:spPr/>
        <p:txBody>
          <a:bodyPr/>
          <a:lstStyle/>
          <a:p>
            <a:fld id="{9ED3E4F7-A091-42AC-825C-7093DCF883DD}" type="slidenum">
              <a:rPr lang="en-US" altLang="zh-CN" smtClean="0"/>
              <a:t>3</a:t>
            </a:fld>
            <a:endParaRPr lang="zh-CN" altLang="en-US"/>
          </a:p>
        </p:txBody>
      </p:sp>
      <p:pic>
        <p:nvPicPr>
          <p:cNvPr id="5" name="内容占位符 4"/>
          <p:cNvPicPr>
            <a:picLocks noGrp="1" noChangeAspect="1"/>
          </p:cNvPicPr>
          <p:nvPr>
            <p:ph sz="quarter" idx="1"/>
          </p:nvPr>
        </p:nvPicPr>
        <p:blipFill rotWithShape="1">
          <a:blip r:embed="rId3">
            <a:extLst>
              <a:ext uri="{28A0092B-C50C-407E-A947-70E740481C1C}">
                <a14:useLocalDpi xmlns:a14="http://schemas.microsoft.com/office/drawing/2010/main" val="0"/>
              </a:ext>
            </a:extLst>
          </a:blip>
          <a:srcRect l="16655" t="37885" r="12301" b="30441"/>
          <a:stretch/>
        </p:blipFill>
        <p:spPr>
          <a:xfrm>
            <a:off x="250837" y="3034315"/>
            <a:ext cx="8829406" cy="2952328"/>
          </a:xfrm>
        </p:spPr>
      </p:pic>
      <p:sp>
        <p:nvSpPr>
          <p:cNvPr id="6" name="文本框 5"/>
          <p:cNvSpPr txBox="1"/>
          <p:nvPr/>
        </p:nvSpPr>
        <p:spPr>
          <a:xfrm>
            <a:off x="74379" y="1951561"/>
            <a:ext cx="9182322" cy="369332"/>
          </a:xfrm>
          <a:prstGeom prst="rect">
            <a:avLst/>
          </a:prstGeom>
          <a:noFill/>
        </p:spPr>
        <p:txBody>
          <a:bodyPr wrap="none" rtlCol="0">
            <a:spAutoFit/>
          </a:bodyPr>
          <a:lstStyle/>
          <a:p>
            <a:r>
              <a:rPr lang="zh-CN" altLang="en-US" dirty="0" smtClean="0"/>
              <a:t>一个数据联盟的可持续发展取决于其</a:t>
            </a:r>
            <a:r>
              <a:rPr lang="zh-CN" altLang="en-US" dirty="0" smtClean="0">
                <a:solidFill>
                  <a:srgbClr val="FF0000"/>
                </a:solidFill>
              </a:rPr>
              <a:t>能否持续吸引高质量的个人或机构数据持有人的参与</a:t>
            </a:r>
            <a:endParaRPr lang="zh-CN" altLang="en-US" dirty="0">
              <a:solidFill>
                <a:srgbClr val="FF0000"/>
              </a:solidFill>
            </a:endParaRPr>
          </a:p>
        </p:txBody>
      </p:sp>
    </p:spTree>
    <p:extLst>
      <p:ext uri="{BB962C8B-B14F-4D97-AF65-F5344CB8AC3E}">
        <p14:creationId xmlns:p14="http://schemas.microsoft.com/office/powerpoint/2010/main" val="3551084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收益分配博弈</a:t>
            </a:r>
            <a:endParaRPr lang="zh-CN" altLang="en-US" dirty="0"/>
          </a:p>
        </p:txBody>
      </p:sp>
      <p:sp>
        <p:nvSpPr>
          <p:cNvPr id="3" name="灯片编号占位符 2"/>
          <p:cNvSpPr>
            <a:spLocks noGrp="1"/>
          </p:cNvSpPr>
          <p:nvPr>
            <p:ph type="sldNum" sz="quarter" idx="12"/>
          </p:nvPr>
        </p:nvSpPr>
        <p:spPr/>
        <p:txBody>
          <a:bodyPr/>
          <a:lstStyle/>
          <a:p>
            <a:fld id="{9ED3E4F7-A091-42AC-825C-7093DCF883DD}" type="slidenum">
              <a:rPr lang="en-US" altLang="zh-CN" smtClean="0"/>
              <a:t>4</a:t>
            </a:fld>
            <a:endParaRPr lang="zh-CN" altLang="en-US"/>
          </a:p>
        </p:txBody>
      </p:sp>
      <p:pic>
        <p:nvPicPr>
          <p:cNvPr id="5" name="内容占位符 4"/>
          <p:cNvPicPr>
            <a:picLocks noGrp="1" noChangeAspect="1"/>
          </p:cNvPicPr>
          <p:nvPr>
            <p:ph sz="quarter" idx="1"/>
          </p:nvPr>
        </p:nvPicPr>
        <p:blipFill rotWithShape="1">
          <a:blip r:embed="rId3">
            <a:extLst>
              <a:ext uri="{28A0092B-C50C-407E-A947-70E740481C1C}">
                <a14:useLocalDpi xmlns:a14="http://schemas.microsoft.com/office/drawing/2010/main" val="0"/>
              </a:ext>
            </a:extLst>
          </a:blip>
          <a:srcRect l="12856" t="33227" r="6501" b="20187"/>
          <a:stretch/>
        </p:blipFill>
        <p:spPr>
          <a:xfrm>
            <a:off x="251520" y="1772816"/>
            <a:ext cx="8677598" cy="3772868"/>
          </a:xfrm>
        </p:spPr>
      </p:pic>
    </p:spTree>
    <p:extLst>
      <p:ext uri="{BB962C8B-B14F-4D97-AF65-F5344CB8AC3E}">
        <p14:creationId xmlns:p14="http://schemas.microsoft.com/office/powerpoint/2010/main" val="2848556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收益分配方案</a:t>
            </a:r>
            <a:r>
              <a:rPr lang="en-US" altLang="zh-CN" dirty="0" smtClean="0"/>
              <a:t>—Equal</a:t>
            </a:r>
            <a:r>
              <a:rPr lang="zh-CN" altLang="en-US" dirty="0" smtClean="0"/>
              <a:t>平均分配</a:t>
            </a:r>
            <a:endParaRPr lang="zh-CN" altLang="en-US" dirty="0"/>
          </a:p>
        </p:txBody>
      </p:sp>
      <p:sp>
        <p:nvSpPr>
          <p:cNvPr id="3" name="灯片编号占位符 2"/>
          <p:cNvSpPr>
            <a:spLocks noGrp="1"/>
          </p:cNvSpPr>
          <p:nvPr>
            <p:ph type="sldNum" sz="quarter" idx="12"/>
          </p:nvPr>
        </p:nvSpPr>
        <p:spPr/>
        <p:txBody>
          <a:bodyPr/>
          <a:lstStyle/>
          <a:p>
            <a:fld id="{9ED3E4F7-A091-42AC-825C-7093DCF883DD}" type="slidenum">
              <a:rPr lang="en-US" altLang="zh-CN" smtClean="0"/>
              <a:t>5</a:t>
            </a:fld>
            <a:endParaRPr lang="zh-CN" altLang="en-US"/>
          </a:p>
        </p:txBody>
      </p:sp>
      <p:sp>
        <p:nvSpPr>
          <p:cNvPr id="4" name="内容占位符 3"/>
          <p:cNvSpPr>
            <a:spLocks noGrp="1"/>
          </p:cNvSpPr>
          <p:nvPr>
            <p:ph sz="quarter" idx="1"/>
          </p:nvPr>
        </p:nvSpPr>
        <p:spPr/>
        <p:txBody>
          <a:bodyPr/>
          <a:lstStyle/>
          <a:p>
            <a:pPr marL="0" indent="0" algn="ctr">
              <a:buNone/>
            </a:pPr>
            <a:r>
              <a:rPr lang="en-US" altLang="zh-CN" dirty="0" smtClean="0"/>
              <a:t>B(t)</a:t>
            </a:r>
            <a:r>
              <a:rPr lang="zh-CN" altLang="en-US" dirty="0" smtClean="0"/>
              <a:t>总是平均分配给所有参与者</a:t>
            </a:r>
            <a:endParaRPr lang="en-US" altLang="zh-CN" dirty="0" smtClean="0"/>
          </a:p>
          <a:p>
            <a:pPr marL="0" indent="0" algn="ctr">
              <a:buNone/>
            </a:pPr>
            <a:r>
              <a:rPr lang="en-US" altLang="zh-CN" dirty="0" smtClean="0"/>
              <a:t>(</a:t>
            </a:r>
            <a:r>
              <a:rPr lang="zh-CN" altLang="en-US" u="sng" dirty="0" smtClean="0"/>
              <a:t>平均主义</a:t>
            </a:r>
            <a:r>
              <a:rPr lang="en-US" altLang="zh-CN" dirty="0" smtClean="0"/>
              <a:t>)</a:t>
            </a:r>
          </a:p>
          <a:p>
            <a:pPr marL="0" indent="0" algn="ctr">
              <a:buNone/>
            </a:pPr>
            <a:endParaRPr lang="en-US" altLang="zh-CN" dirty="0" smtClean="0"/>
          </a:p>
          <a:p>
            <a:pPr marL="0" indent="0" algn="ctr">
              <a:buNone/>
            </a:pPr>
            <a:endParaRPr lang="en-US" altLang="zh-CN" dirty="0" smtClean="0"/>
          </a:p>
          <a:p>
            <a:pPr marL="0" indent="0">
              <a:buNone/>
            </a:pPr>
            <a:r>
              <a:rPr lang="zh-CN" altLang="en-US" dirty="0" smtClean="0"/>
              <a:t>每个时间点的收益分配法：</a:t>
            </a:r>
            <a:endParaRPr lang="zh-CN" altLang="en-US" dirty="0"/>
          </a:p>
        </p:txBody>
      </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46660" t="48875" r="42538" b="45195"/>
          <a:stretch/>
        </p:blipFill>
        <p:spPr>
          <a:xfrm>
            <a:off x="5148064" y="3414700"/>
            <a:ext cx="2448272" cy="1008112"/>
          </a:xfrm>
          <a:prstGeom prst="rect">
            <a:avLst/>
          </a:prstGeom>
        </p:spPr>
      </p:pic>
    </p:spTree>
    <p:extLst>
      <p:ext uri="{BB962C8B-B14F-4D97-AF65-F5344CB8AC3E}">
        <p14:creationId xmlns:p14="http://schemas.microsoft.com/office/powerpoint/2010/main" val="2407512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收益分配方案</a:t>
            </a:r>
            <a:r>
              <a:rPr lang="en-US" altLang="zh-CN" dirty="0" smtClean="0"/>
              <a:t>—</a:t>
            </a:r>
            <a:r>
              <a:rPr lang="en-US" altLang="zh-CN" dirty="0"/>
              <a:t>Linear</a:t>
            </a:r>
            <a:r>
              <a:rPr lang="zh-CN" altLang="en-US" dirty="0" smtClean="0"/>
              <a:t> 线性分配</a:t>
            </a:r>
            <a:endParaRPr lang="zh-CN" altLang="en-US" dirty="0"/>
          </a:p>
        </p:txBody>
      </p:sp>
      <p:sp>
        <p:nvSpPr>
          <p:cNvPr id="3" name="灯片编号占位符 2"/>
          <p:cNvSpPr>
            <a:spLocks noGrp="1"/>
          </p:cNvSpPr>
          <p:nvPr>
            <p:ph type="sldNum" sz="quarter" idx="12"/>
          </p:nvPr>
        </p:nvSpPr>
        <p:spPr/>
        <p:txBody>
          <a:bodyPr/>
          <a:lstStyle/>
          <a:p>
            <a:fld id="{9ED3E4F7-A091-42AC-825C-7093DCF883DD}" type="slidenum">
              <a:rPr lang="en-US" altLang="zh-CN" smtClean="0"/>
              <a:t>6</a:t>
            </a:fld>
            <a:endParaRPr lang="zh-CN" altLang="en-US"/>
          </a:p>
        </p:txBody>
      </p:sp>
      <p:sp>
        <p:nvSpPr>
          <p:cNvPr id="5" name="内容占位符 3"/>
          <p:cNvSpPr>
            <a:spLocks noGrp="1"/>
          </p:cNvSpPr>
          <p:nvPr>
            <p:ph sz="quarter" idx="1"/>
          </p:nvPr>
        </p:nvSpPr>
        <p:spPr>
          <a:xfrm>
            <a:off x="592582" y="1628800"/>
            <a:ext cx="8153400" cy="4637112"/>
          </a:xfrm>
        </p:spPr>
        <p:txBody>
          <a:bodyPr/>
          <a:lstStyle/>
          <a:p>
            <a:pPr marL="0" indent="0" algn="ctr">
              <a:buNone/>
            </a:pPr>
            <a:r>
              <a:rPr lang="zh-CN" altLang="en-US" dirty="0" smtClean="0"/>
              <a:t>参与者</a:t>
            </a:r>
            <a:r>
              <a:rPr lang="en-US" altLang="zh-CN" dirty="0" err="1" smtClean="0"/>
              <a:t>i</a:t>
            </a:r>
            <a:r>
              <a:rPr lang="zh-CN" altLang="en-US" dirty="0" smtClean="0"/>
              <a:t>在总收益中的占比与其所贡献的数据质量和数量的乘积成正比</a:t>
            </a:r>
            <a:endParaRPr lang="en-US" altLang="zh-CN" dirty="0" smtClean="0"/>
          </a:p>
          <a:p>
            <a:pPr marL="0" indent="0" algn="ctr">
              <a:buNone/>
            </a:pPr>
            <a:r>
              <a:rPr lang="en-US" altLang="zh-CN" dirty="0" smtClean="0"/>
              <a:t>(</a:t>
            </a:r>
            <a:r>
              <a:rPr lang="zh-CN" altLang="en-US" u="sng" dirty="0"/>
              <a:t>边际收益</a:t>
            </a:r>
            <a:r>
              <a:rPr lang="en-US" altLang="zh-CN" dirty="0" smtClean="0"/>
              <a:t>)</a:t>
            </a:r>
          </a:p>
          <a:p>
            <a:pPr marL="0" indent="0" algn="ctr">
              <a:buNone/>
            </a:pPr>
            <a:endParaRPr lang="en-US" altLang="zh-CN" dirty="0" smtClean="0"/>
          </a:p>
          <a:p>
            <a:pPr marL="0" indent="0" algn="ctr">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每个时间点的收益分配法：</a:t>
            </a:r>
            <a:endParaRPr lang="zh-CN" altLang="en-US" dirty="0"/>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40810" t="42322" r="35006" b="43570"/>
          <a:stretch/>
        </p:blipFill>
        <p:spPr>
          <a:xfrm>
            <a:off x="3270269" y="3194309"/>
            <a:ext cx="2798025" cy="1224136"/>
          </a:xfrm>
          <a:prstGeom prst="rect">
            <a:avLst/>
          </a:prstGeom>
        </p:spPr>
      </p:pic>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42584" t="58356" r="37694" b="30374"/>
          <a:stretch/>
        </p:blipFill>
        <p:spPr>
          <a:xfrm>
            <a:off x="5220072" y="5013176"/>
            <a:ext cx="2520280" cy="1080120"/>
          </a:xfrm>
          <a:prstGeom prst="rect">
            <a:avLst/>
          </a:prstGeom>
        </p:spPr>
      </p:pic>
    </p:spTree>
    <p:extLst>
      <p:ext uri="{BB962C8B-B14F-4D97-AF65-F5344CB8AC3E}">
        <p14:creationId xmlns:p14="http://schemas.microsoft.com/office/powerpoint/2010/main" val="1416236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收益分配方案</a:t>
            </a:r>
            <a:r>
              <a:rPr lang="en-US" altLang="zh-CN" dirty="0" smtClean="0"/>
              <a:t>—Individual</a:t>
            </a:r>
            <a:r>
              <a:rPr lang="zh-CN" altLang="en-US" dirty="0" smtClean="0"/>
              <a:t>个人贡献分配</a:t>
            </a:r>
            <a:endParaRPr lang="zh-CN" altLang="en-US" dirty="0"/>
          </a:p>
        </p:txBody>
      </p:sp>
      <p:sp>
        <p:nvSpPr>
          <p:cNvPr id="3" name="灯片编号占位符 2"/>
          <p:cNvSpPr>
            <a:spLocks noGrp="1"/>
          </p:cNvSpPr>
          <p:nvPr>
            <p:ph type="sldNum" sz="quarter" idx="12"/>
          </p:nvPr>
        </p:nvSpPr>
        <p:spPr/>
        <p:txBody>
          <a:bodyPr/>
          <a:lstStyle/>
          <a:p>
            <a:fld id="{9ED3E4F7-A091-42AC-825C-7093DCF883DD}" type="slidenum">
              <a:rPr lang="en-US" altLang="zh-CN" smtClean="0"/>
              <a:t>7</a:t>
            </a:fld>
            <a:endParaRPr lang="zh-CN" altLang="en-US"/>
          </a:p>
        </p:txBody>
      </p:sp>
      <p:sp>
        <p:nvSpPr>
          <p:cNvPr id="5" name="内容占位符 3"/>
          <p:cNvSpPr>
            <a:spLocks noGrp="1"/>
          </p:cNvSpPr>
          <p:nvPr>
            <p:ph sz="quarter" idx="1"/>
          </p:nvPr>
        </p:nvSpPr>
        <p:spPr>
          <a:xfrm>
            <a:off x="612648" y="1600200"/>
            <a:ext cx="8153400" cy="4637112"/>
          </a:xfrm>
        </p:spPr>
        <p:txBody>
          <a:bodyPr/>
          <a:lstStyle/>
          <a:p>
            <a:pPr marL="0" indent="0" algn="ctr">
              <a:buNone/>
            </a:pPr>
            <a:r>
              <a:rPr lang="zh-CN" altLang="en-US" dirty="0" smtClean="0"/>
              <a:t>按照参与者</a:t>
            </a:r>
            <a:r>
              <a:rPr lang="en-US" altLang="zh-CN" dirty="0" err="1" smtClean="0"/>
              <a:t>i</a:t>
            </a:r>
            <a:r>
              <a:rPr lang="zh-CN" altLang="en-US" dirty="0" smtClean="0"/>
              <a:t>个人能为联盟所能带来的效益确定他所得的报酬</a:t>
            </a:r>
            <a:endParaRPr lang="en-US" altLang="zh-CN" dirty="0" smtClean="0"/>
          </a:p>
          <a:p>
            <a:pPr marL="0" indent="0" algn="ctr">
              <a:buNone/>
            </a:pPr>
            <a:r>
              <a:rPr lang="en-US" altLang="zh-CN" dirty="0" smtClean="0"/>
              <a:t>(</a:t>
            </a:r>
            <a:r>
              <a:rPr lang="zh-CN" altLang="en-US" u="sng" dirty="0"/>
              <a:t>边际收益</a:t>
            </a:r>
            <a:r>
              <a:rPr lang="en-US" altLang="zh-CN" dirty="0" smtClean="0"/>
              <a:t>)</a:t>
            </a:r>
          </a:p>
          <a:p>
            <a:pPr marL="0" indent="0" algn="ctr">
              <a:buNone/>
            </a:pPr>
            <a:endParaRPr lang="en-US" altLang="zh-CN" dirty="0" smtClean="0"/>
          </a:p>
          <a:p>
            <a:pPr marL="0" indent="0" algn="ctr">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每个时间点的收益分配法：</a:t>
            </a:r>
            <a:endParaRPr lang="zh-CN" altLang="en-US" dirty="0"/>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42022" t="43299" r="34446" b="43254"/>
          <a:stretch/>
        </p:blipFill>
        <p:spPr>
          <a:xfrm>
            <a:off x="2987824" y="3212976"/>
            <a:ext cx="3225716" cy="1382453"/>
          </a:xfrm>
          <a:prstGeom prst="rect">
            <a:avLst/>
          </a:prstGeom>
        </p:spPr>
      </p:pic>
      <p:pic>
        <p:nvPicPr>
          <p:cNvPr id="9" name="图片 8"/>
          <p:cNvPicPr>
            <a:picLocks noChangeAspect="1"/>
          </p:cNvPicPr>
          <p:nvPr/>
        </p:nvPicPr>
        <p:blipFill rotWithShape="1">
          <a:blip r:embed="rId4">
            <a:extLst>
              <a:ext uri="{28A0092B-C50C-407E-A947-70E740481C1C}">
                <a14:useLocalDpi xmlns:a14="http://schemas.microsoft.com/office/drawing/2010/main" val="0"/>
              </a:ext>
            </a:extLst>
          </a:blip>
          <a:srcRect l="42584" t="58356" r="37694" b="30374"/>
          <a:stretch/>
        </p:blipFill>
        <p:spPr>
          <a:xfrm>
            <a:off x="5220072" y="4988505"/>
            <a:ext cx="2520280" cy="1080120"/>
          </a:xfrm>
          <a:prstGeom prst="rect">
            <a:avLst/>
          </a:prstGeom>
        </p:spPr>
      </p:pic>
    </p:spTree>
    <p:extLst>
      <p:ext uri="{BB962C8B-B14F-4D97-AF65-F5344CB8AC3E}">
        <p14:creationId xmlns:p14="http://schemas.microsoft.com/office/powerpoint/2010/main" val="1636238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收益分配方案</a:t>
            </a:r>
            <a:r>
              <a:rPr lang="en-US" altLang="zh-CN" dirty="0" smtClean="0"/>
              <a:t>—Labor Union</a:t>
            </a:r>
            <a:r>
              <a:rPr lang="zh-CN" altLang="en-US" dirty="0" smtClean="0"/>
              <a:t>工会分配</a:t>
            </a:r>
            <a:endParaRPr lang="zh-CN" altLang="en-US" dirty="0"/>
          </a:p>
        </p:txBody>
      </p:sp>
      <p:sp>
        <p:nvSpPr>
          <p:cNvPr id="3" name="灯片编号占位符 2"/>
          <p:cNvSpPr>
            <a:spLocks noGrp="1"/>
          </p:cNvSpPr>
          <p:nvPr>
            <p:ph type="sldNum" sz="quarter" idx="12"/>
          </p:nvPr>
        </p:nvSpPr>
        <p:spPr/>
        <p:txBody>
          <a:bodyPr/>
          <a:lstStyle/>
          <a:p>
            <a:fld id="{9ED3E4F7-A091-42AC-825C-7093DCF883DD}" type="slidenum">
              <a:rPr lang="en-US" altLang="zh-CN" smtClean="0"/>
              <a:t>8</a:t>
            </a:fld>
            <a:endParaRPr lang="zh-CN" altLang="en-US"/>
          </a:p>
        </p:txBody>
      </p:sp>
      <p:sp>
        <p:nvSpPr>
          <p:cNvPr id="5" name="内容占位符 3"/>
          <p:cNvSpPr>
            <a:spLocks noGrp="1"/>
          </p:cNvSpPr>
          <p:nvPr>
            <p:ph sz="quarter" idx="1"/>
          </p:nvPr>
        </p:nvSpPr>
        <p:spPr>
          <a:xfrm>
            <a:off x="612648" y="1600200"/>
            <a:ext cx="8153400" cy="4637112"/>
          </a:xfrm>
        </p:spPr>
        <p:txBody>
          <a:bodyPr/>
          <a:lstStyle/>
          <a:p>
            <a:pPr marL="0" indent="0" algn="ctr">
              <a:buNone/>
            </a:pPr>
            <a:r>
              <a:rPr lang="zh-CN" altLang="en-US" dirty="0" smtClean="0"/>
              <a:t>按照参与者</a:t>
            </a:r>
            <a:r>
              <a:rPr lang="en-US" altLang="zh-CN" dirty="0" err="1" smtClean="0"/>
              <a:t>i</a:t>
            </a:r>
            <a:r>
              <a:rPr lang="zh-CN" altLang="en-US" dirty="0" smtClean="0"/>
              <a:t>按实际加入联盟次序所带来的边际收益确认他所应得的报酬</a:t>
            </a:r>
            <a:endParaRPr lang="en-US" altLang="zh-CN" dirty="0" smtClean="0"/>
          </a:p>
          <a:p>
            <a:pPr marL="0" indent="0" algn="ctr">
              <a:buNone/>
            </a:pPr>
            <a:r>
              <a:rPr lang="en-US" altLang="zh-CN" dirty="0" smtClean="0"/>
              <a:t>(</a:t>
            </a:r>
            <a:r>
              <a:rPr lang="zh-CN" altLang="en-US" u="sng" dirty="0"/>
              <a:t>边际收益</a:t>
            </a:r>
            <a:r>
              <a:rPr lang="en-US" altLang="zh-CN" dirty="0" smtClean="0"/>
              <a:t>)</a:t>
            </a:r>
          </a:p>
          <a:p>
            <a:pPr marL="0" indent="0" algn="ctr">
              <a:buNone/>
            </a:pPr>
            <a:endParaRPr lang="en-US" altLang="zh-CN" dirty="0" smtClean="0"/>
          </a:p>
          <a:p>
            <a:pPr marL="0" indent="0" algn="ctr">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每个时间点的收益分配法：</a:t>
            </a:r>
            <a:endParaRPr lang="zh-CN" altLang="en-US" dirty="0"/>
          </a:p>
        </p:txBody>
      </p:sp>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29533" t="44220" r="16770" b="43251"/>
          <a:stretch/>
        </p:blipFill>
        <p:spPr>
          <a:xfrm>
            <a:off x="1809028" y="3414700"/>
            <a:ext cx="5760640" cy="1008112"/>
          </a:xfrm>
          <a:prstGeom prst="rect">
            <a:avLst/>
          </a:prstGeom>
        </p:spPr>
      </p:pic>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42584" t="58356" r="37694" b="30374"/>
          <a:stretch/>
        </p:blipFill>
        <p:spPr>
          <a:xfrm>
            <a:off x="5148064" y="5085184"/>
            <a:ext cx="2520280" cy="1080120"/>
          </a:xfrm>
          <a:prstGeom prst="rect">
            <a:avLst/>
          </a:prstGeom>
        </p:spPr>
      </p:pic>
    </p:spTree>
    <p:extLst>
      <p:ext uri="{BB962C8B-B14F-4D97-AF65-F5344CB8AC3E}">
        <p14:creationId xmlns:p14="http://schemas.microsoft.com/office/powerpoint/2010/main" val="2428909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收益分配方案</a:t>
            </a:r>
            <a:r>
              <a:rPr lang="en-US" altLang="zh-CN" dirty="0" smtClean="0"/>
              <a:t>—Shapley</a:t>
            </a:r>
            <a:r>
              <a:rPr lang="zh-CN" altLang="en-US" dirty="0" smtClean="0"/>
              <a:t>沙普利分配</a:t>
            </a:r>
            <a:endParaRPr lang="zh-CN" altLang="en-US" dirty="0"/>
          </a:p>
        </p:txBody>
      </p:sp>
      <p:sp>
        <p:nvSpPr>
          <p:cNvPr id="3" name="灯片编号占位符 2"/>
          <p:cNvSpPr>
            <a:spLocks noGrp="1"/>
          </p:cNvSpPr>
          <p:nvPr>
            <p:ph type="sldNum" sz="quarter" idx="12"/>
          </p:nvPr>
        </p:nvSpPr>
        <p:spPr/>
        <p:txBody>
          <a:bodyPr/>
          <a:lstStyle/>
          <a:p>
            <a:fld id="{9ED3E4F7-A091-42AC-825C-7093DCF883DD}" type="slidenum">
              <a:rPr lang="en-US" altLang="zh-CN" smtClean="0"/>
              <a:t>9</a:t>
            </a:fld>
            <a:endParaRPr lang="zh-CN" altLang="en-US"/>
          </a:p>
        </p:txBody>
      </p:sp>
      <p:sp>
        <p:nvSpPr>
          <p:cNvPr id="5" name="内容占位符 3"/>
          <p:cNvSpPr>
            <a:spLocks noGrp="1"/>
          </p:cNvSpPr>
          <p:nvPr>
            <p:ph sz="quarter" idx="1"/>
          </p:nvPr>
        </p:nvSpPr>
        <p:spPr>
          <a:xfrm>
            <a:off x="612648" y="1600200"/>
            <a:ext cx="8153400" cy="4637112"/>
          </a:xfrm>
        </p:spPr>
        <p:txBody>
          <a:bodyPr/>
          <a:lstStyle/>
          <a:p>
            <a:pPr marL="0" indent="0" algn="ctr">
              <a:buNone/>
            </a:pPr>
            <a:r>
              <a:rPr lang="zh-CN" altLang="en-US" dirty="0"/>
              <a:t>依据</a:t>
            </a:r>
            <a:r>
              <a:rPr lang="zh-CN" altLang="en-US" dirty="0" smtClean="0"/>
              <a:t>参与者</a:t>
            </a:r>
            <a:r>
              <a:rPr lang="en-US" altLang="zh-CN" dirty="0" err="1" smtClean="0"/>
              <a:t>i</a:t>
            </a:r>
            <a:r>
              <a:rPr lang="zh-CN" altLang="en-US" dirty="0" smtClean="0"/>
              <a:t>按所有可能加入联盟的次序所带来的平均边际收益确定所应得的报酬</a:t>
            </a:r>
            <a:endParaRPr lang="en-US" altLang="zh-CN" dirty="0" smtClean="0"/>
          </a:p>
          <a:p>
            <a:pPr marL="0" indent="0" algn="ctr">
              <a:buNone/>
            </a:pPr>
            <a:r>
              <a:rPr lang="en-US" altLang="zh-CN" dirty="0" smtClean="0"/>
              <a:t>(</a:t>
            </a:r>
            <a:r>
              <a:rPr lang="zh-CN" altLang="en-US" u="sng" dirty="0"/>
              <a:t>边际收益</a:t>
            </a:r>
            <a:r>
              <a:rPr lang="en-US" altLang="zh-CN" dirty="0" smtClean="0"/>
              <a:t>)</a:t>
            </a:r>
          </a:p>
          <a:p>
            <a:pPr marL="0" indent="0" algn="ctr">
              <a:buNone/>
            </a:pPr>
            <a:endParaRPr lang="en-US" altLang="zh-CN" dirty="0" smtClean="0"/>
          </a:p>
          <a:p>
            <a:pPr marL="0" indent="0" algn="ctr">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每个时间点的收益分配法：</a:t>
            </a:r>
            <a:endParaRPr lang="zh-CN" altLang="en-US" dirty="0"/>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42584" t="58356" r="37694" b="30374"/>
          <a:stretch/>
        </p:blipFill>
        <p:spPr>
          <a:xfrm>
            <a:off x="5292080" y="5128542"/>
            <a:ext cx="2520280" cy="1080120"/>
          </a:xfrm>
          <a:prstGeom prst="rect">
            <a:avLst/>
          </a:prstGeom>
        </p:spPr>
      </p:pic>
      <p:pic>
        <p:nvPicPr>
          <p:cNvPr id="7" name="图片 6"/>
          <p:cNvPicPr>
            <a:picLocks noChangeAspect="1"/>
          </p:cNvPicPr>
          <p:nvPr/>
        </p:nvPicPr>
        <p:blipFill rotWithShape="1">
          <a:blip r:embed="rId4">
            <a:extLst>
              <a:ext uri="{28A0092B-C50C-407E-A947-70E740481C1C}">
                <a14:useLocalDpi xmlns:a14="http://schemas.microsoft.com/office/drawing/2010/main" val="0"/>
              </a:ext>
            </a:extLst>
          </a:blip>
          <a:srcRect l="29613" t="47739" r="28584" b="41811"/>
          <a:stretch/>
        </p:blipFill>
        <p:spPr>
          <a:xfrm>
            <a:off x="2195736" y="3717032"/>
            <a:ext cx="4608512" cy="864096"/>
          </a:xfrm>
          <a:prstGeom prst="rect">
            <a:avLst/>
          </a:prstGeom>
        </p:spPr>
      </p:pic>
    </p:spTree>
    <p:extLst>
      <p:ext uri="{BB962C8B-B14F-4D97-AF65-F5344CB8AC3E}">
        <p14:creationId xmlns:p14="http://schemas.microsoft.com/office/powerpoint/2010/main" val="153855143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讨论班（4.28）.pptx" id="{6DA0DDF0-0ED2-44BB-9751-0BF3887CF817}" vid="{E7EF0A6D-D0BE-4D0D-9C4B-5F58A969FC5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讨论班（4.28）</Template>
  <TotalTime>937</TotalTime>
  <Words>682</Words>
  <Application>Microsoft Office PowerPoint</Application>
  <PresentationFormat>全屏显示(4:3)</PresentationFormat>
  <Paragraphs>159</Paragraphs>
  <Slides>27</Slides>
  <Notes>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Iskoola Pota</vt:lpstr>
      <vt:lpstr>Lingoes Unicode</vt:lpstr>
      <vt:lpstr>宋体</vt:lpstr>
      <vt:lpstr>Arial Black</vt:lpstr>
      <vt:lpstr>Calibri</vt:lpstr>
      <vt:lpstr>Ebrima</vt:lpstr>
      <vt:lpstr>Microsoft Himalaya</vt:lpstr>
      <vt:lpstr>Wingdings</vt:lpstr>
      <vt:lpstr>Wingdings 2</vt:lpstr>
      <vt:lpstr>中性</vt:lpstr>
      <vt:lpstr> 联邦学习中的博弈论              汇报人：李靖东</vt:lpstr>
      <vt:lpstr>定义</vt:lpstr>
      <vt:lpstr>联邦学习激励机制设计</vt:lpstr>
      <vt:lpstr>收益分配博弈</vt:lpstr>
      <vt:lpstr>收益分配方案—Equal平均分配</vt:lpstr>
      <vt:lpstr>收益分配方案—Linear 线性分配</vt:lpstr>
      <vt:lpstr>收益分配方案—Individual个人贡献分配</vt:lpstr>
      <vt:lpstr>收益分配方案—Labor Union工会分配</vt:lpstr>
      <vt:lpstr>收益分配方案—Shapley沙普利分配</vt:lpstr>
      <vt:lpstr>数据联盟参与者模型</vt:lpstr>
      <vt:lpstr>基于排队系统为公平度目标建模</vt:lpstr>
      <vt:lpstr>基于排队系统为公平度目标建模</vt:lpstr>
      <vt:lpstr>基于排队系统为公平度目标建模</vt:lpstr>
      <vt:lpstr>解决方案</vt:lpstr>
      <vt:lpstr>优化目标函数</vt:lpstr>
      <vt:lpstr>解决方案细节</vt:lpstr>
      <vt:lpstr>分配方案对比</vt:lpstr>
      <vt:lpstr>实验评估</vt:lpstr>
      <vt:lpstr>实验结果1</vt:lpstr>
      <vt:lpstr>实验结果2</vt:lpstr>
      <vt:lpstr>基础理论模型在中国“智慧民生”中的应用</vt:lpstr>
      <vt:lpstr>中国政务服务难题</vt:lpstr>
      <vt:lpstr>现有电子政务系统</vt:lpstr>
      <vt:lpstr>SmartHS电子政务系统</vt:lpstr>
      <vt:lpstr>SmartHS电子政务系统</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屈稳稳</dc:creator>
  <cp:lastModifiedBy>newstudent</cp:lastModifiedBy>
  <cp:revision>55</cp:revision>
  <dcterms:created xsi:type="dcterms:W3CDTF">2017-07-18T09:57:23Z</dcterms:created>
  <dcterms:modified xsi:type="dcterms:W3CDTF">2019-03-27T12:23:21Z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