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57" r:id="rId3"/>
    <p:sldId id="258" r:id="rId4"/>
    <p:sldId id="259" r:id="rId5"/>
    <p:sldId id="260" r:id="rId6"/>
    <p:sldId id="261" r:id="rId7"/>
    <p:sldId id="262" r:id="rId8"/>
    <p:sldId id="263" r:id="rId9"/>
    <p:sldId id="265" r:id="rId10"/>
    <p:sldId id="266" r:id="rId11"/>
    <p:sldId id="267" r:id="rId12"/>
    <p:sldId id="269" r:id="rId13"/>
    <p:sldId id="268" r:id="rId14"/>
    <p:sldId id="270" r:id="rId15"/>
    <p:sldId id="271" r:id="rId16"/>
    <p:sldId id="272" r:id="rId17"/>
    <p:sldId id="273" r:id="rId1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66460" autoAdjust="0"/>
  </p:normalViewPr>
  <p:slideViewPr>
    <p:cSldViewPr snapToGrid="0">
      <p:cViewPr varScale="1">
        <p:scale>
          <a:sx n="86" d="100"/>
          <a:sy n="86" d="100"/>
        </p:scale>
        <p:origin x="1518"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D0D3B76-A590-4741-A57B-FDE904D55CB7}" type="datetimeFigureOut">
              <a:rPr lang="zh-CN" altLang="en-US" smtClean="0"/>
              <a:t>2019/3/28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87E04F7-15E6-4CF4-9755-6C7ED6B9CD26}" type="slidenum">
              <a:rPr lang="zh-CN" altLang="en-US" smtClean="0"/>
              <a:t>‹#›</a:t>
            </a:fld>
            <a:endParaRPr lang="zh-CN" altLang="en-US"/>
          </a:p>
        </p:txBody>
      </p:sp>
    </p:spTree>
    <p:extLst>
      <p:ext uri="{BB962C8B-B14F-4D97-AF65-F5344CB8AC3E}">
        <p14:creationId xmlns:p14="http://schemas.microsoft.com/office/powerpoint/2010/main" val="21544624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由图灵奖获得者</a:t>
            </a:r>
            <a:r>
              <a:rPr lang="en-US" altLang="zh-CN" sz="1200" b="0" i="0" kern="1200" dirty="0">
                <a:solidFill>
                  <a:schemeClr val="tx1"/>
                </a:solidFill>
                <a:effectLst/>
                <a:latin typeface="+mn-lt"/>
                <a:ea typeface="+mn-ea"/>
                <a:cs typeface="+mn-cs"/>
              </a:rPr>
              <a:t>Jim Gray</a:t>
            </a:r>
            <a:r>
              <a:rPr lang="zh-CN" altLang="en-US" sz="1200" b="0" i="0" kern="1200" dirty="0">
                <a:solidFill>
                  <a:schemeClr val="tx1"/>
                </a:solidFill>
                <a:effectLst/>
                <a:latin typeface="+mn-lt"/>
                <a:ea typeface="+mn-ea"/>
                <a:cs typeface="+mn-cs"/>
              </a:rPr>
              <a:t>提出</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人类科学发展会分</a:t>
            </a:r>
            <a:r>
              <a:rPr lang="en-US" altLang="zh-CN" sz="1200" b="0" i="0" kern="1200" dirty="0">
                <a:solidFill>
                  <a:schemeClr val="tx1"/>
                </a:solidFill>
                <a:effectLst/>
                <a:latin typeface="+mn-lt"/>
                <a:ea typeface="+mn-ea"/>
                <a:cs typeface="+mn-cs"/>
              </a:rPr>
              <a:t>4</a:t>
            </a:r>
            <a:r>
              <a:rPr lang="zh-CN" altLang="en-US" sz="1200" b="0" i="0" kern="1200" dirty="0">
                <a:solidFill>
                  <a:schemeClr val="tx1"/>
                </a:solidFill>
                <a:effectLst/>
                <a:latin typeface="+mn-lt"/>
                <a:ea typeface="+mn-ea"/>
                <a:cs typeface="+mn-cs"/>
              </a:rPr>
              <a:t>个范式</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第三范式 人类能用理论来解释的现象非常有限，需要用计算理论来模拟现象</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第四范式 从数据中自动获得规律</a:t>
            </a:r>
            <a:endParaRPr lang="zh-CN" altLang="en-US" dirty="0"/>
          </a:p>
        </p:txBody>
      </p:sp>
      <p:sp>
        <p:nvSpPr>
          <p:cNvPr id="4" name="灯片编号占位符 3"/>
          <p:cNvSpPr>
            <a:spLocks noGrp="1"/>
          </p:cNvSpPr>
          <p:nvPr>
            <p:ph type="sldNum" sz="quarter" idx="5"/>
          </p:nvPr>
        </p:nvSpPr>
        <p:spPr/>
        <p:txBody>
          <a:bodyPr/>
          <a:lstStyle/>
          <a:p>
            <a:fld id="{287E04F7-15E6-4CF4-9755-6C7ED6B9CD26}" type="slidenum">
              <a:rPr lang="zh-CN" altLang="en-US" smtClean="0"/>
              <a:t>2</a:t>
            </a:fld>
            <a:endParaRPr lang="zh-CN" altLang="en-US"/>
          </a:p>
        </p:txBody>
      </p:sp>
    </p:spTree>
    <p:extLst>
      <p:ext uri="{BB962C8B-B14F-4D97-AF65-F5344CB8AC3E}">
        <p14:creationId xmlns:p14="http://schemas.microsoft.com/office/powerpoint/2010/main" val="5535882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87E04F7-15E6-4CF4-9755-6C7ED6B9CD26}" type="slidenum">
              <a:rPr lang="zh-CN" altLang="en-US" smtClean="0"/>
              <a:t>13</a:t>
            </a:fld>
            <a:endParaRPr lang="zh-CN" altLang="en-US"/>
          </a:p>
        </p:txBody>
      </p:sp>
    </p:spTree>
    <p:extLst>
      <p:ext uri="{BB962C8B-B14F-4D97-AF65-F5344CB8AC3E}">
        <p14:creationId xmlns:p14="http://schemas.microsoft.com/office/powerpoint/2010/main" val="36554607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87E04F7-15E6-4CF4-9755-6C7ED6B9CD26}" type="slidenum">
              <a:rPr lang="zh-CN" altLang="en-US" smtClean="0"/>
              <a:t>14</a:t>
            </a:fld>
            <a:endParaRPr lang="zh-CN" altLang="en-US"/>
          </a:p>
        </p:txBody>
      </p:sp>
    </p:spTree>
    <p:extLst>
      <p:ext uri="{BB962C8B-B14F-4D97-AF65-F5344CB8AC3E}">
        <p14:creationId xmlns:p14="http://schemas.microsoft.com/office/powerpoint/2010/main" val="32819594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我们希望通过</a:t>
            </a:r>
            <a:r>
              <a:rPr lang="en-US" altLang="zh-CN" dirty="0" err="1"/>
              <a:t>AutoML</a:t>
            </a:r>
            <a:r>
              <a:rPr lang="zh-CN" altLang="en-US" dirty="0"/>
              <a:t>来降低</a:t>
            </a:r>
            <a:r>
              <a:rPr lang="en-US" altLang="zh-CN" dirty="0"/>
              <a:t>AI</a:t>
            </a:r>
            <a:r>
              <a:rPr lang="zh-CN" altLang="en-US" dirty="0"/>
              <a:t>的门槛。</a:t>
            </a:r>
            <a:endParaRPr lang="en-US" altLang="zh-CN" dirty="0"/>
          </a:p>
          <a:p>
            <a:r>
              <a:rPr lang="zh-CN" altLang="en-US" dirty="0"/>
              <a:t>比如说前面的特征工程，可以进行自动的特征组合</a:t>
            </a:r>
            <a:endParaRPr lang="en-US" altLang="zh-CN" dirty="0"/>
          </a:p>
          <a:p>
            <a:r>
              <a:rPr lang="zh-CN" altLang="en-US" dirty="0"/>
              <a:t>有比如自动来进行数据导入，比如只需要给出</a:t>
            </a:r>
            <a:r>
              <a:rPr lang="en-US" altLang="zh-CN" dirty="0"/>
              <a:t>10</a:t>
            </a:r>
            <a:r>
              <a:rPr lang="zh-CN" altLang="en-US" dirty="0"/>
              <a:t>张原始表和最后的目标列，我们可以自动拼接</a:t>
            </a:r>
            <a:r>
              <a:rPr lang="en-US" altLang="zh-CN" dirty="0"/>
              <a:t>10</a:t>
            </a:r>
            <a:r>
              <a:rPr lang="zh-CN" altLang="en-US" dirty="0"/>
              <a:t>张表并且回归要去计算的目标</a:t>
            </a:r>
          </a:p>
        </p:txBody>
      </p:sp>
      <p:sp>
        <p:nvSpPr>
          <p:cNvPr id="4" name="灯片编号占位符 3"/>
          <p:cNvSpPr>
            <a:spLocks noGrp="1"/>
          </p:cNvSpPr>
          <p:nvPr>
            <p:ph type="sldNum" sz="quarter" idx="5"/>
          </p:nvPr>
        </p:nvSpPr>
        <p:spPr/>
        <p:txBody>
          <a:bodyPr/>
          <a:lstStyle/>
          <a:p>
            <a:fld id="{287E04F7-15E6-4CF4-9755-6C7ED6B9CD26}" type="slidenum">
              <a:rPr lang="zh-CN" altLang="en-US" smtClean="0"/>
              <a:t>15</a:t>
            </a:fld>
            <a:endParaRPr lang="zh-CN" altLang="en-US"/>
          </a:p>
        </p:txBody>
      </p:sp>
    </p:spTree>
    <p:extLst>
      <p:ext uri="{BB962C8B-B14F-4D97-AF65-F5344CB8AC3E}">
        <p14:creationId xmlns:p14="http://schemas.microsoft.com/office/powerpoint/2010/main" val="1018367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AI</a:t>
            </a:r>
            <a:r>
              <a:rPr lang="zh-CN" altLang="en-US" dirty="0"/>
              <a:t>可以更加普及，每个人都可以构建自己的模型</a:t>
            </a:r>
            <a:endParaRPr lang="en-US" altLang="zh-CN" dirty="0"/>
          </a:p>
          <a:p>
            <a:r>
              <a:rPr lang="zh-CN" altLang="en-US" dirty="0"/>
              <a:t>专家系统 取决于专家的能力</a:t>
            </a:r>
            <a:endParaRPr lang="en-US" altLang="zh-CN" dirty="0"/>
          </a:p>
          <a:p>
            <a:r>
              <a:rPr lang="zh-CN" altLang="en-US" dirty="0"/>
              <a:t>高维学习通过将机器学习的维度变高来解决问题</a:t>
            </a:r>
            <a:endParaRPr lang="en-US" altLang="zh-CN" dirty="0"/>
          </a:p>
          <a:p>
            <a:r>
              <a:rPr lang="zh-CN" altLang="en-US" dirty="0"/>
              <a:t>但是高维学习仍然需要专家，因此用</a:t>
            </a:r>
            <a:r>
              <a:rPr lang="en-US" altLang="zh-CN" dirty="0" err="1"/>
              <a:t>AutoML</a:t>
            </a:r>
            <a:r>
              <a:rPr lang="zh-CN" altLang="en-US" dirty="0"/>
              <a:t>来自动化构建模型，只需要输入目标函数</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287E04F7-15E6-4CF4-9755-6C7ED6B9CD26}" type="slidenum">
              <a:rPr lang="zh-CN" altLang="en-US" smtClean="0"/>
              <a:t>3</a:t>
            </a:fld>
            <a:endParaRPr lang="zh-CN" altLang="en-US"/>
          </a:p>
        </p:txBody>
      </p:sp>
    </p:spTree>
    <p:extLst>
      <p:ext uri="{BB962C8B-B14F-4D97-AF65-F5344CB8AC3E}">
        <p14:creationId xmlns:p14="http://schemas.microsoft.com/office/powerpoint/2010/main" val="6952565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首先介绍一下机器学习的现在，就是高维机器学习</a:t>
            </a:r>
            <a:endParaRPr lang="en-US" altLang="zh-CN" dirty="0"/>
          </a:p>
          <a:p>
            <a:r>
              <a:rPr lang="zh-CN" altLang="en-US" dirty="0"/>
              <a:t>首先我们来从需求层面看一下工业界机器学习需要一个怎么样的模型</a:t>
            </a:r>
            <a:endParaRPr lang="en-US" altLang="zh-CN" dirty="0"/>
          </a:p>
          <a:p>
            <a:r>
              <a:rPr lang="zh-CN" altLang="en-US" dirty="0"/>
              <a:t>首先我们需要一个可扩展的机器学习系统</a:t>
            </a:r>
          </a:p>
        </p:txBody>
      </p:sp>
      <p:sp>
        <p:nvSpPr>
          <p:cNvPr id="4" name="灯片编号占位符 3"/>
          <p:cNvSpPr>
            <a:spLocks noGrp="1"/>
          </p:cNvSpPr>
          <p:nvPr>
            <p:ph type="sldNum" sz="quarter" idx="5"/>
          </p:nvPr>
        </p:nvSpPr>
        <p:spPr/>
        <p:txBody>
          <a:bodyPr/>
          <a:lstStyle/>
          <a:p>
            <a:fld id="{287E04F7-15E6-4CF4-9755-6C7ED6B9CD26}" type="slidenum">
              <a:rPr lang="zh-CN" altLang="en-US" smtClean="0"/>
              <a:t>4</a:t>
            </a:fld>
            <a:endParaRPr lang="zh-CN" altLang="en-US"/>
          </a:p>
        </p:txBody>
      </p:sp>
    </p:spTree>
    <p:extLst>
      <p:ext uri="{BB962C8B-B14F-4D97-AF65-F5344CB8AC3E}">
        <p14:creationId xmlns:p14="http://schemas.microsoft.com/office/powerpoint/2010/main" val="34715389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那什么样的算法是可扩展的呢？</a:t>
            </a:r>
            <a:endParaRPr lang="en-US" altLang="zh-CN" dirty="0"/>
          </a:p>
          <a:p>
            <a:r>
              <a:rPr lang="zh-CN" altLang="en-US" dirty="0"/>
              <a:t>在过去小数据时代，把高</a:t>
            </a:r>
            <a:r>
              <a:rPr lang="en-US" altLang="zh-CN" dirty="0"/>
              <a:t>VC</a:t>
            </a:r>
            <a:r>
              <a:rPr lang="zh-CN" altLang="en-US" dirty="0"/>
              <a:t>维模型变成低</a:t>
            </a:r>
            <a:r>
              <a:rPr lang="en-US" altLang="zh-CN" dirty="0"/>
              <a:t>VC</a:t>
            </a:r>
            <a:r>
              <a:rPr lang="zh-CN" altLang="en-US" dirty="0"/>
              <a:t>维模型，使其不要过拟合，这样随着数据不断增加效果不断变好</a:t>
            </a:r>
            <a:endParaRPr lang="en-US" altLang="zh-CN" dirty="0"/>
          </a:p>
          <a:p>
            <a:r>
              <a:rPr lang="zh-CN" altLang="en-US" dirty="0"/>
              <a:t>低</a:t>
            </a:r>
            <a:r>
              <a:rPr lang="en-US" altLang="zh-CN" dirty="0"/>
              <a:t>VC</a:t>
            </a:r>
            <a:r>
              <a:rPr lang="zh-CN" altLang="en-US" dirty="0"/>
              <a:t>维模型可能会出现欠拟合，就是随着数据规模的增大效果不再变好；因此现在大数据时代偏向于使用高</a:t>
            </a:r>
            <a:r>
              <a:rPr lang="en-US" altLang="zh-CN" dirty="0"/>
              <a:t>VC</a:t>
            </a:r>
            <a:r>
              <a:rPr lang="zh-CN" altLang="en-US" dirty="0"/>
              <a:t>维模型</a:t>
            </a:r>
            <a:endParaRPr lang="en-US" altLang="zh-CN" dirty="0"/>
          </a:p>
          <a:p>
            <a:endParaRPr lang="en-US" altLang="zh-CN" dirty="0"/>
          </a:p>
        </p:txBody>
      </p:sp>
      <p:sp>
        <p:nvSpPr>
          <p:cNvPr id="4" name="灯片编号占位符 3"/>
          <p:cNvSpPr>
            <a:spLocks noGrp="1"/>
          </p:cNvSpPr>
          <p:nvPr>
            <p:ph type="sldNum" sz="quarter" idx="5"/>
          </p:nvPr>
        </p:nvSpPr>
        <p:spPr/>
        <p:txBody>
          <a:bodyPr/>
          <a:lstStyle/>
          <a:p>
            <a:fld id="{287E04F7-15E6-4CF4-9755-6C7ED6B9CD26}" type="slidenum">
              <a:rPr lang="zh-CN" altLang="en-US" smtClean="0"/>
              <a:t>5</a:t>
            </a:fld>
            <a:endParaRPr lang="zh-CN" altLang="en-US"/>
          </a:p>
        </p:txBody>
      </p:sp>
    </p:spTree>
    <p:extLst>
      <p:ext uri="{BB962C8B-B14F-4D97-AF65-F5344CB8AC3E}">
        <p14:creationId xmlns:p14="http://schemas.microsoft.com/office/powerpoint/2010/main" val="12080560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过去高</a:t>
            </a:r>
            <a:r>
              <a:rPr lang="en-US" altLang="zh-CN" dirty="0"/>
              <a:t>VC</a:t>
            </a:r>
            <a:r>
              <a:rPr lang="zh-CN" altLang="en-US" dirty="0"/>
              <a:t>维模型注重面面俱到而不是抓大放小</a:t>
            </a:r>
            <a:endParaRPr lang="en-US" altLang="zh-CN" dirty="0"/>
          </a:p>
          <a:p>
            <a:r>
              <a:rPr lang="zh-CN" altLang="en-US" dirty="0"/>
              <a:t>过去我们用统计模型去解决问题 主要是对数据进行抽样，然后用这些样本代表数据分布</a:t>
            </a:r>
            <a:endParaRPr lang="en-US" altLang="zh-CN" dirty="0"/>
          </a:p>
          <a:p>
            <a:r>
              <a:rPr lang="zh-CN" altLang="en-US" dirty="0"/>
              <a:t>但是用高</a:t>
            </a:r>
            <a:r>
              <a:rPr lang="en-US" altLang="zh-CN" dirty="0"/>
              <a:t>VC</a:t>
            </a:r>
            <a:r>
              <a:rPr lang="zh-CN" altLang="en-US" dirty="0"/>
              <a:t>维模型的话对数据量的要求是非常高的，并且对特征量的要求也很高</a:t>
            </a:r>
          </a:p>
        </p:txBody>
      </p:sp>
      <p:sp>
        <p:nvSpPr>
          <p:cNvPr id="4" name="灯片编号占位符 3"/>
          <p:cNvSpPr>
            <a:spLocks noGrp="1"/>
          </p:cNvSpPr>
          <p:nvPr>
            <p:ph type="sldNum" sz="quarter" idx="5"/>
          </p:nvPr>
        </p:nvSpPr>
        <p:spPr/>
        <p:txBody>
          <a:bodyPr/>
          <a:lstStyle/>
          <a:p>
            <a:fld id="{287E04F7-15E6-4CF4-9755-6C7ED6B9CD26}" type="slidenum">
              <a:rPr lang="zh-CN" altLang="en-US" smtClean="0"/>
              <a:t>6</a:t>
            </a:fld>
            <a:endParaRPr lang="zh-CN" altLang="en-US"/>
          </a:p>
        </p:txBody>
      </p:sp>
    </p:spTree>
    <p:extLst>
      <p:ext uri="{BB962C8B-B14F-4D97-AF65-F5344CB8AC3E}">
        <p14:creationId xmlns:p14="http://schemas.microsoft.com/office/powerpoint/2010/main" val="4942200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刚才说到了对于企业来说需要高</a:t>
            </a:r>
            <a:r>
              <a:rPr lang="en-US" altLang="zh-CN" dirty="0"/>
              <a:t>VC</a:t>
            </a:r>
            <a:r>
              <a:rPr lang="zh-CN" altLang="en-US" dirty="0"/>
              <a:t>维模型，那么怎么获得高</a:t>
            </a:r>
            <a:r>
              <a:rPr lang="en-US" altLang="zh-CN" dirty="0"/>
              <a:t>VC</a:t>
            </a:r>
            <a:r>
              <a:rPr lang="zh-CN" altLang="en-US" dirty="0"/>
              <a:t>维模型呢？</a:t>
            </a:r>
            <a:endParaRPr lang="en-US" altLang="zh-CN" dirty="0"/>
          </a:p>
          <a:p>
            <a:r>
              <a:rPr lang="zh-CN" altLang="en-US" dirty="0"/>
              <a:t>这个公式非常简单 在数据固定的情况下就是特征加模型</a:t>
            </a:r>
            <a:endParaRPr lang="en-US" altLang="zh-CN" dirty="0"/>
          </a:p>
          <a:p>
            <a:r>
              <a:rPr lang="zh-CN" altLang="en-US" dirty="0"/>
              <a:t>年龄 性别属于宏观特征</a:t>
            </a:r>
            <a:endParaRPr lang="en-US" altLang="zh-CN" dirty="0"/>
          </a:p>
          <a:p>
            <a:r>
              <a:rPr lang="zh-CN" altLang="en-US" dirty="0"/>
              <a:t>省份证</a:t>
            </a:r>
            <a:r>
              <a:rPr lang="en-US" altLang="zh-CN" dirty="0"/>
              <a:t>ID </a:t>
            </a:r>
            <a:r>
              <a:rPr lang="zh-CN" altLang="en-US" dirty="0"/>
              <a:t>购买商品</a:t>
            </a:r>
            <a:r>
              <a:rPr lang="en-US" altLang="zh-CN" dirty="0"/>
              <a:t>ID</a:t>
            </a:r>
            <a:r>
              <a:rPr lang="zh-CN" altLang="en-US" dirty="0"/>
              <a:t>属于微观特征</a:t>
            </a:r>
            <a:endParaRPr lang="en-US" altLang="zh-CN" dirty="0"/>
          </a:p>
          <a:p>
            <a:r>
              <a:rPr lang="zh-CN" altLang="en-US" dirty="0"/>
              <a:t>简单 复杂模型其实就是线性模型和非线性模型</a:t>
            </a:r>
            <a:endParaRPr lang="en-US" altLang="zh-CN" dirty="0"/>
          </a:p>
          <a:p>
            <a:r>
              <a:rPr lang="zh-CN" altLang="en-US" dirty="0"/>
              <a:t>第一个象限主要就是专家系统、统计模型</a:t>
            </a:r>
            <a:endParaRPr lang="en-US" altLang="zh-CN" dirty="0"/>
          </a:p>
          <a:p>
            <a:r>
              <a:rPr lang="zh-CN" altLang="en-US" dirty="0"/>
              <a:t>现在工业界主要使用的是第二第三象限，</a:t>
            </a:r>
            <a:endParaRPr lang="en-US" altLang="zh-CN" dirty="0"/>
          </a:p>
          <a:p>
            <a:r>
              <a:rPr lang="en-US" altLang="zh-CN" dirty="0"/>
              <a:t>google</a:t>
            </a:r>
            <a:r>
              <a:rPr lang="zh-CN" altLang="en-US" dirty="0"/>
              <a:t>是第二象限提出的鼻祖</a:t>
            </a:r>
            <a:endParaRPr lang="en-US" altLang="zh-CN" dirty="0"/>
          </a:p>
          <a:p>
            <a:r>
              <a:rPr lang="zh-CN" altLang="en-US" dirty="0"/>
              <a:t>第四象限是目前研究的热门，主要原因是</a:t>
            </a:r>
            <a:r>
              <a:rPr lang="en-US" altLang="zh-CN" dirty="0"/>
              <a:t>VC</a:t>
            </a:r>
            <a:r>
              <a:rPr lang="zh-CN" altLang="en-US" dirty="0"/>
              <a:t>维太高了，特征也太多了，很难去训练</a:t>
            </a:r>
          </a:p>
        </p:txBody>
      </p:sp>
      <p:sp>
        <p:nvSpPr>
          <p:cNvPr id="4" name="灯片编号占位符 3"/>
          <p:cNvSpPr>
            <a:spLocks noGrp="1"/>
          </p:cNvSpPr>
          <p:nvPr>
            <p:ph type="sldNum" sz="quarter" idx="5"/>
          </p:nvPr>
        </p:nvSpPr>
        <p:spPr/>
        <p:txBody>
          <a:bodyPr/>
          <a:lstStyle/>
          <a:p>
            <a:fld id="{287E04F7-15E6-4CF4-9755-6C7ED6B9CD26}" type="slidenum">
              <a:rPr lang="zh-CN" altLang="en-US" smtClean="0"/>
              <a:t>7</a:t>
            </a:fld>
            <a:endParaRPr lang="zh-CN" altLang="en-US"/>
          </a:p>
        </p:txBody>
      </p:sp>
    </p:spTree>
    <p:extLst>
      <p:ext uri="{BB962C8B-B14F-4D97-AF65-F5344CB8AC3E}">
        <p14:creationId xmlns:p14="http://schemas.microsoft.com/office/powerpoint/2010/main" val="8705764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前面说到</a:t>
            </a:r>
            <a:r>
              <a:rPr lang="en-US" altLang="zh-CN" dirty="0"/>
              <a:t>4</a:t>
            </a:r>
            <a:r>
              <a:rPr lang="zh-CN" altLang="en-US" dirty="0"/>
              <a:t>个象限的分配 ，那我们怎样真正在工业界提升</a:t>
            </a:r>
            <a:r>
              <a:rPr lang="en-US" altLang="zh-CN" dirty="0"/>
              <a:t>VC</a:t>
            </a:r>
            <a:r>
              <a:rPr lang="zh-CN" altLang="en-US" dirty="0"/>
              <a:t>维呢</a:t>
            </a:r>
            <a:endParaRPr lang="en-US" altLang="zh-CN" dirty="0"/>
          </a:p>
          <a:p>
            <a:endParaRPr lang="en-US" altLang="zh-CN" dirty="0"/>
          </a:p>
          <a:p>
            <a:r>
              <a:rPr lang="zh-CN" altLang="en-US" dirty="0"/>
              <a:t>沿着模型方向走主要是学术界主导，因为特征比较简单，主要做的是模型方向的</a:t>
            </a:r>
            <a:r>
              <a:rPr lang="zh-CN" altLang="en-US"/>
              <a:t>优化。</a:t>
            </a:r>
            <a:endParaRPr lang="zh-CN" altLang="en-US" dirty="0"/>
          </a:p>
        </p:txBody>
      </p:sp>
      <p:sp>
        <p:nvSpPr>
          <p:cNvPr id="4" name="灯片编号占位符 3"/>
          <p:cNvSpPr>
            <a:spLocks noGrp="1"/>
          </p:cNvSpPr>
          <p:nvPr>
            <p:ph type="sldNum" sz="quarter" idx="5"/>
          </p:nvPr>
        </p:nvSpPr>
        <p:spPr/>
        <p:txBody>
          <a:bodyPr/>
          <a:lstStyle/>
          <a:p>
            <a:fld id="{287E04F7-15E6-4CF4-9755-6C7ED6B9CD26}" type="slidenum">
              <a:rPr lang="zh-CN" altLang="en-US" smtClean="0"/>
              <a:t>8</a:t>
            </a:fld>
            <a:endParaRPr lang="zh-CN" altLang="en-US"/>
          </a:p>
        </p:txBody>
      </p:sp>
    </p:spTree>
    <p:extLst>
      <p:ext uri="{BB962C8B-B14F-4D97-AF65-F5344CB8AC3E}">
        <p14:creationId xmlns:p14="http://schemas.microsoft.com/office/powerpoint/2010/main" val="27409520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87E04F7-15E6-4CF4-9755-6C7ED6B9CD26}" type="slidenum">
              <a:rPr lang="zh-CN" altLang="en-US" smtClean="0"/>
              <a:t>11</a:t>
            </a:fld>
            <a:endParaRPr lang="zh-CN" altLang="en-US"/>
          </a:p>
        </p:txBody>
      </p:sp>
    </p:spTree>
    <p:extLst>
      <p:ext uri="{BB962C8B-B14F-4D97-AF65-F5344CB8AC3E}">
        <p14:creationId xmlns:p14="http://schemas.microsoft.com/office/powerpoint/2010/main" val="12822320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87E04F7-15E6-4CF4-9755-6C7ED6B9CD26}" type="slidenum">
              <a:rPr lang="zh-CN" altLang="en-US" smtClean="0"/>
              <a:t>12</a:t>
            </a:fld>
            <a:endParaRPr lang="zh-CN" altLang="en-US"/>
          </a:p>
        </p:txBody>
      </p:sp>
    </p:spTree>
    <p:extLst>
      <p:ext uri="{BB962C8B-B14F-4D97-AF65-F5344CB8AC3E}">
        <p14:creationId xmlns:p14="http://schemas.microsoft.com/office/powerpoint/2010/main" val="38546878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32EA51B-D793-4242-99B6-0ED83A3509B3}"/>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12D27201-D34E-4F75-83D7-E04760BC7F2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2F677F04-9014-4CBA-9D29-46F303484C9B}"/>
              </a:ext>
            </a:extLst>
          </p:cNvPr>
          <p:cNvSpPr>
            <a:spLocks noGrp="1"/>
          </p:cNvSpPr>
          <p:nvPr>
            <p:ph type="dt" sz="half" idx="10"/>
          </p:nvPr>
        </p:nvSpPr>
        <p:spPr/>
        <p:txBody>
          <a:bodyPr/>
          <a:lstStyle/>
          <a:p>
            <a:fld id="{4CF7E335-1810-49C8-B23D-BD38175D1A2A}" type="datetimeFigureOut">
              <a:rPr lang="zh-CN" altLang="en-US" smtClean="0"/>
              <a:t>2019/3/28</a:t>
            </a:fld>
            <a:endParaRPr lang="zh-CN" altLang="en-US"/>
          </a:p>
        </p:txBody>
      </p:sp>
      <p:sp>
        <p:nvSpPr>
          <p:cNvPr id="5" name="页脚占位符 4">
            <a:extLst>
              <a:ext uri="{FF2B5EF4-FFF2-40B4-BE49-F238E27FC236}">
                <a16:creationId xmlns:a16="http://schemas.microsoft.com/office/drawing/2014/main" id="{BA3F9F98-8CCC-4FC5-A99D-B30E6467903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4B601B5-AFDB-400D-B2EA-303E97AF15F1}"/>
              </a:ext>
            </a:extLst>
          </p:cNvPr>
          <p:cNvSpPr>
            <a:spLocks noGrp="1"/>
          </p:cNvSpPr>
          <p:nvPr>
            <p:ph type="sldNum" sz="quarter" idx="12"/>
          </p:nvPr>
        </p:nvSpPr>
        <p:spPr/>
        <p:txBody>
          <a:bodyPr/>
          <a:lstStyle/>
          <a:p>
            <a:fld id="{A1114A5B-1B7E-4241-B16A-CE932E3E17B6}" type="slidenum">
              <a:rPr lang="zh-CN" altLang="en-US" smtClean="0"/>
              <a:t>‹#›</a:t>
            </a:fld>
            <a:endParaRPr lang="zh-CN" altLang="en-US"/>
          </a:p>
        </p:txBody>
      </p:sp>
    </p:spTree>
    <p:extLst>
      <p:ext uri="{BB962C8B-B14F-4D97-AF65-F5344CB8AC3E}">
        <p14:creationId xmlns:p14="http://schemas.microsoft.com/office/powerpoint/2010/main" val="5835767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41B7424-C6C8-49B9-A267-137630C95A58}"/>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D6A9EF15-E751-4492-959D-42DA0EB88367}"/>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2EB57940-28E1-4D7A-8850-DC2C6D82B2F1}"/>
              </a:ext>
            </a:extLst>
          </p:cNvPr>
          <p:cNvSpPr>
            <a:spLocks noGrp="1"/>
          </p:cNvSpPr>
          <p:nvPr>
            <p:ph type="dt" sz="half" idx="10"/>
          </p:nvPr>
        </p:nvSpPr>
        <p:spPr/>
        <p:txBody>
          <a:bodyPr/>
          <a:lstStyle/>
          <a:p>
            <a:fld id="{4CF7E335-1810-49C8-B23D-BD38175D1A2A}" type="datetimeFigureOut">
              <a:rPr lang="zh-CN" altLang="en-US" smtClean="0"/>
              <a:t>2019/3/28</a:t>
            </a:fld>
            <a:endParaRPr lang="zh-CN" altLang="en-US"/>
          </a:p>
        </p:txBody>
      </p:sp>
      <p:sp>
        <p:nvSpPr>
          <p:cNvPr id="5" name="页脚占位符 4">
            <a:extLst>
              <a:ext uri="{FF2B5EF4-FFF2-40B4-BE49-F238E27FC236}">
                <a16:creationId xmlns:a16="http://schemas.microsoft.com/office/drawing/2014/main" id="{50263E01-F2CB-40BB-8F0F-A9FD3092186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988BAED-74A8-413E-8206-DF21CB70C086}"/>
              </a:ext>
            </a:extLst>
          </p:cNvPr>
          <p:cNvSpPr>
            <a:spLocks noGrp="1"/>
          </p:cNvSpPr>
          <p:nvPr>
            <p:ph type="sldNum" sz="quarter" idx="12"/>
          </p:nvPr>
        </p:nvSpPr>
        <p:spPr/>
        <p:txBody>
          <a:bodyPr/>
          <a:lstStyle/>
          <a:p>
            <a:fld id="{A1114A5B-1B7E-4241-B16A-CE932E3E17B6}" type="slidenum">
              <a:rPr lang="zh-CN" altLang="en-US" smtClean="0"/>
              <a:t>‹#›</a:t>
            </a:fld>
            <a:endParaRPr lang="zh-CN" altLang="en-US"/>
          </a:p>
        </p:txBody>
      </p:sp>
    </p:spTree>
    <p:extLst>
      <p:ext uri="{BB962C8B-B14F-4D97-AF65-F5344CB8AC3E}">
        <p14:creationId xmlns:p14="http://schemas.microsoft.com/office/powerpoint/2010/main" val="38753431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586C0468-6D96-4C29-BEC4-2FDAE450CB0D}"/>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B433453A-520C-497D-B1D1-AA73C2C29FBD}"/>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80D67BDD-5721-4673-851A-D2112FB4E53E}"/>
              </a:ext>
            </a:extLst>
          </p:cNvPr>
          <p:cNvSpPr>
            <a:spLocks noGrp="1"/>
          </p:cNvSpPr>
          <p:nvPr>
            <p:ph type="dt" sz="half" idx="10"/>
          </p:nvPr>
        </p:nvSpPr>
        <p:spPr/>
        <p:txBody>
          <a:bodyPr/>
          <a:lstStyle/>
          <a:p>
            <a:fld id="{4CF7E335-1810-49C8-B23D-BD38175D1A2A}" type="datetimeFigureOut">
              <a:rPr lang="zh-CN" altLang="en-US" smtClean="0"/>
              <a:t>2019/3/28</a:t>
            </a:fld>
            <a:endParaRPr lang="zh-CN" altLang="en-US"/>
          </a:p>
        </p:txBody>
      </p:sp>
      <p:sp>
        <p:nvSpPr>
          <p:cNvPr id="5" name="页脚占位符 4">
            <a:extLst>
              <a:ext uri="{FF2B5EF4-FFF2-40B4-BE49-F238E27FC236}">
                <a16:creationId xmlns:a16="http://schemas.microsoft.com/office/drawing/2014/main" id="{022C8750-FBA5-4F81-8473-43151FE9DA2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CA9A914-A8D1-425E-B7FF-11C8CA066472}"/>
              </a:ext>
            </a:extLst>
          </p:cNvPr>
          <p:cNvSpPr>
            <a:spLocks noGrp="1"/>
          </p:cNvSpPr>
          <p:nvPr>
            <p:ph type="sldNum" sz="quarter" idx="12"/>
          </p:nvPr>
        </p:nvSpPr>
        <p:spPr/>
        <p:txBody>
          <a:bodyPr/>
          <a:lstStyle/>
          <a:p>
            <a:fld id="{A1114A5B-1B7E-4241-B16A-CE932E3E17B6}" type="slidenum">
              <a:rPr lang="zh-CN" altLang="en-US" smtClean="0"/>
              <a:t>‹#›</a:t>
            </a:fld>
            <a:endParaRPr lang="zh-CN" altLang="en-US"/>
          </a:p>
        </p:txBody>
      </p:sp>
    </p:spTree>
    <p:extLst>
      <p:ext uri="{BB962C8B-B14F-4D97-AF65-F5344CB8AC3E}">
        <p14:creationId xmlns:p14="http://schemas.microsoft.com/office/powerpoint/2010/main" val="32045519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6AC320D-164C-4880-BF2F-5D4EE9F7AE2F}"/>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CBFCE4BB-7AB0-4104-87E4-AAC38834B5E7}"/>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544A1AFD-5AC0-4427-8076-8442F5B49527}"/>
              </a:ext>
            </a:extLst>
          </p:cNvPr>
          <p:cNvSpPr>
            <a:spLocks noGrp="1"/>
          </p:cNvSpPr>
          <p:nvPr>
            <p:ph type="dt" sz="half" idx="10"/>
          </p:nvPr>
        </p:nvSpPr>
        <p:spPr/>
        <p:txBody>
          <a:bodyPr/>
          <a:lstStyle/>
          <a:p>
            <a:fld id="{4CF7E335-1810-49C8-B23D-BD38175D1A2A}" type="datetimeFigureOut">
              <a:rPr lang="zh-CN" altLang="en-US" smtClean="0"/>
              <a:t>2019/3/28</a:t>
            </a:fld>
            <a:endParaRPr lang="zh-CN" altLang="en-US"/>
          </a:p>
        </p:txBody>
      </p:sp>
      <p:sp>
        <p:nvSpPr>
          <p:cNvPr id="5" name="页脚占位符 4">
            <a:extLst>
              <a:ext uri="{FF2B5EF4-FFF2-40B4-BE49-F238E27FC236}">
                <a16:creationId xmlns:a16="http://schemas.microsoft.com/office/drawing/2014/main" id="{86053B78-39DD-49F8-8881-B77E8D809D3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00D88EB-E7E0-4FA8-B421-79B6AB6BA638}"/>
              </a:ext>
            </a:extLst>
          </p:cNvPr>
          <p:cNvSpPr>
            <a:spLocks noGrp="1"/>
          </p:cNvSpPr>
          <p:nvPr>
            <p:ph type="sldNum" sz="quarter" idx="12"/>
          </p:nvPr>
        </p:nvSpPr>
        <p:spPr/>
        <p:txBody>
          <a:bodyPr/>
          <a:lstStyle/>
          <a:p>
            <a:fld id="{A1114A5B-1B7E-4241-B16A-CE932E3E17B6}" type="slidenum">
              <a:rPr lang="zh-CN" altLang="en-US" smtClean="0"/>
              <a:t>‹#›</a:t>
            </a:fld>
            <a:endParaRPr lang="zh-CN" altLang="en-US"/>
          </a:p>
        </p:txBody>
      </p:sp>
    </p:spTree>
    <p:extLst>
      <p:ext uri="{BB962C8B-B14F-4D97-AF65-F5344CB8AC3E}">
        <p14:creationId xmlns:p14="http://schemas.microsoft.com/office/powerpoint/2010/main" val="28263617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98EE1A5-4219-4E9C-8C41-54283B481FE6}"/>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00887389-8F81-4B3C-946E-FEFCD026356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F6CF1197-1324-4A22-9A8B-60220DE7656B}"/>
              </a:ext>
            </a:extLst>
          </p:cNvPr>
          <p:cNvSpPr>
            <a:spLocks noGrp="1"/>
          </p:cNvSpPr>
          <p:nvPr>
            <p:ph type="dt" sz="half" idx="10"/>
          </p:nvPr>
        </p:nvSpPr>
        <p:spPr/>
        <p:txBody>
          <a:bodyPr/>
          <a:lstStyle/>
          <a:p>
            <a:fld id="{4CF7E335-1810-49C8-B23D-BD38175D1A2A}" type="datetimeFigureOut">
              <a:rPr lang="zh-CN" altLang="en-US" smtClean="0"/>
              <a:t>2019/3/28</a:t>
            </a:fld>
            <a:endParaRPr lang="zh-CN" altLang="en-US"/>
          </a:p>
        </p:txBody>
      </p:sp>
      <p:sp>
        <p:nvSpPr>
          <p:cNvPr id="5" name="页脚占位符 4">
            <a:extLst>
              <a:ext uri="{FF2B5EF4-FFF2-40B4-BE49-F238E27FC236}">
                <a16:creationId xmlns:a16="http://schemas.microsoft.com/office/drawing/2014/main" id="{3F84F200-058E-498B-816A-24D00BBF4FE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2B58B3F-FD52-4C6F-B833-D10318B31EBF}"/>
              </a:ext>
            </a:extLst>
          </p:cNvPr>
          <p:cNvSpPr>
            <a:spLocks noGrp="1"/>
          </p:cNvSpPr>
          <p:nvPr>
            <p:ph type="sldNum" sz="quarter" idx="12"/>
          </p:nvPr>
        </p:nvSpPr>
        <p:spPr/>
        <p:txBody>
          <a:bodyPr/>
          <a:lstStyle/>
          <a:p>
            <a:fld id="{A1114A5B-1B7E-4241-B16A-CE932E3E17B6}" type="slidenum">
              <a:rPr lang="zh-CN" altLang="en-US" smtClean="0"/>
              <a:t>‹#›</a:t>
            </a:fld>
            <a:endParaRPr lang="zh-CN" altLang="en-US"/>
          </a:p>
        </p:txBody>
      </p:sp>
    </p:spTree>
    <p:extLst>
      <p:ext uri="{BB962C8B-B14F-4D97-AF65-F5344CB8AC3E}">
        <p14:creationId xmlns:p14="http://schemas.microsoft.com/office/powerpoint/2010/main" val="27114165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89AB7C0-0B62-442C-8049-68B3C2FAC0F2}"/>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F278E3C5-D9A6-4E9A-9404-CB3DB063A991}"/>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BCEBB804-5CAA-4D45-A902-9BBCCBCE4151}"/>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77F8525C-E107-4274-A580-F5CB07E2E014}"/>
              </a:ext>
            </a:extLst>
          </p:cNvPr>
          <p:cNvSpPr>
            <a:spLocks noGrp="1"/>
          </p:cNvSpPr>
          <p:nvPr>
            <p:ph type="dt" sz="half" idx="10"/>
          </p:nvPr>
        </p:nvSpPr>
        <p:spPr/>
        <p:txBody>
          <a:bodyPr/>
          <a:lstStyle/>
          <a:p>
            <a:fld id="{4CF7E335-1810-49C8-B23D-BD38175D1A2A}" type="datetimeFigureOut">
              <a:rPr lang="zh-CN" altLang="en-US" smtClean="0"/>
              <a:t>2019/3/28</a:t>
            </a:fld>
            <a:endParaRPr lang="zh-CN" altLang="en-US"/>
          </a:p>
        </p:txBody>
      </p:sp>
      <p:sp>
        <p:nvSpPr>
          <p:cNvPr id="6" name="页脚占位符 5">
            <a:extLst>
              <a:ext uri="{FF2B5EF4-FFF2-40B4-BE49-F238E27FC236}">
                <a16:creationId xmlns:a16="http://schemas.microsoft.com/office/drawing/2014/main" id="{6B79C51B-14C5-40B2-9C71-F54AC01A4C2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7DC5F36-050C-4565-AC4F-5A4797A8DCC8}"/>
              </a:ext>
            </a:extLst>
          </p:cNvPr>
          <p:cNvSpPr>
            <a:spLocks noGrp="1"/>
          </p:cNvSpPr>
          <p:nvPr>
            <p:ph type="sldNum" sz="quarter" idx="12"/>
          </p:nvPr>
        </p:nvSpPr>
        <p:spPr/>
        <p:txBody>
          <a:bodyPr/>
          <a:lstStyle/>
          <a:p>
            <a:fld id="{A1114A5B-1B7E-4241-B16A-CE932E3E17B6}" type="slidenum">
              <a:rPr lang="zh-CN" altLang="en-US" smtClean="0"/>
              <a:t>‹#›</a:t>
            </a:fld>
            <a:endParaRPr lang="zh-CN" altLang="en-US"/>
          </a:p>
        </p:txBody>
      </p:sp>
    </p:spTree>
    <p:extLst>
      <p:ext uri="{BB962C8B-B14F-4D97-AF65-F5344CB8AC3E}">
        <p14:creationId xmlns:p14="http://schemas.microsoft.com/office/powerpoint/2010/main" val="14813962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265B2D-2152-47EA-88EC-04DC5E831A72}"/>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0CFCA42E-2A8B-4397-AA90-2E12E84B6A9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483609C6-88D5-40D7-9918-418D9D2ACAE4}"/>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D7DC9D6D-2E62-45AC-B98F-2E396052847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04D22BFB-67C5-44BF-A113-4DE7EE5D1248}"/>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D77D0658-6A02-48A1-8337-E845D8C03631}"/>
              </a:ext>
            </a:extLst>
          </p:cNvPr>
          <p:cNvSpPr>
            <a:spLocks noGrp="1"/>
          </p:cNvSpPr>
          <p:nvPr>
            <p:ph type="dt" sz="half" idx="10"/>
          </p:nvPr>
        </p:nvSpPr>
        <p:spPr/>
        <p:txBody>
          <a:bodyPr/>
          <a:lstStyle/>
          <a:p>
            <a:fld id="{4CF7E335-1810-49C8-B23D-BD38175D1A2A}" type="datetimeFigureOut">
              <a:rPr lang="zh-CN" altLang="en-US" smtClean="0"/>
              <a:t>2019/3/28</a:t>
            </a:fld>
            <a:endParaRPr lang="zh-CN" altLang="en-US"/>
          </a:p>
        </p:txBody>
      </p:sp>
      <p:sp>
        <p:nvSpPr>
          <p:cNvPr id="8" name="页脚占位符 7">
            <a:extLst>
              <a:ext uri="{FF2B5EF4-FFF2-40B4-BE49-F238E27FC236}">
                <a16:creationId xmlns:a16="http://schemas.microsoft.com/office/drawing/2014/main" id="{03D46154-697C-41A1-9E60-DCDEB9B1AE93}"/>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01A8BBE0-1810-4BB3-AF65-562948CEC4A9}"/>
              </a:ext>
            </a:extLst>
          </p:cNvPr>
          <p:cNvSpPr>
            <a:spLocks noGrp="1"/>
          </p:cNvSpPr>
          <p:nvPr>
            <p:ph type="sldNum" sz="quarter" idx="12"/>
          </p:nvPr>
        </p:nvSpPr>
        <p:spPr/>
        <p:txBody>
          <a:bodyPr/>
          <a:lstStyle/>
          <a:p>
            <a:fld id="{A1114A5B-1B7E-4241-B16A-CE932E3E17B6}" type="slidenum">
              <a:rPr lang="zh-CN" altLang="en-US" smtClean="0"/>
              <a:t>‹#›</a:t>
            </a:fld>
            <a:endParaRPr lang="zh-CN" altLang="en-US"/>
          </a:p>
        </p:txBody>
      </p:sp>
    </p:spTree>
    <p:extLst>
      <p:ext uri="{BB962C8B-B14F-4D97-AF65-F5344CB8AC3E}">
        <p14:creationId xmlns:p14="http://schemas.microsoft.com/office/powerpoint/2010/main" val="22664224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3AEDC43-A5AA-4C60-98C2-EF687B7ABFD3}"/>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05C9E251-2E1A-4D0C-A25E-C490F0CAE8F0}"/>
              </a:ext>
            </a:extLst>
          </p:cNvPr>
          <p:cNvSpPr>
            <a:spLocks noGrp="1"/>
          </p:cNvSpPr>
          <p:nvPr>
            <p:ph type="dt" sz="half" idx="10"/>
          </p:nvPr>
        </p:nvSpPr>
        <p:spPr/>
        <p:txBody>
          <a:bodyPr/>
          <a:lstStyle/>
          <a:p>
            <a:fld id="{4CF7E335-1810-49C8-B23D-BD38175D1A2A}" type="datetimeFigureOut">
              <a:rPr lang="zh-CN" altLang="en-US" smtClean="0"/>
              <a:t>2019/3/28</a:t>
            </a:fld>
            <a:endParaRPr lang="zh-CN" altLang="en-US"/>
          </a:p>
        </p:txBody>
      </p:sp>
      <p:sp>
        <p:nvSpPr>
          <p:cNvPr id="4" name="页脚占位符 3">
            <a:extLst>
              <a:ext uri="{FF2B5EF4-FFF2-40B4-BE49-F238E27FC236}">
                <a16:creationId xmlns:a16="http://schemas.microsoft.com/office/drawing/2014/main" id="{32F6696B-3A91-4964-829A-C6688DF38AF3}"/>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507CF739-6CBD-4735-861F-83422F4266ED}"/>
              </a:ext>
            </a:extLst>
          </p:cNvPr>
          <p:cNvSpPr>
            <a:spLocks noGrp="1"/>
          </p:cNvSpPr>
          <p:nvPr>
            <p:ph type="sldNum" sz="quarter" idx="12"/>
          </p:nvPr>
        </p:nvSpPr>
        <p:spPr/>
        <p:txBody>
          <a:bodyPr/>
          <a:lstStyle/>
          <a:p>
            <a:fld id="{A1114A5B-1B7E-4241-B16A-CE932E3E17B6}" type="slidenum">
              <a:rPr lang="zh-CN" altLang="en-US" smtClean="0"/>
              <a:t>‹#›</a:t>
            </a:fld>
            <a:endParaRPr lang="zh-CN" altLang="en-US"/>
          </a:p>
        </p:txBody>
      </p:sp>
    </p:spTree>
    <p:extLst>
      <p:ext uri="{BB962C8B-B14F-4D97-AF65-F5344CB8AC3E}">
        <p14:creationId xmlns:p14="http://schemas.microsoft.com/office/powerpoint/2010/main" val="17496941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64CE2132-605A-4A11-AE6D-0A568D2AA76A}"/>
              </a:ext>
            </a:extLst>
          </p:cNvPr>
          <p:cNvSpPr>
            <a:spLocks noGrp="1"/>
          </p:cNvSpPr>
          <p:nvPr>
            <p:ph type="dt" sz="half" idx="10"/>
          </p:nvPr>
        </p:nvSpPr>
        <p:spPr/>
        <p:txBody>
          <a:bodyPr/>
          <a:lstStyle/>
          <a:p>
            <a:fld id="{4CF7E335-1810-49C8-B23D-BD38175D1A2A}" type="datetimeFigureOut">
              <a:rPr lang="zh-CN" altLang="en-US" smtClean="0"/>
              <a:t>2019/3/28</a:t>
            </a:fld>
            <a:endParaRPr lang="zh-CN" altLang="en-US"/>
          </a:p>
        </p:txBody>
      </p:sp>
      <p:sp>
        <p:nvSpPr>
          <p:cNvPr id="3" name="页脚占位符 2">
            <a:extLst>
              <a:ext uri="{FF2B5EF4-FFF2-40B4-BE49-F238E27FC236}">
                <a16:creationId xmlns:a16="http://schemas.microsoft.com/office/drawing/2014/main" id="{F7E7FD1F-741E-4782-B934-B4069D5863F9}"/>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D525A48F-E963-4CAE-AA83-475CDFACA3D2}"/>
              </a:ext>
            </a:extLst>
          </p:cNvPr>
          <p:cNvSpPr>
            <a:spLocks noGrp="1"/>
          </p:cNvSpPr>
          <p:nvPr>
            <p:ph type="sldNum" sz="quarter" idx="12"/>
          </p:nvPr>
        </p:nvSpPr>
        <p:spPr/>
        <p:txBody>
          <a:bodyPr/>
          <a:lstStyle/>
          <a:p>
            <a:fld id="{A1114A5B-1B7E-4241-B16A-CE932E3E17B6}" type="slidenum">
              <a:rPr lang="zh-CN" altLang="en-US" smtClean="0"/>
              <a:t>‹#›</a:t>
            </a:fld>
            <a:endParaRPr lang="zh-CN" altLang="en-US"/>
          </a:p>
        </p:txBody>
      </p:sp>
    </p:spTree>
    <p:extLst>
      <p:ext uri="{BB962C8B-B14F-4D97-AF65-F5344CB8AC3E}">
        <p14:creationId xmlns:p14="http://schemas.microsoft.com/office/powerpoint/2010/main" val="37385829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7CD52E1-681F-4771-AC75-4D4B939DB915}"/>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75982036-7F1A-4FAD-8C0C-20815E3A7E2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FF5ABB1E-CB0E-4D84-AED0-05679F8C944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5825EB05-107F-49F6-A180-15C3095CD13F}"/>
              </a:ext>
            </a:extLst>
          </p:cNvPr>
          <p:cNvSpPr>
            <a:spLocks noGrp="1"/>
          </p:cNvSpPr>
          <p:nvPr>
            <p:ph type="dt" sz="half" idx="10"/>
          </p:nvPr>
        </p:nvSpPr>
        <p:spPr/>
        <p:txBody>
          <a:bodyPr/>
          <a:lstStyle/>
          <a:p>
            <a:fld id="{4CF7E335-1810-49C8-B23D-BD38175D1A2A}" type="datetimeFigureOut">
              <a:rPr lang="zh-CN" altLang="en-US" smtClean="0"/>
              <a:t>2019/3/28</a:t>
            </a:fld>
            <a:endParaRPr lang="zh-CN" altLang="en-US"/>
          </a:p>
        </p:txBody>
      </p:sp>
      <p:sp>
        <p:nvSpPr>
          <p:cNvPr id="6" name="页脚占位符 5">
            <a:extLst>
              <a:ext uri="{FF2B5EF4-FFF2-40B4-BE49-F238E27FC236}">
                <a16:creationId xmlns:a16="http://schemas.microsoft.com/office/drawing/2014/main" id="{D6229088-9E80-44F8-95A3-3176D68A519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5DA7336-4E5C-4DB0-A20C-BF9E47DA3201}"/>
              </a:ext>
            </a:extLst>
          </p:cNvPr>
          <p:cNvSpPr>
            <a:spLocks noGrp="1"/>
          </p:cNvSpPr>
          <p:nvPr>
            <p:ph type="sldNum" sz="quarter" idx="12"/>
          </p:nvPr>
        </p:nvSpPr>
        <p:spPr/>
        <p:txBody>
          <a:bodyPr/>
          <a:lstStyle/>
          <a:p>
            <a:fld id="{A1114A5B-1B7E-4241-B16A-CE932E3E17B6}" type="slidenum">
              <a:rPr lang="zh-CN" altLang="en-US" smtClean="0"/>
              <a:t>‹#›</a:t>
            </a:fld>
            <a:endParaRPr lang="zh-CN" altLang="en-US"/>
          </a:p>
        </p:txBody>
      </p:sp>
    </p:spTree>
    <p:extLst>
      <p:ext uri="{BB962C8B-B14F-4D97-AF65-F5344CB8AC3E}">
        <p14:creationId xmlns:p14="http://schemas.microsoft.com/office/powerpoint/2010/main" val="17556642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E024375-A980-4CCE-9306-ACD4ABB25340}"/>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3A05E127-D098-464F-8AA5-C8A9447F75F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8F70CB00-CEBE-4DC8-B6BD-7BB44FDD7D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22CB5619-7F7E-4ABF-ACDE-E3D1AFEA1420}"/>
              </a:ext>
            </a:extLst>
          </p:cNvPr>
          <p:cNvSpPr>
            <a:spLocks noGrp="1"/>
          </p:cNvSpPr>
          <p:nvPr>
            <p:ph type="dt" sz="half" idx="10"/>
          </p:nvPr>
        </p:nvSpPr>
        <p:spPr/>
        <p:txBody>
          <a:bodyPr/>
          <a:lstStyle/>
          <a:p>
            <a:fld id="{4CF7E335-1810-49C8-B23D-BD38175D1A2A}" type="datetimeFigureOut">
              <a:rPr lang="zh-CN" altLang="en-US" smtClean="0"/>
              <a:t>2019/3/28</a:t>
            </a:fld>
            <a:endParaRPr lang="zh-CN" altLang="en-US"/>
          </a:p>
        </p:txBody>
      </p:sp>
      <p:sp>
        <p:nvSpPr>
          <p:cNvPr id="6" name="页脚占位符 5">
            <a:extLst>
              <a:ext uri="{FF2B5EF4-FFF2-40B4-BE49-F238E27FC236}">
                <a16:creationId xmlns:a16="http://schemas.microsoft.com/office/drawing/2014/main" id="{30460E77-1125-48D6-80EE-415C0D60680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46A0990-DE74-49F6-8C73-0633FCF3632A}"/>
              </a:ext>
            </a:extLst>
          </p:cNvPr>
          <p:cNvSpPr>
            <a:spLocks noGrp="1"/>
          </p:cNvSpPr>
          <p:nvPr>
            <p:ph type="sldNum" sz="quarter" idx="12"/>
          </p:nvPr>
        </p:nvSpPr>
        <p:spPr/>
        <p:txBody>
          <a:bodyPr/>
          <a:lstStyle/>
          <a:p>
            <a:fld id="{A1114A5B-1B7E-4241-B16A-CE932E3E17B6}" type="slidenum">
              <a:rPr lang="zh-CN" altLang="en-US" smtClean="0"/>
              <a:t>‹#›</a:t>
            </a:fld>
            <a:endParaRPr lang="zh-CN" altLang="en-US"/>
          </a:p>
        </p:txBody>
      </p:sp>
    </p:spTree>
    <p:extLst>
      <p:ext uri="{BB962C8B-B14F-4D97-AF65-F5344CB8AC3E}">
        <p14:creationId xmlns:p14="http://schemas.microsoft.com/office/powerpoint/2010/main" val="34900301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8EA5BB45-1836-4D05-A33B-E3700A4B1FE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1967F847-D6E3-45B2-A9E2-0D029CB2CCF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F05F7AB2-845A-482C-866A-4FB7C0F88A2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F7E335-1810-49C8-B23D-BD38175D1A2A}" type="datetimeFigureOut">
              <a:rPr lang="zh-CN" altLang="en-US" smtClean="0"/>
              <a:t>2019/3/28</a:t>
            </a:fld>
            <a:endParaRPr lang="zh-CN" altLang="en-US"/>
          </a:p>
        </p:txBody>
      </p:sp>
      <p:sp>
        <p:nvSpPr>
          <p:cNvPr id="5" name="页脚占位符 4">
            <a:extLst>
              <a:ext uri="{FF2B5EF4-FFF2-40B4-BE49-F238E27FC236}">
                <a16:creationId xmlns:a16="http://schemas.microsoft.com/office/drawing/2014/main" id="{742A5DEA-7F4A-4FD4-85DE-925F94A773A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2580B62E-13C7-476F-B6C3-077BAF7807A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1114A5B-1B7E-4241-B16A-CE932E3E17B6}" type="slidenum">
              <a:rPr lang="zh-CN" altLang="en-US" smtClean="0"/>
              <a:t>‹#›</a:t>
            </a:fld>
            <a:endParaRPr lang="zh-CN" altLang="en-US"/>
          </a:p>
        </p:txBody>
      </p:sp>
    </p:spTree>
    <p:extLst>
      <p:ext uri="{BB962C8B-B14F-4D97-AF65-F5344CB8AC3E}">
        <p14:creationId xmlns:p14="http://schemas.microsoft.com/office/powerpoint/2010/main" val="40135695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8.jp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927389-5D65-4A9A-AB83-DB945FE8564B}"/>
              </a:ext>
            </a:extLst>
          </p:cNvPr>
          <p:cNvSpPr>
            <a:spLocks noGrp="1"/>
          </p:cNvSpPr>
          <p:nvPr>
            <p:ph type="ctrTitle"/>
          </p:nvPr>
        </p:nvSpPr>
        <p:spPr/>
        <p:txBody>
          <a:bodyPr>
            <a:normAutofit fontScale="90000"/>
          </a:bodyPr>
          <a:lstStyle/>
          <a:p>
            <a:r>
              <a:rPr lang="zh-CN" altLang="en-US" dirty="0"/>
              <a:t>联邦学习：</a:t>
            </a:r>
            <a:br>
              <a:rPr lang="en-US" altLang="zh-CN" dirty="0"/>
            </a:br>
            <a:r>
              <a:rPr lang="en-US" altLang="zh-CN" dirty="0"/>
              <a:t>AI For Everyone </a:t>
            </a:r>
            <a:r>
              <a:rPr lang="zh-CN" altLang="en-US" dirty="0"/>
              <a:t>的必经之路</a:t>
            </a:r>
          </a:p>
        </p:txBody>
      </p:sp>
      <p:sp>
        <p:nvSpPr>
          <p:cNvPr id="3" name="副标题 2">
            <a:extLst>
              <a:ext uri="{FF2B5EF4-FFF2-40B4-BE49-F238E27FC236}">
                <a16:creationId xmlns:a16="http://schemas.microsoft.com/office/drawing/2014/main" id="{3AED9639-4F9F-4A25-814F-23937D47AF18}"/>
              </a:ext>
            </a:extLst>
          </p:cNvPr>
          <p:cNvSpPr>
            <a:spLocks noGrp="1"/>
          </p:cNvSpPr>
          <p:nvPr>
            <p:ph type="subTitle" idx="1"/>
          </p:nvPr>
        </p:nvSpPr>
        <p:spPr/>
        <p:txBody>
          <a:bodyPr/>
          <a:lstStyle/>
          <a:p>
            <a:r>
              <a:rPr lang="zh-CN" altLang="en-US" dirty="0"/>
              <a:t>原讲者 </a:t>
            </a:r>
            <a:endParaRPr lang="en-US" altLang="zh-CN" dirty="0"/>
          </a:p>
          <a:p>
            <a:r>
              <a:rPr lang="zh-CN" altLang="en-US" dirty="0"/>
              <a:t>第四范式 陈雨强</a:t>
            </a:r>
          </a:p>
        </p:txBody>
      </p:sp>
    </p:spTree>
    <p:extLst>
      <p:ext uri="{BB962C8B-B14F-4D97-AF65-F5344CB8AC3E}">
        <p14:creationId xmlns:p14="http://schemas.microsoft.com/office/powerpoint/2010/main" val="15341754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783B3A3A-8225-48F4-AB37-1A7AD122CC78}"/>
              </a:ext>
            </a:extLst>
          </p:cNvPr>
          <p:cNvSpPr/>
          <p:nvPr/>
        </p:nvSpPr>
        <p:spPr>
          <a:xfrm>
            <a:off x="3088151" y="2967335"/>
            <a:ext cx="5636479" cy="923330"/>
          </a:xfrm>
          <a:prstGeom prst="rect">
            <a:avLst/>
          </a:prstGeom>
          <a:noFill/>
        </p:spPr>
        <p:txBody>
          <a:bodyPr wrap="none" lIns="91440" tIns="45720" rIns="91440" bIns="45720">
            <a:spAutoFit/>
          </a:bodyPr>
          <a:lstStyle/>
          <a:p>
            <a:pPr marL="12700">
              <a:lnSpc>
                <a:spcPct val="100000"/>
              </a:lnSpc>
              <a:spcBef>
                <a:spcPts val="100"/>
              </a:spcBef>
            </a:pPr>
            <a:r>
              <a:rPr lang="zh-CN" altLang="en-US" sz="5400" spc="15" dirty="0">
                <a:latin typeface="Noto Sans Mono CJK JP Regular"/>
                <a:cs typeface="Noto Sans Mono CJK JP Regular"/>
              </a:rPr>
              <a:t>然而</a:t>
            </a:r>
            <a:r>
              <a:rPr lang="en-US" altLang="zh-CN" sz="5400" spc="10" dirty="0">
                <a:latin typeface="Noto Sans Mono CJK JP Regular"/>
                <a:cs typeface="Noto Sans Mono CJK JP Regular"/>
              </a:rPr>
              <a:t>AI</a:t>
            </a:r>
            <a:r>
              <a:rPr lang="zh-CN" altLang="en-US" sz="5400" dirty="0">
                <a:latin typeface="Noto Sans Mono CJK JP Regular"/>
                <a:cs typeface="Noto Sans Mono CJK JP Regular"/>
              </a:rPr>
              <a:t>还</a:t>
            </a:r>
            <a:r>
              <a:rPr lang="zh-CN" altLang="en-US" sz="5400" spc="30" dirty="0">
                <a:latin typeface="Noto Sans Mono CJK JP Regular"/>
                <a:cs typeface="Noto Sans Mono CJK JP Regular"/>
              </a:rPr>
              <a:t>远未</a:t>
            </a:r>
            <a:r>
              <a:rPr lang="zh-CN" altLang="en-US" sz="5400" spc="15" dirty="0">
                <a:latin typeface="Noto Sans Mono CJK JP Regular"/>
                <a:cs typeface="Noto Sans Mono CJK JP Regular"/>
              </a:rPr>
              <a:t>普</a:t>
            </a:r>
            <a:r>
              <a:rPr lang="zh-CN" altLang="en-US" sz="5400" dirty="0">
                <a:latin typeface="Noto Sans Mono CJK JP Regular"/>
                <a:cs typeface="Noto Sans Mono CJK JP Regular"/>
              </a:rPr>
              <a:t>及</a:t>
            </a:r>
          </a:p>
        </p:txBody>
      </p:sp>
      <p:sp>
        <p:nvSpPr>
          <p:cNvPr id="8" name="矩形 7">
            <a:extLst>
              <a:ext uri="{FF2B5EF4-FFF2-40B4-BE49-F238E27FC236}">
                <a16:creationId xmlns:a16="http://schemas.microsoft.com/office/drawing/2014/main" id="{CE2B0427-E880-4323-B61A-5D4C37290A7E}"/>
              </a:ext>
            </a:extLst>
          </p:cNvPr>
          <p:cNvSpPr/>
          <p:nvPr/>
        </p:nvSpPr>
        <p:spPr>
          <a:xfrm>
            <a:off x="7503101" y="3890665"/>
            <a:ext cx="1646285" cy="369332"/>
          </a:xfrm>
          <a:prstGeom prst="rect">
            <a:avLst/>
          </a:prstGeom>
        </p:spPr>
        <p:txBody>
          <a:bodyPr wrap="none">
            <a:spAutoFit/>
          </a:bodyPr>
          <a:lstStyle/>
          <a:p>
            <a:pPr marL="12700">
              <a:lnSpc>
                <a:spcPct val="100000"/>
              </a:lnSpc>
              <a:spcBef>
                <a:spcPts val="100"/>
              </a:spcBef>
            </a:pPr>
            <a:r>
              <a:rPr lang="zh-CN" altLang="en-US" spc="10" dirty="0">
                <a:latin typeface="Noto Sans Mono CJK JP Regular"/>
                <a:cs typeface="Noto Sans Mono CJK JP Regular"/>
              </a:rPr>
              <a:t>与</a:t>
            </a:r>
            <a:r>
              <a:rPr lang="en-US" altLang="zh-CN" spc="15" dirty="0">
                <a:latin typeface="Noto Sans Mono CJK JP Regular"/>
                <a:cs typeface="Noto Sans Mono CJK JP Regular"/>
              </a:rPr>
              <a:t>Hadoo</a:t>
            </a:r>
            <a:r>
              <a:rPr lang="en-US" altLang="zh-CN" spc="5" dirty="0">
                <a:latin typeface="Noto Sans Mono CJK JP Regular"/>
                <a:cs typeface="Noto Sans Mono CJK JP Regular"/>
              </a:rPr>
              <a:t>p</a:t>
            </a:r>
            <a:r>
              <a:rPr lang="zh-CN" altLang="en-US" spc="10" dirty="0">
                <a:latin typeface="Noto Sans Mono CJK JP Regular"/>
                <a:cs typeface="Noto Sans Mono CJK JP Regular"/>
              </a:rPr>
              <a:t>相比</a:t>
            </a:r>
            <a:endParaRPr lang="zh-CN" altLang="en-US" dirty="0">
              <a:latin typeface="Noto Sans Mono CJK JP Regular"/>
              <a:cs typeface="Noto Sans Mono CJK JP Regular"/>
            </a:endParaRPr>
          </a:p>
        </p:txBody>
      </p:sp>
    </p:spTree>
    <p:extLst>
      <p:ext uri="{BB962C8B-B14F-4D97-AF65-F5344CB8AC3E}">
        <p14:creationId xmlns:p14="http://schemas.microsoft.com/office/powerpoint/2010/main" val="4230262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D578FA-D6D8-426C-893B-B1EE2D1A2456}"/>
              </a:ext>
            </a:extLst>
          </p:cNvPr>
          <p:cNvSpPr>
            <a:spLocks noGrp="1"/>
          </p:cNvSpPr>
          <p:nvPr>
            <p:ph type="title"/>
          </p:nvPr>
        </p:nvSpPr>
        <p:spPr>
          <a:xfrm>
            <a:off x="838200" y="365125"/>
            <a:ext cx="10515600" cy="1325563"/>
          </a:xfrm>
        </p:spPr>
        <p:txBody>
          <a:bodyPr/>
          <a:lstStyle/>
          <a:p>
            <a:r>
              <a:rPr lang="zh-CN" altLang="en-US" dirty="0"/>
              <a:t>工业界应用机器学习的难题</a:t>
            </a:r>
          </a:p>
        </p:txBody>
      </p:sp>
      <p:sp>
        <p:nvSpPr>
          <p:cNvPr id="4" name="矩形: 圆角 3">
            <a:extLst>
              <a:ext uri="{FF2B5EF4-FFF2-40B4-BE49-F238E27FC236}">
                <a16:creationId xmlns:a16="http://schemas.microsoft.com/office/drawing/2014/main" id="{386C91D5-82F8-4292-8DF9-7734D77EED7E}"/>
              </a:ext>
            </a:extLst>
          </p:cNvPr>
          <p:cNvSpPr/>
          <p:nvPr/>
        </p:nvSpPr>
        <p:spPr>
          <a:xfrm>
            <a:off x="2581721" y="2160000"/>
            <a:ext cx="1973943" cy="66765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线上实时数据流</a:t>
            </a:r>
          </a:p>
        </p:txBody>
      </p:sp>
      <p:sp>
        <p:nvSpPr>
          <p:cNvPr id="5" name="矩形: 圆角 4">
            <a:extLst>
              <a:ext uri="{FF2B5EF4-FFF2-40B4-BE49-F238E27FC236}">
                <a16:creationId xmlns:a16="http://schemas.microsoft.com/office/drawing/2014/main" id="{41F3A956-9A3E-4FB6-A149-B33B1E2C03E4}"/>
              </a:ext>
            </a:extLst>
          </p:cNvPr>
          <p:cNvSpPr/>
          <p:nvPr/>
        </p:nvSpPr>
        <p:spPr>
          <a:xfrm>
            <a:off x="5190666" y="2160000"/>
            <a:ext cx="1270001" cy="66765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召回架构</a:t>
            </a:r>
          </a:p>
        </p:txBody>
      </p:sp>
      <p:sp>
        <p:nvSpPr>
          <p:cNvPr id="6" name="矩形: 圆角 5">
            <a:extLst>
              <a:ext uri="{FF2B5EF4-FFF2-40B4-BE49-F238E27FC236}">
                <a16:creationId xmlns:a16="http://schemas.microsoft.com/office/drawing/2014/main" id="{8CE2A88B-A335-40C0-82A8-AFD7406F7C14}"/>
              </a:ext>
            </a:extLst>
          </p:cNvPr>
          <p:cNvSpPr/>
          <p:nvPr/>
        </p:nvSpPr>
        <p:spPr>
          <a:xfrm>
            <a:off x="7137398" y="2160000"/>
            <a:ext cx="1973943" cy="66765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线上线下一致性</a:t>
            </a:r>
          </a:p>
        </p:txBody>
      </p:sp>
      <p:sp>
        <p:nvSpPr>
          <p:cNvPr id="7" name="矩形: 圆角 6">
            <a:extLst>
              <a:ext uri="{FF2B5EF4-FFF2-40B4-BE49-F238E27FC236}">
                <a16:creationId xmlns:a16="http://schemas.microsoft.com/office/drawing/2014/main" id="{4FE26DD8-1AB3-412C-BC93-E9228F72F1DE}"/>
              </a:ext>
            </a:extLst>
          </p:cNvPr>
          <p:cNvSpPr/>
          <p:nvPr/>
        </p:nvSpPr>
        <p:spPr>
          <a:xfrm>
            <a:off x="9837059" y="2160000"/>
            <a:ext cx="1973943" cy="66765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模型作用机制</a:t>
            </a:r>
          </a:p>
        </p:txBody>
      </p:sp>
      <p:sp>
        <p:nvSpPr>
          <p:cNvPr id="8" name="矩形: 圆角 7">
            <a:extLst>
              <a:ext uri="{FF2B5EF4-FFF2-40B4-BE49-F238E27FC236}">
                <a16:creationId xmlns:a16="http://schemas.microsoft.com/office/drawing/2014/main" id="{A62B749E-84EB-4A27-A65B-331D55891E68}"/>
              </a:ext>
            </a:extLst>
          </p:cNvPr>
          <p:cNvSpPr/>
          <p:nvPr/>
        </p:nvSpPr>
        <p:spPr>
          <a:xfrm>
            <a:off x="10189030" y="3600000"/>
            <a:ext cx="1270002" cy="66765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模型上线</a:t>
            </a:r>
          </a:p>
        </p:txBody>
      </p:sp>
      <p:sp>
        <p:nvSpPr>
          <p:cNvPr id="9" name="矩形: 圆角 8">
            <a:extLst>
              <a:ext uri="{FF2B5EF4-FFF2-40B4-BE49-F238E27FC236}">
                <a16:creationId xmlns:a16="http://schemas.microsoft.com/office/drawing/2014/main" id="{56EBBC6B-E662-45FC-9C6A-E3E9F43EABBD}"/>
              </a:ext>
            </a:extLst>
          </p:cNvPr>
          <p:cNvSpPr/>
          <p:nvPr/>
        </p:nvSpPr>
        <p:spPr>
          <a:xfrm>
            <a:off x="10060217" y="5040000"/>
            <a:ext cx="1527628" cy="66765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模型自学习</a:t>
            </a:r>
          </a:p>
        </p:txBody>
      </p:sp>
      <p:sp>
        <p:nvSpPr>
          <p:cNvPr id="10" name="矩形: 圆角 9">
            <a:extLst>
              <a:ext uri="{FF2B5EF4-FFF2-40B4-BE49-F238E27FC236}">
                <a16:creationId xmlns:a16="http://schemas.microsoft.com/office/drawing/2014/main" id="{4FF5ADEF-4D17-42FC-831A-9F75E72621CE}"/>
              </a:ext>
            </a:extLst>
          </p:cNvPr>
          <p:cNvSpPr/>
          <p:nvPr/>
        </p:nvSpPr>
        <p:spPr>
          <a:xfrm>
            <a:off x="3701139" y="3600000"/>
            <a:ext cx="1270002" cy="66765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数据拼接</a:t>
            </a:r>
          </a:p>
        </p:txBody>
      </p:sp>
      <p:sp>
        <p:nvSpPr>
          <p:cNvPr id="11" name="矩形: 圆角 10">
            <a:extLst>
              <a:ext uri="{FF2B5EF4-FFF2-40B4-BE49-F238E27FC236}">
                <a16:creationId xmlns:a16="http://schemas.microsoft.com/office/drawing/2014/main" id="{B58B893B-8490-49FC-8263-DE3F01C60C18}"/>
              </a:ext>
            </a:extLst>
          </p:cNvPr>
          <p:cNvSpPr/>
          <p:nvPr/>
        </p:nvSpPr>
        <p:spPr>
          <a:xfrm>
            <a:off x="2080983" y="3600000"/>
            <a:ext cx="1266369" cy="66765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数据清洗</a:t>
            </a:r>
          </a:p>
        </p:txBody>
      </p:sp>
      <p:sp>
        <p:nvSpPr>
          <p:cNvPr id="12" name="矩形: 圆角 11">
            <a:extLst>
              <a:ext uri="{FF2B5EF4-FFF2-40B4-BE49-F238E27FC236}">
                <a16:creationId xmlns:a16="http://schemas.microsoft.com/office/drawing/2014/main" id="{FC969D8F-D42F-458B-A7C3-72037C1098B5}"/>
              </a:ext>
            </a:extLst>
          </p:cNvPr>
          <p:cNvSpPr/>
          <p:nvPr/>
        </p:nvSpPr>
        <p:spPr>
          <a:xfrm>
            <a:off x="5323112" y="3600000"/>
            <a:ext cx="1270002" cy="66765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特征工程</a:t>
            </a:r>
          </a:p>
        </p:txBody>
      </p:sp>
      <p:sp>
        <p:nvSpPr>
          <p:cNvPr id="13" name="矩形: 圆角 12">
            <a:extLst>
              <a:ext uri="{FF2B5EF4-FFF2-40B4-BE49-F238E27FC236}">
                <a16:creationId xmlns:a16="http://schemas.microsoft.com/office/drawing/2014/main" id="{88CFB547-66EE-439A-8B0C-5BC8072C56D5}"/>
              </a:ext>
            </a:extLst>
          </p:cNvPr>
          <p:cNvSpPr/>
          <p:nvPr/>
        </p:nvSpPr>
        <p:spPr>
          <a:xfrm>
            <a:off x="6945085" y="3600000"/>
            <a:ext cx="1270001" cy="66765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模型训练</a:t>
            </a:r>
          </a:p>
        </p:txBody>
      </p:sp>
      <p:sp>
        <p:nvSpPr>
          <p:cNvPr id="14" name="矩形: 圆角 13">
            <a:extLst>
              <a:ext uri="{FF2B5EF4-FFF2-40B4-BE49-F238E27FC236}">
                <a16:creationId xmlns:a16="http://schemas.microsoft.com/office/drawing/2014/main" id="{92D18324-9B17-442C-AF50-F9E4AD71E7AC}"/>
              </a:ext>
            </a:extLst>
          </p:cNvPr>
          <p:cNvSpPr/>
          <p:nvPr/>
        </p:nvSpPr>
        <p:spPr>
          <a:xfrm>
            <a:off x="8567057" y="3600000"/>
            <a:ext cx="1270002" cy="66765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模型评估</a:t>
            </a:r>
          </a:p>
        </p:txBody>
      </p:sp>
      <p:sp>
        <p:nvSpPr>
          <p:cNvPr id="15" name="矩形: 圆角 14">
            <a:extLst>
              <a:ext uri="{FF2B5EF4-FFF2-40B4-BE49-F238E27FC236}">
                <a16:creationId xmlns:a16="http://schemas.microsoft.com/office/drawing/2014/main" id="{4A7546C8-1DD0-4A88-AD81-4E52A5B7C0DB}"/>
              </a:ext>
            </a:extLst>
          </p:cNvPr>
          <p:cNvSpPr/>
          <p:nvPr/>
        </p:nvSpPr>
        <p:spPr>
          <a:xfrm>
            <a:off x="459010" y="3600000"/>
            <a:ext cx="1266370" cy="66765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数据导入</a:t>
            </a:r>
          </a:p>
        </p:txBody>
      </p:sp>
      <p:cxnSp>
        <p:nvCxnSpPr>
          <p:cNvPr id="17" name="直接连接符 16">
            <a:extLst>
              <a:ext uri="{FF2B5EF4-FFF2-40B4-BE49-F238E27FC236}">
                <a16:creationId xmlns:a16="http://schemas.microsoft.com/office/drawing/2014/main" id="{2129E987-2982-41D1-B7B0-F35D8F034367}"/>
              </a:ext>
            </a:extLst>
          </p:cNvPr>
          <p:cNvCxnSpPr>
            <a:stCxn id="4" idx="3"/>
            <a:endCxn id="5" idx="1"/>
          </p:cNvCxnSpPr>
          <p:nvPr/>
        </p:nvCxnSpPr>
        <p:spPr>
          <a:xfrm>
            <a:off x="4555664" y="2493829"/>
            <a:ext cx="63500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直接连接符 18">
            <a:extLst>
              <a:ext uri="{FF2B5EF4-FFF2-40B4-BE49-F238E27FC236}">
                <a16:creationId xmlns:a16="http://schemas.microsoft.com/office/drawing/2014/main" id="{20C6BC23-E87E-46D5-A43A-1153CE425D0E}"/>
              </a:ext>
            </a:extLst>
          </p:cNvPr>
          <p:cNvCxnSpPr>
            <a:stCxn id="5" idx="3"/>
            <a:endCxn id="6" idx="1"/>
          </p:cNvCxnSpPr>
          <p:nvPr/>
        </p:nvCxnSpPr>
        <p:spPr>
          <a:xfrm>
            <a:off x="6460667" y="2493829"/>
            <a:ext cx="67673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id="{E928970C-F837-4068-A9FA-B823FF8715D7}"/>
              </a:ext>
            </a:extLst>
          </p:cNvPr>
          <p:cNvCxnSpPr>
            <a:stCxn id="6" idx="3"/>
            <a:endCxn id="7" idx="1"/>
          </p:cNvCxnSpPr>
          <p:nvPr/>
        </p:nvCxnSpPr>
        <p:spPr>
          <a:xfrm>
            <a:off x="9111341" y="2493829"/>
            <a:ext cx="72571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直接连接符 22">
            <a:extLst>
              <a:ext uri="{FF2B5EF4-FFF2-40B4-BE49-F238E27FC236}">
                <a16:creationId xmlns:a16="http://schemas.microsoft.com/office/drawing/2014/main" id="{AB66E768-23EA-4C9C-B04A-3B3B9FEEEF96}"/>
              </a:ext>
            </a:extLst>
          </p:cNvPr>
          <p:cNvCxnSpPr>
            <a:stCxn id="7" idx="2"/>
            <a:endCxn id="8" idx="0"/>
          </p:cNvCxnSpPr>
          <p:nvPr/>
        </p:nvCxnSpPr>
        <p:spPr>
          <a:xfrm>
            <a:off x="10824031" y="2827657"/>
            <a:ext cx="0" cy="772343"/>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直接连接符 24">
            <a:extLst>
              <a:ext uri="{FF2B5EF4-FFF2-40B4-BE49-F238E27FC236}">
                <a16:creationId xmlns:a16="http://schemas.microsoft.com/office/drawing/2014/main" id="{3FDC8E25-685E-456F-B8DB-D09422932F65}"/>
              </a:ext>
            </a:extLst>
          </p:cNvPr>
          <p:cNvCxnSpPr>
            <a:stCxn id="8" idx="1"/>
            <a:endCxn id="14" idx="3"/>
          </p:cNvCxnSpPr>
          <p:nvPr/>
        </p:nvCxnSpPr>
        <p:spPr>
          <a:xfrm flipH="1">
            <a:off x="9837059" y="3933829"/>
            <a:ext cx="35197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直接连接符 26">
            <a:extLst>
              <a:ext uri="{FF2B5EF4-FFF2-40B4-BE49-F238E27FC236}">
                <a16:creationId xmlns:a16="http://schemas.microsoft.com/office/drawing/2014/main" id="{7043CD98-C36F-4B6F-B4ED-3D2A0C565CC3}"/>
              </a:ext>
            </a:extLst>
          </p:cNvPr>
          <p:cNvCxnSpPr>
            <a:stCxn id="14" idx="1"/>
          </p:cNvCxnSpPr>
          <p:nvPr/>
        </p:nvCxnSpPr>
        <p:spPr>
          <a:xfrm flipH="1" flipV="1">
            <a:off x="7881257" y="3933828"/>
            <a:ext cx="685800"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直接连接符 28">
            <a:extLst>
              <a:ext uri="{FF2B5EF4-FFF2-40B4-BE49-F238E27FC236}">
                <a16:creationId xmlns:a16="http://schemas.microsoft.com/office/drawing/2014/main" id="{96665385-B315-4A5A-BA75-C35E69ABB0D2}"/>
              </a:ext>
            </a:extLst>
          </p:cNvPr>
          <p:cNvCxnSpPr>
            <a:stCxn id="12" idx="3"/>
            <a:endCxn id="13" idx="1"/>
          </p:cNvCxnSpPr>
          <p:nvPr/>
        </p:nvCxnSpPr>
        <p:spPr>
          <a:xfrm>
            <a:off x="6593114" y="3933829"/>
            <a:ext cx="35197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直接连接符 30">
            <a:extLst>
              <a:ext uri="{FF2B5EF4-FFF2-40B4-BE49-F238E27FC236}">
                <a16:creationId xmlns:a16="http://schemas.microsoft.com/office/drawing/2014/main" id="{7E900245-1C83-4F6D-85AA-55A832F835AA}"/>
              </a:ext>
            </a:extLst>
          </p:cNvPr>
          <p:cNvCxnSpPr>
            <a:stCxn id="10" idx="3"/>
            <a:endCxn id="12" idx="1"/>
          </p:cNvCxnSpPr>
          <p:nvPr/>
        </p:nvCxnSpPr>
        <p:spPr>
          <a:xfrm>
            <a:off x="4971141" y="3933829"/>
            <a:ext cx="35197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直接连接符 32">
            <a:extLst>
              <a:ext uri="{FF2B5EF4-FFF2-40B4-BE49-F238E27FC236}">
                <a16:creationId xmlns:a16="http://schemas.microsoft.com/office/drawing/2014/main" id="{FB583710-141D-46F9-9AEB-5EE97EFF211F}"/>
              </a:ext>
            </a:extLst>
          </p:cNvPr>
          <p:cNvCxnSpPr>
            <a:stCxn id="11" idx="3"/>
            <a:endCxn id="10" idx="1"/>
          </p:cNvCxnSpPr>
          <p:nvPr/>
        </p:nvCxnSpPr>
        <p:spPr>
          <a:xfrm>
            <a:off x="3347352" y="3933829"/>
            <a:ext cx="35378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直接连接符 34">
            <a:extLst>
              <a:ext uri="{FF2B5EF4-FFF2-40B4-BE49-F238E27FC236}">
                <a16:creationId xmlns:a16="http://schemas.microsoft.com/office/drawing/2014/main" id="{FCE48F27-6F94-4911-BEA9-FF03F8DFDEBE}"/>
              </a:ext>
            </a:extLst>
          </p:cNvPr>
          <p:cNvCxnSpPr>
            <a:stCxn id="15" idx="3"/>
            <a:endCxn id="11" idx="1"/>
          </p:cNvCxnSpPr>
          <p:nvPr/>
        </p:nvCxnSpPr>
        <p:spPr>
          <a:xfrm>
            <a:off x="1725380" y="3933829"/>
            <a:ext cx="35560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直接连接符 36">
            <a:extLst>
              <a:ext uri="{FF2B5EF4-FFF2-40B4-BE49-F238E27FC236}">
                <a16:creationId xmlns:a16="http://schemas.microsoft.com/office/drawing/2014/main" id="{848467CB-F0BC-42BC-A470-AF7612CAB31F}"/>
              </a:ext>
            </a:extLst>
          </p:cNvPr>
          <p:cNvCxnSpPr>
            <a:stCxn id="8" idx="2"/>
          </p:cNvCxnSpPr>
          <p:nvPr/>
        </p:nvCxnSpPr>
        <p:spPr>
          <a:xfrm>
            <a:off x="10824031" y="4267657"/>
            <a:ext cx="0" cy="772343"/>
          </a:xfrm>
          <a:prstGeom prst="line">
            <a:avLst/>
          </a:prstGeom>
        </p:spPr>
        <p:style>
          <a:lnRef idx="1">
            <a:schemeClr val="accent1"/>
          </a:lnRef>
          <a:fillRef idx="0">
            <a:schemeClr val="accent1"/>
          </a:fillRef>
          <a:effectRef idx="0">
            <a:schemeClr val="accent1"/>
          </a:effectRef>
          <a:fontRef idx="minor">
            <a:schemeClr val="tx1"/>
          </a:fontRef>
        </p:style>
      </p:cxnSp>
      <p:sp>
        <p:nvSpPr>
          <p:cNvPr id="28" name="object 5">
            <a:extLst>
              <a:ext uri="{FF2B5EF4-FFF2-40B4-BE49-F238E27FC236}">
                <a16:creationId xmlns:a16="http://schemas.microsoft.com/office/drawing/2014/main" id="{23306A26-C0BC-4585-A209-778297F27C8D}"/>
              </a:ext>
            </a:extLst>
          </p:cNvPr>
          <p:cNvSpPr/>
          <p:nvPr/>
        </p:nvSpPr>
        <p:spPr>
          <a:xfrm>
            <a:off x="4355252" y="4775072"/>
            <a:ext cx="2144218" cy="1865170"/>
          </a:xfrm>
          <a:prstGeom prst="rect">
            <a:avLst/>
          </a:prstGeom>
          <a:blipFill>
            <a:blip r:embed="rId3"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28340083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4">
            <a:extLst>
              <a:ext uri="{FF2B5EF4-FFF2-40B4-BE49-F238E27FC236}">
                <a16:creationId xmlns:a16="http://schemas.microsoft.com/office/drawing/2014/main" id="{16A6A726-5BAB-4F8F-A561-BB9C9FB3B245}"/>
              </a:ext>
            </a:extLst>
          </p:cNvPr>
          <p:cNvSpPr txBox="1"/>
          <p:nvPr/>
        </p:nvSpPr>
        <p:spPr>
          <a:xfrm>
            <a:off x="896823" y="1942592"/>
            <a:ext cx="5425918" cy="1227900"/>
          </a:xfrm>
          <a:prstGeom prst="rect">
            <a:avLst/>
          </a:prstGeom>
        </p:spPr>
        <p:txBody>
          <a:bodyPr vert="horz" wrap="square" lIns="0" tIns="12065" rIns="0" bIns="0" rtlCol="0">
            <a:spAutoFit/>
          </a:bodyPr>
          <a:lstStyle/>
          <a:p>
            <a:pPr marL="343535" indent="-330835">
              <a:lnSpc>
                <a:spcPct val="100000"/>
              </a:lnSpc>
              <a:spcBef>
                <a:spcPts val="95"/>
              </a:spcBef>
              <a:buFont typeface="Wingdings"/>
              <a:buChar char=""/>
              <a:tabLst>
                <a:tab pos="343535" algn="l"/>
                <a:tab pos="344170" algn="l"/>
              </a:tabLst>
            </a:pPr>
            <a:r>
              <a:rPr spc="-5" dirty="0">
                <a:latin typeface="宋体" panose="02010600030101010101" pitchFamily="2" charset="-122"/>
                <a:ea typeface="宋体" panose="02010600030101010101" pitchFamily="2" charset="-122"/>
                <a:cs typeface="Noto Sans Mono CJK JP Regular"/>
              </a:rPr>
              <a:t>需要</a:t>
            </a:r>
            <a:r>
              <a:rPr dirty="0">
                <a:latin typeface="宋体" panose="02010600030101010101" pitchFamily="2" charset="-122"/>
                <a:ea typeface="宋体" panose="02010600030101010101" pitchFamily="2" charset="-122"/>
                <a:cs typeface="Noto Sans Mono CJK JP Regular"/>
              </a:rPr>
              <a:t>AI</a:t>
            </a:r>
            <a:r>
              <a:rPr spc="-5" dirty="0">
                <a:latin typeface="宋体" panose="02010600030101010101" pitchFamily="2" charset="-122"/>
                <a:ea typeface="宋体" panose="02010600030101010101" pitchFamily="2" charset="-122"/>
                <a:cs typeface="Noto Sans Mono CJK JP Regular"/>
              </a:rPr>
              <a:t>应用平台</a:t>
            </a:r>
            <a:endParaRPr dirty="0">
              <a:latin typeface="宋体" panose="02010600030101010101" pitchFamily="2" charset="-122"/>
              <a:ea typeface="宋体" panose="02010600030101010101" pitchFamily="2" charset="-122"/>
              <a:cs typeface="Noto Sans Mono CJK JP Regular"/>
            </a:endParaRPr>
          </a:p>
          <a:p>
            <a:pPr marL="698500" lvl="1" indent="-228600">
              <a:lnSpc>
                <a:spcPct val="100000"/>
              </a:lnSpc>
              <a:spcBef>
                <a:spcPts val="1465"/>
              </a:spcBef>
              <a:buFont typeface="Arial"/>
              <a:buChar char="•"/>
              <a:tabLst>
                <a:tab pos="698500" algn="l"/>
                <a:tab pos="699135" algn="l"/>
              </a:tabLst>
            </a:pPr>
            <a:r>
              <a:rPr spc="-5" dirty="0">
                <a:latin typeface="宋体" panose="02010600030101010101" pitchFamily="2" charset="-122"/>
                <a:ea typeface="宋体" panose="02010600030101010101" pitchFamily="2" charset="-122"/>
                <a:cs typeface="Noto Sans Mono CJK JP Regular"/>
              </a:rPr>
              <a:t>Tenserflow，Mxnet，Caffe等工具日趋丰富</a:t>
            </a:r>
            <a:endParaRPr dirty="0">
              <a:latin typeface="宋体" panose="02010600030101010101" pitchFamily="2" charset="-122"/>
              <a:ea typeface="宋体" panose="02010600030101010101" pitchFamily="2" charset="-122"/>
              <a:cs typeface="Noto Sans Mono CJK JP Regular"/>
            </a:endParaRPr>
          </a:p>
          <a:p>
            <a:pPr marL="698500" lvl="1" indent="-228600">
              <a:lnSpc>
                <a:spcPct val="100000"/>
              </a:lnSpc>
              <a:spcBef>
                <a:spcPts val="1450"/>
              </a:spcBef>
              <a:buFont typeface="Arial"/>
              <a:buChar char="•"/>
              <a:tabLst>
                <a:tab pos="698500" algn="l"/>
                <a:tab pos="699135" algn="l"/>
              </a:tabLst>
            </a:pPr>
            <a:r>
              <a:rPr spc="-5" dirty="0">
                <a:latin typeface="宋体" panose="02010600030101010101" pitchFamily="2" charset="-122"/>
                <a:ea typeface="宋体" panose="02010600030101010101" pitchFamily="2" charset="-122"/>
                <a:cs typeface="Noto Sans Mono CJK JP Regular"/>
              </a:rPr>
              <a:t>但是，足够了么？</a:t>
            </a:r>
            <a:endParaRPr dirty="0">
              <a:latin typeface="宋体" panose="02010600030101010101" pitchFamily="2" charset="-122"/>
              <a:ea typeface="宋体" panose="02010600030101010101" pitchFamily="2" charset="-122"/>
              <a:cs typeface="Noto Sans Mono CJK JP Regular"/>
            </a:endParaRPr>
          </a:p>
        </p:txBody>
      </p:sp>
      <p:sp>
        <p:nvSpPr>
          <p:cNvPr id="7" name="object 5">
            <a:extLst>
              <a:ext uri="{FF2B5EF4-FFF2-40B4-BE49-F238E27FC236}">
                <a16:creationId xmlns:a16="http://schemas.microsoft.com/office/drawing/2014/main" id="{A18C2C50-0D16-4D4F-B81F-6C56BD2B2992}"/>
              </a:ext>
            </a:extLst>
          </p:cNvPr>
          <p:cNvSpPr txBox="1"/>
          <p:nvPr/>
        </p:nvSpPr>
        <p:spPr>
          <a:xfrm>
            <a:off x="896823" y="3722878"/>
            <a:ext cx="5693548" cy="2635978"/>
          </a:xfrm>
          <a:prstGeom prst="rect">
            <a:avLst/>
          </a:prstGeom>
        </p:spPr>
        <p:txBody>
          <a:bodyPr vert="horz" wrap="square" lIns="0" tIns="12065" rIns="0" bIns="0" rtlCol="0">
            <a:spAutoFit/>
          </a:bodyPr>
          <a:lstStyle/>
          <a:p>
            <a:pPr marL="343535" indent="-330835">
              <a:lnSpc>
                <a:spcPct val="100000"/>
              </a:lnSpc>
              <a:spcBef>
                <a:spcPts val="95"/>
              </a:spcBef>
              <a:buFont typeface="Wingdings"/>
              <a:buChar char=""/>
              <a:tabLst>
                <a:tab pos="343535" algn="l"/>
                <a:tab pos="344170" algn="l"/>
              </a:tabLst>
            </a:pPr>
            <a:r>
              <a:rPr spc="-5" dirty="0">
                <a:latin typeface="宋体" panose="02010600030101010101" pitchFamily="2" charset="-122"/>
                <a:ea typeface="宋体" panose="02010600030101010101" pitchFamily="2" charset="-122"/>
                <a:cs typeface="Noto Sans Mono CJK JP Regular"/>
              </a:rPr>
              <a:t>为什么人工智能还没有真的大规模应</a:t>
            </a:r>
            <a:r>
              <a:rPr spc="5" dirty="0">
                <a:latin typeface="宋体" panose="02010600030101010101" pitchFamily="2" charset="-122"/>
                <a:ea typeface="宋体" panose="02010600030101010101" pitchFamily="2" charset="-122"/>
                <a:cs typeface="Noto Sans Mono CJK JP Regular"/>
              </a:rPr>
              <a:t>用</a:t>
            </a:r>
            <a:r>
              <a:rPr spc="-5" dirty="0">
                <a:latin typeface="宋体" panose="02010600030101010101" pitchFamily="2" charset="-122"/>
                <a:ea typeface="宋体" panose="02010600030101010101" pitchFamily="2" charset="-122"/>
                <a:cs typeface="Noto Sans Mono CJK JP Regular"/>
              </a:rPr>
              <a:t>到每</a:t>
            </a:r>
            <a:r>
              <a:rPr spc="5" dirty="0">
                <a:latin typeface="宋体" panose="02010600030101010101" pitchFamily="2" charset="-122"/>
                <a:ea typeface="宋体" panose="02010600030101010101" pitchFamily="2" charset="-122"/>
                <a:cs typeface="Noto Sans Mono CJK JP Regular"/>
              </a:rPr>
              <a:t>个</a:t>
            </a:r>
            <a:r>
              <a:rPr spc="-5" dirty="0">
                <a:latin typeface="宋体" panose="02010600030101010101" pitchFamily="2" charset="-122"/>
                <a:ea typeface="宋体" panose="02010600030101010101" pitchFamily="2" charset="-122"/>
                <a:cs typeface="Noto Sans Mono CJK JP Regular"/>
              </a:rPr>
              <a:t>企业</a:t>
            </a:r>
            <a:endParaRPr dirty="0">
              <a:latin typeface="宋体" panose="02010600030101010101" pitchFamily="2" charset="-122"/>
              <a:ea typeface="宋体" panose="02010600030101010101" pitchFamily="2" charset="-122"/>
              <a:cs typeface="Noto Sans Mono CJK JP Regular"/>
            </a:endParaRPr>
          </a:p>
          <a:p>
            <a:pPr marL="698500" lvl="1" indent="-228600">
              <a:lnSpc>
                <a:spcPct val="100000"/>
              </a:lnSpc>
              <a:spcBef>
                <a:spcPts val="1465"/>
              </a:spcBef>
              <a:buFont typeface="Arial"/>
              <a:buChar char="•"/>
              <a:tabLst>
                <a:tab pos="698500" algn="l"/>
                <a:tab pos="699135" algn="l"/>
              </a:tabLst>
            </a:pPr>
            <a:r>
              <a:rPr dirty="0">
                <a:latin typeface="宋体" panose="02010600030101010101" pitchFamily="2" charset="-122"/>
                <a:ea typeface="宋体" panose="02010600030101010101" pitchFamily="2" charset="-122"/>
                <a:cs typeface="Noto Sans Mono CJK JP Regular"/>
              </a:rPr>
              <a:t>Hadoop</a:t>
            </a:r>
            <a:r>
              <a:rPr spc="-5" dirty="0">
                <a:latin typeface="宋体" panose="02010600030101010101" pitchFamily="2" charset="-122"/>
                <a:ea typeface="宋体" panose="02010600030101010101" pitchFamily="2" charset="-122"/>
                <a:cs typeface="Noto Sans Mono CJK JP Regular"/>
              </a:rPr>
              <a:t>为什么用的人多？</a:t>
            </a:r>
            <a:endParaRPr dirty="0">
              <a:latin typeface="宋体" panose="02010600030101010101" pitchFamily="2" charset="-122"/>
              <a:ea typeface="宋体" panose="02010600030101010101" pitchFamily="2" charset="-122"/>
              <a:cs typeface="Noto Sans Mono CJK JP Regular"/>
            </a:endParaRPr>
          </a:p>
          <a:p>
            <a:pPr marL="698500" lvl="1" indent="-228600">
              <a:lnSpc>
                <a:spcPct val="100000"/>
              </a:lnSpc>
              <a:spcBef>
                <a:spcPts val="1465"/>
              </a:spcBef>
              <a:buFont typeface="Arial"/>
              <a:buChar char="•"/>
              <a:tabLst>
                <a:tab pos="698500" algn="l"/>
                <a:tab pos="699135" algn="l"/>
              </a:tabLst>
            </a:pPr>
            <a:r>
              <a:rPr spc="-5" dirty="0">
                <a:latin typeface="宋体" panose="02010600030101010101" pitchFamily="2" charset="-122"/>
                <a:ea typeface="宋体" panose="02010600030101010101" pitchFamily="2" charset="-122"/>
                <a:cs typeface="Noto Sans Mono CJK JP Regular"/>
              </a:rPr>
              <a:t>先驱知识要求太多</a:t>
            </a:r>
            <a:endParaRPr dirty="0">
              <a:latin typeface="宋体" panose="02010600030101010101" pitchFamily="2" charset="-122"/>
              <a:ea typeface="宋体" panose="02010600030101010101" pitchFamily="2" charset="-122"/>
              <a:cs typeface="Noto Sans Mono CJK JP Regular"/>
            </a:endParaRPr>
          </a:p>
          <a:p>
            <a:pPr marL="698500" lvl="1" indent="-228600">
              <a:lnSpc>
                <a:spcPct val="100000"/>
              </a:lnSpc>
              <a:spcBef>
                <a:spcPts val="1450"/>
              </a:spcBef>
              <a:buFont typeface="Arial"/>
              <a:buChar char="•"/>
              <a:tabLst>
                <a:tab pos="698500" algn="l"/>
                <a:tab pos="699135" algn="l"/>
              </a:tabLst>
            </a:pPr>
            <a:r>
              <a:rPr spc="-5" dirty="0">
                <a:latin typeface="宋体" panose="02010600030101010101" pitchFamily="2" charset="-122"/>
                <a:ea typeface="宋体" panose="02010600030101010101" pitchFamily="2" charset="-122"/>
                <a:cs typeface="Noto Sans Mono CJK JP Regular"/>
              </a:rPr>
              <a:t>能做</a:t>
            </a:r>
            <a:r>
              <a:rPr dirty="0">
                <a:latin typeface="宋体" panose="02010600030101010101" pitchFamily="2" charset="-122"/>
                <a:ea typeface="宋体" panose="02010600030101010101" pitchFamily="2" charset="-122"/>
                <a:cs typeface="Noto Sans Mono CJK JP Regular"/>
              </a:rPr>
              <a:t>AI</a:t>
            </a:r>
            <a:r>
              <a:rPr spc="-5" dirty="0">
                <a:latin typeface="宋体" panose="02010600030101010101" pitchFamily="2" charset="-122"/>
                <a:ea typeface="宋体" panose="02010600030101010101" pitchFamily="2" charset="-122"/>
                <a:cs typeface="Noto Sans Mono CJK JP Regular"/>
              </a:rPr>
              <a:t>的还是研究</a:t>
            </a:r>
            <a:r>
              <a:rPr dirty="0">
                <a:latin typeface="宋体" panose="02010600030101010101" pitchFamily="2" charset="-122"/>
                <a:ea typeface="宋体" panose="02010600030101010101" pitchFamily="2" charset="-122"/>
                <a:cs typeface="Noto Sans Mono CJK JP Regular"/>
              </a:rPr>
              <a:t>/</a:t>
            </a:r>
            <a:r>
              <a:rPr spc="-5" dirty="0">
                <a:latin typeface="宋体" panose="02010600030101010101" pitchFamily="2" charset="-122"/>
                <a:ea typeface="宋体" panose="02010600030101010101" pitchFamily="2" charset="-122"/>
                <a:cs typeface="Noto Sans Mono CJK JP Regular"/>
              </a:rPr>
              <a:t>应用机器学习科学家</a:t>
            </a:r>
            <a:endParaRPr dirty="0">
              <a:latin typeface="宋体" panose="02010600030101010101" pitchFamily="2" charset="-122"/>
              <a:ea typeface="宋体" panose="02010600030101010101" pitchFamily="2" charset="-122"/>
              <a:cs typeface="Noto Sans Mono CJK JP Regular"/>
            </a:endParaRPr>
          </a:p>
          <a:p>
            <a:pPr marL="698500" lvl="1" indent="-228600">
              <a:lnSpc>
                <a:spcPct val="100000"/>
              </a:lnSpc>
              <a:spcBef>
                <a:spcPts val="1465"/>
              </a:spcBef>
              <a:buFont typeface="Arial"/>
              <a:buChar char="•"/>
              <a:tabLst>
                <a:tab pos="698500" algn="l"/>
                <a:tab pos="699135" algn="l"/>
              </a:tabLst>
            </a:pPr>
            <a:r>
              <a:rPr spc="-5" dirty="0">
                <a:latin typeface="宋体" panose="02010600030101010101" pitchFamily="2" charset="-122"/>
                <a:ea typeface="宋体" panose="02010600030101010101" pitchFamily="2" charset="-122"/>
                <a:cs typeface="Noto Sans Mono CJK JP Regular"/>
              </a:rPr>
              <a:t>核心机器学习算法平台只降低了一</a:t>
            </a:r>
            <a:r>
              <a:rPr spc="5" dirty="0">
                <a:latin typeface="宋体" panose="02010600030101010101" pitchFamily="2" charset="-122"/>
                <a:ea typeface="宋体" panose="02010600030101010101" pitchFamily="2" charset="-122"/>
                <a:cs typeface="Noto Sans Mono CJK JP Regular"/>
              </a:rPr>
              <a:t>部</a:t>
            </a:r>
            <a:r>
              <a:rPr spc="-5" dirty="0">
                <a:latin typeface="宋体" panose="02010600030101010101" pitchFamily="2" charset="-122"/>
                <a:ea typeface="宋体" panose="02010600030101010101" pitchFamily="2" charset="-122"/>
                <a:cs typeface="Noto Sans Mono CJK JP Regular"/>
              </a:rPr>
              <a:t>分门槛</a:t>
            </a:r>
            <a:endParaRPr dirty="0">
              <a:latin typeface="宋体" panose="02010600030101010101" pitchFamily="2" charset="-122"/>
              <a:ea typeface="宋体" panose="02010600030101010101" pitchFamily="2" charset="-122"/>
              <a:cs typeface="Noto Sans Mono CJK JP Regular"/>
            </a:endParaRPr>
          </a:p>
          <a:p>
            <a:pPr marL="698500" lvl="1" indent="-228600">
              <a:lnSpc>
                <a:spcPct val="100000"/>
              </a:lnSpc>
              <a:spcBef>
                <a:spcPts val="1465"/>
              </a:spcBef>
              <a:buFont typeface="Arial"/>
              <a:buChar char="•"/>
              <a:tabLst>
                <a:tab pos="698500" algn="l"/>
                <a:tab pos="699135" algn="l"/>
              </a:tabLst>
            </a:pPr>
            <a:r>
              <a:rPr spc="-10" dirty="0">
                <a:latin typeface="宋体" panose="02010600030101010101" pitchFamily="2" charset="-122"/>
                <a:ea typeface="宋体" panose="02010600030101010101" pitchFamily="2" charset="-122"/>
                <a:cs typeface="Noto Sans Mono CJK JP Regular"/>
              </a:rPr>
              <a:t>更大的应用基础：降门</a:t>
            </a:r>
            <a:r>
              <a:rPr spc="-5" dirty="0">
                <a:latin typeface="宋体" panose="02010600030101010101" pitchFamily="2" charset="-122"/>
                <a:ea typeface="宋体" panose="02010600030101010101" pitchFamily="2" charset="-122"/>
                <a:cs typeface="Noto Sans Mono CJK JP Regular"/>
              </a:rPr>
              <a:t>槛</a:t>
            </a:r>
            <a:r>
              <a:rPr spc="30" dirty="0">
                <a:latin typeface="宋体" panose="02010600030101010101" pitchFamily="2" charset="-122"/>
                <a:ea typeface="宋体" panose="02010600030101010101" pitchFamily="2" charset="-122"/>
                <a:cs typeface="Noto Sans Mono CJK JP Regular"/>
              </a:rPr>
              <a:t> </a:t>
            </a:r>
            <a:r>
              <a:rPr spc="-5" dirty="0">
                <a:latin typeface="宋体" panose="02010600030101010101" pitchFamily="2" charset="-122"/>
                <a:ea typeface="宋体" panose="02010600030101010101" pitchFamily="2" charset="-122"/>
                <a:cs typeface="Noto Sans Mono CJK JP Regular"/>
              </a:rPr>
              <a:t>&gt;</a:t>
            </a:r>
            <a:r>
              <a:rPr dirty="0">
                <a:latin typeface="宋体" panose="02010600030101010101" pitchFamily="2" charset="-122"/>
                <a:ea typeface="宋体" panose="02010600030101010101" pitchFamily="2" charset="-122"/>
                <a:cs typeface="Noto Sans Mono CJK JP Regular"/>
              </a:rPr>
              <a:t> </a:t>
            </a:r>
            <a:r>
              <a:rPr spc="-10" dirty="0">
                <a:latin typeface="宋体" panose="02010600030101010101" pitchFamily="2" charset="-122"/>
                <a:ea typeface="宋体" panose="02010600030101010101" pitchFamily="2" charset="-122"/>
                <a:cs typeface="Noto Sans Mono CJK JP Regular"/>
              </a:rPr>
              <a:t>算法效果</a:t>
            </a:r>
            <a:endParaRPr dirty="0">
              <a:latin typeface="宋体" panose="02010600030101010101" pitchFamily="2" charset="-122"/>
              <a:ea typeface="宋体" panose="02010600030101010101" pitchFamily="2" charset="-122"/>
              <a:cs typeface="Noto Sans Mono CJK JP Regular"/>
            </a:endParaRPr>
          </a:p>
        </p:txBody>
      </p:sp>
      <p:sp>
        <p:nvSpPr>
          <p:cNvPr id="8" name="object 6">
            <a:extLst>
              <a:ext uri="{FF2B5EF4-FFF2-40B4-BE49-F238E27FC236}">
                <a16:creationId xmlns:a16="http://schemas.microsoft.com/office/drawing/2014/main" id="{85F757B1-4E37-475C-B73F-E74E0CD5C37B}"/>
              </a:ext>
            </a:extLst>
          </p:cNvPr>
          <p:cNvSpPr/>
          <p:nvPr/>
        </p:nvSpPr>
        <p:spPr>
          <a:xfrm>
            <a:off x="7326350" y="1690688"/>
            <a:ext cx="3133493" cy="2032190"/>
          </a:xfrm>
          <a:prstGeom prst="rect">
            <a:avLst/>
          </a:prstGeom>
          <a:blipFill>
            <a:blip r:embed="rId3" cstate="print"/>
            <a:stretch>
              <a:fillRect/>
            </a:stretch>
          </a:blipFill>
        </p:spPr>
        <p:txBody>
          <a:bodyPr wrap="square" lIns="0" tIns="0" rIns="0" bIns="0" rtlCol="0"/>
          <a:lstStyle/>
          <a:p>
            <a:endParaRPr dirty="0"/>
          </a:p>
        </p:txBody>
      </p:sp>
      <p:sp>
        <p:nvSpPr>
          <p:cNvPr id="9" name="object 7">
            <a:extLst>
              <a:ext uri="{FF2B5EF4-FFF2-40B4-BE49-F238E27FC236}">
                <a16:creationId xmlns:a16="http://schemas.microsoft.com/office/drawing/2014/main" id="{347F3E8C-C48E-4352-915F-50F555D23BDA}"/>
              </a:ext>
            </a:extLst>
          </p:cNvPr>
          <p:cNvSpPr/>
          <p:nvPr/>
        </p:nvSpPr>
        <p:spPr>
          <a:xfrm>
            <a:off x="7326351" y="4130349"/>
            <a:ext cx="4027449" cy="2303668"/>
          </a:xfrm>
          <a:prstGeom prst="rect">
            <a:avLst/>
          </a:prstGeom>
          <a:blipFill>
            <a:blip r:embed="rId4" cstate="print"/>
            <a:stretch>
              <a:fillRect/>
            </a:stretch>
          </a:blipFill>
        </p:spPr>
        <p:txBody>
          <a:bodyPr wrap="square" lIns="0" tIns="0" rIns="0" bIns="0" rtlCol="0"/>
          <a:lstStyle/>
          <a:p>
            <a:endParaRPr/>
          </a:p>
        </p:txBody>
      </p:sp>
      <p:sp>
        <p:nvSpPr>
          <p:cNvPr id="10" name="标题 1">
            <a:extLst>
              <a:ext uri="{FF2B5EF4-FFF2-40B4-BE49-F238E27FC236}">
                <a16:creationId xmlns:a16="http://schemas.microsoft.com/office/drawing/2014/main" id="{98169C29-9B0F-4AAF-85A1-4EBA4BFB47E6}"/>
              </a:ext>
            </a:extLst>
          </p:cNvPr>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t>工业界应用机器学习的难题</a:t>
            </a:r>
          </a:p>
        </p:txBody>
      </p:sp>
    </p:spTree>
    <p:extLst>
      <p:ext uri="{BB962C8B-B14F-4D97-AF65-F5344CB8AC3E}">
        <p14:creationId xmlns:p14="http://schemas.microsoft.com/office/powerpoint/2010/main" val="35701243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66AF23-3DBC-4042-B926-491797DDECE7}"/>
              </a:ext>
            </a:extLst>
          </p:cNvPr>
          <p:cNvSpPr>
            <a:spLocks noGrp="1"/>
          </p:cNvSpPr>
          <p:nvPr>
            <p:ph type="title"/>
          </p:nvPr>
        </p:nvSpPr>
        <p:spPr/>
        <p:txBody>
          <a:bodyPr/>
          <a:lstStyle/>
          <a:p>
            <a:r>
              <a:rPr lang="zh-CN" altLang="en-US" dirty="0"/>
              <a:t>如何解决特征工程</a:t>
            </a:r>
          </a:p>
        </p:txBody>
      </p:sp>
      <p:sp>
        <p:nvSpPr>
          <p:cNvPr id="9" name="object 4">
            <a:extLst>
              <a:ext uri="{FF2B5EF4-FFF2-40B4-BE49-F238E27FC236}">
                <a16:creationId xmlns:a16="http://schemas.microsoft.com/office/drawing/2014/main" id="{9E4A5F5D-B278-4530-BE4A-E40F846061A7}"/>
              </a:ext>
            </a:extLst>
          </p:cNvPr>
          <p:cNvSpPr txBox="1"/>
          <p:nvPr/>
        </p:nvSpPr>
        <p:spPr>
          <a:xfrm>
            <a:off x="815136" y="1782572"/>
            <a:ext cx="8317713" cy="1697260"/>
          </a:xfrm>
          <a:prstGeom prst="rect">
            <a:avLst/>
          </a:prstGeom>
        </p:spPr>
        <p:txBody>
          <a:bodyPr vert="horz" wrap="square" lIns="0" tIns="12065" rIns="0" bIns="0" rtlCol="0">
            <a:spAutoFit/>
          </a:bodyPr>
          <a:lstStyle/>
          <a:p>
            <a:pPr marL="342900" indent="-330200">
              <a:lnSpc>
                <a:spcPct val="100000"/>
              </a:lnSpc>
              <a:spcBef>
                <a:spcPts val="95"/>
              </a:spcBef>
              <a:buFont typeface="Wingdings"/>
              <a:buChar char=""/>
              <a:tabLst>
                <a:tab pos="342900" algn="l"/>
                <a:tab pos="343535" algn="l"/>
              </a:tabLst>
            </a:pPr>
            <a:r>
              <a:rPr spc="-5" dirty="0">
                <a:latin typeface="宋体" panose="02010600030101010101" pitchFamily="2" charset="-122"/>
                <a:ea typeface="宋体" panose="02010600030101010101" pitchFamily="2" charset="-122"/>
                <a:cs typeface="Noto Sans Mono CJK JP Regular"/>
              </a:rPr>
              <a:t>特征工程在工业界是巨大的难关</a:t>
            </a:r>
            <a:endParaRPr dirty="0">
              <a:latin typeface="宋体" panose="02010600030101010101" pitchFamily="2" charset="-122"/>
              <a:ea typeface="宋体" panose="02010600030101010101" pitchFamily="2" charset="-122"/>
              <a:cs typeface="Noto Sans Mono CJK JP Regular"/>
            </a:endParaRPr>
          </a:p>
          <a:p>
            <a:pPr marL="697865" lvl="1" indent="-228600">
              <a:lnSpc>
                <a:spcPct val="100000"/>
              </a:lnSpc>
              <a:spcBef>
                <a:spcPts val="1465"/>
              </a:spcBef>
              <a:buFont typeface="Arial"/>
              <a:buChar char="•"/>
              <a:tabLst>
                <a:tab pos="697865" algn="l"/>
                <a:tab pos="698500" algn="l"/>
              </a:tabLst>
            </a:pPr>
            <a:r>
              <a:rPr spc="-5" dirty="0">
                <a:latin typeface="宋体" panose="02010600030101010101" pitchFamily="2" charset="-122"/>
                <a:ea typeface="宋体" panose="02010600030101010101" pitchFamily="2" charset="-122"/>
                <a:cs typeface="Noto Sans Mono CJK JP Regular"/>
              </a:rPr>
              <a:t>什么是特征工程？现在的平台已经</a:t>
            </a:r>
            <a:r>
              <a:rPr spc="5" dirty="0">
                <a:latin typeface="宋体" panose="02010600030101010101" pitchFamily="2" charset="-122"/>
                <a:ea typeface="宋体" panose="02010600030101010101" pitchFamily="2" charset="-122"/>
                <a:cs typeface="Noto Sans Mono CJK JP Regular"/>
              </a:rPr>
              <a:t>足</a:t>
            </a:r>
            <a:r>
              <a:rPr spc="-5" dirty="0">
                <a:latin typeface="宋体" panose="02010600030101010101" pitchFamily="2" charset="-122"/>
                <a:ea typeface="宋体" panose="02010600030101010101" pitchFamily="2" charset="-122"/>
                <a:cs typeface="Noto Sans Mono CJK JP Regular"/>
              </a:rPr>
              <a:t>够了</a:t>
            </a:r>
            <a:r>
              <a:rPr spc="5" dirty="0">
                <a:latin typeface="宋体" panose="02010600030101010101" pitchFamily="2" charset="-122"/>
                <a:ea typeface="宋体" panose="02010600030101010101" pitchFamily="2" charset="-122"/>
                <a:cs typeface="Noto Sans Mono CJK JP Regular"/>
              </a:rPr>
              <a:t>吗</a:t>
            </a:r>
            <a:r>
              <a:rPr spc="-5" dirty="0">
                <a:latin typeface="宋体" panose="02010600030101010101" pitchFamily="2" charset="-122"/>
                <a:ea typeface="宋体" panose="02010600030101010101" pitchFamily="2" charset="-122"/>
                <a:cs typeface="Noto Sans Mono CJK JP Regular"/>
              </a:rPr>
              <a:t>？</a:t>
            </a:r>
            <a:endParaRPr dirty="0">
              <a:latin typeface="宋体" panose="02010600030101010101" pitchFamily="2" charset="-122"/>
              <a:ea typeface="宋体" panose="02010600030101010101" pitchFamily="2" charset="-122"/>
              <a:cs typeface="Noto Sans Mono CJK JP Regular"/>
            </a:endParaRPr>
          </a:p>
          <a:p>
            <a:pPr marL="697865" lvl="1" indent="-228600">
              <a:lnSpc>
                <a:spcPct val="100000"/>
              </a:lnSpc>
              <a:spcBef>
                <a:spcPts val="1450"/>
              </a:spcBef>
              <a:buFont typeface="Arial"/>
              <a:buChar char="•"/>
              <a:tabLst>
                <a:tab pos="697865" algn="l"/>
                <a:tab pos="698500" algn="l"/>
              </a:tabLst>
            </a:pPr>
            <a:r>
              <a:rPr spc="-5" dirty="0">
                <a:latin typeface="宋体" panose="02010600030101010101" pitchFamily="2" charset="-122"/>
                <a:ea typeface="宋体" panose="02010600030101010101" pitchFamily="2" charset="-122"/>
                <a:cs typeface="Noto Sans Mono CJK JP Regular"/>
              </a:rPr>
              <a:t>需要对机器学习与业务都非常理解</a:t>
            </a:r>
            <a:endParaRPr dirty="0">
              <a:latin typeface="宋体" panose="02010600030101010101" pitchFamily="2" charset="-122"/>
              <a:ea typeface="宋体" panose="02010600030101010101" pitchFamily="2" charset="-122"/>
              <a:cs typeface="Noto Sans Mono CJK JP Regular"/>
            </a:endParaRPr>
          </a:p>
          <a:p>
            <a:pPr marL="697865" lvl="1" indent="-228600">
              <a:lnSpc>
                <a:spcPct val="100000"/>
              </a:lnSpc>
              <a:spcBef>
                <a:spcPts val="1465"/>
              </a:spcBef>
              <a:buFont typeface="Arial"/>
              <a:buChar char="•"/>
              <a:tabLst>
                <a:tab pos="697865" algn="l"/>
                <a:tab pos="698500" algn="l"/>
              </a:tabLst>
            </a:pPr>
            <a:r>
              <a:rPr spc="-5" dirty="0">
                <a:latin typeface="宋体" panose="02010600030101010101" pitchFamily="2" charset="-122"/>
                <a:ea typeface="宋体" panose="02010600030101010101" pitchFamily="2" charset="-122"/>
                <a:cs typeface="Noto Sans Mono CJK JP Regular"/>
              </a:rPr>
              <a:t>不同的算法，要使用不同的特征工</a:t>
            </a:r>
            <a:r>
              <a:rPr spc="5" dirty="0">
                <a:latin typeface="宋体" panose="02010600030101010101" pitchFamily="2" charset="-122"/>
                <a:ea typeface="宋体" panose="02010600030101010101" pitchFamily="2" charset="-122"/>
                <a:cs typeface="Noto Sans Mono CJK JP Regular"/>
              </a:rPr>
              <a:t>程</a:t>
            </a:r>
            <a:r>
              <a:rPr spc="-5" dirty="0">
                <a:latin typeface="宋体" panose="02010600030101010101" pitchFamily="2" charset="-122"/>
                <a:ea typeface="宋体" panose="02010600030101010101" pitchFamily="2" charset="-122"/>
                <a:cs typeface="Noto Sans Mono CJK JP Regular"/>
              </a:rPr>
              <a:t>达到</a:t>
            </a:r>
            <a:r>
              <a:rPr spc="5" dirty="0">
                <a:latin typeface="宋体" panose="02010600030101010101" pitchFamily="2" charset="-122"/>
                <a:ea typeface="宋体" panose="02010600030101010101" pitchFamily="2" charset="-122"/>
                <a:cs typeface="Noto Sans Mono CJK JP Regular"/>
              </a:rPr>
              <a:t>同</a:t>
            </a:r>
            <a:r>
              <a:rPr spc="-5" dirty="0">
                <a:latin typeface="宋体" panose="02010600030101010101" pitchFamily="2" charset="-122"/>
                <a:ea typeface="宋体" panose="02010600030101010101" pitchFamily="2" charset="-122"/>
                <a:cs typeface="Noto Sans Mono CJK JP Regular"/>
              </a:rPr>
              <a:t>一个</a:t>
            </a:r>
            <a:r>
              <a:rPr spc="5" dirty="0">
                <a:latin typeface="宋体" panose="02010600030101010101" pitchFamily="2" charset="-122"/>
                <a:ea typeface="宋体" panose="02010600030101010101" pitchFamily="2" charset="-122"/>
                <a:cs typeface="Noto Sans Mono CJK JP Regular"/>
              </a:rPr>
              <a:t>目</a:t>
            </a:r>
            <a:r>
              <a:rPr spc="-5" dirty="0">
                <a:latin typeface="宋体" panose="02010600030101010101" pitchFamily="2" charset="-122"/>
                <a:ea typeface="宋体" panose="02010600030101010101" pitchFamily="2" charset="-122"/>
                <a:cs typeface="Noto Sans Mono CJK JP Regular"/>
              </a:rPr>
              <a:t>标</a:t>
            </a:r>
            <a:endParaRPr dirty="0">
              <a:latin typeface="宋体" panose="02010600030101010101" pitchFamily="2" charset="-122"/>
              <a:ea typeface="宋体" panose="02010600030101010101" pitchFamily="2" charset="-122"/>
              <a:cs typeface="Noto Sans Mono CJK JP Regular"/>
            </a:endParaRPr>
          </a:p>
        </p:txBody>
      </p:sp>
      <p:sp>
        <p:nvSpPr>
          <p:cNvPr id="10" name="object 5">
            <a:extLst>
              <a:ext uri="{FF2B5EF4-FFF2-40B4-BE49-F238E27FC236}">
                <a16:creationId xmlns:a16="http://schemas.microsoft.com/office/drawing/2014/main" id="{9C18A14A-0E56-4FEB-850E-1A775B35A941}"/>
              </a:ext>
            </a:extLst>
          </p:cNvPr>
          <p:cNvSpPr txBox="1"/>
          <p:nvPr/>
        </p:nvSpPr>
        <p:spPr>
          <a:xfrm>
            <a:off x="815136" y="3992321"/>
            <a:ext cx="8919879" cy="1727204"/>
          </a:xfrm>
          <a:prstGeom prst="rect">
            <a:avLst/>
          </a:prstGeom>
        </p:spPr>
        <p:txBody>
          <a:bodyPr vert="horz" wrap="square" lIns="0" tIns="12065" rIns="0" bIns="0" rtlCol="0">
            <a:spAutoFit/>
          </a:bodyPr>
          <a:lstStyle/>
          <a:p>
            <a:pPr marL="342900" indent="-330200">
              <a:lnSpc>
                <a:spcPct val="100000"/>
              </a:lnSpc>
              <a:spcBef>
                <a:spcPts val="95"/>
              </a:spcBef>
              <a:buFont typeface="Wingdings"/>
              <a:buChar char=""/>
              <a:tabLst>
                <a:tab pos="342900" algn="l"/>
                <a:tab pos="343535" algn="l"/>
              </a:tabLst>
            </a:pPr>
            <a:r>
              <a:rPr spc="-10" dirty="0">
                <a:latin typeface="宋体" panose="02010600030101010101" pitchFamily="2" charset="-122"/>
                <a:ea typeface="宋体" panose="02010600030101010101" pitchFamily="2" charset="-122"/>
                <a:cs typeface="Noto Sans Mono CJK JP Regular"/>
              </a:rPr>
              <a:t>以新闻推荐为例</a:t>
            </a:r>
            <a:endParaRPr dirty="0">
              <a:latin typeface="宋体" panose="02010600030101010101" pitchFamily="2" charset="-122"/>
              <a:ea typeface="宋体" panose="02010600030101010101" pitchFamily="2" charset="-122"/>
              <a:cs typeface="Noto Sans Mono CJK JP Regular"/>
            </a:endParaRPr>
          </a:p>
          <a:p>
            <a:pPr marL="697865" lvl="1" indent="-228600">
              <a:lnSpc>
                <a:spcPct val="150000"/>
              </a:lnSpc>
              <a:spcBef>
                <a:spcPts val="1470"/>
              </a:spcBef>
              <a:buFont typeface="Arial"/>
              <a:buChar char="•"/>
              <a:tabLst>
                <a:tab pos="697865" algn="l"/>
                <a:tab pos="698500" algn="l"/>
              </a:tabLst>
            </a:pPr>
            <a:r>
              <a:rPr spc="-5" dirty="0" err="1">
                <a:latin typeface="宋体" panose="02010600030101010101" pitchFamily="2" charset="-122"/>
                <a:ea typeface="宋体" panose="02010600030101010101" pitchFamily="2" charset="-122"/>
                <a:cs typeface="Noto Sans Mono CJK JP Regular"/>
              </a:rPr>
              <a:t>一阶特征：每个用户直接喜欢什么</a:t>
            </a:r>
            <a:endParaRPr dirty="0">
              <a:latin typeface="宋体" panose="02010600030101010101" pitchFamily="2" charset="-122"/>
              <a:ea typeface="宋体" panose="02010600030101010101" pitchFamily="2" charset="-122"/>
              <a:cs typeface="Noto Sans Mono CJK JP Regular"/>
            </a:endParaRPr>
          </a:p>
          <a:p>
            <a:pPr marL="697865" marR="5080" lvl="1" indent="-228600">
              <a:lnSpc>
                <a:spcPct val="150000"/>
              </a:lnSpc>
              <a:spcBef>
                <a:spcPts val="490"/>
              </a:spcBef>
              <a:buFont typeface="Arial"/>
              <a:buChar char="•"/>
              <a:tabLst>
                <a:tab pos="697865" algn="l"/>
                <a:tab pos="698500" algn="l"/>
              </a:tabLst>
            </a:pPr>
            <a:r>
              <a:rPr spc="-5" dirty="0" err="1">
                <a:latin typeface="宋体" panose="02010600030101010101" pitchFamily="2" charset="-122"/>
                <a:ea typeface="宋体" panose="02010600030101010101" pitchFamily="2" charset="-122"/>
                <a:cs typeface="Noto Sans Mono CJK JP Regular"/>
              </a:rPr>
              <a:t>二阶特征：用户的扩展兴趣（喜欢</a:t>
            </a:r>
            <a:r>
              <a:rPr spc="5" dirty="0" err="1">
                <a:latin typeface="宋体" panose="02010600030101010101" pitchFamily="2" charset="-122"/>
                <a:ea typeface="宋体" panose="02010600030101010101" pitchFamily="2" charset="-122"/>
                <a:cs typeface="Noto Sans Mono CJK JP Regular"/>
              </a:rPr>
              <a:t>大</a:t>
            </a:r>
            <a:r>
              <a:rPr spc="-5" dirty="0" err="1">
                <a:latin typeface="宋体" panose="02010600030101010101" pitchFamily="2" charset="-122"/>
                <a:ea typeface="宋体" panose="02010600030101010101" pitchFamily="2" charset="-122"/>
                <a:cs typeface="Noto Sans Mono CJK JP Regular"/>
              </a:rPr>
              <a:t>数据</a:t>
            </a:r>
            <a:r>
              <a:rPr spc="5" dirty="0" err="1">
                <a:latin typeface="宋体" panose="02010600030101010101" pitchFamily="2" charset="-122"/>
                <a:ea typeface="宋体" panose="02010600030101010101" pitchFamily="2" charset="-122"/>
                <a:cs typeface="Noto Sans Mono CJK JP Regular"/>
              </a:rPr>
              <a:t>的</a:t>
            </a:r>
            <a:r>
              <a:rPr spc="-5" dirty="0" err="1">
                <a:latin typeface="宋体" panose="02010600030101010101" pitchFamily="2" charset="-122"/>
                <a:ea typeface="宋体" panose="02010600030101010101" pitchFamily="2" charset="-122"/>
                <a:cs typeface="Noto Sans Mono CJK JP Regular"/>
              </a:rPr>
              <a:t>人，</a:t>
            </a:r>
            <a:r>
              <a:rPr spc="5" dirty="0" err="1">
                <a:latin typeface="宋体" panose="02010600030101010101" pitchFamily="2" charset="-122"/>
                <a:ea typeface="宋体" panose="02010600030101010101" pitchFamily="2" charset="-122"/>
                <a:cs typeface="Noto Sans Mono CJK JP Regular"/>
              </a:rPr>
              <a:t>可</a:t>
            </a:r>
            <a:r>
              <a:rPr spc="-5" dirty="0" err="1">
                <a:latin typeface="宋体" panose="02010600030101010101" pitchFamily="2" charset="-122"/>
                <a:ea typeface="宋体" panose="02010600030101010101" pitchFamily="2" charset="-122"/>
                <a:cs typeface="Noto Sans Mono CJK JP Regular"/>
              </a:rPr>
              <a:t>能对</a:t>
            </a:r>
            <a:r>
              <a:rPr spc="5" dirty="0" err="1">
                <a:latin typeface="宋体" panose="02010600030101010101" pitchFamily="2" charset="-122"/>
                <a:ea typeface="宋体" panose="02010600030101010101" pitchFamily="2" charset="-122"/>
                <a:cs typeface="Noto Sans Mono CJK JP Regular"/>
              </a:rPr>
              <a:t>机</a:t>
            </a:r>
            <a:r>
              <a:rPr spc="-5" dirty="0" err="1">
                <a:latin typeface="宋体" panose="02010600030101010101" pitchFamily="2" charset="-122"/>
                <a:ea typeface="宋体" panose="02010600030101010101" pitchFamily="2" charset="-122"/>
                <a:cs typeface="Noto Sans Mono CJK JP Regular"/>
              </a:rPr>
              <a:t>器学习也感兴趣</a:t>
            </a:r>
            <a:r>
              <a:rPr spc="-5" dirty="0">
                <a:latin typeface="宋体" panose="02010600030101010101" pitchFamily="2" charset="-122"/>
                <a:ea typeface="宋体" panose="02010600030101010101" pitchFamily="2" charset="-122"/>
                <a:cs typeface="Noto Sans Mono CJK JP Regular"/>
              </a:rPr>
              <a:t>）</a:t>
            </a:r>
            <a:endParaRPr dirty="0">
              <a:latin typeface="宋体" panose="02010600030101010101" pitchFamily="2" charset="-122"/>
              <a:ea typeface="宋体" panose="02010600030101010101" pitchFamily="2" charset="-122"/>
              <a:cs typeface="Times New Roman"/>
            </a:endParaRPr>
          </a:p>
          <a:p>
            <a:pPr marL="697865" lvl="1" indent="-228600">
              <a:lnSpc>
                <a:spcPct val="150000"/>
              </a:lnSpc>
              <a:buFont typeface="Arial"/>
              <a:buChar char="•"/>
              <a:tabLst>
                <a:tab pos="697865" algn="l"/>
                <a:tab pos="698500" algn="l"/>
              </a:tabLst>
            </a:pPr>
            <a:r>
              <a:rPr spc="-5" dirty="0">
                <a:latin typeface="宋体" panose="02010600030101010101" pitchFamily="2" charset="-122"/>
                <a:ea typeface="宋体" panose="02010600030101010101" pitchFamily="2" charset="-122"/>
                <a:cs typeface="Noto Sans Mono CJK JP Regular"/>
              </a:rPr>
              <a:t>不同模型如何添加？</a:t>
            </a:r>
            <a:endParaRPr dirty="0">
              <a:latin typeface="宋体" panose="02010600030101010101" pitchFamily="2" charset="-122"/>
              <a:ea typeface="宋体" panose="02010600030101010101" pitchFamily="2" charset="-122"/>
              <a:cs typeface="Noto Sans Mono CJK JP Regular"/>
            </a:endParaRPr>
          </a:p>
        </p:txBody>
      </p:sp>
    </p:spTree>
    <p:extLst>
      <p:ext uri="{BB962C8B-B14F-4D97-AF65-F5344CB8AC3E}">
        <p14:creationId xmlns:p14="http://schemas.microsoft.com/office/powerpoint/2010/main" val="36648290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a:extLst>
              <a:ext uri="{FF2B5EF4-FFF2-40B4-BE49-F238E27FC236}">
                <a16:creationId xmlns:a16="http://schemas.microsoft.com/office/drawing/2014/main" id="{34B40F15-F9E8-4450-8113-BEC5E0078A95}"/>
              </a:ext>
            </a:extLst>
          </p:cNvPr>
          <p:cNvSpPr/>
          <p:nvPr/>
        </p:nvSpPr>
        <p:spPr>
          <a:xfrm>
            <a:off x="648838" y="353799"/>
            <a:ext cx="10894323" cy="6150402"/>
          </a:xfrm>
          <a:prstGeom prst="rect">
            <a:avLst/>
          </a:prstGeom>
          <a:blipFill>
            <a:blip r:embed="rId3"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42576581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64CDCE4-E11F-4304-A8AF-77501DDA1315}"/>
              </a:ext>
            </a:extLst>
          </p:cNvPr>
          <p:cNvSpPr>
            <a:spLocks noGrp="1"/>
          </p:cNvSpPr>
          <p:nvPr>
            <p:ph type="title"/>
          </p:nvPr>
        </p:nvSpPr>
        <p:spPr/>
        <p:txBody>
          <a:bodyPr/>
          <a:lstStyle/>
          <a:p>
            <a:r>
              <a:rPr lang="en-US" altLang="zh-CN" dirty="0" err="1"/>
              <a:t>AutoML</a:t>
            </a:r>
            <a:r>
              <a:rPr lang="zh-CN" altLang="en-US" dirty="0"/>
              <a:t>：</a:t>
            </a:r>
            <a:r>
              <a:rPr lang="en-US" altLang="zh-CN" dirty="0"/>
              <a:t>AI for Everyone</a:t>
            </a:r>
            <a:endParaRPr lang="zh-CN" altLang="en-US" dirty="0"/>
          </a:p>
        </p:txBody>
      </p:sp>
      <p:sp>
        <p:nvSpPr>
          <p:cNvPr id="6" name="object 4">
            <a:extLst>
              <a:ext uri="{FF2B5EF4-FFF2-40B4-BE49-F238E27FC236}">
                <a16:creationId xmlns:a16="http://schemas.microsoft.com/office/drawing/2014/main" id="{D960411A-DE6C-461A-AA0C-240A6CB50D0C}"/>
              </a:ext>
            </a:extLst>
          </p:cNvPr>
          <p:cNvSpPr txBox="1"/>
          <p:nvPr/>
        </p:nvSpPr>
        <p:spPr>
          <a:xfrm>
            <a:off x="928858" y="4484528"/>
            <a:ext cx="7085458" cy="1531830"/>
          </a:xfrm>
          <a:prstGeom prst="rect">
            <a:avLst/>
          </a:prstGeom>
        </p:spPr>
        <p:txBody>
          <a:bodyPr vert="horz" wrap="square" lIns="0" tIns="114935" rIns="0" bIns="0" rtlCol="0">
            <a:spAutoFit/>
          </a:bodyPr>
          <a:lstStyle/>
          <a:p>
            <a:pPr marL="241300" indent="-228600">
              <a:lnSpc>
                <a:spcPct val="100000"/>
              </a:lnSpc>
              <a:spcBef>
                <a:spcPts val="905"/>
              </a:spcBef>
              <a:buFont typeface="Arial"/>
              <a:buChar char="•"/>
              <a:tabLst>
                <a:tab pos="240665" algn="l"/>
                <a:tab pos="241300" algn="l"/>
              </a:tabLst>
            </a:pPr>
            <a:r>
              <a:rPr spc="-5" dirty="0">
                <a:latin typeface="宋体" panose="02010600030101010101" pitchFamily="2" charset="-122"/>
                <a:ea typeface="宋体" panose="02010600030101010101" pitchFamily="2" charset="-122"/>
                <a:cs typeface="Noto Sans Mono CJK JP Regular"/>
              </a:rPr>
              <a:t>自动拼表</a:t>
            </a:r>
            <a:r>
              <a:rPr dirty="0">
                <a:latin typeface="宋体" panose="02010600030101010101" pitchFamily="2" charset="-122"/>
                <a:ea typeface="宋体" panose="02010600030101010101" pitchFamily="2" charset="-122"/>
                <a:cs typeface="Noto Sans Mono CJK JP Regular"/>
              </a:rPr>
              <a:t>：Domestic</a:t>
            </a:r>
            <a:r>
              <a:rPr spc="-30" dirty="0">
                <a:latin typeface="宋体" panose="02010600030101010101" pitchFamily="2" charset="-122"/>
                <a:ea typeface="宋体" panose="02010600030101010101" pitchFamily="2" charset="-122"/>
                <a:cs typeface="Noto Sans Mono CJK JP Regular"/>
              </a:rPr>
              <a:t> </a:t>
            </a:r>
            <a:r>
              <a:rPr dirty="0">
                <a:latin typeface="宋体" panose="02010600030101010101" pitchFamily="2" charset="-122"/>
                <a:ea typeface="宋体" panose="02010600030101010101" pitchFamily="2" charset="-122"/>
                <a:cs typeface="Noto Sans Mono CJK JP Regular"/>
              </a:rPr>
              <a:t>Knowledge</a:t>
            </a:r>
            <a:r>
              <a:rPr spc="-60" dirty="0">
                <a:latin typeface="宋体" panose="02010600030101010101" pitchFamily="2" charset="-122"/>
                <a:ea typeface="宋体" panose="02010600030101010101" pitchFamily="2" charset="-122"/>
                <a:cs typeface="Noto Sans Mono CJK JP Regular"/>
              </a:rPr>
              <a:t> </a:t>
            </a:r>
            <a:r>
              <a:rPr dirty="0">
                <a:latin typeface="宋体" panose="02010600030101010101" pitchFamily="2" charset="-122"/>
                <a:ea typeface="宋体" panose="02010600030101010101" pitchFamily="2" charset="-122"/>
                <a:cs typeface="Noto Sans Mono CJK JP Regular"/>
              </a:rPr>
              <a:t>Graph</a:t>
            </a:r>
          </a:p>
          <a:p>
            <a:pPr marL="241300" indent="-228600">
              <a:lnSpc>
                <a:spcPct val="100000"/>
              </a:lnSpc>
              <a:spcBef>
                <a:spcPts val="800"/>
              </a:spcBef>
              <a:buFont typeface="Arial"/>
              <a:buChar char="•"/>
              <a:tabLst>
                <a:tab pos="240665" algn="l"/>
                <a:tab pos="241300" algn="l"/>
              </a:tabLst>
            </a:pPr>
            <a:r>
              <a:rPr spc="-5" dirty="0">
                <a:latin typeface="宋体" panose="02010600030101010101" pitchFamily="2" charset="-122"/>
                <a:ea typeface="宋体" panose="02010600030101010101" pitchFamily="2" charset="-122"/>
                <a:cs typeface="Noto Sans Mono CJK JP Regular"/>
              </a:rPr>
              <a:t>模型可解释</a:t>
            </a:r>
            <a:r>
              <a:rPr dirty="0">
                <a:latin typeface="宋体" panose="02010600030101010101" pitchFamily="2" charset="-122"/>
                <a:ea typeface="宋体" panose="02010600030101010101" pitchFamily="2" charset="-122"/>
                <a:cs typeface="Noto Sans Mono CJK JP Regular"/>
              </a:rPr>
              <a:t>：Twice Learning</a:t>
            </a:r>
          </a:p>
          <a:p>
            <a:pPr marL="241300" indent="-228600">
              <a:lnSpc>
                <a:spcPct val="100000"/>
              </a:lnSpc>
              <a:spcBef>
                <a:spcPts val="805"/>
              </a:spcBef>
              <a:buFont typeface="Arial"/>
              <a:buChar char="•"/>
              <a:tabLst>
                <a:tab pos="240665" algn="l"/>
                <a:tab pos="241300" algn="l"/>
              </a:tabLst>
            </a:pPr>
            <a:r>
              <a:rPr spc="-5" dirty="0">
                <a:latin typeface="宋体" panose="02010600030101010101" pitchFamily="2" charset="-122"/>
                <a:ea typeface="宋体" panose="02010600030101010101" pitchFamily="2" charset="-122"/>
                <a:cs typeface="Noto Sans Mono CJK JP Regular"/>
              </a:rPr>
              <a:t>自动线上优化：强化学习</a:t>
            </a:r>
            <a:endParaRPr dirty="0">
              <a:latin typeface="宋体" panose="02010600030101010101" pitchFamily="2" charset="-122"/>
              <a:ea typeface="宋体" panose="02010600030101010101" pitchFamily="2" charset="-122"/>
              <a:cs typeface="Noto Sans Mono CJK JP Regular"/>
            </a:endParaRPr>
          </a:p>
          <a:p>
            <a:pPr marL="241300" indent="-228600">
              <a:lnSpc>
                <a:spcPct val="100000"/>
              </a:lnSpc>
              <a:spcBef>
                <a:spcPts val="820"/>
              </a:spcBef>
              <a:buFont typeface="Arial"/>
              <a:buChar char="•"/>
              <a:tabLst>
                <a:tab pos="240665" algn="l"/>
                <a:tab pos="241300" algn="l"/>
              </a:tabLst>
            </a:pPr>
            <a:r>
              <a:rPr spc="-5" dirty="0">
                <a:latin typeface="宋体" panose="02010600030101010101" pitchFamily="2" charset="-122"/>
                <a:ea typeface="宋体" panose="02010600030101010101" pitchFamily="2" charset="-122"/>
                <a:cs typeface="Noto Sans Mono CJK JP Regular"/>
              </a:rPr>
              <a:t>…….</a:t>
            </a:r>
            <a:endParaRPr dirty="0">
              <a:latin typeface="宋体" panose="02010600030101010101" pitchFamily="2" charset="-122"/>
              <a:ea typeface="宋体" panose="02010600030101010101" pitchFamily="2" charset="-122"/>
              <a:cs typeface="Noto Sans Mono CJK JP Regular"/>
            </a:endParaRPr>
          </a:p>
        </p:txBody>
      </p:sp>
      <p:sp>
        <p:nvSpPr>
          <p:cNvPr id="7" name="object 5">
            <a:extLst>
              <a:ext uri="{FF2B5EF4-FFF2-40B4-BE49-F238E27FC236}">
                <a16:creationId xmlns:a16="http://schemas.microsoft.com/office/drawing/2014/main" id="{C2299177-9035-4583-BAC1-311A54B62724}"/>
              </a:ext>
            </a:extLst>
          </p:cNvPr>
          <p:cNvSpPr/>
          <p:nvPr/>
        </p:nvSpPr>
        <p:spPr>
          <a:xfrm>
            <a:off x="928858" y="2410060"/>
            <a:ext cx="10424942" cy="1492867"/>
          </a:xfrm>
          <a:prstGeom prst="rect">
            <a:avLst/>
          </a:prstGeom>
          <a:blipFill>
            <a:blip r:embed="rId3"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1970136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A96926-C17F-48D0-980C-0937BBC4BC55}"/>
              </a:ext>
            </a:extLst>
          </p:cNvPr>
          <p:cNvSpPr>
            <a:spLocks noGrp="1"/>
          </p:cNvSpPr>
          <p:nvPr>
            <p:ph type="title"/>
          </p:nvPr>
        </p:nvSpPr>
        <p:spPr/>
        <p:txBody>
          <a:bodyPr/>
          <a:lstStyle/>
          <a:p>
            <a:r>
              <a:rPr lang="zh-CN" altLang="en-US" dirty="0"/>
              <a:t>联邦学习：解决数据问题</a:t>
            </a:r>
          </a:p>
        </p:txBody>
      </p:sp>
      <p:sp>
        <p:nvSpPr>
          <p:cNvPr id="3" name="内容占位符 2">
            <a:extLst>
              <a:ext uri="{FF2B5EF4-FFF2-40B4-BE49-F238E27FC236}">
                <a16:creationId xmlns:a16="http://schemas.microsoft.com/office/drawing/2014/main" id="{C3EB0B9B-3BDB-4AAB-B466-769B376CCFD4}"/>
              </a:ext>
            </a:extLst>
          </p:cNvPr>
          <p:cNvSpPr>
            <a:spLocks noGrp="1"/>
          </p:cNvSpPr>
          <p:nvPr>
            <p:ph idx="1"/>
          </p:nvPr>
        </p:nvSpPr>
        <p:spPr>
          <a:xfrm>
            <a:off x="838200" y="2996503"/>
            <a:ext cx="10212659" cy="1742765"/>
          </a:xfrm>
        </p:spPr>
        <p:txBody>
          <a:bodyPr/>
          <a:lstStyle/>
          <a:p>
            <a:r>
              <a:rPr lang="zh-CN" altLang="en-US" dirty="0"/>
              <a:t>联邦学习可以帮助企业或者个人获取更多的数据</a:t>
            </a:r>
            <a:endParaRPr lang="en-US" altLang="zh-CN" dirty="0"/>
          </a:p>
          <a:p>
            <a:endParaRPr lang="en-US" altLang="zh-CN" dirty="0"/>
          </a:p>
          <a:p>
            <a:r>
              <a:rPr lang="zh-CN" altLang="en-US" dirty="0"/>
              <a:t>联邦学习在获取数据的同时也可以保障数据安全</a:t>
            </a:r>
          </a:p>
        </p:txBody>
      </p:sp>
    </p:spTree>
    <p:extLst>
      <p:ext uri="{BB962C8B-B14F-4D97-AF65-F5344CB8AC3E}">
        <p14:creationId xmlns:p14="http://schemas.microsoft.com/office/powerpoint/2010/main" val="28898866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45EAAC-5E9C-4D6D-BC1B-D94B706A51AB}"/>
              </a:ext>
            </a:extLst>
          </p:cNvPr>
          <p:cNvSpPr>
            <a:spLocks noGrp="1"/>
          </p:cNvSpPr>
          <p:nvPr>
            <p:ph type="title"/>
          </p:nvPr>
        </p:nvSpPr>
        <p:spPr>
          <a:xfrm>
            <a:off x="4976696" y="2766218"/>
            <a:ext cx="2238607" cy="1325563"/>
          </a:xfrm>
        </p:spPr>
        <p:txBody>
          <a:bodyPr/>
          <a:lstStyle/>
          <a:p>
            <a:r>
              <a:rPr lang="en-US" altLang="zh-CN" dirty="0"/>
              <a:t>THANKS</a:t>
            </a:r>
            <a:endParaRPr lang="zh-CN" altLang="en-US" dirty="0"/>
          </a:p>
        </p:txBody>
      </p:sp>
    </p:spTree>
    <p:extLst>
      <p:ext uri="{BB962C8B-B14F-4D97-AF65-F5344CB8AC3E}">
        <p14:creationId xmlns:p14="http://schemas.microsoft.com/office/powerpoint/2010/main" val="20920694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D7AD791-17A9-48CD-9C93-DA9851B5EC65}"/>
              </a:ext>
            </a:extLst>
          </p:cNvPr>
          <p:cNvSpPr>
            <a:spLocks noGrp="1"/>
          </p:cNvSpPr>
          <p:nvPr>
            <p:ph type="title"/>
          </p:nvPr>
        </p:nvSpPr>
        <p:spPr/>
        <p:txBody>
          <a:bodyPr/>
          <a:lstStyle/>
          <a:p>
            <a:r>
              <a:rPr lang="zh-CN" altLang="en-US" dirty="0"/>
              <a:t>科学发现的四个范式</a:t>
            </a:r>
          </a:p>
        </p:txBody>
      </p:sp>
      <p:sp>
        <p:nvSpPr>
          <p:cNvPr id="4" name="椭圆 3">
            <a:extLst>
              <a:ext uri="{FF2B5EF4-FFF2-40B4-BE49-F238E27FC236}">
                <a16:creationId xmlns:a16="http://schemas.microsoft.com/office/drawing/2014/main" id="{1DB00E18-1829-4456-B11D-1B6CB754C413}"/>
              </a:ext>
            </a:extLst>
          </p:cNvPr>
          <p:cNvSpPr/>
          <p:nvPr/>
        </p:nvSpPr>
        <p:spPr>
          <a:xfrm>
            <a:off x="1353038" y="3645694"/>
            <a:ext cx="1711569" cy="711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第一范式</a:t>
            </a:r>
          </a:p>
        </p:txBody>
      </p:sp>
      <p:sp>
        <p:nvSpPr>
          <p:cNvPr id="5" name="椭圆 4">
            <a:extLst>
              <a:ext uri="{FF2B5EF4-FFF2-40B4-BE49-F238E27FC236}">
                <a16:creationId xmlns:a16="http://schemas.microsoft.com/office/drawing/2014/main" id="{6AC9B1D2-5F0D-4F2B-96B9-CA157AB0A8C5}"/>
              </a:ext>
            </a:extLst>
          </p:cNvPr>
          <p:cNvSpPr/>
          <p:nvPr/>
        </p:nvSpPr>
        <p:spPr>
          <a:xfrm>
            <a:off x="3852016" y="3645694"/>
            <a:ext cx="1711569" cy="711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第二范式</a:t>
            </a:r>
          </a:p>
        </p:txBody>
      </p:sp>
      <p:sp>
        <p:nvSpPr>
          <p:cNvPr id="6" name="椭圆 5">
            <a:extLst>
              <a:ext uri="{FF2B5EF4-FFF2-40B4-BE49-F238E27FC236}">
                <a16:creationId xmlns:a16="http://schemas.microsoft.com/office/drawing/2014/main" id="{42E018DE-48FD-4212-9A0F-8465BC1E631F}"/>
              </a:ext>
            </a:extLst>
          </p:cNvPr>
          <p:cNvSpPr/>
          <p:nvPr/>
        </p:nvSpPr>
        <p:spPr>
          <a:xfrm>
            <a:off x="6352934" y="3645694"/>
            <a:ext cx="1711569" cy="711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第三范式</a:t>
            </a:r>
          </a:p>
        </p:txBody>
      </p:sp>
      <p:sp>
        <p:nvSpPr>
          <p:cNvPr id="7" name="椭圆 6">
            <a:extLst>
              <a:ext uri="{FF2B5EF4-FFF2-40B4-BE49-F238E27FC236}">
                <a16:creationId xmlns:a16="http://schemas.microsoft.com/office/drawing/2014/main" id="{56B769F1-AD42-44E9-B732-C5CE11BE327E}"/>
              </a:ext>
            </a:extLst>
          </p:cNvPr>
          <p:cNvSpPr/>
          <p:nvPr/>
        </p:nvSpPr>
        <p:spPr>
          <a:xfrm>
            <a:off x="8852882" y="3645694"/>
            <a:ext cx="1711569" cy="711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第四范式</a:t>
            </a:r>
          </a:p>
        </p:txBody>
      </p:sp>
      <p:cxnSp>
        <p:nvCxnSpPr>
          <p:cNvPr id="9" name="直接箭头连接符 8">
            <a:extLst>
              <a:ext uri="{FF2B5EF4-FFF2-40B4-BE49-F238E27FC236}">
                <a16:creationId xmlns:a16="http://schemas.microsoft.com/office/drawing/2014/main" id="{6318E021-E9D3-4770-A0A4-D66646F58037}"/>
              </a:ext>
            </a:extLst>
          </p:cNvPr>
          <p:cNvCxnSpPr>
            <a:cxnSpLocks/>
            <a:stCxn id="4" idx="6"/>
            <a:endCxn id="5" idx="2"/>
          </p:cNvCxnSpPr>
          <p:nvPr/>
        </p:nvCxnSpPr>
        <p:spPr>
          <a:xfrm>
            <a:off x="3064607" y="4001294"/>
            <a:ext cx="78740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直接箭头连接符 10">
            <a:extLst>
              <a:ext uri="{FF2B5EF4-FFF2-40B4-BE49-F238E27FC236}">
                <a16:creationId xmlns:a16="http://schemas.microsoft.com/office/drawing/2014/main" id="{7BFC644F-1725-43BB-8C1E-B4240855CBAB}"/>
              </a:ext>
            </a:extLst>
          </p:cNvPr>
          <p:cNvCxnSpPr>
            <a:endCxn id="6" idx="2"/>
          </p:cNvCxnSpPr>
          <p:nvPr/>
        </p:nvCxnSpPr>
        <p:spPr>
          <a:xfrm flipV="1">
            <a:off x="5563585" y="4001294"/>
            <a:ext cx="789349" cy="174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直接箭头连接符 12">
            <a:extLst>
              <a:ext uri="{FF2B5EF4-FFF2-40B4-BE49-F238E27FC236}">
                <a16:creationId xmlns:a16="http://schemas.microsoft.com/office/drawing/2014/main" id="{B7B97C84-9E60-4D63-B1B0-B213571677CA}"/>
              </a:ext>
            </a:extLst>
          </p:cNvPr>
          <p:cNvCxnSpPr>
            <a:stCxn id="6" idx="6"/>
            <a:endCxn id="7" idx="2"/>
          </p:cNvCxnSpPr>
          <p:nvPr/>
        </p:nvCxnSpPr>
        <p:spPr>
          <a:xfrm>
            <a:off x="8064503" y="4001294"/>
            <a:ext cx="78837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矩形: 圆角 17">
            <a:extLst>
              <a:ext uri="{FF2B5EF4-FFF2-40B4-BE49-F238E27FC236}">
                <a16:creationId xmlns:a16="http://schemas.microsoft.com/office/drawing/2014/main" id="{CC9F65E1-E105-4453-A95C-2E8EC703B790}"/>
              </a:ext>
            </a:extLst>
          </p:cNvPr>
          <p:cNvSpPr/>
          <p:nvPr/>
        </p:nvSpPr>
        <p:spPr>
          <a:xfrm>
            <a:off x="1532791" y="2259837"/>
            <a:ext cx="1227015" cy="5861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实验科学</a:t>
            </a:r>
          </a:p>
        </p:txBody>
      </p:sp>
      <p:sp>
        <p:nvSpPr>
          <p:cNvPr id="19" name="文本框 18">
            <a:extLst>
              <a:ext uri="{FF2B5EF4-FFF2-40B4-BE49-F238E27FC236}">
                <a16:creationId xmlns:a16="http://schemas.microsoft.com/office/drawing/2014/main" id="{CD51E8A9-7445-4380-95A5-87E16E7422BB}"/>
              </a:ext>
            </a:extLst>
          </p:cNvPr>
          <p:cNvSpPr txBox="1"/>
          <p:nvPr/>
        </p:nvSpPr>
        <p:spPr>
          <a:xfrm>
            <a:off x="787892" y="2894524"/>
            <a:ext cx="2716812" cy="307777"/>
          </a:xfrm>
          <a:prstGeom prst="rect">
            <a:avLst/>
          </a:prstGeom>
          <a:noFill/>
        </p:spPr>
        <p:txBody>
          <a:bodyPr wrap="square" rtlCol="0">
            <a:spAutoFit/>
          </a:bodyPr>
          <a:lstStyle/>
          <a:p>
            <a:r>
              <a:rPr lang="zh-CN" altLang="en-US" sz="1400" dirty="0"/>
              <a:t>发现现象、记录现象、重复现象</a:t>
            </a:r>
          </a:p>
        </p:txBody>
      </p:sp>
      <p:sp>
        <p:nvSpPr>
          <p:cNvPr id="20" name="矩形: 圆角 19">
            <a:extLst>
              <a:ext uri="{FF2B5EF4-FFF2-40B4-BE49-F238E27FC236}">
                <a16:creationId xmlns:a16="http://schemas.microsoft.com/office/drawing/2014/main" id="{A1E9759F-7C02-4C93-A689-871CAD27D67E}"/>
              </a:ext>
            </a:extLst>
          </p:cNvPr>
          <p:cNvSpPr/>
          <p:nvPr/>
        </p:nvSpPr>
        <p:spPr>
          <a:xfrm>
            <a:off x="4076693" y="4866794"/>
            <a:ext cx="1227015" cy="5861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理论科学</a:t>
            </a:r>
          </a:p>
        </p:txBody>
      </p:sp>
      <p:sp>
        <p:nvSpPr>
          <p:cNvPr id="21" name="文本框 20">
            <a:extLst>
              <a:ext uri="{FF2B5EF4-FFF2-40B4-BE49-F238E27FC236}">
                <a16:creationId xmlns:a16="http://schemas.microsoft.com/office/drawing/2014/main" id="{C75F0C3D-BF10-4AB2-A941-97858DFE3C96}"/>
              </a:ext>
            </a:extLst>
          </p:cNvPr>
          <p:cNvSpPr txBox="1"/>
          <p:nvPr/>
        </p:nvSpPr>
        <p:spPr>
          <a:xfrm>
            <a:off x="3930672" y="5501182"/>
            <a:ext cx="1632913" cy="307777"/>
          </a:xfrm>
          <a:prstGeom prst="rect">
            <a:avLst/>
          </a:prstGeom>
          <a:noFill/>
        </p:spPr>
        <p:txBody>
          <a:bodyPr wrap="square" rtlCol="0">
            <a:spAutoFit/>
          </a:bodyPr>
          <a:lstStyle/>
          <a:p>
            <a:r>
              <a:rPr lang="zh-CN" altLang="en-US" sz="1400" dirty="0"/>
              <a:t>设计理论解释现象</a:t>
            </a:r>
          </a:p>
        </p:txBody>
      </p:sp>
      <p:sp>
        <p:nvSpPr>
          <p:cNvPr id="22" name="矩形: 圆角 21">
            <a:extLst>
              <a:ext uri="{FF2B5EF4-FFF2-40B4-BE49-F238E27FC236}">
                <a16:creationId xmlns:a16="http://schemas.microsoft.com/office/drawing/2014/main" id="{94219283-DED8-4271-A823-01C2403D6225}"/>
              </a:ext>
            </a:extLst>
          </p:cNvPr>
          <p:cNvSpPr/>
          <p:nvPr/>
        </p:nvSpPr>
        <p:spPr>
          <a:xfrm>
            <a:off x="6593252" y="2259299"/>
            <a:ext cx="1227015" cy="5861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计算科学</a:t>
            </a:r>
          </a:p>
        </p:txBody>
      </p:sp>
      <p:sp>
        <p:nvSpPr>
          <p:cNvPr id="23" name="文本框 22">
            <a:extLst>
              <a:ext uri="{FF2B5EF4-FFF2-40B4-BE49-F238E27FC236}">
                <a16:creationId xmlns:a16="http://schemas.microsoft.com/office/drawing/2014/main" id="{399F47FF-2051-4907-AF96-E1C5993CFCF1}"/>
              </a:ext>
            </a:extLst>
          </p:cNvPr>
          <p:cNvSpPr txBox="1"/>
          <p:nvPr/>
        </p:nvSpPr>
        <p:spPr>
          <a:xfrm>
            <a:off x="6402997" y="2894523"/>
            <a:ext cx="1607524" cy="307777"/>
          </a:xfrm>
          <a:prstGeom prst="rect">
            <a:avLst/>
          </a:prstGeom>
          <a:noFill/>
        </p:spPr>
        <p:txBody>
          <a:bodyPr wrap="square" rtlCol="0">
            <a:spAutoFit/>
          </a:bodyPr>
          <a:lstStyle/>
          <a:p>
            <a:r>
              <a:rPr lang="zh-CN" altLang="en-US" sz="1400" dirty="0"/>
              <a:t>通过计算模拟现象</a:t>
            </a:r>
          </a:p>
        </p:txBody>
      </p:sp>
      <p:sp>
        <p:nvSpPr>
          <p:cNvPr id="24" name="矩形: 圆角 23">
            <a:extLst>
              <a:ext uri="{FF2B5EF4-FFF2-40B4-BE49-F238E27FC236}">
                <a16:creationId xmlns:a16="http://schemas.microsoft.com/office/drawing/2014/main" id="{4B030AD2-7880-4E0B-977E-E77D4C4A2E57}"/>
              </a:ext>
            </a:extLst>
          </p:cNvPr>
          <p:cNvSpPr/>
          <p:nvPr/>
        </p:nvSpPr>
        <p:spPr>
          <a:xfrm>
            <a:off x="9184548" y="4866794"/>
            <a:ext cx="1227015" cy="5861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数据科学</a:t>
            </a:r>
          </a:p>
        </p:txBody>
      </p:sp>
      <p:sp>
        <p:nvSpPr>
          <p:cNvPr id="25" name="文本框 24">
            <a:extLst>
              <a:ext uri="{FF2B5EF4-FFF2-40B4-BE49-F238E27FC236}">
                <a16:creationId xmlns:a16="http://schemas.microsoft.com/office/drawing/2014/main" id="{0F112CB3-09D6-45F5-9BB3-8F9D9235A7D6}"/>
              </a:ext>
            </a:extLst>
          </p:cNvPr>
          <p:cNvSpPr txBox="1"/>
          <p:nvPr/>
        </p:nvSpPr>
        <p:spPr>
          <a:xfrm>
            <a:off x="9038527" y="5501182"/>
            <a:ext cx="1632913" cy="307777"/>
          </a:xfrm>
          <a:prstGeom prst="rect">
            <a:avLst/>
          </a:prstGeom>
          <a:noFill/>
        </p:spPr>
        <p:txBody>
          <a:bodyPr wrap="square" rtlCol="0">
            <a:spAutoFit/>
          </a:bodyPr>
          <a:lstStyle/>
          <a:p>
            <a:r>
              <a:rPr lang="zh-CN" altLang="en-US" sz="1400" dirty="0"/>
              <a:t>通过数据解释现象</a:t>
            </a:r>
          </a:p>
        </p:txBody>
      </p:sp>
    </p:spTree>
    <p:extLst>
      <p:ext uri="{BB962C8B-B14F-4D97-AF65-F5344CB8AC3E}">
        <p14:creationId xmlns:p14="http://schemas.microsoft.com/office/powerpoint/2010/main" val="24497225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6C9AD1D-68AB-4738-AA98-05D8B5CDAFA2}"/>
              </a:ext>
            </a:extLst>
          </p:cNvPr>
          <p:cNvSpPr>
            <a:spLocks noGrp="1"/>
          </p:cNvSpPr>
          <p:nvPr>
            <p:ph type="title"/>
          </p:nvPr>
        </p:nvSpPr>
        <p:spPr/>
        <p:txBody>
          <a:bodyPr/>
          <a:lstStyle/>
          <a:p>
            <a:r>
              <a:rPr lang="zh-CN" altLang="en-US" dirty="0"/>
              <a:t>未来的</a:t>
            </a:r>
            <a:r>
              <a:rPr lang="en-US" altLang="zh-CN" dirty="0"/>
              <a:t>AI :</a:t>
            </a:r>
            <a:r>
              <a:rPr lang="zh-CN" altLang="en-US" dirty="0"/>
              <a:t> </a:t>
            </a:r>
            <a:r>
              <a:rPr lang="en-US" altLang="zh-CN" dirty="0"/>
              <a:t>AI For Everyone</a:t>
            </a:r>
            <a:endParaRPr lang="zh-CN" altLang="en-US" dirty="0"/>
          </a:p>
        </p:txBody>
      </p:sp>
      <p:sp>
        <p:nvSpPr>
          <p:cNvPr id="4" name="椭圆 3">
            <a:extLst>
              <a:ext uri="{FF2B5EF4-FFF2-40B4-BE49-F238E27FC236}">
                <a16:creationId xmlns:a16="http://schemas.microsoft.com/office/drawing/2014/main" id="{05682EDF-9F1B-4969-8FF2-24621BEB8509}"/>
              </a:ext>
            </a:extLst>
          </p:cNvPr>
          <p:cNvSpPr/>
          <p:nvPr/>
        </p:nvSpPr>
        <p:spPr>
          <a:xfrm>
            <a:off x="1353038" y="3645694"/>
            <a:ext cx="1711569" cy="711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起点</a:t>
            </a:r>
          </a:p>
        </p:txBody>
      </p:sp>
      <p:sp>
        <p:nvSpPr>
          <p:cNvPr id="5" name="椭圆 4">
            <a:extLst>
              <a:ext uri="{FF2B5EF4-FFF2-40B4-BE49-F238E27FC236}">
                <a16:creationId xmlns:a16="http://schemas.microsoft.com/office/drawing/2014/main" id="{4DC0A7DB-FA95-4BFC-9BAA-A7208D25C7F6}"/>
              </a:ext>
            </a:extLst>
          </p:cNvPr>
          <p:cNvSpPr/>
          <p:nvPr/>
        </p:nvSpPr>
        <p:spPr>
          <a:xfrm>
            <a:off x="3852016" y="3645694"/>
            <a:ext cx="1711569" cy="711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过去</a:t>
            </a:r>
          </a:p>
        </p:txBody>
      </p:sp>
      <p:sp>
        <p:nvSpPr>
          <p:cNvPr id="6" name="椭圆 5">
            <a:extLst>
              <a:ext uri="{FF2B5EF4-FFF2-40B4-BE49-F238E27FC236}">
                <a16:creationId xmlns:a16="http://schemas.microsoft.com/office/drawing/2014/main" id="{E5080320-3A9B-44F2-AE36-F30C7275020B}"/>
              </a:ext>
            </a:extLst>
          </p:cNvPr>
          <p:cNvSpPr/>
          <p:nvPr/>
        </p:nvSpPr>
        <p:spPr>
          <a:xfrm>
            <a:off x="6352934" y="3645694"/>
            <a:ext cx="1711569" cy="711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现在</a:t>
            </a:r>
          </a:p>
        </p:txBody>
      </p:sp>
      <p:sp>
        <p:nvSpPr>
          <p:cNvPr id="7" name="椭圆 6">
            <a:extLst>
              <a:ext uri="{FF2B5EF4-FFF2-40B4-BE49-F238E27FC236}">
                <a16:creationId xmlns:a16="http://schemas.microsoft.com/office/drawing/2014/main" id="{0099F500-B1F1-4C20-AB8E-B0386E08E430}"/>
              </a:ext>
            </a:extLst>
          </p:cNvPr>
          <p:cNvSpPr/>
          <p:nvPr/>
        </p:nvSpPr>
        <p:spPr>
          <a:xfrm>
            <a:off x="8852882" y="3645694"/>
            <a:ext cx="1711569" cy="711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未来</a:t>
            </a:r>
          </a:p>
        </p:txBody>
      </p:sp>
      <p:cxnSp>
        <p:nvCxnSpPr>
          <p:cNvPr id="8" name="直接箭头连接符 7">
            <a:extLst>
              <a:ext uri="{FF2B5EF4-FFF2-40B4-BE49-F238E27FC236}">
                <a16:creationId xmlns:a16="http://schemas.microsoft.com/office/drawing/2014/main" id="{A6CAF192-6659-449C-8E6E-60E9EC53D059}"/>
              </a:ext>
            </a:extLst>
          </p:cNvPr>
          <p:cNvCxnSpPr>
            <a:cxnSpLocks/>
            <a:stCxn id="4" idx="6"/>
            <a:endCxn id="5" idx="2"/>
          </p:cNvCxnSpPr>
          <p:nvPr/>
        </p:nvCxnSpPr>
        <p:spPr>
          <a:xfrm>
            <a:off x="3064607" y="4001294"/>
            <a:ext cx="78740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直接箭头连接符 8">
            <a:extLst>
              <a:ext uri="{FF2B5EF4-FFF2-40B4-BE49-F238E27FC236}">
                <a16:creationId xmlns:a16="http://schemas.microsoft.com/office/drawing/2014/main" id="{5B4085DB-96E4-4823-8733-F45335440954}"/>
              </a:ext>
            </a:extLst>
          </p:cNvPr>
          <p:cNvCxnSpPr>
            <a:endCxn id="6" idx="2"/>
          </p:cNvCxnSpPr>
          <p:nvPr/>
        </p:nvCxnSpPr>
        <p:spPr>
          <a:xfrm flipV="1">
            <a:off x="5563585" y="4001294"/>
            <a:ext cx="789349" cy="174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直接箭头连接符 9">
            <a:extLst>
              <a:ext uri="{FF2B5EF4-FFF2-40B4-BE49-F238E27FC236}">
                <a16:creationId xmlns:a16="http://schemas.microsoft.com/office/drawing/2014/main" id="{1E2B264C-0679-4BC7-B1C1-B4C2EB738673}"/>
              </a:ext>
            </a:extLst>
          </p:cNvPr>
          <p:cNvCxnSpPr>
            <a:stCxn id="6" idx="6"/>
            <a:endCxn id="7" idx="2"/>
          </p:cNvCxnSpPr>
          <p:nvPr/>
        </p:nvCxnSpPr>
        <p:spPr>
          <a:xfrm>
            <a:off x="8064503" y="4001294"/>
            <a:ext cx="78837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矩形: 圆角 10">
            <a:extLst>
              <a:ext uri="{FF2B5EF4-FFF2-40B4-BE49-F238E27FC236}">
                <a16:creationId xmlns:a16="http://schemas.microsoft.com/office/drawing/2014/main" id="{CDC977B1-B308-4C43-A3CB-F59DE00A7AA2}"/>
              </a:ext>
            </a:extLst>
          </p:cNvPr>
          <p:cNvSpPr/>
          <p:nvPr/>
        </p:nvSpPr>
        <p:spPr>
          <a:xfrm>
            <a:off x="1532791" y="2259837"/>
            <a:ext cx="1227015" cy="5861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专家系统</a:t>
            </a:r>
          </a:p>
        </p:txBody>
      </p:sp>
      <p:sp>
        <p:nvSpPr>
          <p:cNvPr id="12" name="文本框 11">
            <a:extLst>
              <a:ext uri="{FF2B5EF4-FFF2-40B4-BE49-F238E27FC236}">
                <a16:creationId xmlns:a16="http://schemas.microsoft.com/office/drawing/2014/main" id="{AE7A3E9A-01D3-459F-AC22-737628A15995}"/>
              </a:ext>
            </a:extLst>
          </p:cNvPr>
          <p:cNvSpPr txBox="1"/>
          <p:nvPr/>
        </p:nvSpPr>
        <p:spPr>
          <a:xfrm>
            <a:off x="1222865" y="2879119"/>
            <a:ext cx="1971914" cy="523220"/>
          </a:xfrm>
          <a:prstGeom prst="rect">
            <a:avLst/>
          </a:prstGeom>
          <a:noFill/>
        </p:spPr>
        <p:txBody>
          <a:bodyPr wrap="square" rtlCol="0">
            <a:spAutoFit/>
          </a:bodyPr>
          <a:lstStyle/>
          <a:p>
            <a:r>
              <a:rPr lang="zh-CN" altLang="en-US" sz="1400" dirty="0"/>
              <a:t>专业程度决定智能程度</a:t>
            </a:r>
            <a:endParaRPr lang="en-US" altLang="zh-CN" sz="1400" dirty="0"/>
          </a:p>
          <a:p>
            <a:r>
              <a:rPr lang="zh-CN" altLang="en-US" sz="1400" dirty="0"/>
              <a:t>难以处理所有边界</a:t>
            </a:r>
          </a:p>
        </p:txBody>
      </p:sp>
      <p:sp>
        <p:nvSpPr>
          <p:cNvPr id="13" name="矩形: 圆角 12">
            <a:extLst>
              <a:ext uri="{FF2B5EF4-FFF2-40B4-BE49-F238E27FC236}">
                <a16:creationId xmlns:a16="http://schemas.microsoft.com/office/drawing/2014/main" id="{0676DA73-8F44-4AA4-BAEE-D7A7372DB2B8}"/>
              </a:ext>
            </a:extLst>
          </p:cNvPr>
          <p:cNvSpPr/>
          <p:nvPr/>
        </p:nvSpPr>
        <p:spPr>
          <a:xfrm>
            <a:off x="4076693" y="4866794"/>
            <a:ext cx="1227015" cy="5861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高维学习</a:t>
            </a:r>
          </a:p>
        </p:txBody>
      </p:sp>
      <p:sp>
        <p:nvSpPr>
          <p:cNvPr id="14" name="文本框 13">
            <a:extLst>
              <a:ext uri="{FF2B5EF4-FFF2-40B4-BE49-F238E27FC236}">
                <a16:creationId xmlns:a16="http://schemas.microsoft.com/office/drawing/2014/main" id="{F327CF37-122E-43D2-AA2C-8D4619B4FC21}"/>
              </a:ext>
            </a:extLst>
          </p:cNvPr>
          <p:cNvSpPr txBox="1"/>
          <p:nvPr/>
        </p:nvSpPr>
        <p:spPr>
          <a:xfrm>
            <a:off x="3930672" y="5501182"/>
            <a:ext cx="2165328" cy="738664"/>
          </a:xfrm>
          <a:prstGeom prst="rect">
            <a:avLst/>
          </a:prstGeom>
          <a:noFill/>
        </p:spPr>
        <p:txBody>
          <a:bodyPr wrap="square" rtlCol="0">
            <a:spAutoFit/>
          </a:bodyPr>
          <a:lstStyle/>
          <a:p>
            <a:r>
              <a:rPr lang="zh-CN" altLang="en-US" sz="1400" dirty="0"/>
              <a:t>复杂模型寻找规律</a:t>
            </a:r>
            <a:endParaRPr lang="en-US" altLang="zh-CN" sz="1400" dirty="0"/>
          </a:p>
          <a:p>
            <a:r>
              <a:rPr lang="zh-CN" altLang="en-US" sz="1400" dirty="0"/>
              <a:t>解决产品化、标准化问题</a:t>
            </a:r>
            <a:endParaRPr lang="en-US" altLang="zh-CN" sz="1400" dirty="0"/>
          </a:p>
          <a:p>
            <a:r>
              <a:rPr lang="zh-CN" altLang="en-US" sz="1400" dirty="0"/>
              <a:t>解决智能程度门槛</a:t>
            </a:r>
          </a:p>
        </p:txBody>
      </p:sp>
      <p:sp>
        <p:nvSpPr>
          <p:cNvPr id="15" name="矩形: 圆角 14">
            <a:extLst>
              <a:ext uri="{FF2B5EF4-FFF2-40B4-BE49-F238E27FC236}">
                <a16:creationId xmlns:a16="http://schemas.microsoft.com/office/drawing/2014/main" id="{A9A678B5-0D05-4447-AA69-112FF1240465}"/>
              </a:ext>
            </a:extLst>
          </p:cNvPr>
          <p:cNvSpPr/>
          <p:nvPr/>
        </p:nvSpPr>
        <p:spPr>
          <a:xfrm>
            <a:off x="6593252" y="2259299"/>
            <a:ext cx="1227015" cy="5861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err="1"/>
              <a:t>AutoML</a:t>
            </a:r>
            <a:endParaRPr lang="zh-CN" altLang="en-US" dirty="0"/>
          </a:p>
        </p:txBody>
      </p:sp>
      <p:sp>
        <p:nvSpPr>
          <p:cNvPr id="16" name="文本框 15">
            <a:extLst>
              <a:ext uri="{FF2B5EF4-FFF2-40B4-BE49-F238E27FC236}">
                <a16:creationId xmlns:a16="http://schemas.microsoft.com/office/drawing/2014/main" id="{60AFE279-F817-4AE2-92D7-2B67FBD16407}"/>
              </a:ext>
            </a:extLst>
          </p:cNvPr>
          <p:cNvSpPr txBox="1"/>
          <p:nvPr/>
        </p:nvSpPr>
        <p:spPr>
          <a:xfrm>
            <a:off x="6280879" y="2904529"/>
            <a:ext cx="1851760" cy="307777"/>
          </a:xfrm>
          <a:prstGeom prst="rect">
            <a:avLst/>
          </a:prstGeom>
          <a:noFill/>
        </p:spPr>
        <p:txBody>
          <a:bodyPr wrap="square" rtlCol="0">
            <a:spAutoFit/>
          </a:bodyPr>
          <a:lstStyle/>
          <a:p>
            <a:r>
              <a:rPr lang="zh-CN" altLang="en-US" sz="1400" dirty="0"/>
              <a:t>解决智能构建的门槛</a:t>
            </a:r>
          </a:p>
        </p:txBody>
      </p:sp>
      <p:sp>
        <p:nvSpPr>
          <p:cNvPr id="17" name="矩形: 圆角 16">
            <a:extLst>
              <a:ext uri="{FF2B5EF4-FFF2-40B4-BE49-F238E27FC236}">
                <a16:creationId xmlns:a16="http://schemas.microsoft.com/office/drawing/2014/main" id="{9F21F879-671D-4CF2-A6D8-0FBD83A0BA8C}"/>
              </a:ext>
            </a:extLst>
          </p:cNvPr>
          <p:cNvSpPr/>
          <p:nvPr/>
        </p:nvSpPr>
        <p:spPr>
          <a:xfrm>
            <a:off x="9145471" y="4866794"/>
            <a:ext cx="1227015" cy="5861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联邦学习</a:t>
            </a:r>
          </a:p>
        </p:txBody>
      </p:sp>
      <p:sp>
        <p:nvSpPr>
          <p:cNvPr id="18" name="文本框 17">
            <a:extLst>
              <a:ext uri="{FF2B5EF4-FFF2-40B4-BE49-F238E27FC236}">
                <a16:creationId xmlns:a16="http://schemas.microsoft.com/office/drawing/2014/main" id="{E4CCB0F4-1A57-4537-8643-7B7AECC92863}"/>
              </a:ext>
            </a:extLst>
          </p:cNvPr>
          <p:cNvSpPr txBox="1"/>
          <p:nvPr/>
        </p:nvSpPr>
        <p:spPr>
          <a:xfrm>
            <a:off x="8999450" y="5501182"/>
            <a:ext cx="1632913" cy="307777"/>
          </a:xfrm>
          <a:prstGeom prst="rect">
            <a:avLst/>
          </a:prstGeom>
          <a:noFill/>
        </p:spPr>
        <p:txBody>
          <a:bodyPr wrap="square" rtlCol="0">
            <a:spAutoFit/>
          </a:bodyPr>
          <a:lstStyle/>
          <a:p>
            <a:r>
              <a:rPr lang="zh-CN" altLang="en-US" sz="1400" dirty="0"/>
              <a:t>解决所需数据门槛</a:t>
            </a:r>
          </a:p>
        </p:txBody>
      </p:sp>
    </p:spTree>
    <p:extLst>
      <p:ext uri="{BB962C8B-B14F-4D97-AF65-F5344CB8AC3E}">
        <p14:creationId xmlns:p14="http://schemas.microsoft.com/office/powerpoint/2010/main" val="11134561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57D2D46-DC2A-4AAA-840B-9937C5B0E4E9}"/>
              </a:ext>
            </a:extLst>
          </p:cNvPr>
          <p:cNvSpPr>
            <a:spLocks noGrp="1"/>
          </p:cNvSpPr>
          <p:nvPr>
            <p:ph type="title"/>
          </p:nvPr>
        </p:nvSpPr>
        <p:spPr>
          <a:xfrm>
            <a:off x="838200" y="365125"/>
            <a:ext cx="10515600" cy="1325563"/>
          </a:xfrm>
        </p:spPr>
        <p:txBody>
          <a:bodyPr/>
          <a:lstStyle/>
          <a:p>
            <a:r>
              <a:rPr lang="zh-CN" altLang="en-US" dirty="0"/>
              <a:t>可扩展的机器学习系统</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1AFAB38D-190C-4B62-8E4F-4FC27935D95D}"/>
                  </a:ext>
                </a:extLst>
              </p:cNvPr>
              <p:cNvSpPr>
                <a:spLocks noGrp="1"/>
              </p:cNvSpPr>
              <p:nvPr>
                <p:ph idx="1"/>
              </p:nvPr>
            </p:nvSpPr>
            <p:spPr>
              <a:xfrm>
                <a:off x="838200" y="1825625"/>
                <a:ext cx="10515600" cy="4351338"/>
              </a:xfrm>
            </p:spPr>
            <p:txBody>
              <a:bodyPr/>
              <a:lstStyle/>
              <a:p>
                <a:r>
                  <a:rPr lang="zh-CN" altLang="en-US" dirty="0"/>
                  <a:t>人工智能的兴盛是数据规模变大、机器性能提升、并行计算发展的结果</a:t>
                </a:r>
                <a:endParaRPr lang="en-US" altLang="zh-CN" dirty="0"/>
              </a:p>
              <a:p>
                <a:r>
                  <a:rPr lang="en-US" altLang="zh-CN" dirty="0"/>
                  <a:t>Scalable ML System </a:t>
                </a:r>
                <a14:m>
                  <m:oMath xmlns:m="http://schemas.openxmlformats.org/officeDocument/2006/math">
                    <m:r>
                      <a:rPr lang="zh-CN" altLang="en-US" dirty="0" smtClean="0">
                        <a:latin typeface="Cambria Math" panose="02040503050406030204" pitchFamily="18" charset="0"/>
                      </a:rPr>
                      <m:t>≠</m:t>
                    </m:r>
                  </m:oMath>
                </a14:m>
                <a:r>
                  <a:rPr lang="zh-CN" altLang="en-US" dirty="0"/>
                  <a:t> </a:t>
                </a:r>
                <a:r>
                  <a:rPr lang="en-US" altLang="zh-CN" dirty="0"/>
                  <a:t>Scalable System</a:t>
                </a:r>
              </a:p>
              <a:p>
                <a:endParaRPr lang="en-US" altLang="zh-CN" dirty="0"/>
              </a:p>
              <a:p>
                <a:endParaRPr lang="en-US" altLang="zh-CN" dirty="0"/>
              </a:p>
              <a:p>
                <a:pPr marL="0" indent="0">
                  <a:buNone/>
                </a:pPr>
                <a:r>
                  <a:rPr lang="zh-CN" altLang="en-US" dirty="0"/>
                  <a:t>什么是机器学习可扩展性</a:t>
                </a:r>
              </a:p>
            </p:txBody>
          </p:sp>
        </mc:Choice>
        <mc:Fallback xmlns="">
          <p:sp>
            <p:nvSpPr>
              <p:cNvPr id="3" name="内容占位符 2">
                <a:extLst>
                  <a:ext uri="{FF2B5EF4-FFF2-40B4-BE49-F238E27FC236}">
                    <a16:creationId xmlns:a16="http://schemas.microsoft.com/office/drawing/2014/main" id="{1AFAB38D-190C-4B62-8E4F-4FC27935D95D}"/>
                  </a:ext>
                </a:extLst>
              </p:cNvPr>
              <p:cNvSpPr>
                <a:spLocks noGrp="1" noRot="1" noChangeAspect="1" noMove="1" noResize="1" noEditPoints="1" noAdjustHandles="1" noChangeArrowheads="1" noChangeShapeType="1" noTextEdit="1"/>
              </p:cNvSpPr>
              <p:nvPr>
                <p:ph idx="1"/>
              </p:nvPr>
            </p:nvSpPr>
            <p:spPr>
              <a:xfrm>
                <a:off x="838200" y="1825625"/>
                <a:ext cx="10515600" cy="4351338"/>
              </a:xfrm>
              <a:blipFill>
                <a:blip r:embed="rId3"/>
                <a:stretch>
                  <a:fillRect l="-1217" t="-2521"/>
                </a:stretch>
              </a:blipFill>
            </p:spPr>
            <p:txBody>
              <a:bodyPr/>
              <a:lstStyle/>
              <a:p>
                <a:r>
                  <a:rPr lang="zh-CN" altLang="en-US">
                    <a:noFill/>
                  </a:rPr>
                  <a:t> </a:t>
                </a:r>
              </a:p>
            </p:txBody>
          </p:sp>
        </mc:Fallback>
      </mc:AlternateContent>
      <p:cxnSp>
        <p:nvCxnSpPr>
          <p:cNvPr id="5" name="直接连接符 4">
            <a:extLst>
              <a:ext uri="{FF2B5EF4-FFF2-40B4-BE49-F238E27FC236}">
                <a16:creationId xmlns:a16="http://schemas.microsoft.com/office/drawing/2014/main" id="{86EEC9DE-B17B-48A2-97D2-459EB428EE90}"/>
              </a:ext>
            </a:extLst>
          </p:cNvPr>
          <p:cNvCxnSpPr>
            <a:cxnSpLocks/>
          </p:cNvCxnSpPr>
          <p:nvPr/>
        </p:nvCxnSpPr>
        <p:spPr>
          <a:xfrm flipV="1">
            <a:off x="4923692" y="3877916"/>
            <a:ext cx="758093" cy="60688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直接连接符 6">
            <a:extLst>
              <a:ext uri="{FF2B5EF4-FFF2-40B4-BE49-F238E27FC236}">
                <a16:creationId xmlns:a16="http://schemas.microsoft.com/office/drawing/2014/main" id="{4777ACAB-AC3E-4218-8539-5762279D5F4A}"/>
              </a:ext>
            </a:extLst>
          </p:cNvPr>
          <p:cNvCxnSpPr/>
          <p:nvPr/>
        </p:nvCxnSpPr>
        <p:spPr>
          <a:xfrm>
            <a:off x="4915877" y="4484796"/>
            <a:ext cx="711200" cy="601785"/>
          </a:xfrm>
          <a:prstGeom prst="line">
            <a:avLst/>
          </a:prstGeom>
        </p:spPr>
        <p:style>
          <a:lnRef idx="1">
            <a:schemeClr val="accent1"/>
          </a:lnRef>
          <a:fillRef idx="0">
            <a:schemeClr val="accent1"/>
          </a:fillRef>
          <a:effectRef idx="0">
            <a:schemeClr val="accent1"/>
          </a:effectRef>
          <a:fontRef idx="minor">
            <a:schemeClr val="tx1"/>
          </a:fontRef>
        </p:style>
      </p:cxnSp>
      <p:sp>
        <p:nvSpPr>
          <p:cNvPr id="9" name="文本框 8">
            <a:extLst>
              <a:ext uri="{FF2B5EF4-FFF2-40B4-BE49-F238E27FC236}">
                <a16:creationId xmlns:a16="http://schemas.microsoft.com/office/drawing/2014/main" id="{E8497DE9-C9F8-415E-807C-F43CC06DAAB0}"/>
              </a:ext>
            </a:extLst>
          </p:cNvPr>
          <p:cNvSpPr txBox="1"/>
          <p:nvPr/>
        </p:nvSpPr>
        <p:spPr>
          <a:xfrm>
            <a:off x="5681785" y="3631962"/>
            <a:ext cx="4857262" cy="369332"/>
          </a:xfrm>
          <a:prstGeom prst="rect">
            <a:avLst/>
          </a:prstGeom>
          <a:noFill/>
        </p:spPr>
        <p:txBody>
          <a:bodyPr wrap="square" rtlCol="0">
            <a:spAutoFit/>
          </a:bodyPr>
          <a:lstStyle/>
          <a:p>
            <a:r>
              <a:rPr lang="zh-CN" altLang="en-US" dirty="0"/>
              <a:t>数据吞吐数随着集群、机器数的增加而增加</a:t>
            </a:r>
          </a:p>
        </p:txBody>
      </p:sp>
      <p:sp>
        <p:nvSpPr>
          <p:cNvPr id="12" name="文本框 11">
            <a:extLst>
              <a:ext uri="{FF2B5EF4-FFF2-40B4-BE49-F238E27FC236}">
                <a16:creationId xmlns:a16="http://schemas.microsoft.com/office/drawing/2014/main" id="{2A4A5383-2825-4D7A-A1CB-5BCC33C3948E}"/>
              </a:ext>
            </a:extLst>
          </p:cNvPr>
          <p:cNvSpPr txBox="1"/>
          <p:nvPr/>
        </p:nvSpPr>
        <p:spPr>
          <a:xfrm>
            <a:off x="5681785" y="4901915"/>
            <a:ext cx="5580184" cy="369332"/>
          </a:xfrm>
          <a:prstGeom prst="rect">
            <a:avLst/>
          </a:prstGeom>
          <a:noFill/>
        </p:spPr>
        <p:txBody>
          <a:bodyPr wrap="square" rtlCol="0">
            <a:spAutoFit/>
          </a:bodyPr>
          <a:lstStyle/>
          <a:p>
            <a:r>
              <a:rPr lang="zh-CN" altLang="en-US" dirty="0"/>
              <a:t>智能水平</a:t>
            </a:r>
            <a:r>
              <a:rPr lang="en-US" altLang="zh-CN" dirty="0"/>
              <a:t>/</a:t>
            </a:r>
            <a:r>
              <a:rPr lang="zh-CN" altLang="en-US" dirty="0"/>
              <a:t>体验的壁垒、随着业务</a:t>
            </a:r>
            <a:r>
              <a:rPr lang="en-US" altLang="zh-CN" dirty="0"/>
              <a:t>/</a:t>
            </a:r>
            <a:r>
              <a:rPr lang="zh-CN" altLang="en-US" dirty="0"/>
              <a:t>数据的增长而增加</a:t>
            </a:r>
          </a:p>
        </p:txBody>
      </p:sp>
    </p:spTree>
    <p:extLst>
      <p:ext uri="{BB962C8B-B14F-4D97-AF65-F5344CB8AC3E}">
        <p14:creationId xmlns:p14="http://schemas.microsoft.com/office/powerpoint/2010/main" val="25230478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bject 4">
            <a:extLst>
              <a:ext uri="{FF2B5EF4-FFF2-40B4-BE49-F238E27FC236}">
                <a16:creationId xmlns:a16="http://schemas.microsoft.com/office/drawing/2014/main" id="{D24912CE-03F6-4142-AE5E-7C38AF1A38DD}"/>
              </a:ext>
            </a:extLst>
          </p:cNvPr>
          <p:cNvSpPr txBox="1"/>
          <p:nvPr/>
        </p:nvSpPr>
        <p:spPr>
          <a:xfrm>
            <a:off x="838200" y="1979169"/>
            <a:ext cx="9365166" cy="1583575"/>
          </a:xfrm>
          <a:prstGeom prst="rect">
            <a:avLst/>
          </a:prstGeom>
        </p:spPr>
        <p:txBody>
          <a:bodyPr vert="horz" wrap="square" lIns="0" tIns="133985" rIns="0" bIns="0" rtlCol="0">
            <a:spAutoFit/>
          </a:bodyPr>
          <a:lstStyle/>
          <a:p>
            <a:pPr marL="355600" indent="-342900">
              <a:lnSpc>
                <a:spcPct val="100000"/>
              </a:lnSpc>
              <a:spcBef>
                <a:spcPts val="1055"/>
              </a:spcBef>
              <a:buFont typeface="Wingdings"/>
              <a:buChar char=""/>
              <a:tabLst>
                <a:tab pos="354965" algn="l"/>
                <a:tab pos="355600" algn="l"/>
              </a:tabLst>
            </a:pPr>
            <a:r>
              <a:rPr dirty="0" err="1">
                <a:latin typeface="宋体" panose="02010600030101010101" pitchFamily="2" charset="-122"/>
                <a:ea typeface="宋体" panose="02010600030101010101" pitchFamily="2" charset="-122"/>
                <a:cs typeface="Noto Sans Mono CJK JP Regular"/>
              </a:rPr>
              <a:t>VC</a:t>
            </a:r>
            <a:r>
              <a:rPr spc="-5" dirty="0" err="1">
                <a:latin typeface="宋体" panose="02010600030101010101" pitchFamily="2" charset="-122"/>
                <a:ea typeface="宋体" panose="02010600030101010101" pitchFamily="2" charset="-122"/>
                <a:cs typeface="Noto Sans Mono CJK JP Regular"/>
              </a:rPr>
              <a:t>维（Vapnik-Chervonenkis</a:t>
            </a:r>
            <a:r>
              <a:rPr spc="-25" dirty="0">
                <a:latin typeface="宋体" panose="02010600030101010101" pitchFamily="2" charset="-122"/>
                <a:ea typeface="宋体" panose="02010600030101010101" pitchFamily="2" charset="-122"/>
                <a:cs typeface="Noto Sans Mono CJK JP Regular"/>
              </a:rPr>
              <a:t> </a:t>
            </a:r>
            <a:r>
              <a:rPr dirty="0" err="1">
                <a:latin typeface="宋体" panose="02010600030101010101" pitchFamily="2" charset="-122"/>
                <a:ea typeface="宋体" panose="02010600030101010101" pitchFamily="2" charset="-122"/>
                <a:cs typeface="Noto Sans Mono CJK JP Regular"/>
              </a:rPr>
              <a:t>Dimension）</a:t>
            </a:r>
            <a:r>
              <a:rPr spc="-5" dirty="0" err="1">
                <a:latin typeface="宋体" panose="02010600030101010101" pitchFamily="2" charset="-122"/>
                <a:ea typeface="宋体" panose="02010600030101010101" pitchFamily="2" charset="-122"/>
                <a:cs typeface="Noto Sans Mono CJK JP Regular"/>
              </a:rPr>
              <a:t>又</a:t>
            </a:r>
            <a:r>
              <a:rPr spc="-10" dirty="0" err="1">
                <a:latin typeface="宋体" panose="02010600030101010101" pitchFamily="2" charset="-122"/>
                <a:ea typeface="宋体" panose="02010600030101010101" pitchFamily="2" charset="-122"/>
                <a:cs typeface="Noto Sans Mono CJK JP Regular"/>
              </a:rPr>
              <a:t>称</a:t>
            </a:r>
            <a:r>
              <a:rPr dirty="0" err="1">
                <a:latin typeface="宋体" panose="02010600030101010101" pitchFamily="2" charset="-122"/>
                <a:ea typeface="宋体" panose="02010600030101010101" pitchFamily="2" charset="-122"/>
                <a:cs typeface="Noto Sans Mono CJK JP Regular"/>
              </a:rPr>
              <a:t>VC</a:t>
            </a:r>
            <a:r>
              <a:rPr spc="-5" dirty="0" err="1">
                <a:latin typeface="宋体" panose="02010600030101010101" pitchFamily="2" charset="-122"/>
                <a:ea typeface="宋体" panose="02010600030101010101" pitchFamily="2" charset="-122"/>
                <a:cs typeface="Noto Sans Mono CJK JP Regular"/>
              </a:rPr>
              <a:t>理论</a:t>
            </a:r>
            <a:r>
              <a:rPr spc="-5" dirty="0">
                <a:latin typeface="宋体" panose="02010600030101010101" pitchFamily="2" charset="-122"/>
                <a:ea typeface="宋体" panose="02010600030101010101" pitchFamily="2" charset="-122"/>
                <a:cs typeface="Noto Sans Mono CJK JP Regular"/>
              </a:rPr>
              <a:t>；</a:t>
            </a:r>
            <a:endParaRPr dirty="0">
              <a:latin typeface="宋体" panose="02010600030101010101" pitchFamily="2" charset="-122"/>
              <a:ea typeface="宋体" panose="02010600030101010101" pitchFamily="2" charset="-122"/>
              <a:cs typeface="Noto Sans Mono CJK JP Regular"/>
            </a:endParaRPr>
          </a:p>
          <a:p>
            <a:pPr marL="355600" indent="-342900">
              <a:lnSpc>
                <a:spcPct val="100000"/>
              </a:lnSpc>
              <a:spcBef>
                <a:spcPts val="960"/>
              </a:spcBef>
              <a:buFont typeface="Wingdings"/>
              <a:buChar char=""/>
              <a:tabLst>
                <a:tab pos="354965" algn="l"/>
                <a:tab pos="355600" algn="l"/>
              </a:tabLst>
            </a:pPr>
            <a:r>
              <a:rPr dirty="0" err="1">
                <a:latin typeface="宋体" panose="02010600030101010101" pitchFamily="2" charset="-122"/>
                <a:ea typeface="宋体" panose="02010600030101010101" pitchFamily="2" charset="-122"/>
                <a:cs typeface="Noto Sans Mono CJK JP Regular"/>
              </a:rPr>
              <a:t>VC</a:t>
            </a:r>
            <a:r>
              <a:rPr spc="-10" dirty="0" err="1">
                <a:latin typeface="宋体" panose="02010600030101010101" pitchFamily="2" charset="-122"/>
                <a:ea typeface="宋体" panose="02010600030101010101" pitchFamily="2" charset="-122"/>
                <a:cs typeface="Noto Sans Mono CJK JP Regular"/>
              </a:rPr>
              <a:t>维反映了函数集的学习能力</a:t>
            </a:r>
            <a:r>
              <a:rPr spc="-5" dirty="0" err="1">
                <a:latin typeface="宋体" panose="02010600030101010101" pitchFamily="2" charset="-122"/>
                <a:ea typeface="宋体" panose="02010600030101010101" pitchFamily="2" charset="-122"/>
                <a:cs typeface="Noto Sans Mono CJK JP Regular"/>
              </a:rPr>
              <a:t>，VC维</a:t>
            </a:r>
            <a:r>
              <a:rPr spc="-10" dirty="0" err="1">
                <a:latin typeface="宋体" panose="02010600030101010101" pitchFamily="2" charset="-122"/>
                <a:ea typeface="宋体" panose="02010600030101010101" pitchFamily="2" charset="-122"/>
                <a:cs typeface="Noto Sans Mono CJK JP Regular"/>
              </a:rPr>
              <a:t>越</a:t>
            </a:r>
            <a:r>
              <a:rPr spc="-5" dirty="0" err="1">
                <a:latin typeface="宋体" panose="02010600030101010101" pitchFamily="2" charset="-122"/>
                <a:ea typeface="宋体" panose="02010600030101010101" pitchFamily="2" charset="-122"/>
                <a:cs typeface="Noto Sans Mono CJK JP Regular"/>
              </a:rPr>
              <a:t>大</a:t>
            </a:r>
            <a:r>
              <a:rPr spc="-10" dirty="0" err="1">
                <a:latin typeface="宋体" panose="02010600030101010101" pitchFamily="2" charset="-122"/>
                <a:ea typeface="宋体" panose="02010600030101010101" pitchFamily="2" charset="-122"/>
                <a:cs typeface="Noto Sans Mono CJK JP Regular"/>
              </a:rPr>
              <a:t>则</a:t>
            </a:r>
            <a:r>
              <a:rPr spc="-5" dirty="0" err="1">
                <a:latin typeface="宋体" panose="02010600030101010101" pitchFamily="2" charset="-122"/>
                <a:ea typeface="宋体" panose="02010600030101010101" pitchFamily="2" charset="-122"/>
                <a:cs typeface="Noto Sans Mono CJK JP Regular"/>
              </a:rPr>
              <a:t>模</a:t>
            </a:r>
            <a:r>
              <a:rPr spc="-10" dirty="0" err="1">
                <a:latin typeface="宋体" panose="02010600030101010101" pitchFamily="2" charset="-122"/>
                <a:ea typeface="宋体" panose="02010600030101010101" pitchFamily="2" charset="-122"/>
                <a:cs typeface="Noto Sans Mono CJK JP Regular"/>
              </a:rPr>
              <a:t>型</a:t>
            </a:r>
            <a:r>
              <a:rPr dirty="0" err="1">
                <a:latin typeface="宋体" panose="02010600030101010101" pitchFamily="2" charset="-122"/>
                <a:ea typeface="宋体" panose="02010600030101010101" pitchFamily="2" charset="-122"/>
                <a:cs typeface="Noto Sans Mono CJK JP Regular"/>
              </a:rPr>
              <a:t>或</a:t>
            </a:r>
            <a:r>
              <a:rPr spc="-5" dirty="0" err="1">
                <a:latin typeface="宋体" panose="02010600030101010101" pitchFamily="2" charset="-122"/>
                <a:ea typeface="宋体" panose="02010600030101010101" pitchFamily="2" charset="-122"/>
                <a:cs typeface="Noto Sans Mono CJK JP Regular"/>
              </a:rPr>
              <a:t>函</a:t>
            </a:r>
            <a:r>
              <a:rPr spc="-10" dirty="0" err="1">
                <a:latin typeface="宋体" panose="02010600030101010101" pitchFamily="2" charset="-122"/>
                <a:ea typeface="宋体" panose="02010600030101010101" pitchFamily="2" charset="-122"/>
                <a:cs typeface="Noto Sans Mono CJK JP Regular"/>
              </a:rPr>
              <a:t>数</a:t>
            </a:r>
            <a:r>
              <a:rPr spc="5" dirty="0" err="1">
                <a:latin typeface="宋体" panose="02010600030101010101" pitchFamily="2" charset="-122"/>
                <a:ea typeface="宋体" panose="02010600030101010101" pitchFamily="2" charset="-122"/>
                <a:cs typeface="Noto Sans Mono CJK JP Regular"/>
              </a:rPr>
              <a:t>越</a:t>
            </a:r>
            <a:r>
              <a:rPr spc="-5" dirty="0" err="1">
                <a:latin typeface="宋体" panose="02010600030101010101" pitchFamily="2" charset="-122"/>
                <a:ea typeface="宋体" panose="02010600030101010101" pitchFamily="2" charset="-122"/>
                <a:cs typeface="Noto Sans Mono CJK JP Regular"/>
              </a:rPr>
              <a:t>复</a:t>
            </a:r>
            <a:r>
              <a:rPr spc="-10" dirty="0" err="1">
                <a:latin typeface="宋体" panose="02010600030101010101" pitchFamily="2" charset="-122"/>
                <a:ea typeface="宋体" panose="02010600030101010101" pitchFamily="2" charset="-122"/>
                <a:cs typeface="Noto Sans Mono CJK JP Regular"/>
              </a:rPr>
              <a:t>杂</a:t>
            </a:r>
            <a:r>
              <a:rPr dirty="0" err="1">
                <a:latin typeface="宋体" panose="02010600030101010101" pitchFamily="2" charset="-122"/>
                <a:ea typeface="宋体" panose="02010600030101010101" pitchFamily="2" charset="-122"/>
                <a:cs typeface="Noto Sans Mono CJK JP Regular"/>
              </a:rPr>
              <a:t>，</a:t>
            </a:r>
            <a:r>
              <a:rPr spc="-5" dirty="0" err="1">
                <a:latin typeface="宋体" panose="02010600030101010101" pitchFamily="2" charset="-122"/>
                <a:ea typeface="宋体" panose="02010600030101010101" pitchFamily="2" charset="-122"/>
                <a:cs typeface="Noto Sans Mono CJK JP Regular"/>
              </a:rPr>
              <a:t>学</a:t>
            </a:r>
            <a:r>
              <a:rPr spc="-10" dirty="0" err="1">
                <a:latin typeface="宋体" panose="02010600030101010101" pitchFamily="2" charset="-122"/>
                <a:ea typeface="宋体" panose="02010600030101010101" pitchFamily="2" charset="-122"/>
                <a:cs typeface="Noto Sans Mono CJK JP Regular"/>
              </a:rPr>
              <a:t>习</a:t>
            </a:r>
            <a:r>
              <a:rPr dirty="0" err="1">
                <a:latin typeface="宋体" panose="02010600030101010101" pitchFamily="2" charset="-122"/>
                <a:ea typeface="宋体" panose="02010600030101010101" pitchFamily="2" charset="-122"/>
                <a:cs typeface="Noto Sans Mono CJK JP Regular"/>
              </a:rPr>
              <a:t>能</a:t>
            </a:r>
            <a:r>
              <a:rPr spc="-5" dirty="0" err="1">
                <a:latin typeface="宋体" panose="02010600030101010101" pitchFamily="2" charset="-122"/>
                <a:ea typeface="宋体" panose="02010600030101010101" pitchFamily="2" charset="-122"/>
                <a:cs typeface="Noto Sans Mono CJK JP Regular"/>
              </a:rPr>
              <a:t>力</a:t>
            </a:r>
            <a:r>
              <a:rPr spc="-10" dirty="0" err="1">
                <a:latin typeface="宋体" panose="02010600030101010101" pitchFamily="2" charset="-122"/>
                <a:ea typeface="宋体" panose="02010600030101010101" pitchFamily="2" charset="-122"/>
                <a:cs typeface="Noto Sans Mono CJK JP Regular"/>
              </a:rPr>
              <a:t>就</a:t>
            </a:r>
            <a:r>
              <a:rPr dirty="0" err="1">
                <a:latin typeface="宋体" panose="02010600030101010101" pitchFamily="2" charset="-122"/>
                <a:ea typeface="宋体" panose="02010600030101010101" pitchFamily="2" charset="-122"/>
                <a:cs typeface="Noto Sans Mono CJK JP Regular"/>
              </a:rPr>
              <a:t>越</a:t>
            </a:r>
            <a:r>
              <a:rPr spc="-5" dirty="0" err="1">
                <a:latin typeface="宋体" panose="02010600030101010101" pitchFamily="2" charset="-122"/>
                <a:ea typeface="宋体" panose="02010600030101010101" pitchFamily="2" charset="-122"/>
                <a:cs typeface="Noto Sans Mono CJK JP Regular"/>
              </a:rPr>
              <a:t>强</a:t>
            </a:r>
            <a:r>
              <a:rPr spc="-5" dirty="0">
                <a:latin typeface="宋体" panose="02010600030101010101" pitchFamily="2" charset="-122"/>
                <a:ea typeface="宋体" panose="02010600030101010101" pitchFamily="2" charset="-122"/>
                <a:cs typeface="Noto Sans Mono CJK JP Regular"/>
              </a:rPr>
              <a:t>；</a:t>
            </a:r>
            <a:endParaRPr dirty="0">
              <a:latin typeface="宋体" panose="02010600030101010101" pitchFamily="2" charset="-122"/>
              <a:ea typeface="宋体" panose="02010600030101010101" pitchFamily="2" charset="-122"/>
              <a:cs typeface="Noto Sans Mono CJK JP Regular"/>
            </a:endParaRPr>
          </a:p>
          <a:p>
            <a:pPr marL="355600" marR="5080" indent="-342900">
              <a:lnSpc>
                <a:spcPct val="150000"/>
              </a:lnSpc>
              <a:spcBef>
                <a:spcPts val="5"/>
              </a:spcBef>
              <a:buFont typeface="Wingdings"/>
              <a:buChar char=""/>
              <a:tabLst>
                <a:tab pos="354965" algn="l"/>
                <a:tab pos="355600" algn="l"/>
              </a:tabLst>
            </a:pPr>
            <a:r>
              <a:rPr spc="-5" dirty="0" err="1">
                <a:latin typeface="宋体" panose="02010600030101010101" pitchFamily="2" charset="-122"/>
                <a:ea typeface="宋体" panose="02010600030101010101" pitchFamily="2" charset="-122"/>
                <a:cs typeface="Noto Sans Mono CJK JP Regular"/>
              </a:rPr>
              <a:t>模型一定要与待解决的问题相匹配</a:t>
            </a:r>
            <a:r>
              <a:rPr spc="5" dirty="0" err="1">
                <a:latin typeface="宋体" panose="02010600030101010101" pitchFamily="2" charset="-122"/>
                <a:ea typeface="宋体" panose="02010600030101010101" pitchFamily="2" charset="-122"/>
                <a:cs typeface="Noto Sans Mono CJK JP Regular"/>
              </a:rPr>
              <a:t>，</a:t>
            </a:r>
            <a:r>
              <a:rPr spc="-5" dirty="0" err="1">
                <a:latin typeface="宋体" panose="02010600030101010101" pitchFamily="2" charset="-122"/>
                <a:ea typeface="宋体" panose="02010600030101010101" pitchFamily="2" charset="-122"/>
                <a:cs typeface="Noto Sans Mono CJK JP Regular"/>
              </a:rPr>
              <a:t>如果</a:t>
            </a:r>
            <a:r>
              <a:rPr spc="5" dirty="0" err="1">
                <a:latin typeface="宋体" panose="02010600030101010101" pitchFamily="2" charset="-122"/>
                <a:ea typeface="宋体" panose="02010600030101010101" pitchFamily="2" charset="-122"/>
                <a:cs typeface="Noto Sans Mono CJK JP Regular"/>
              </a:rPr>
              <a:t>模</a:t>
            </a:r>
            <a:r>
              <a:rPr spc="-5" dirty="0" err="1">
                <a:latin typeface="宋体" panose="02010600030101010101" pitchFamily="2" charset="-122"/>
                <a:ea typeface="宋体" panose="02010600030101010101" pitchFamily="2" charset="-122"/>
                <a:cs typeface="Noto Sans Mono CJK JP Regular"/>
              </a:rPr>
              <a:t>型过</a:t>
            </a:r>
            <a:r>
              <a:rPr spc="5" dirty="0" err="1">
                <a:latin typeface="宋体" panose="02010600030101010101" pitchFamily="2" charset="-122"/>
                <a:ea typeface="宋体" panose="02010600030101010101" pitchFamily="2" charset="-122"/>
                <a:cs typeface="Noto Sans Mono CJK JP Regular"/>
              </a:rPr>
              <a:t>于</a:t>
            </a:r>
            <a:r>
              <a:rPr spc="-5" dirty="0" err="1">
                <a:latin typeface="宋体" panose="02010600030101010101" pitchFamily="2" charset="-122"/>
                <a:ea typeface="宋体" panose="02010600030101010101" pitchFamily="2" charset="-122"/>
                <a:cs typeface="Noto Sans Mono CJK JP Regular"/>
              </a:rPr>
              <a:t>简</a:t>
            </a:r>
            <a:r>
              <a:rPr dirty="0" err="1">
                <a:latin typeface="宋体" panose="02010600030101010101" pitchFamily="2" charset="-122"/>
                <a:ea typeface="宋体" panose="02010600030101010101" pitchFamily="2" charset="-122"/>
                <a:cs typeface="Noto Sans Mono CJK JP Regular"/>
              </a:rPr>
              <a:t>单</a:t>
            </a:r>
            <a:r>
              <a:rPr spc="5" dirty="0" err="1">
                <a:latin typeface="宋体" panose="02010600030101010101" pitchFamily="2" charset="-122"/>
                <a:ea typeface="宋体" panose="02010600030101010101" pitchFamily="2" charset="-122"/>
                <a:cs typeface="Noto Sans Mono CJK JP Regular"/>
              </a:rPr>
              <a:t>，</a:t>
            </a:r>
            <a:r>
              <a:rPr spc="-5" dirty="0" err="1">
                <a:latin typeface="宋体" panose="02010600030101010101" pitchFamily="2" charset="-122"/>
                <a:ea typeface="宋体" panose="02010600030101010101" pitchFamily="2" charset="-122"/>
                <a:cs typeface="Noto Sans Mono CJK JP Regular"/>
              </a:rPr>
              <a:t>而问</a:t>
            </a:r>
            <a:r>
              <a:rPr spc="5" dirty="0" err="1">
                <a:latin typeface="宋体" panose="02010600030101010101" pitchFamily="2" charset="-122"/>
                <a:ea typeface="宋体" panose="02010600030101010101" pitchFamily="2" charset="-122"/>
                <a:cs typeface="Noto Sans Mono CJK JP Regular"/>
              </a:rPr>
              <a:t>题</a:t>
            </a:r>
            <a:r>
              <a:rPr spc="-5" dirty="0" err="1">
                <a:latin typeface="宋体" panose="02010600030101010101" pitchFamily="2" charset="-122"/>
                <a:ea typeface="宋体" panose="02010600030101010101" pitchFamily="2" charset="-122"/>
                <a:cs typeface="Noto Sans Mono CJK JP Regular"/>
              </a:rPr>
              <a:t>本身</a:t>
            </a:r>
            <a:r>
              <a:rPr spc="5" dirty="0" err="1">
                <a:latin typeface="宋体" panose="02010600030101010101" pitchFamily="2" charset="-122"/>
                <a:ea typeface="宋体" panose="02010600030101010101" pitchFamily="2" charset="-122"/>
                <a:cs typeface="Noto Sans Mono CJK JP Regular"/>
              </a:rPr>
              <a:t>的</a:t>
            </a:r>
            <a:r>
              <a:rPr spc="-5" dirty="0" err="1">
                <a:latin typeface="宋体" panose="02010600030101010101" pitchFamily="2" charset="-122"/>
                <a:ea typeface="宋体" panose="02010600030101010101" pitchFamily="2" charset="-122"/>
                <a:cs typeface="Noto Sans Mono CJK JP Regular"/>
              </a:rPr>
              <a:t>复杂</a:t>
            </a:r>
            <a:r>
              <a:rPr spc="5" dirty="0" err="1">
                <a:latin typeface="宋体" panose="02010600030101010101" pitchFamily="2" charset="-122"/>
                <a:ea typeface="宋体" panose="02010600030101010101" pitchFamily="2" charset="-122"/>
                <a:cs typeface="Noto Sans Mono CJK JP Regular"/>
              </a:rPr>
              <a:t>度</a:t>
            </a:r>
            <a:r>
              <a:rPr spc="-5" dirty="0" err="1">
                <a:latin typeface="宋体" panose="02010600030101010101" pitchFamily="2" charset="-122"/>
                <a:ea typeface="宋体" panose="02010600030101010101" pitchFamily="2" charset="-122"/>
                <a:cs typeface="Noto Sans Mono CJK JP Regular"/>
              </a:rPr>
              <a:t>很高</a:t>
            </a:r>
            <a:r>
              <a:rPr spc="5" dirty="0" err="1">
                <a:latin typeface="宋体" panose="02010600030101010101" pitchFamily="2" charset="-122"/>
                <a:ea typeface="宋体" panose="02010600030101010101" pitchFamily="2" charset="-122"/>
                <a:cs typeface="Noto Sans Mono CJK JP Regular"/>
              </a:rPr>
              <a:t>，</a:t>
            </a:r>
            <a:r>
              <a:rPr spc="-5" dirty="0" err="1">
                <a:latin typeface="宋体" panose="02010600030101010101" pitchFamily="2" charset="-122"/>
                <a:ea typeface="宋体" panose="02010600030101010101" pitchFamily="2" charset="-122"/>
                <a:cs typeface="Noto Sans Mono CJK JP Regular"/>
              </a:rPr>
              <a:t>就无法</a:t>
            </a:r>
            <a:r>
              <a:rPr spc="-5" dirty="0">
                <a:latin typeface="宋体" panose="02010600030101010101" pitchFamily="2" charset="-122"/>
                <a:ea typeface="宋体" panose="02010600030101010101" pitchFamily="2" charset="-122"/>
                <a:cs typeface="Noto Sans Mono CJK JP Regular"/>
              </a:rPr>
              <a:t> </a:t>
            </a:r>
            <a:r>
              <a:rPr spc="-5" dirty="0" err="1">
                <a:latin typeface="宋体" panose="02010600030101010101" pitchFamily="2" charset="-122"/>
                <a:ea typeface="宋体" panose="02010600030101010101" pitchFamily="2" charset="-122"/>
                <a:cs typeface="Noto Sans Mono CJK JP Regular"/>
              </a:rPr>
              <a:t>得到预期的精度</a:t>
            </a:r>
            <a:endParaRPr dirty="0">
              <a:latin typeface="宋体" panose="02010600030101010101" pitchFamily="2" charset="-122"/>
              <a:ea typeface="宋体" panose="02010600030101010101" pitchFamily="2" charset="-122"/>
              <a:cs typeface="Noto Sans Mono CJK JP Regular"/>
            </a:endParaRPr>
          </a:p>
        </p:txBody>
      </p:sp>
      <p:sp>
        <p:nvSpPr>
          <p:cNvPr id="11" name="object 5">
            <a:extLst>
              <a:ext uri="{FF2B5EF4-FFF2-40B4-BE49-F238E27FC236}">
                <a16:creationId xmlns:a16="http://schemas.microsoft.com/office/drawing/2014/main" id="{77872428-D25F-412E-803A-93DD8009509E}"/>
              </a:ext>
            </a:extLst>
          </p:cNvPr>
          <p:cNvSpPr/>
          <p:nvPr/>
        </p:nvSpPr>
        <p:spPr>
          <a:xfrm>
            <a:off x="3867912" y="4200906"/>
            <a:ext cx="5458968" cy="2214372"/>
          </a:xfrm>
          <a:prstGeom prst="rect">
            <a:avLst/>
          </a:prstGeom>
          <a:blipFill>
            <a:blip r:embed="rId3" cstate="print"/>
            <a:stretch>
              <a:fillRect/>
            </a:stretch>
          </a:blipFill>
        </p:spPr>
        <p:txBody>
          <a:bodyPr wrap="square" lIns="0" tIns="0" rIns="0" bIns="0" rtlCol="0"/>
          <a:lstStyle/>
          <a:p>
            <a:endParaRPr/>
          </a:p>
        </p:txBody>
      </p:sp>
      <p:sp>
        <p:nvSpPr>
          <p:cNvPr id="12" name="object 6">
            <a:extLst>
              <a:ext uri="{FF2B5EF4-FFF2-40B4-BE49-F238E27FC236}">
                <a16:creationId xmlns:a16="http://schemas.microsoft.com/office/drawing/2014/main" id="{8F575EF8-D876-461C-89AD-D50AEBDDA227}"/>
              </a:ext>
            </a:extLst>
          </p:cNvPr>
          <p:cNvSpPr/>
          <p:nvPr/>
        </p:nvSpPr>
        <p:spPr>
          <a:xfrm>
            <a:off x="7775448" y="4052876"/>
            <a:ext cx="3578352" cy="2421636"/>
          </a:xfrm>
          <a:prstGeom prst="rect">
            <a:avLst/>
          </a:prstGeom>
          <a:blipFill>
            <a:blip r:embed="rId4" cstate="print"/>
            <a:stretch>
              <a:fillRect/>
            </a:stretch>
          </a:blipFill>
        </p:spPr>
        <p:txBody>
          <a:bodyPr wrap="square" lIns="0" tIns="0" rIns="0" bIns="0" rtlCol="0"/>
          <a:lstStyle/>
          <a:p>
            <a:endParaRPr/>
          </a:p>
        </p:txBody>
      </p:sp>
      <p:sp>
        <p:nvSpPr>
          <p:cNvPr id="13" name="object 7">
            <a:extLst>
              <a:ext uri="{FF2B5EF4-FFF2-40B4-BE49-F238E27FC236}">
                <a16:creationId xmlns:a16="http://schemas.microsoft.com/office/drawing/2014/main" id="{044A4EA7-2EC1-4B43-B754-B6CC3B19E6BA}"/>
              </a:ext>
            </a:extLst>
          </p:cNvPr>
          <p:cNvSpPr/>
          <p:nvPr/>
        </p:nvSpPr>
        <p:spPr>
          <a:xfrm>
            <a:off x="704087" y="4347972"/>
            <a:ext cx="3514344" cy="2081784"/>
          </a:xfrm>
          <a:prstGeom prst="rect">
            <a:avLst/>
          </a:prstGeom>
          <a:blipFill>
            <a:blip r:embed="rId5" cstate="print"/>
            <a:stretch>
              <a:fillRect/>
            </a:stretch>
          </a:blipFill>
        </p:spPr>
        <p:txBody>
          <a:bodyPr wrap="square" lIns="0" tIns="0" rIns="0" bIns="0" rtlCol="0"/>
          <a:lstStyle/>
          <a:p>
            <a:endParaRPr dirty="0"/>
          </a:p>
        </p:txBody>
      </p:sp>
      <p:sp>
        <p:nvSpPr>
          <p:cNvPr id="14" name="object 8">
            <a:extLst>
              <a:ext uri="{FF2B5EF4-FFF2-40B4-BE49-F238E27FC236}">
                <a16:creationId xmlns:a16="http://schemas.microsoft.com/office/drawing/2014/main" id="{9D78591D-0164-41BC-8535-C55F3DF9B8E3}"/>
              </a:ext>
            </a:extLst>
          </p:cNvPr>
          <p:cNvSpPr/>
          <p:nvPr/>
        </p:nvSpPr>
        <p:spPr>
          <a:xfrm>
            <a:off x="9668257" y="5109008"/>
            <a:ext cx="45720" cy="45720"/>
          </a:xfrm>
          <a:custGeom>
            <a:avLst/>
            <a:gdLst/>
            <a:ahLst/>
            <a:cxnLst/>
            <a:rect l="l" t="t" r="r" b="b"/>
            <a:pathLst>
              <a:path w="45720" h="45720">
                <a:moveTo>
                  <a:pt x="22860" y="0"/>
                </a:moveTo>
                <a:lnTo>
                  <a:pt x="13983" y="1803"/>
                </a:lnTo>
                <a:lnTo>
                  <a:pt x="6715" y="6715"/>
                </a:lnTo>
                <a:lnTo>
                  <a:pt x="1803" y="13983"/>
                </a:lnTo>
                <a:lnTo>
                  <a:pt x="0" y="22860"/>
                </a:lnTo>
                <a:lnTo>
                  <a:pt x="1803" y="31736"/>
                </a:lnTo>
                <a:lnTo>
                  <a:pt x="6715" y="39004"/>
                </a:lnTo>
                <a:lnTo>
                  <a:pt x="13983" y="43916"/>
                </a:lnTo>
                <a:lnTo>
                  <a:pt x="22860" y="45720"/>
                </a:lnTo>
                <a:lnTo>
                  <a:pt x="31736" y="43916"/>
                </a:lnTo>
                <a:lnTo>
                  <a:pt x="39004" y="39004"/>
                </a:lnTo>
                <a:lnTo>
                  <a:pt x="43916" y="31736"/>
                </a:lnTo>
                <a:lnTo>
                  <a:pt x="45720" y="22860"/>
                </a:lnTo>
                <a:lnTo>
                  <a:pt x="43916" y="13983"/>
                </a:lnTo>
                <a:lnTo>
                  <a:pt x="39004" y="6715"/>
                </a:lnTo>
                <a:lnTo>
                  <a:pt x="31736" y="1803"/>
                </a:lnTo>
                <a:lnTo>
                  <a:pt x="22860" y="0"/>
                </a:lnTo>
                <a:close/>
              </a:path>
            </a:pathLst>
          </a:custGeom>
          <a:solidFill>
            <a:srgbClr val="C00000"/>
          </a:solidFill>
        </p:spPr>
        <p:txBody>
          <a:bodyPr wrap="square" lIns="0" tIns="0" rIns="0" bIns="0" rtlCol="0"/>
          <a:lstStyle/>
          <a:p>
            <a:endParaRPr/>
          </a:p>
        </p:txBody>
      </p:sp>
      <p:sp>
        <p:nvSpPr>
          <p:cNvPr id="15" name="object 9">
            <a:extLst>
              <a:ext uri="{FF2B5EF4-FFF2-40B4-BE49-F238E27FC236}">
                <a16:creationId xmlns:a16="http://schemas.microsoft.com/office/drawing/2014/main" id="{549A0729-4B78-452C-ACBE-72A89EA7C3C6}"/>
              </a:ext>
            </a:extLst>
          </p:cNvPr>
          <p:cNvSpPr/>
          <p:nvPr/>
        </p:nvSpPr>
        <p:spPr>
          <a:xfrm>
            <a:off x="9668257" y="5109008"/>
            <a:ext cx="45720" cy="45720"/>
          </a:xfrm>
          <a:custGeom>
            <a:avLst/>
            <a:gdLst/>
            <a:ahLst/>
            <a:cxnLst/>
            <a:rect l="l" t="t" r="r" b="b"/>
            <a:pathLst>
              <a:path w="45720" h="45720">
                <a:moveTo>
                  <a:pt x="0" y="22860"/>
                </a:moveTo>
                <a:lnTo>
                  <a:pt x="1803" y="13983"/>
                </a:lnTo>
                <a:lnTo>
                  <a:pt x="6715" y="6715"/>
                </a:lnTo>
                <a:lnTo>
                  <a:pt x="13983" y="1803"/>
                </a:lnTo>
                <a:lnTo>
                  <a:pt x="22860" y="0"/>
                </a:lnTo>
                <a:lnTo>
                  <a:pt x="31736" y="1803"/>
                </a:lnTo>
                <a:lnTo>
                  <a:pt x="39004" y="6715"/>
                </a:lnTo>
                <a:lnTo>
                  <a:pt x="43916" y="13983"/>
                </a:lnTo>
                <a:lnTo>
                  <a:pt x="45720" y="22860"/>
                </a:lnTo>
                <a:lnTo>
                  <a:pt x="43916" y="31736"/>
                </a:lnTo>
                <a:lnTo>
                  <a:pt x="39004" y="39004"/>
                </a:lnTo>
                <a:lnTo>
                  <a:pt x="31736" y="43916"/>
                </a:lnTo>
                <a:lnTo>
                  <a:pt x="22860" y="45720"/>
                </a:lnTo>
                <a:lnTo>
                  <a:pt x="13983" y="43916"/>
                </a:lnTo>
                <a:lnTo>
                  <a:pt x="6715" y="39004"/>
                </a:lnTo>
                <a:lnTo>
                  <a:pt x="1803" y="31736"/>
                </a:lnTo>
                <a:lnTo>
                  <a:pt x="0" y="22860"/>
                </a:lnTo>
                <a:close/>
              </a:path>
            </a:pathLst>
          </a:custGeom>
          <a:ln w="12192">
            <a:solidFill>
              <a:srgbClr val="C00000"/>
            </a:solidFill>
          </a:ln>
        </p:spPr>
        <p:txBody>
          <a:bodyPr wrap="square" lIns="0" tIns="0" rIns="0" bIns="0" rtlCol="0"/>
          <a:lstStyle/>
          <a:p>
            <a:endParaRPr/>
          </a:p>
        </p:txBody>
      </p:sp>
      <p:sp>
        <p:nvSpPr>
          <p:cNvPr id="16" name="object 10">
            <a:extLst>
              <a:ext uri="{FF2B5EF4-FFF2-40B4-BE49-F238E27FC236}">
                <a16:creationId xmlns:a16="http://schemas.microsoft.com/office/drawing/2014/main" id="{D46A385E-D3E6-4FFA-9E4D-0618BECCF7EA}"/>
              </a:ext>
            </a:extLst>
          </p:cNvPr>
          <p:cNvSpPr/>
          <p:nvPr/>
        </p:nvSpPr>
        <p:spPr>
          <a:xfrm>
            <a:off x="9654541" y="5194352"/>
            <a:ext cx="76200" cy="299720"/>
          </a:xfrm>
          <a:custGeom>
            <a:avLst/>
            <a:gdLst/>
            <a:ahLst/>
            <a:cxnLst/>
            <a:rect l="l" t="t" r="r" b="b"/>
            <a:pathLst>
              <a:path w="76200" h="299720">
                <a:moveTo>
                  <a:pt x="31750" y="223393"/>
                </a:moveTo>
                <a:lnTo>
                  <a:pt x="0" y="223393"/>
                </a:lnTo>
                <a:lnTo>
                  <a:pt x="38100" y="299593"/>
                </a:lnTo>
                <a:lnTo>
                  <a:pt x="69850" y="236093"/>
                </a:lnTo>
                <a:lnTo>
                  <a:pt x="31750" y="236093"/>
                </a:lnTo>
                <a:lnTo>
                  <a:pt x="31750" y="223393"/>
                </a:lnTo>
                <a:close/>
              </a:path>
              <a:path w="76200" h="299720">
                <a:moveTo>
                  <a:pt x="44450" y="0"/>
                </a:moveTo>
                <a:lnTo>
                  <a:pt x="31750" y="0"/>
                </a:lnTo>
                <a:lnTo>
                  <a:pt x="31750" y="236093"/>
                </a:lnTo>
                <a:lnTo>
                  <a:pt x="44450" y="236093"/>
                </a:lnTo>
                <a:lnTo>
                  <a:pt x="44450" y="0"/>
                </a:lnTo>
                <a:close/>
              </a:path>
              <a:path w="76200" h="299720">
                <a:moveTo>
                  <a:pt x="76200" y="223393"/>
                </a:moveTo>
                <a:lnTo>
                  <a:pt x="44450" y="223393"/>
                </a:lnTo>
                <a:lnTo>
                  <a:pt x="44450" y="236093"/>
                </a:lnTo>
                <a:lnTo>
                  <a:pt x="69850" y="236093"/>
                </a:lnTo>
                <a:lnTo>
                  <a:pt x="76200" y="223393"/>
                </a:lnTo>
                <a:close/>
              </a:path>
            </a:pathLst>
          </a:custGeom>
          <a:solidFill>
            <a:srgbClr val="C00000"/>
          </a:solidFill>
        </p:spPr>
        <p:txBody>
          <a:bodyPr wrap="square" lIns="0" tIns="0" rIns="0" bIns="0" rtlCol="0"/>
          <a:lstStyle/>
          <a:p>
            <a:endParaRPr/>
          </a:p>
        </p:txBody>
      </p:sp>
      <p:sp>
        <p:nvSpPr>
          <p:cNvPr id="17" name="标题 1">
            <a:extLst>
              <a:ext uri="{FF2B5EF4-FFF2-40B4-BE49-F238E27FC236}">
                <a16:creationId xmlns:a16="http://schemas.microsoft.com/office/drawing/2014/main" id="{EEBE3E16-23D5-4661-B490-7695262A9E51}"/>
              </a:ext>
            </a:extLst>
          </p:cNvPr>
          <p:cNvSpPr>
            <a:spLocks noGrp="1"/>
          </p:cNvSpPr>
          <p:nvPr>
            <p:ph type="title"/>
          </p:nvPr>
        </p:nvSpPr>
        <p:spPr>
          <a:xfrm>
            <a:off x="838200" y="365125"/>
            <a:ext cx="10515600" cy="1325563"/>
          </a:xfrm>
        </p:spPr>
        <p:txBody>
          <a:bodyPr/>
          <a:lstStyle/>
          <a:p>
            <a:r>
              <a:rPr lang="zh-CN" altLang="en-US" spc="10" dirty="0">
                <a:solidFill>
                  <a:srgbClr val="000000"/>
                </a:solidFill>
                <a:latin typeface="Noto Sans Mono CJK JP Regular"/>
                <a:cs typeface="Noto Sans Mono CJK JP Regular"/>
              </a:rPr>
              <a:t>工业大数据需要</a:t>
            </a:r>
            <a:r>
              <a:rPr lang="zh-CN" altLang="en-US" spc="15" dirty="0">
                <a:solidFill>
                  <a:srgbClr val="000000"/>
                </a:solidFill>
                <a:latin typeface="Noto Sans Mono CJK JP Regular"/>
                <a:cs typeface="Noto Sans Mono CJK JP Regular"/>
              </a:rPr>
              <a:t>高</a:t>
            </a:r>
            <a:r>
              <a:rPr lang="en-US" altLang="zh-CN" spc="10" dirty="0">
                <a:solidFill>
                  <a:srgbClr val="000000"/>
                </a:solidFill>
                <a:latin typeface="Noto Sans Mono CJK JP Regular"/>
                <a:cs typeface="Noto Sans Mono CJK JP Regular"/>
              </a:rPr>
              <a:t>VC</a:t>
            </a:r>
            <a:r>
              <a:rPr lang="zh-CN" altLang="en-US" spc="10" dirty="0">
                <a:solidFill>
                  <a:srgbClr val="000000"/>
                </a:solidFill>
                <a:latin typeface="Noto Sans Mono CJK JP Regular"/>
                <a:cs typeface="Noto Sans Mono CJK JP Regular"/>
              </a:rPr>
              <a:t>维模型</a:t>
            </a:r>
            <a:endParaRPr lang="zh-CN" altLang="en-US" dirty="0"/>
          </a:p>
        </p:txBody>
      </p:sp>
      <p:sp>
        <p:nvSpPr>
          <p:cNvPr id="18" name="矩形 17">
            <a:extLst>
              <a:ext uri="{FF2B5EF4-FFF2-40B4-BE49-F238E27FC236}">
                <a16:creationId xmlns:a16="http://schemas.microsoft.com/office/drawing/2014/main" id="{ACC951D4-5E37-42A8-BA1E-3F24DEB7DD20}"/>
              </a:ext>
            </a:extLst>
          </p:cNvPr>
          <p:cNvSpPr/>
          <p:nvPr/>
        </p:nvSpPr>
        <p:spPr>
          <a:xfrm>
            <a:off x="7672039" y="5109008"/>
            <a:ext cx="886078" cy="53350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tx1"/>
                </a:solidFill>
                <a:latin typeface="宋体" panose="02010600030101010101" pitchFamily="2" charset="-122"/>
                <a:ea typeface="宋体" panose="02010600030101010101" pitchFamily="2" charset="-122"/>
              </a:rPr>
              <a:t>现在：</a:t>
            </a:r>
            <a:endParaRPr lang="en-US" altLang="zh-CN" sz="1600" dirty="0">
              <a:solidFill>
                <a:schemeClr val="tx1"/>
              </a:solidFill>
              <a:latin typeface="宋体" panose="02010600030101010101" pitchFamily="2" charset="-122"/>
              <a:ea typeface="宋体" panose="02010600030101010101" pitchFamily="2" charset="-122"/>
            </a:endParaRPr>
          </a:p>
          <a:p>
            <a:pPr algn="ctr"/>
            <a:r>
              <a:rPr lang="zh-CN" altLang="en-US" sz="1600" dirty="0">
                <a:solidFill>
                  <a:schemeClr val="tx1"/>
                </a:solidFill>
                <a:latin typeface="宋体" panose="02010600030101010101" pitchFamily="2" charset="-122"/>
                <a:ea typeface="宋体" panose="02010600030101010101" pitchFamily="2" charset="-122"/>
              </a:rPr>
              <a:t>大数据</a:t>
            </a:r>
          </a:p>
        </p:txBody>
      </p:sp>
    </p:spTree>
    <p:extLst>
      <p:ext uri="{BB962C8B-B14F-4D97-AF65-F5344CB8AC3E}">
        <p14:creationId xmlns:p14="http://schemas.microsoft.com/office/powerpoint/2010/main" val="18131270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箭头: 右 6">
            <a:extLst>
              <a:ext uri="{FF2B5EF4-FFF2-40B4-BE49-F238E27FC236}">
                <a16:creationId xmlns:a16="http://schemas.microsoft.com/office/drawing/2014/main" id="{3DF3AC27-6B27-44C5-B0B4-F6BF2422790F}"/>
              </a:ext>
            </a:extLst>
          </p:cNvPr>
          <p:cNvSpPr/>
          <p:nvPr/>
        </p:nvSpPr>
        <p:spPr>
          <a:xfrm>
            <a:off x="1519917" y="6162108"/>
            <a:ext cx="8490857" cy="66153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 name="直接箭头连接符 8">
            <a:extLst>
              <a:ext uri="{FF2B5EF4-FFF2-40B4-BE49-F238E27FC236}">
                <a16:creationId xmlns:a16="http://schemas.microsoft.com/office/drawing/2014/main" id="{DC5A029A-2313-47D5-A3ED-8C83E7F73E5F}"/>
              </a:ext>
            </a:extLst>
          </p:cNvPr>
          <p:cNvCxnSpPr>
            <a:cxnSpLocks/>
          </p:cNvCxnSpPr>
          <p:nvPr/>
        </p:nvCxnSpPr>
        <p:spPr>
          <a:xfrm flipV="1">
            <a:off x="2321831" y="5489468"/>
            <a:ext cx="0" cy="8511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矩形 10">
            <a:extLst>
              <a:ext uri="{FF2B5EF4-FFF2-40B4-BE49-F238E27FC236}">
                <a16:creationId xmlns:a16="http://schemas.microsoft.com/office/drawing/2014/main" id="{042B25E5-B340-4897-8E9A-9D3EC421A5C4}"/>
              </a:ext>
            </a:extLst>
          </p:cNvPr>
          <p:cNvSpPr/>
          <p:nvPr/>
        </p:nvSpPr>
        <p:spPr>
          <a:xfrm>
            <a:off x="971544" y="1859033"/>
            <a:ext cx="3556914" cy="461665"/>
          </a:xfrm>
          <a:prstGeom prst="rect">
            <a:avLst/>
          </a:prstGeom>
          <a:noFill/>
        </p:spPr>
        <p:txBody>
          <a:bodyPr wrap="square" lIns="91440" tIns="45720" rIns="91440" bIns="45720">
            <a:spAutoFit/>
          </a:bodyPr>
          <a:lstStyle/>
          <a:p>
            <a:pPr algn="ctr"/>
            <a:r>
              <a:rPr lang="zh-CN" altLang="en-US" sz="2400" b="0" cap="none" spc="0" dirty="0">
                <a:ln w="0"/>
                <a:solidFill>
                  <a:schemeClr val="tx1"/>
                </a:solidFill>
                <a:effectLst>
                  <a:outerShdw blurRad="38100" dist="19050" dir="2700000" algn="tl" rotWithShape="0">
                    <a:schemeClr val="dk1">
                      <a:alpha val="40000"/>
                    </a:schemeClr>
                  </a:outerShdw>
                </a:effectLst>
              </a:rPr>
              <a:t>传统大数据分析思路</a:t>
            </a:r>
          </a:p>
        </p:txBody>
      </p:sp>
      <p:sp>
        <p:nvSpPr>
          <p:cNvPr id="13" name="矩形 12">
            <a:extLst>
              <a:ext uri="{FF2B5EF4-FFF2-40B4-BE49-F238E27FC236}">
                <a16:creationId xmlns:a16="http://schemas.microsoft.com/office/drawing/2014/main" id="{B9E6C056-C08F-46F7-92AB-5D911623AA2F}"/>
              </a:ext>
            </a:extLst>
          </p:cNvPr>
          <p:cNvSpPr/>
          <p:nvPr/>
        </p:nvSpPr>
        <p:spPr>
          <a:xfrm>
            <a:off x="1341215" y="3516163"/>
            <a:ext cx="3877985" cy="461665"/>
          </a:xfrm>
          <a:prstGeom prst="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wrap="none" lIns="91440" tIns="45720" rIns="91440" bIns="45720">
            <a:spAutoFit/>
          </a:bodyPr>
          <a:lstStyle/>
          <a:p>
            <a:pPr algn="ctr"/>
            <a:r>
              <a:rPr lang="zh-CN" altLang="en-US" sz="2400" dirty="0"/>
              <a:t>无法吸收低饱和、噪音数据</a:t>
            </a:r>
          </a:p>
        </p:txBody>
      </p:sp>
      <p:sp>
        <p:nvSpPr>
          <p:cNvPr id="15" name="文本框 14">
            <a:extLst>
              <a:ext uri="{FF2B5EF4-FFF2-40B4-BE49-F238E27FC236}">
                <a16:creationId xmlns:a16="http://schemas.microsoft.com/office/drawing/2014/main" id="{6489CE00-24C5-4B52-98E4-6725E5532E6F}"/>
              </a:ext>
            </a:extLst>
          </p:cNvPr>
          <p:cNvSpPr txBox="1"/>
          <p:nvPr/>
        </p:nvSpPr>
        <p:spPr>
          <a:xfrm>
            <a:off x="1374544" y="2432417"/>
            <a:ext cx="2750913" cy="461665"/>
          </a:xfrm>
          <a:prstGeom prst="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zh-CN" altLang="en-US" sz="2400" dirty="0"/>
              <a:t>对样本进行抽样</a:t>
            </a:r>
          </a:p>
        </p:txBody>
      </p:sp>
      <p:sp>
        <p:nvSpPr>
          <p:cNvPr id="16" name="文本框 15">
            <a:extLst>
              <a:ext uri="{FF2B5EF4-FFF2-40B4-BE49-F238E27FC236}">
                <a16:creationId xmlns:a16="http://schemas.microsoft.com/office/drawing/2014/main" id="{178303EB-8607-4058-8C73-9B7E1C2C2DF4}"/>
              </a:ext>
            </a:extLst>
          </p:cNvPr>
          <p:cNvSpPr txBox="1"/>
          <p:nvPr/>
        </p:nvSpPr>
        <p:spPr>
          <a:xfrm>
            <a:off x="1268189" y="2957501"/>
            <a:ext cx="4523721" cy="461665"/>
          </a:xfrm>
          <a:prstGeom prst="rect">
            <a:avLst/>
          </a:prstGeom>
          <a:noFill/>
        </p:spPr>
        <p:txBody>
          <a:bodyPr wrap="square" rtlCol="0">
            <a:spAutoFit/>
          </a:bodyPr>
          <a:lstStyle/>
          <a:p>
            <a:r>
              <a:rPr lang="zh-CN" altLang="en-US" sz="2400" dirty="0"/>
              <a:t>仅使用最具区分度的统计信息</a:t>
            </a:r>
          </a:p>
        </p:txBody>
      </p:sp>
      <p:sp>
        <p:nvSpPr>
          <p:cNvPr id="17" name="文本框 16">
            <a:extLst>
              <a:ext uri="{FF2B5EF4-FFF2-40B4-BE49-F238E27FC236}">
                <a16:creationId xmlns:a16="http://schemas.microsoft.com/office/drawing/2014/main" id="{E5BC1ABE-E266-429F-AED9-33C2A12AF97D}"/>
              </a:ext>
            </a:extLst>
          </p:cNvPr>
          <p:cNvSpPr txBox="1"/>
          <p:nvPr/>
        </p:nvSpPr>
        <p:spPr>
          <a:xfrm>
            <a:off x="1341215" y="4103923"/>
            <a:ext cx="3666214" cy="461665"/>
          </a:xfrm>
          <a:prstGeom prst="rect">
            <a:avLst/>
          </a:prstGeom>
          <a:noFill/>
        </p:spPr>
        <p:txBody>
          <a:bodyPr wrap="square" rtlCol="0">
            <a:spAutoFit/>
          </a:bodyPr>
          <a:lstStyle/>
          <a:p>
            <a:r>
              <a:rPr lang="zh-CN" altLang="en-US" sz="2400" dirty="0"/>
              <a:t>规则数量有限</a:t>
            </a:r>
            <a:r>
              <a:rPr lang="en-US" altLang="zh-CN" sz="2400" dirty="0"/>
              <a:t>(10-1000)</a:t>
            </a:r>
            <a:endParaRPr lang="zh-CN" altLang="en-US" sz="2400" dirty="0"/>
          </a:p>
        </p:txBody>
      </p:sp>
      <p:sp>
        <p:nvSpPr>
          <p:cNvPr id="20" name="标题 1">
            <a:extLst>
              <a:ext uri="{FF2B5EF4-FFF2-40B4-BE49-F238E27FC236}">
                <a16:creationId xmlns:a16="http://schemas.microsoft.com/office/drawing/2014/main" id="{FBD35A0D-C274-4B62-88DB-8811D30E2BCC}"/>
              </a:ext>
            </a:extLst>
          </p:cNvPr>
          <p:cNvSpPr>
            <a:spLocks noGrp="1"/>
          </p:cNvSpPr>
          <p:nvPr>
            <p:ph type="title"/>
          </p:nvPr>
        </p:nvSpPr>
        <p:spPr>
          <a:xfrm>
            <a:off x="838200" y="365125"/>
            <a:ext cx="10515600" cy="1325563"/>
          </a:xfrm>
        </p:spPr>
        <p:txBody>
          <a:bodyPr/>
          <a:lstStyle/>
          <a:p>
            <a:r>
              <a:rPr lang="zh-CN" altLang="en-US" dirty="0"/>
              <a:t>高</a:t>
            </a:r>
            <a:r>
              <a:rPr lang="en-US" altLang="zh-CN" dirty="0"/>
              <a:t>VC</a:t>
            </a:r>
            <a:r>
              <a:rPr lang="zh-CN" altLang="en-US" dirty="0"/>
              <a:t>维模型 </a:t>
            </a:r>
            <a:r>
              <a:rPr lang="en-US" altLang="zh-CN" dirty="0"/>
              <a:t>: </a:t>
            </a:r>
            <a:r>
              <a:rPr lang="zh-CN" altLang="en-US" dirty="0">
                <a:solidFill>
                  <a:srgbClr val="FF0000"/>
                </a:solidFill>
              </a:rPr>
              <a:t>面面俱到</a:t>
            </a:r>
            <a:endParaRPr lang="zh-CN" altLang="en-US" dirty="0"/>
          </a:p>
        </p:txBody>
      </p:sp>
      <p:sp>
        <p:nvSpPr>
          <p:cNvPr id="21" name="矩形 20">
            <a:extLst>
              <a:ext uri="{FF2B5EF4-FFF2-40B4-BE49-F238E27FC236}">
                <a16:creationId xmlns:a16="http://schemas.microsoft.com/office/drawing/2014/main" id="{569D872C-85DC-41DE-AA57-EC6C60CB8011}"/>
              </a:ext>
            </a:extLst>
          </p:cNvPr>
          <p:cNvSpPr/>
          <p:nvPr/>
        </p:nvSpPr>
        <p:spPr>
          <a:xfrm>
            <a:off x="5791910" y="1860891"/>
            <a:ext cx="3556914" cy="461665"/>
          </a:xfrm>
          <a:prstGeom prst="rect">
            <a:avLst/>
          </a:prstGeom>
          <a:noFill/>
        </p:spPr>
        <p:txBody>
          <a:bodyPr wrap="square" lIns="91440" tIns="45720" rIns="91440" bIns="45720">
            <a:spAutoFit/>
          </a:bodyPr>
          <a:lstStyle/>
          <a:p>
            <a:pPr algn="ctr"/>
            <a:r>
              <a:rPr lang="zh-CN" altLang="en-US" sz="2400" b="0" cap="none" spc="0" dirty="0">
                <a:ln w="0"/>
                <a:solidFill>
                  <a:srgbClr val="FF0000"/>
                </a:solidFill>
                <a:effectLst>
                  <a:outerShdw blurRad="38100" dist="19050" dir="2700000" algn="tl" rotWithShape="0">
                    <a:schemeClr val="dk1">
                      <a:alpha val="40000"/>
                    </a:schemeClr>
                  </a:outerShdw>
                </a:effectLst>
              </a:rPr>
              <a:t>高</a:t>
            </a:r>
            <a:r>
              <a:rPr lang="en-US" altLang="zh-CN" sz="2400" b="0" cap="none" spc="0" dirty="0">
                <a:ln w="0"/>
                <a:solidFill>
                  <a:srgbClr val="FF0000"/>
                </a:solidFill>
                <a:effectLst>
                  <a:outerShdw blurRad="38100" dist="19050" dir="2700000" algn="tl" rotWithShape="0">
                    <a:schemeClr val="dk1">
                      <a:alpha val="40000"/>
                    </a:schemeClr>
                  </a:outerShdw>
                </a:effectLst>
              </a:rPr>
              <a:t>VC</a:t>
            </a:r>
            <a:r>
              <a:rPr lang="zh-CN" altLang="en-US" sz="2400" b="0" cap="none" spc="0" dirty="0">
                <a:ln w="0"/>
                <a:solidFill>
                  <a:srgbClr val="FF0000"/>
                </a:solidFill>
                <a:effectLst>
                  <a:outerShdw blurRad="38100" dist="19050" dir="2700000" algn="tl" rotWithShape="0">
                    <a:schemeClr val="dk1">
                      <a:alpha val="40000"/>
                    </a:schemeClr>
                  </a:outerShdw>
                </a:effectLst>
              </a:rPr>
              <a:t>维模型</a:t>
            </a:r>
          </a:p>
        </p:txBody>
      </p:sp>
      <p:sp>
        <p:nvSpPr>
          <p:cNvPr id="22" name="矩形 21">
            <a:extLst>
              <a:ext uri="{FF2B5EF4-FFF2-40B4-BE49-F238E27FC236}">
                <a16:creationId xmlns:a16="http://schemas.microsoft.com/office/drawing/2014/main" id="{D741C7F3-488B-4C3B-AA9B-BDCEF4D689C5}"/>
              </a:ext>
            </a:extLst>
          </p:cNvPr>
          <p:cNvSpPr/>
          <p:nvPr/>
        </p:nvSpPr>
        <p:spPr>
          <a:xfrm>
            <a:off x="6794757" y="3503611"/>
            <a:ext cx="3877985" cy="461665"/>
          </a:xfrm>
          <a:prstGeom prst="rect">
            <a:avLst/>
          </a:prstGeom>
          <a:solidFill>
            <a:srgbClr val="FF0000">
              <a:alpha val="50000"/>
            </a:srgbClr>
          </a:solidFill>
          <a:ln>
            <a:noFill/>
          </a:ln>
        </p:spPr>
        <p:style>
          <a:lnRef idx="0">
            <a:scrgbClr r="0" g="0" b="0"/>
          </a:lnRef>
          <a:fillRef idx="0">
            <a:scrgbClr r="0" g="0" b="0"/>
          </a:fillRef>
          <a:effectRef idx="0">
            <a:scrgbClr r="0" g="0" b="0"/>
          </a:effectRef>
          <a:fontRef idx="minor">
            <a:schemeClr val="lt1"/>
          </a:fontRef>
        </p:style>
        <p:txBody>
          <a:bodyPr wrap="none" lIns="91440" tIns="45720" rIns="91440" bIns="45720">
            <a:spAutoFit/>
          </a:bodyPr>
          <a:lstStyle/>
          <a:p>
            <a:pPr algn="ctr"/>
            <a:r>
              <a:rPr lang="zh-CN" altLang="en-US" sz="2400" dirty="0"/>
              <a:t>吸收、融合不同来源的数据</a:t>
            </a:r>
          </a:p>
        </p:txBody>
      </p:sp>
      <p:sp>
        <p:nvSpPr>
          <p:cNvPr id="23" name="文本框 22">
            <a:extLst>
              <a:ext uri="{FF2B5EF4-FFF2-40B4-BE49-F238E27FC236}">
                <a16:creationId xmlns:a16="http://schemas.microsoft.com/office/drawing/2014/main" id="{0563D9BB-8079-4AEF-9EE5-50C4CCA06CA7}"/>
              </a:ext>
            </a:extLst>
          </p:cNvPr>
          <p:cNvSpPr txBox="1"/>
          <p:nvPr/>
        </p:nvSpPr>
        <p:spPr>
          <a:xfrm>
            <a:off x="6735340" y="2404901"/>
            <a:ext cx="1622879" cy="461665"/>
          </a:xfrm>
          <a:prstGeom prst="rect">
            <a:avLst/>
          </a:prstGeom>
          <a:solidFill>
            <a:srgbClr val="FF0000">
              <a:alpha val="50000"/>
            </a:srgb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zh-CN" altLang="en-US" sz="2400" dirty="0"/>
              <a:t>全样本集</a:t>
            </a:r>
          </a:p>
        </p:txBody>
      </p:sp>
      <p:sp>
        <p:nvSpPr>
          <p:cNvPr id="24" name="文本框 23">
            <a:extLst>
              <a:ext uri="{FF2B5EF4-FFF2-40B4-BE49-F238E27FC236}">
                <a16:creationId xmlns:a16="http://schemas.microsoft.com/office/drawing/2014/main" id="{49FEC3EB-D59A-4957-BD93-5E04B852563A}"/>
              </a:ext>
            </a:extLst>
          </p:cNvPr>
          <p:cNvSpPr txBox="1"/>
          <p:nvPr/>
        </p:nvSpPr>
        <p:spPr>
          <a:xfrm>
            <a:off x="6677965" y="2947323"/>
            <a:ext cx="4256769" cy="461665"/>
          </a:xfrm>
          <a:prstGeom prst="rect">
            <a:avLst/>
          </a:prstGeom>
          <a:noFill/>
        </p:spPr>
        <p:txBody>
          <a:bodyPr wrap="square" rtlCol="0">
            <a:spAutoFit/>
          </a:bodyPr>
          <a:lstStyle/>
          <a:p>
            <a:r>
              <a:rPr lang="zh-CN" altLang="en-US" sz="2400" dirty="0"/>
              <a:t>充分开发日益丰富的大数据</a:t>
            </a:r>
          </a:p>
        </p:txBody>
      </p:sp>
      <p:sp>
        <p:nvSpPr>
          <p:cNvPr id="25" name="文本框 24">
            <a:extLst>
              <a:ext uri="{FF2B5EF4-FFF2-40B4-BE49-F238E27FC236}">
                <a16:creationId xmlns:a16="http://schemas.microsoft.com/office/drawing/2014/main" id="{57DA7F30-7E32-483F-9985-CAD40225DC08}"/>
              </a:ext>
            </a:extLst>
          </p:cNvPr>
          <p:cNvSpPr txBox="1"/>
          <p:nvPr/>
        </p:nvSpPr>
        <p:spPr>
          <a:xfrm>
            <a:off x="6735340" y="4122989"/>
            <a:ext cx="4122965" cy="461665"/>
          </a:xfrm>
          <a:prstGeom prst="rect">
            <a:avLst/>
          </a:prstGeom>
          <a:noFill/>
        </p:spPr>
        <p:txBody>
          <a:bodyPr wrap="square" rtlCol="0">
            <a:spAutoFit/>
          </a:bodyPr>
          <a:lstStyle/>
          <a:p>
            <a:r>
              <a:rPr lang="zh-CN" altLang="en-US" sz="2400" dirty="0"/>
              <a:t>微观级的事物描述（</a:t>
            </a:r>
            <a:r>
              <a:rPr lang="en-US" altLang="zh-CN" sz="2400" dirty="0"/>
              <a:t>10</a:t>
            </a:r>
            <a:r>
              <a:rPr lang="en-US" altLang="zh-CN" sz="2400" baseline="30000" dirty="0"/>
              <a:t>9</a:t>
            </a:r>
            <a:r>
              <a:rPr lang="en-US" altLang="zh-CN" sz="2400" dirty="0"/>
              <a:t>~10</a:t>
            </a:r>
            <a:r>
              <a:rPr lang="en-US" altLang="zh-CN" sz="2400" baseline="30000" dirty="0"/>
              <a:t>12</a:t>
            </a:r>
            <a:r>
              <a:rPr lang="zh-CN" altLang="en-US" sz="2400" dirty="0"/>
              <a:t>）</a:t>
            </a:r>
          </a:p>
        </p:txBody>
      </p:sp>
      <p:cxnSp>
        <p:nvCxnSpPr>
          <p:cNvPr id="27" name="直接连接符 26">
            <a:extLst>
              <a:ext uri="{FF2B5EF4-FFF2-40B4-BE49-F238E27FC236}">
                <a16:creationId xmlns:a16="http://schemas.microsoft.com/office/drawing/2014/main" id="{F99E5003-6450-48C5-B5DD-F576D2FF82CF}"/>
              </a:ext>
            </a:extLst>
          </p:cNvPr>
          <p:cNvCxnSpPr>
            <a:cxnSpLocks/>
          </p:cNvCxnSpPr>
          <p:nvPr/>
        </p:nvCxnSpPr>
        <p:spPr>
          <a:xfrm>
            <a:off x="1424665" y="5027803"/>
            <a:ext cx="1074056" cy="0"/>
          </a:xfrm>
          <a:prstGeom prst="line">
            <a:avLst/>
          </a:prstGeom>
          <a:ln w="38100"/>
        </p:spPr>
        <p:style>
          <a:lnRef idx="3">
            <a:schemeClr val="dk1"/>
          </a:lnRef>
          <a:fillRef idx="0">
            <a:schemeClr val="dk1"/>
          </a:fillRef>
          <a:effectRef idx="2">
            <a:schemeClr val="dk1"/>
          </a:effectRef>
          <a:fontRef idx="minor">
            <a:schemeClr val="tx1"/>
          </a:fontRef>
        </p:style>
      </p:cxnSp>
      <p:sp>
        <p:nvSpPr>
          <p:cNvPr id="29" name="矩形 28">
            <a:extLst>
              <a:ext uri="{FF2B5EF4-FFF2-40B4-BE49-F238E27FC236}">
                <a16:creationId xmlns:a16="http://schemas.microsoft.com/office/drawing/2014/main" id="{165EFFF8-4FD3-42F8-B46C-B40181BC7E14}"/>
              </a:ext>
            </a:extLst>
          </p:cNvPr>
          <p:cNvSpPr/>
          <p:nvPr/>
        </p:nvSpPr>
        <p:spPr>
          <a:xfrm>
            <a:off x="2498721" y="4769201"/>
            <a:ext cx="1514025" cy="461665"/>
          </a:xfrm>
          <a:prstGeom prst="rect">
            <a:avLst/>
          </a:prstGeom>
          <a:noFill/>
        </p:spPr>
        <p:txBody>
          <a:bodyPr wrap="square" lIns="91440" tIns="45720" rIns="91440" bIns="45720">
            <a:spAutoFit/>
          </a:bodyPr>
          <a:lstStyle/>
          <a:p>
            <a:pPr algn="ctr"/>
            <a:r>
              <a:rPr lang="zh-CN" altLang="en-US" sz="2400" b="0" cap="none" spc="0" dirty="0">
                <a:ln w="0"/>
                <a:solidFill>
                  <a:schemeClr val="tx1"/>
                </a:solidFill>
                <a:effectLst>
                  <a:outerShdw blurRad="38100" dist="19050" dir="2700000" algn="tl" rotWithShape="0">
                    <a:schemeClr val="dk1">
                      <a:alpha val="40000"/>
                    </a:schemeClr>
                  </a:outerShdw>
                </a:effectLst>
              </a:rPr>
              <a:t>抓大放小</a:t>
            </a:r>
          </a:p>
        </p:txBody>
      </p:sp>
      <p:cxnSp>
        <p:nvCxnSpPr>
          <p:cNvPr id="30" name="直接连接符 29">
            <a:extLst>
              <a:ext uri="{FF2B5EF4-FFF2-40B4-BE49-F238E27FC236}">
                <a16:creationId xmlns:a16="http://schemas.microsoft.com/office/drawing/2014/main" id="{348FE2C0-71CD-400A-9922-4A117EF02CD2}"/>
              </a:ext>
            </a:extLst>
          </p:cNvPr>
          <p:cNvCxnSpPr>
            <a:cxnSpLocks/>
          </p:cNvCxnSpPr>
          <p:nvPr/>
        </p:nvCxnSpPr>
        <p:spPr>
          <a:xfrm>
            <a:off x="6818800" y="5010594"/>
            <a:ext cx="1074056" cy="0"/>
          </a:xfrm>
          <a:prstGeom prst="line">
            <a:avLst/>
          </a:prstGeom>
          <a:ln w="38100">
            <a:solidFill>
              <a:srgbClr val="FF0000"/>
            </a:solidFill>
          </a:ln>
        </p:spPr>
        <p:style>
          <a:lnRef idx="3">
            <a:schemeClr val="dk1"/>
          </a:lnRef>
          <a:fillRef idx="0">
            <a:schemeClr val="dk1"/>
          </a:fillRef>
          <a:effectRef idx="2">
            <a:schemeClr val="dk1"/>
          </a:effectRef>
          <a:fontRef idx="minor">
            <a:schemeClr val="tx1"/>
          </a:fontRef>
        </p:style>
      </p:cxnSp>
      <p:sp>
        <p:nvSpPr>
          <p:cNvPr id="31" name="矩形 30">
            <a:extLst>
              <a:ext uri="{FF2B5EF4-FFF2-40B4-BE49-F238E27FC236}">
                <a16:creationId xmlns:a16="http://schemas.microsoft.com/office/drawing/2014/main" id="{2E4C30C0-D84C-4BD1-84B2-1941BE68D1BE}"/>
              </a:ext>
            </a:extLst>
          </p:cNvPr>
          <p:cNvSpPr/>
          <p:nvPr/>
        </p:nvSpPr>
        <p:spPr>
          <a:xfrm>
            <a:off x="7834799" y="4769201"/>
            <a:ext cx="1514025" cy="461665"/>
          </a:xfrm>
          <a:prstGeom prst="rect">
            <a:avLst/>
          </a:prstGeom>
          <a:noFill/>
        </p:spPr>
        <p:txBody>
          <a:bodyPr wrap="square" lIns="91440" tIns="45720" rIns="91440" bIns="45720">
            <a:spAutoFit/>
          </a:bodyPr>
          <a:lstStyle/>
          <a:p>
            <a:pPr algn="ctr"/>
            <a:r>
              <a:rPr lang="zh-CN" altLang="en-US" sz="2400" b="0" cap="none" spc="0" dirty="0">
                <a:ln w="0"/>
                <a:solidFill>
                  <a:srgbClr val="FF0000"/>
                </a:solidFill>
                <a:effectLst>
                  <a:outerShdw blurRad="38100" dist="19050" dir="2700000" algn="tl" rotWithShape="0">
                    <a:schemeClr val="dk1">
                      <a:alpha val="40000"/>
                    </a:schemeClr>
                  </a:outerShdw>
                </a:effectLst>
              </a:rPr>
              <a:t>面面俱到</a:t>
            </a:r>
          </a:p>
        </p:txBody>
      </p:sp>
      <p:cxnSp>
        <p:nvCxnSpPr>
          <p:cNvPr id="32" name="直接箭头连接符 31">
            <a:extLst>
              <a:ext uri="{FF2B5EF4-FFF2-40B4-BE49-F238E27FC236}">
                <a16:creationId xmlns:a16="http://schemas.microsoft.com/office/drawing/2014/main" id="{024BEEEA-0F86-452C-8D15-BE142D3FD183}"/>
              </a:ext>
            </a:extLst>
          </p:cNvPr>
          <p:cNvCxnSpPr>
            <a:cxnSpLocks/>
          </p:cNvCxnSpPr>
          <p:nvPr/>
        </p:nvCxnSpPr>
        <p:spPr>
          <a:xfrm flipV="1">
            <a:off x="7892856" y="5489468"/>
            <a:ext cx="0" cy="10042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99364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EDA4BE-9270-4721-90EB-82764EC72428}"/>
              </a:ext>
            </a:extLst>
          </p:cNvPr>
          <p:cNvSpPr>
            <a:spLocks noGrp="1"/>
          </p:cNvSpPr>
          <p:nvPr>
            <p:ph type="title"/>
          </p:nvPr>
        </p:nvSpPr>
        <p:spPr/>
        <p:txBody>
          <a:bodyPr/>
          <a:lstStyle/>
          <a:p>
            <a:r>
              <a:rPr lang="zh-CN" altLang="en-US" dirty="0"/>
              <a:t>高</a:t>
            </a:r>
            <a:r>
              <a:rPr lang="en-US" altLang="zh-CN" dirty="0"/>
              <a:t>VC</a:t>
            </a:r>
            <a:r>
              <a:rPr lang="zh-CN" altLang="en-US" dirty="0"/>
              <a:t>维机器学习系统</a:t>
            </a:r>
          </a:p>
        </p:txBody>
      </p:sp>
      <p:sp>
        <p:nvSpPr>
          <p:cNvPr id="3" name="内容占位符 2">
            <a:extLst>
              <a:ext uri="{FF2B5EF4-FFF2-40B4-BE49-F238E27FC236}">
                <a16:creationId xmlns:a16="http://schemas.microsoft.com/office/drawing/2014/main" id="{51159275-1C60-490F-B8FC-2D857E4EFE02}"/>
              </a:ext>
            </a:extLst>
          </p:cNvPr>
          <p:cNvSpPr>
            <a:spLocks noGrp="1"/>
          </p:cNvSpPr>
          <p:nvPr>
            <p:ph idx="1"/>
          </p:nvPr>
        </p:nvSpPr>
        <p:spPr>
          <a:xfrm>
            <a:off x="838200" y="2681968"/>
            <a:ext cx="5577114" cy="1062718"/>
          </a:xfrm>
        </p:spPr>
        <p:txBody>
          <a:bodyPr/>
          <a:lstStyle/>
          <a:p>
            <a:pPr marL="0" indent="0">
              <a:buNone/>
            </a:pPr>
            <a:r>
              <a:rPr lang="zh-CN" altLang="en-US" dirty="0"/>
              <a:t>机器学习 </a:t>
            </a:r>
            <a:r>
              <a:rPr lang="en-US" altLang="zh-CN" dirty="0"/>
              <a:t>= </a:t>
            </a:r>
            <a:r>
              <a:rPr lang="zh-CN" altLang="en-US" dirty="0"/>
              <a:t>数据</a:t>
            </a:r>
            <a:r>
              <a:rPr lang="en-US" altLang="zh-CN" dirty="0"/>
              <a:t>+</a:t>
            </a:r>
            <a:r>
              <a:rPr lang="zh-CN" altLang="en-US" dirty="0"/>
              <a:t>特征</a:t>
            </a:r>
            <a:r>
              <a:rPr lang="en-US" altLang="zh-CN" dirty="0"/>
              <a:t>+</a:t>
            </a:r>
            <a:r>
              <a:rPr lang="zh-CN" altLang="en-US" dirty="0"/>
              <a:t>模型</a:t>
            </a:r>
            <a:endParaRPr lang="en-US" altLang="zh-CN" dirty="0"/>
          </a:p>
          <a:p>
            <a:pPr marL="0" indent="0">
              <a:buNone/>
            </a:pPr>
            <a:r>
              <a:rPr lang="zh-CN" altLang="en-US" dirty="0">
                <a:solidFill>
                  <a:schemeClr val="bg2">
                    <a:lumMod val="50000"/>
                  </a:schemeClr>
                </a:solidFill>
              </a:rPr>
              <a:t>            工业追求极高的</a:t>
            </a:r>
            <a:r>
              <a:rPr lang="en-US" altLang="zh-CN" dirty="0">
                <a:solidFill>
                  <a:schemeClr val="bg2">
                    <a:lumMod val="50000"/>
                  </a:schemeClr>
                </a:solidFill>
              </a:rPr>
              <a:t>VC</a:t>
            </a:r>
            <a:r>
              <a:rPr lang="zh-CN" altLang="en-US" dirty="0">
                <a:solidFill>
                  <a:schemeClr val="bg2">
                    <a:lumMod val="50000"/>
                  </a:schemeClr>
                </a:solidFill>
              </a:rPr>
              <a:t>维</a:t>
            </a:r>
          </a:p>
        </p:txBody>
      </p:sp>
      <p:sp>
        <p:nvSpPr>
          <p:cNvPr id="15" name="object 5">
            <a:extLst>
              <a:ext uri="{FF2B5EF4-FFF2-40B4-BE49-F238E27FC236}">
                <a16:creationId xmlns:a16="http://schemas.microsoft.com/office/drawing/2014/main" id="{41D2451E-816B-4580-BC2A-273AB1F5A734}"/>
              </a:ext>
            </a:extLst>
          </p:cNvPr>
          <p:cNvSpPr/>
          <p:nvPr/>
        </p:nvSpPr>
        <p:spPr>
          <a:xfrm>
            <a:off x="6266985" y="1563830"/>
            <a:ext cx="6066263" cy="4361712"/>
          </a:xfrm>
          <a:prstGeom prst="rect">
            <a:avLst/>
          </a:prstGeom>
          <a:blipFill>
            <a:blip r:embed="rId3" cstate="print"/>
            <a:stretch>
              <a:fillRect/>
            </a:stretch>
          </a:blipFill>
        </p:spPr>
        <p:txBody>
          <a:bodyPr wrap="square" lIns="0" tIns="0" rIns="0" bIns="0" rtlCol="0"/>
          <a:lstStyle/>
          <a:p>
            <a:endParaRPr/>
          </a:p>
        </p:txBody>
      </p:sp>
      <p:sp>
        <p:nvSpPr>
          <p:cNvPr id="16" name="文本框 15">
            <a:extLst>
              <a:ext uri="{FF2B5EF4-FFF2-40B4-BE49-F238E27FC236}">
                <a16:creationId xmlns:a16="http://schemas.microsoft.com/office/drawing/2014/main" id="{3D75E878-AAE3-4776-AD7C-A902FA61D010}"/>
              </a:ext>
            </a:extLst>
          </p:cNvPr>
          <p:cNvSpPr txBox="1"/>
          <p:nvPr/>
        </p:nvSpPr>
        <p:spPr>
          <a:xfrm rot="16200000">
            <a:off x="6668633" y="2362334"/>
            <a:ext cx="684786" cy="369332"/>
          </a:xfrm>
          <a:prstGeom prst="rect">
            <a:avLst/>
          </a:prstGeom>
          <a:noFill/>
        </p:spPr>
        <p:txBody>
          <a:bodyPr wrap="square" rtlCol="0">
            <a:spAutoFit/>
          </a:bodyPr>
          <a:lstStyle/>
          <a:p>
            <a:r>
              <a:rPr lang="zh-CN" altLang="en-US" dirty="0"/>
              <a:t>复杂</a:t>
            </a:r>
          </a:p>
        </p:txBody>
      </p:sp>
    </p:spTree>
    <p:extLst>
      <p:ext uri="{BB962C8B-B14F-4D97-AF65-F5344CB8AC3E}">
        <p14:creationId xmlns:p14="http://schemas.microsoft.com/office/powerpoint/2010/main" val="36272062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B6D60A4E-5795-46C3-8DD7-CD34C50FF6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98857" y="337512"/>
            <a:ext cx="3038771" cy="2595901"/>
          </a:xfrm>
          <a:prstGeom prst="rect">
            <a:avLst/>
          </a:prstGeom>
        </p:spPr>
      </p:pic>
      <p:sp>
        <p:nvSpPr>
          <p:cNvPr id="2" name="标题 1">
            <a:extLst>
              <a:ext uri="{FF2B5EF4-FFF2-40B4-BE49-F238E27FC236}">
                <a16:creationId xmlns:a16="http://schemas.microsoft.com/office/drawing/2014/main" id="{1B40D86B-4725-4352-9048-9B46A5A66E9A}"/>
              </a:ext>
            </a:extLst>
          </p:cNvPr>
          <p:cNvSpPr>
            <a:spLocks noGrp="1"/>
          </p:cNvSpPr>
          <p:nvPr>
            <p:ph type="title"/>
          </p:nvPr>
        </p:nvSpPr>
        <p:spPr/>
        <p:txBody>
          <a:bodyPr/>
          <a:lstStyle/>
          <a:p>
            <a:r>
              <a:rPr lang="zh-CN" altLang="en-US" dirty="0"/>
              <a:t>如何沿着模型走</a:t>
            </a:r>
          </a:p>
        </p:txBody>
      </p:sp>
      <p:sp>
        <p:nvSpPr>
          <p:cNvPr id="3" name="内容占位符 2">
            <a:extLst>
              <a:ext uri="{FF2B5EF4-FFF2-40B4-BE49-F238E27FC236}">
                <a16:creationId xmlns:a16="http://schemas.microsoft.com/office/drawing/2014/main" id="{8751710C-6A83-484D-9FFA-C801F9C355CD}"/>
              </a:ext>
            </a:extLst>
          </p:cNvPr>
          <p:cNvSpPr>
            <a:spLocks noGrp="1"/>
          </p:cNvSpPr>
          <p:nvPr>
            <p:ph idx="1"/>
          </p:nvPr>
        </p:nvSpPr>
        <p:spPr/>
        <p:txBody>
          <a:bodyPr/>
          <a:lstStyle/>
          <a:p>
            <a:r>
              <a:rPr lang="zh-CN" altLang="en-US" dirty="0"/>
              <a:t>学术界主导（</a:t>
            </a:r>
            <a:r>
              <a:rPr lang="en-US" altLang="zh-CN" dirty="0"/>
              <a:t>ICML</a:t>
            </a:r>
            <a:r>
              <a:rPr lang="zh-CN" altLang="en-US" dirty="0"/>
              <a:t>，</a:t>
            </a:r>
            <a:r>
              <a:rPr lang="en-US" altLang="zh-CN" dirty="0"/>
              <a:t>NIPS</a:t>
            </a:r>
            <a:r>
              <a:rPr lang="zh-CN" altLang="en-US" dirty="0"/>
              <a:t>，</a:t>
            </a:r>
            <a:r>
              <a:rPr lang="en-US" altLang="zh-CN" dirty="0"/>
              <a:t>ICLR</a:t>
            </a:r>
            <a:r>
              <a:rPr lang="zh-CN" altLang="en-US" dirty="0"/>
              <a:t>）</a:t>
            </a:r>
            <a:endParaRPr lang="en-US" altLang="zh-CN" dirty="0"/>
          </a:p>
          <a:p>
            <a:pPr lvl="1"/>
            <a:r>
              <a:rPr lang="zh-CN" altLang="en-US" dirty="0"/>
              <a:t>非线性的三把宝剑：</a:t>
            </a:r>
            <a:r>
              <a:rPr lang="en-US" altLang="zh-CN" dirty="0"/>
              <a:t>Kernel</a:t>
            </a:r>
            <a:r>
              <a:rPr lang="zh-CN" altLang="en-US" dirty="0"/>
              <a:t>，</a:t>
            </a:r>
            <a:r>
              <a:rPr lang="en-US" altLang="zh-CN" dirty="0"/>
              <a:t>Boosting</a:t>
            </a:r>
            <a:r>
              <a:rPr lang="zh-CN" altLang="en-US" dirty="0"/>
              <a:t>，</a:t>
            </a:r>
            <a:r>
              <a:rPr lang="en-US" altLang="zh-CN" dirty="0"/>
              <a:t>Neural Network</a:t>
            </a:r>
          </a:p>
          <a:p>
            <a:pPr lvl="1"/>
            <a:r>
              <a:rPr lang="zh-CN" altLang="en-US" dirty="0"/>
              <a:t>模型大部分单机可加载</a:t>
            </a:r>
            <a:endParaRPr lang="en-US" altLang="zh-CN" dirty="0"/>
          </a:p>
          <a:p>
            <a:pPr lvl="1"/>
            <a:r>
              <a:rPr lang="zh-CN" altLang="en-US" dirty="0"/>
              <a:t>解决数据分布式问题，以及降低系统</a:t>
            </a:r>
            <a:r>
              <a:rPr lang="en-US" altLang="zh-CN" dirty="0"/>
              <a:t>overhead</a:t>
            </a:r>
          </a:p>
          <a:p>
            <a:pPr lvl="1"/>
            <a:endParaRPr lang="en-US" altLang="zh-CN" dirty="0"/>
          </a:p>
          <a:p>
            <a:r>
              <a:rPr lang="zh-CN" altLang="en-US" dirty="0"/>
              <a:t>工业界针对应用定制模型</a:t>
            </a:r>
            <a:endParaRPr lang="en-US" altLang="zh-CN" dirty="0"/>
          </a:p>
          <a:p>
            <a:pPr lvl="1"/>
            <a:r>
              <a:rPr lang="zh-CN" altLang="en-US" dirty="0"/>
              <a:t>基于专家思考或者观测得到的假设</a:t>
            </a:r>
            <a:endParaRPr lang="en-US" altLang="zh-CN" dirty="0"/>
          </a:p>
          <a:p>
            <a:pPr lvl="1"/>
            <a:r>
              <a:rPr lang="zh-CN" altLang="en-US" dirty="0"/>
              <a:t>加入新的模型、结构，以加入更多参数</a:t>
            </a:r>
            <a:endParaRPr lang="en-US" altLang="zh-CN" dirty="0"/>
          </a:p>
          <a:p>
            <a:pPr lvl="1"/>
            <a:r>
              <a:rPr lang="zh-CN" altLang="en-US" dirty="0"/>
              <a:t>核心在于什么模型更符合数据，泛化能力更强，非线性组合能力更高</a:t>
            </a:r>
            <a:endParaRPr lang="en-US" altLang="zh-CN" dirty="0"/>
          </a:p>
        </p:txBody>
      </p:sp>
    </p:spTree>
    <p:extLst>
      <p:ext uri="{BB962C8B-B14F-4D97-AF65-F5344CB8AC3E}">
        <p14:creationId xmlns:p14="http://schemas.microsoft.com/office/powerpoint/2010/main" val="40964718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7B44D44-1A5A-4BFE-896F-697B70B8A3AA}"/>
              </a:ext>
            </a:extLst>
          </p:cNvPr>
          <p:cNvSpPr>
            <a:spLocks noGrp="1"/>
          </p:cNvSpPr>
          <p:nvPr>
            <p:ph type="title"/>
          </p:nvPr>
        </p:nvSpPr>
        <p:spPr/>
        <p:txBody>
          <a:bodyPr/>
          <a:lstStyle/>
          <a:p>
            <a:r>
              <a:rPr lang="zh-CN" altLang="en-US" dirty="0"/>
              <a:t>没有免费的午餐定理：不存在万能模型</a:t>
            </a:r>
          </a:p>
        </p:txBody>
      </p:sp>
      <p:sp>
        <p:nvSpPr>
          <p:cNvPr id="3" name="内容占位符 2">
            <a:extLst>
              <a:ext uri="{FF2B5EF4-FFF2-40B4-BE49-F238E27FC236}">
                <a16:creationId xmlns:a16="http://schemas.microsoft.com/office/drawing/2014/main" id="{4B3E6D04-953F-451F-9897-F09E2E188775}"/>
              </a:ext>
            </a:extLst>
          </p:cNvPr>
          <p:cNvSpPr>
            <a:spLocks noGrp="1"/>
          </p:cNvSpPr>
          <p:nvPr>
            <p:ph idx="1"/>
          </p:nvPr>
        </p:nvSpPr>
        <p:spPr>
          <a:xfrm>
            <a:off x="838200" y="1825625"/>
            <a:ext cx="10515600" cy="2528661"/>
          </a:xfrm>
        </p:spPr>
        <p:txBody>
          <a:bodyPr>
            <a:normAutofit/>
          </a:bodyPr>
          <a:lstStyle/>
          <a:p>
            <a:pPr marL="0" indent="0">
              <a:buNone/>
            </a:pPr>
            <a:r>
              <a:rPr lang="zh-CN" altLang="en-US" dirty="0"/>
              <a:t>“</a:t>
            </a:r>
            <a:r>
              <a:rPr lang="en-US" altLang="zh-CN" dirty="0"/>
              <a:t>We show that all algorithms that search for an extremum of a cost function perform exactly the same, when averaged over all possible cost functions. In particular, if algorithm A outperforms algorithm B on some cost functions, then loosely speaking there must exist exactly as many other functions where B outperforms A</a:t>
            </a:r>
            <a:r>
              <a:rPr lang="zh-CN" altLang="en-US" dirty="0"/>
              <a:t>”</a:t>
            </a:r>
            <a:endParaRPr lang="en-US" altLang="zh-CN" dirty="0"/>
          </a:p>
          <a:p>
            <a:pPr marL="0" indent="0">
              <a:buNone/>
            </a:pPr>
            <a:r>
              <a:rPr lang="en-US" altLang="zh-CN" dirty="0"/>
              <a:t>					            </a:t>
            </a:r>
            <a:r>
              <a:rPr lang="en-US" altLang="zh-CN" sz="2400" dirty="0"/>
              <a:t>—— Wolpert and Macready (1995)</a:t>
            </a:r>
            <a:endParaRPr lang="zh-CN" altLang="en-US" dirty="0"/>
          </a:p>
        </p:txBody>
      </p:sp>
      <p:sp>
        <p:nvSpPr>
          <p:cNvPr id="4" name="内容占位符 2">
            <a:extLst>
              <a:ext uri="{FF2B5EF4-FFF2-40B4-BE49-F238E27FC236}">
                <a16:creationId xmlns:a16="http://schemas.microsoft.com/office/drawing/2014/main" id="{42A2C3E1-8E0D-470D-B97D-7B3AA99FDA7E}"/>
              </a:ext>
            </a:extLst>
          </p:cNvPr>
          <p:cNvSpPr txBox="1">
            <a:spLocks/>
          </p:cNvSpPr>
          <p:nvPr/>
        </p:nvSpPr>
        <p:spPr>
          <a:xfrm>
            <a:off x="1204686" y="4307568"/>
            <a:ext cx="10149114" cy="113528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zh-CN" altLang="en-US" dirty="0"/>
          </a:p>
        </p:txBody>
      </p:sp>
      <p:sp>
        <p:nvSpPr>
          <p:cNvPr id="5" name="文本框 4">
            <a:extLst>
              <a:ext uri="{FF2B5EF4-FFF2-40B4-BE49-F238E27FC236}">
                <a16:creationId xmlns:a16="http://schemas.microsoft.com/office/drawing/2014/main" id="{37DD71A9-B358-48CF-ACEA-25579B00CC6A}"/>
              </a:ext>
            </a:extLst>
          </p:cNvPr>
          <p:cNvSpPr txBox="1"/>
          <p:nvPr/>
        </p:nvSpPr>
        <p:spPr>
          <a:xfrm>
            <a:off x="838200" y="4432100"/>
            <a:ext cx="9670143" cy="1892121"/>
          </a:xfrm>
          <a:prstGeom prst="rect">
            <a:avLst/>
          </a:prstGeom>
          <a:noFill/>
        </p:spPr>
        <p:txBody>
          <a:bodyPr wrap="square" rtlCol="0">
            <a:spAutoFit/>
          </a:bodyPr>
          <a:lstStyle/>
          <a:p>
            <a:pPr>
              <a:lnSpc>
                <a:spcPct val="150000"/>
              </a:lnSpc>
            </a:pPr>
            <a:r>
              <a:rPr lang="zh-CN" altLang="en-US" sz="2000" dirty="0"/>
              <a:t>所有机器学习模型都是一个偏置</a:t>
            </a:r>
            <a:endParaRPr lang="en-US" altLang="zh-CN" sz="2000" dirty="0"/>
          </a:p>
          <a:p>
            <a:pPr marL="285750" indent="-285750">
              <a:lnSpc>
                <a:spcPct val="150000"/>
              </a:lnSpc>
              <a:buFont typeface="Arial" panose="020B0604020202020204" pitchFamily="34" charset="0"/>
              <a:buChar char="•"/>
            </a:pPr>
            <a:r>
              <a:rPr lang="zh-CN" altLang="en-US" sz="2000" dirty="0"/>
              <a:t>更多的模型假设                 更少的数据</a:t>
            </a:r>
            <a:endParaRPr lang="en-US" altLang="zh-CN" sz="2000" dirty="0"/>
          </a:p>
          <a:p>
            <a:pPr marL="285750" indent="-285750">
              <a:lnSpc>
                <a:spcPct val="150000"/>
              </a:lnSpc>
              <a:buFont typeface="Arial" panose="020B0604020202020204" pitchFamily="34" charset="0"/>
              <a:buChar char="•"/>
            </a:pPr>
            <a:r>
              <a:rPr lang="zh-CN" altLang="en-US" sz="2000" dirty="0"/>
              <a:t>更简单的模型假设             更多的数据支持与特征刻画</a:t>
            </a:r>
            <a:endParaRPr lang="en-US" altLang="zh-CN" sz="2000" dirty="0"/>
          </a:p>
          <a:p>
            <a:pPr>
              <a:lnSpc>
                <a:spcPct val="150000"/>
              </a:lnSpc>
            </a:pPr>
            <a:r>
              <a:rPr lang="zh-CN" altLang="en-US" sz="2000" b="1" dirty="0"/>
              <a:t>工业界机器学习中并没有免费的午餐，要做出对业务问题合适的选择与权衡</a:t>
            </a:r>
          </a:p>
        </p:txBody>
      </p:sp>
      <p:sp>
        <p:nvSpPr>
          <p:cNvPr id="6" name="箭头: 右 5">
            <a:extLst>
              <a:ext uri="{FF2B5EF4-FFF2-40B4-BE49-F238E27FC236}">
                <a16:creationId xmlns:a16="http://schemas.microsoft.com/office/drawing/2014/main" id="{235FEF0B-3A4E-42C4-BCE8-949759CBD31F}"/>
              </a:ext>
            </a:extLst>
          </p:cNvPr>
          <p:cNvSpPr/>
          <p:nvPr/>
        </p:nvSpPr>
        <p:spPr>
          <a:xfrm>
            <a:off x="3381823" y="5094512"/>
            <a:ext cx="551543" cy="2177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箭头: 右 6">
            <a:extLst>
              <a:ext uri="{FF2B5EF4-FFF2-40B4-BE49-F238E27FC236}">
                <a16:creationId xmlns:a16="http://schemas.microsoft.com/office/drawing/2014/main" id="{3E9AD64A-823F-4AA1-BB70-B920F61A129F}"/>
              </a:ext>
            </a:extLst>
          </p:cNvPr>
          <p:cNvSpPr/>
          <p:nvPr/>
        </p:nvSpPr>
        <p:spPr>
          <a:xfrm>
            <a:off x="3403597" y="5537815"/>
            <a:ext cx="551543" cy="2177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802056607"/>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802</TotalTime>
  <Words>1123</Words>
  <Application>Microsoft Office PowerPoint</Application>
  <PresentationFormat>宽屏</PresentationFormat>
  <Paragraphs>168</Paragraphs>
  <Slides>17</Slides>
  <Notes>12</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17</vt:i4>
      </vt:variant>
    </vt:vector>
  </HeadingPairs>
  <TitlesOfParts>
    <vt:vector size="26" baseType="lpstr">
      <vt:lpstr>Noto Sans Mono CJK JP Regular</vt:lpstr>
      <vt:lpstr>等线</vt:lpstr>
      <vt:lpstr>等线 Light</vt:lpstr>
      <vt:lpstr>宋体</vt:lpstr>
      <vt:lpstr>Arial</vt:lpstr>
      <vt:lpstr>Cambria Math</vt:lpstr>
      <vt:lpstr>Times New Roman</vt:lpstr>
      <vt:lpstr>Wingdings</vt:lpstr>
      <vt:lpstr>Office 主题​​</vt:lpstr>
      <vt:lpstr>联邦学习： AI For Everyone 的必经之路</vt:lpstr>
      <vt:lpstr>科学发现的四个范式</vt:lpstr>
      <vt:lpstr>未来的AI : AI For Everyone</vt:lpstr>
      <vt:lpstr>可扩展的机器学习系统</vt:lpstr>
      <vt:lpstr>工业大数据需要高VC维模型</vt:lpstr>
      <vt:lpstr>高VC维模型 : 面面俱到</vt:lpstr>
      <vt:lpstr>高VC维机器学习系统</vt:lpstr>
      <vt:lpstr>如何沿着模型走</vt:lpstr>
      <vt:lpstr>没有免费的午餐定理：不存在万能模型</vt:lpstr>
      <vt:lpstr>PowerPoint 演示文稿</vt:lpstr>
      <vt:lpstr>工业界应用机器学习的难题</vt:lpstr>
      <vt:lpstr>PowerPoint 演示文稿</vt:lpstr>
      <vt:lpstr>如何解决特征工程</vt:lpstr>
      <vt:lpstr>PowerPoint 演示文稿</vt:lpstr>
      <vt:lpstr>AutoML：AI for Everyone</vt:lpstr>
      <vt:lpstr>联邦学习：解决数据问题</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联邦学习： AI For Everyone 的必经之路</dc:title>
  <dc:creator>林 淳波</dc:creator>
  <cp:lastModifiedBy>林 淳波</cp:lastModifiedBy>
  <cp:revision>79</cp:revision>
  <dcterms:created xsi:type="dcterms:W3CDTF">2019-03-26T11:03:35Z</dcterms:created>
  <dcterms:modified xsi:type="dcterms:W3CDTF">2019-03-28T06:06:54Z</dcterms:modified>
</cp:coreProperties>
</file>