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73" r:id="rId4"/>
    <p:sldId id="290" r:id="rId5"/>
    <p:sldId id="291" r:id="rId6"/>
    <p:sldId id="292" r:id="rId7"/>
    <p:sldId id="297" r:id="rId8"/>
    <p:sldId id="300" r:id="rId10"/>
    <p:sldId id="301" r:id="rId11"/>
    <p:sldId id="302" r:id="rId12"/>
    <p:sldId id="303" r:id="rId13"/>
    <p:sldId id="27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30T13:31:27"/>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1312 797,'0'3,"2"0,0 0,1-2,0 0,1 0,-1 1,0 0,0 0,0-2,0 0,0 0,0 0,0 0,0 0,0 0,0 0,0 0,0 0,1 0,-1 0,0 0,0 0,0 0,0 0,0 0,0 0,0 3,0-1,-2 1,-1 0,0 0,0-6,1 0,1 0,1 2,0-1,0 1,0 1,0 0,0 0,1 0,0 0,-1 0,0 0,0 0,0 0,0 0,0 1,0-1,0 0,1 0,-1 0,1 0,-1 0,0 0,0 0,0 0,0 0,0 0,0 0,0 0,1 0,-1 0,0 0,0 0,0 0,0 0,0 0,0 0,0-1,0 0,0 0,-1-2,1 1,0 0,-1-1,0 0,0 0,1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30T13:31:27"/>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1369 843,'3'0,"0"-1,2 0,-1 1,-1-1,3 0,-3 1,3 0,-2 0,-1 0,0 0,0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30T13:31:27"/>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1405 840,'-3'0,"0"2,1 1,-1-1,0 1,2 0,1 0,0 0,0 0,0 0,0 0,0 0,0 0,3-1,0-2,0 0,0-1</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30T13:31:27"/>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1408 873,'3'0,"0"0,0 0,0 0,0 0,0-1,0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30T13:31:27"/>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1423 860,'-1'3,"1"0,0 0,0 0,0 0,0 0,0 0,0 0,0 0,0 0,3-1,0-2,-3-3,3 2,-2-2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30T13:31:27"/>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1442 887,'2'0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30T13:31:27"/>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1447 886,'0'3,"-2"0,1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9-30T13:31:27"/>
    </inkml:context>
    <inkml:brush xml:id="br0">
      <inkml:brushProperty name="width" value="0.09701" units="cm"/>
      <inkml:brushProperty name="height" value="0.09701" units="cm"/>
      <inkml:brushProperty name="color" value="#c00000"/>
      <inkml:brushProperty name="ignorePressure" value="0"/>
    </inkml:brush>
  </inkml:definitions>
  <inkml:trace contextRef="#ctx0" brushRef="#br0">1461 868,'3'0,"-3"3,0 0,0 0,0 0,0 0,0 0,0 0,-1-7,1 1,0 0,1 0,-1 0,3 1,0 2,0 0,0 1,-2 2,0 0,-1 0,0 0,1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为了保证公平性约束，队列必须保持平均速率稳定，因此需要一个合适的算法来实现这一目标。除了这个结论之外，我们应该注意到，稳定的队列长度也可以反映公平的程度。</a:t>
            </a:r>
            <a:endParaRPr lang="zh-CN" altLang="en-US"/>
          </a:p>
          <a:p>
            <a:r>
              <a:rPr lang="zh-CN" altLang="en-US"/>
              <a:t>以在线方式调度时，调度算法能知道</a:t>
            </a:r>
            <a:r>
              <a:rPr lang="zh-CN" altLang="en-US">
                <a:latin typeface="Arial" panose="020B0604020202020204" pitchFamily="34" charset="0"/>
                <a:cs typeface="Arial" panose="020B0604020202020204" pitchFamily="34" charset="0"/>
              </a:rPr>
              <a:t>θ</a:t>
            </a:r>
            <a:r>
              <a:rPr lang="en-US" altLang="zh-CN">
                <a:latin typeface="Arial" panose="020B0604020202020204" pitchFamily="34" charset="0"/>
                <a:cs typeface="Arial" panose="020B0604020202020204" pitchFamily="34" charset="0"/>
              </a:rPr>
              <a:t>(t)</a:t>
            </a:r>
            <a:r>
              <a:rPr lang="zh-CN" altLang="en-US">
                <a:latin typeface="Arial" panose="020B0604020202020204" pitchFamily="34" charset="0"/>
                <a:cs typeface="Arial" panose="020B0604020202020204" pitchFamily="34" charset="0"/>
              </a:rPr>
              <a:t>。</a:t>
            </a:r>
            <a:endParaRPr lang="zh-CN"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sym typeface="+mn-ea"/>
              </a:rPr>
              <a:t>P4的目标函数的第一项只有有限的可能值，所以我们可以简单地迭代这些值，并将它们转换为子问题中的约束。</a:t>
            </a:r>
            <a:endParaRPr>
              <a:sym typeface="+mn-ea"/>
            </a:endParaRPr>
          </a:p>
          <a:p>
            <a:r>
              <a:rPr lang="zh-CN" altLang="en-US"/>
              <a:t>在MAB模型中，遗憾是衡量给定策略和最优策略之间性能差距的关键性能指标。</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L𝐶𝐸是基于GRU模型来纳入所讨论的时间序列特征</a:t>
            </a: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3.xml"/><Relationship Id="rId3" Type="http://schemas.openxmlformats.org/officeDocument/2006/relationships/image" Target="file:///C:\Users\MMW\AppData\Local\Temp\wps\INetCache\8dfbd597e8332291399351a0e3626c82"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34.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image" Target="file:///C:\Users\MMW\AppData\Local\Temp\wps\INetCache\8dfbd597e8332291399351a0e3626c82" TargetMode="Externa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customXml" Target="../ink/ink3.xml"/><Relationship Id="rId7" Type="http://schemas.openxmlformats.org/officeDocument/2006/relationships/image" Target="../media/image7.png"/><Relationship Id="rId6" Type="http://schemas.openxmlformats.org/officeDocument/2006/relationships/customXml" Target="../ink/ink2.xml"/><Relationship Id="rId5" Type="http://schemas.openxmlformats.org/officeDocument/2006/relationships/image" Target="../media/image6.png"/><Relationship Id="rId4" Type="http://schemas.openxmlformats.org/officeDocument/2006/relationships/customXml" Target="../ink/ink1.xml"/><Relationship Id="rId3" Type="http://schemas.openxmlformats.org/officeDocument/2006/relationships/image" Target="../media/image5.png"/><Relationship Id="rId24" Type="http://schemas.openxmlformats.org/officeDocument/2006/relationships/slideLayout" Target="../slideLayouts/slideLayout1.xml"/><Relationship Id="rId23" Type="http://schemas.openxmlformats.org/officeDocument/2006/relationships/tags" Target="../tags/tag66.xml"/><Relationship Id="rId22" Type="http://schemas.openxmlformats.org/officeDocument/2006/relationships/image" Target="../media/image16.png"/><Relationship Id="rId21" Type="http://schemas.openxmlformats.org/officeDocument/2006/relationships/image" Target="../media/image15.png"/><Relationship Id="rId20" Type="http://schemas.openxmlformats.org/officeDocument/2006/relationships/image" Target="../media/image14.png"/><Relationship Id="rId2" Type="http://schemas.openxmlformats.org/officeDocument/2006/relationships/image" Target="../media/image4.png"/><Relationship Id="rId19" Type="http://schemas.openxmlformats.org/officeDocument/2006/relationships/image" Target="../media/image13.png"/><Relationship Id="rId18" Type="http://schemas.openxmlformats.org/officeDocument/2006/relationships/customXml" Target="../ink/ink8.xml"/><Relationship Id="rId17" Type="http://schemas.openxmlformats.org/officeDocument/2006/relationships/image" Target="../media/image12.png"/><Relationship Id="rId16" Type="http://schemas.openxmlformats.org/officeDocument/2006/relationships/customXml" Target="../ink/ink7.xml"/><Relationship Id="rId15" Type="http://schemas.openxmlformats.org/officeDocument/2006/relationships/image" Target="../media/image11.png"/><Relationship Id="rId14" Type="http://schemas.openxmlformats.org/officeDocument/2006/relationships/customXml" Target="../ink/ink6.xml"/><Relationship Id="rId13" Type="http://schemas.openxmlformats.org/officeDocument/2006/relationships/image" Target="../media/image10.png"/><Relationship Id="rId12" Type="http://schemas.openxmlformats.org/officeDocument/2006/relationships/customXml" Target="../ink/ink5.xml"/><Relationship Id="rId11" Type="http://schemas.openxmlformats.org/officeDocument/2006/relationships/image" Target="../media/image9.png"/><Relationship Id="rId10" Type="http://schemas.openxmlformats.org/officeDocument/2006/relationships/customXml" Target="../ink/ink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68.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9.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70.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tags" Target="../tags/tag71.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398111"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文本框 4"/>
          <p:cNvSpPr txBox="1"/>
          <p:nvPr/>
        </p:nvSpPr>
        <p:spPr>
          <a:xfrm>
            <a:off x="1026795" y="1576705"/>
            <a:ext cx="10137140" cy="2122805"/>
          </a:xfrm>
          <a:prstGeom prst="rect">
            <a:avLst/>
          </a:prstGeom>
          <a:noFill/>
        </p:spPr>
        <p:txBody>
          <a:bodyPr wrap="square" rtlCol="0">
            <a:spAutoFit/>
          </a:bodyPr>
          <a:p>
            <a:pPr algn="ctr"/>
            <a:r>
              <a:rPr sz="4400"/>
              <a:t>An Efficiency-Boosting Client Selection Schem</a:t>
            </a:r>
            <a:r>
              <a:rPr lang="en-US" sz="4400"/>
              <a:t>e </a:t>
            </a:r>
            <a:r>
              <a:rPr sz="4400"/>
              <a:t>for Federated Learning With Fairness Guarantee</a:t>
            </a:r>
            <a:endParaRPr sz="4400"/>
          </a:p>
        </p:txBody>
      </p:sp>
      <p:pic>
        <p:nvPicPr>
          <p:cNvPr id="100" name="图片 99"/>
          <p:cNvPicPr/>
          <p:nvPr/>
        </p:nvPicPr>
        <p:blipFill>
          <a:blip r:embed="rId2" r:link="rId3">
            <a:clrChange>
              <a:clrFrom>
                <a:srgbClr val="FFFFFF">
                  <a:alpha val="100000"/>
                </a:srgbClr>
              </a:clrFrom>
              <a:clrTo>
                <a:srgbClr val="FFFFFF">
                  <a:alpha val="100000"/>
                  <a:alpha val="0"/>
                </a:srgbClr>
              </a:clrTo>
            </a:clrChange>
          </a:blip>
          <a:stretch>
            <a:fillRect/>
          </a:stretch>
        </p:blipFill>
        <p:spPr>
          <a:xfrm>
            <a:off x="5322570" y="4941570"/>
            <a:ext cx="1282065" cy="1282065"/>
          </a:xfrm>
          <a:prstGeom prst="rect">
            <a:avLst/>
          </a:prstGeom>
          <a:noFill/>
          <a:ln w="9525">
            <a:noFill/>
          </a:ln>
        </p:spPr>
      </p:pic>
      <p:sp>
        <p:nvSpPr>
          <p:cNvPr id="2" name="文本框 1"/>
          <p:cNvSpPr txBox="1"/>
          <p:nvPr/>
        </p:nvSpPr>
        <p:spPr>
          <a:xfrm>
            <a:off x="8660765" y="4554220"/>
            <a:ext cx="2072640" cy="768350"/>
          </a:xfrm>
          <a:prstGeom prst="rect">
            <a:avLst/>
          </a:prstGeom>
          <a:noFill/>
        </p:spPr>
        <p:txBody>
          <a:bodyPr wrap="none" rtlCol="0">
            <a:spAutoFit/>
          </a:bodyPr>
          <a:p>
            <a:pPr fontAlgn="auto">
              <a:lnSpc>
                <a:spcPct val="110000"/>
              </a:lnSpc>
            </a:pPr>
            <a:r>
              <a:rPr lang="zh-CN" altLang="en-US" sz="2000"/>
              <a:t>汇报人：毛炜</a:t>
            </a:r>
            <a:endParaRPr lang="zh-CN" altLang="en-US" sz="2000"/>
          </a:p>
          <a:p>
            <a:pPr fontAlgn="auto">
              <a:lnSpc>
                <a:spcPct val="110000"/>
              </a:lnSpc>
            </a:pPr>
            <a:r>
              <a:rPr lang="zh-CN" altLang="en-US" sz="2000"/>
              <a:t>时间：</a:t>
            </a:r>
            <a:r>
              <a:rPr lang="en-US" altLang="zh-CN" sz="2000"/>
              <a:t>2021/9/30</a:t>
            </a:r>
            <a:endParaRPr lang="zh-CN" altLang="en-US" sz="2000"/>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17" name="文本框 16"/>
          <p:cNvSpPr txBox="1"/>
          <p:nvPr/>
        </p:nvSpPr>
        <p:spPr>
          <a:xfrm>
            <a:off x="436245" y="327025"/>
            <a:ext cx="6132830" cy="460375"/>
          </a:xfrm>
          <a:prstGeom prst="rect">
            <a:avLst/>
          </a:prstGeom>
          <a:noFill/>
        </p:spPr>
        <p:txBody>
          <a:bodyPr wrap="square" rtlCol="0" anchor="t">
            <a:spAutoFit/>
          </a:bodyPr>
          <a:p>
            <a:pPr marL="285750" indent="-285750">
              <a:buFont typeface="Wingdings" panose="05000000000000000000" charset="0"/>
              <a:buChar char="n"/>
            </a:pPr>
            <a:r>
              <a:rPr sz="2400">
                <a:sym typeface="+mn-ea"/>
              </a:rPr>
              <a:t> </a:t>
            </a:r>
            <a:r>
              <a:rPr lang="en-US" sz="2400">
                <a:sym typeface="+mn-ea"/>
              </a:rPr>
              <a:t>RBCS-F</a:t>
            </a:r>
            <a:r>
              <a:rPr lang="zh-CN" sz="2400">
                <a:sym typeface="+mn-ea"/>
              </a:rPr>
              <a:t>算法</a:t>
            </a:r>
            <a:endParaRPr lang="zh-CN" sz="2400">
              <a:sym typeface="+mn-ea"/>
            </a:endParaRPr>
          </a:p>
        </p:txBody>
      </p:sp>
      <p:pic>
        <p:nvPicPr>
          <p:cNvPr id="2" name="图片 1"/>
          <p:cNvPicPr>
            <a:picLocks noChangeAspect="1"/>
          </p:cNvPicPr>
          <p:nvPr/>
        </p:nvPicPr>
        <p:blipFill>
          <a:blip r:embed="rId1"/>
          <a:stretch>
            <a:fillRect/>
          </a:stretch>
        </p:blipFill>
        <p:spPr>
          <a:xfrm>
            <a:off x="815340" y="866775"/>
            <a:ext cx="4270375" cy="570166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371441" y="0"/>
            <a:ext cx="7394713" cy="6858000"/>
          </a:xfrm>
          <a:prstGeom prst="rect">
            <a:avLst/>
          </a:prstGeom>
          <a:gradFill>
            <a:gsLst>
              <a:gs pos="0">
                <a:srgbClr val="CDD6DD">
                  <a:alpha val="82000"/>
                </a:srgbClr>
              </a:gs>
              <a:gs pos="25000">
                <a:srgbClr val="E5EAEE"/>
              </a:gs>
              <a:gs pos="100000">
                <a:srgbClr val="F5F7F9"/>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5" name="文本框 4"/>
          <p:cNvSpPr txBox="1"/>
          <p:nvPr/>
        </p:nvSpPr>
        <p:spPr>
          <a:xfrm>
            <a:off x="2528570" y="2313940"/>
            <a:ext cx="6589395" cy="922020"/>
          </a:xfrm>
          <a:prstGeom prst="rect">
            <a:avLst/>
          </a:prstGeom>
          <a:noFill/>
        </p:spPr>
        <p:txBody>
          <a:bodyPr wrap="none" rtlCol="0">
            <a:spAutoFit/>
          </a:bodyPr>
          <a:p>
            <a:r>
              <a:rPr lang="en-US" altLang="zh-CN" sz="5400"/>
              <a:t>Thanks For Listening</a:t>
            </a:r>
            <a:endParaRPr lang="en-US" altLang="zh-CN" sz="5400"/>
          </a:p>
        </p:txBody>
      </p:sp>
      <p:pic>
        <p:nvPicPr>
          <p:cNvPr id="100" name="图片 99"/>
          <p:cNvPicPr/>
          <p:nvPr/>
        </p:nvPicPr>
        <p:blipFill>
          <a:blip r:embed="rId2" r:link="rId3">
            <a:clrChange>
              <a:clrFrom>
                <a:srgbClr val="FFFFFF">
                  <a:alpha val="100000"/>
                </a:srgbClr>
              </a:clrFrom>
              <a:clrTo>
                <a:srgbClr val="FFFFFF">
                  <a:alpha val="100000"/>
                  <a:alpha val="0"/>
                </a:srgbClr>
              </a:clrTo>
            </a:clrChange>
          </a:blip>
          <a:stretch>
            <a:fillRect/>
          </a:stretch>
        </p:blipFill>
        <p:spPr>
          <a:xfrm>
            <a:off x="5322570" y="4941570"/>
            <a:ext cx="1282065" cy="1282065"/>
          </a:xfrm>
          <a:prstGeom prst="rect">
            <a:avLst/>
          </a:prstGeom>
          <a:noFill/>
          <a:ln w="9525">
            <a:noFill/>
          </a:ln>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357505" y="285750"/>
            <a:ext cx="3194685" cy="521970"/>
          </a:xfrm>
          <a:prstGeom prst="rect">
            <a:avLst/>
          </a:prstGeom>
          <a:noFill/>
        </p:spPr>
        <p:txBody>
          <a:bodyPr wrap="square" rtlCol="0">
            <a:spAutoFit/>
          </a:bodyPr>
          <a:p>
            <a:r>
              <a:rPr lang="en-US" altLang="zh-CN" sz="2800"/>
              <a:t>Questions:</a:t>
            </a:r>
            <a:endParaRPr lang="en-US" altLang="zh-CN" sz="2800"/>
          </a:p>
        </p:txBody>
      </p:sp>
      <p:sp>
        <p:nvSpPr>
          <p:cNvPr id="5" name="文本框 4"/>
          <p:cNvSpPr txBox="1"/>
          <p:nvPr/>
        </p:nvSpPr>
        <p:spPr>
          <a:xfrm>
            <a:off x="648335" y="894715"/>
            <a:ext cx="9884410" cy="829945"/>
          </a:xfrm>
          <a:prstGeom prst="rect">
            <a:avLst/>
          </a:prstGeom>
          <a:noFill/>
        </p:spPr>
        <p:txBody>
          <a:bodyPr wrap="square" rtlCol="0">
            <a:spAutoFit/>
          </a:bodyPr>
          <a:p>
            <a:pPr marL="342900" indent="-342900" fontAlgn="auto">
              <a:lnSpc>
                <a:spcPct val="120000"/>
              </a:lnSpc>
              <a:buFont typeface="Arial" panose="020B0604020202020204" pitchFamily="34" charset="0"/>
              <a:buChar char="•"/>
            </a:pPr>
            <a:r>
              <a:rPr lang="zh-CN" altLang="en-US" sz="2000"/>
              <a:t>在</a:t>
            </a:r>
            <a:r>
              <a:rPr lang="en-US" altLang="zh-CN" sz="2000"/>
              <a:t>FL</a:t>
            </a:r>
            <a:r>
              <a:rPr lang="zh-CN" altLang="en-US" sz="2000"/>
              <a:t>训练过程中，由于客户端设备的</a:t>
            </a:r>
            <a:r>
              <a:rPr lang="zh-CN" altLang="en-US" sz="2000">
                <a:sym typeface="+mn-ea"/>
              </a:rPr>
              <a:t>有限</a:t>
            </a:r>
            <a:r>
              <a:rPr lang="zh-CN" altLang="en-US" sz="2000"/>
              <a:t>带宽和动态状态，因此每轮只能选择其中的一部分来代表模型所有者进行训练。</a:t>
            </a:r>
            <a:endParaRPr lang="zh-CN" altLang="en-US" sz="2000"/>
          </a:p>
        </p:txBody>
      </p:sp>
      <p:sp>
        <p:nvSpPr>
          <p:cNvPr id="9" name="文本框 8"/>
          <p:cNvSpPr txBox="1"/>
          <p:nvPr/>
        </p:nvSpPr>
        <p:spPr>
          <a:xfrm>
            <a:off x="357505" y="2393315"/>
            <a:ext cx="3194685" cy="521970"/>
          </a:xfrm>
          <a:prstGeom prst="rect">
            <a:avLst/>
          </a:prstGeom>
          <a:noFill/>
        </p:spPr>
        <p:txBody>
          <a:bodyPr wrap="square" rtlCol="0">
            <a:spAutoFit/>
          </a:bodyPr>
          <a:p>
            <a:r>
              <a:rPr lang="en-US" altLang="zh-CN" sz="2800"/>
              <a:t>Related Work:</a:t>
            </a:r>
            <a:endParaRPr lang="en-US" altLang="zh-CN" sz="2800"/>
          </a:p>
        </p:txBody>
      </p:sp>
      <p:sp>
        <p:nvSpPr>
          <p:cNvPr id="10" name="文本框 9"/>
          <p:cNvSpPr txBox="1"/>
          <p:nvPr/>
        </p:nvSpPr>
        <p:spPr>
          <a:xfrm>
            <a:off x="622300" y="3185160"/>
            <a:ext cx="9936480" cy="1938020"/>
          </a:xfrm>
          <a:prstGeom prst="rect">
            <a:avLst/>
          </a:prstGeom>
          <a:noFill/>
        </p:spPr>
        <p:txBody>
          <a:bodyPr wrap="square" rtlCol="0">
            <a:spAutoFit/>
          </a:bodyPr>
          <a:p>
            <a:pPr marL="342900" indent="-342900" fontAlgn="auto">
              <a:lnSpc>
                <a:spcPct val="120000"/>
              </a:lnSpc>
              <a:buFont typeface="Arial" panose="020B0604020202020204" pitchFamily="34" charset="0"/>
              <a:buChar char="•"/>
            </a:pPr>
            <a:r>
              <a:rPr lang="zh-CN" sz="2000"/>
              <a:t>已有研究</a:t>
            </a:r>
            <a:r>
              <a:rPr sz="2000"/>
              <a:t>都假设调度器有一个预先已知的</a:t>
            </a:r>
            <a:r>
              <a:rPr sz="2000">
                <a:solidFill>
                  <a:schemeClr val="tx1"/>
                </a:solidFill>
              </a:rPr>
              <a:t>本地训练时间</a:t>
            </a:r>
            <a:r>
              <a:rPr sz="2000"/>
              <a:t>，这可能在所有情况下都不现实。</a:t>
            </a:r>
            <a:r>
              <a:rPr lang="zh-CN" sz="2000">
                <a:solidFill>
                  <a:srgbClr val="FF0000"/>
                </a:solidFill>
              </a:rPr>
              <a:t>（训练效率）</a:t>
            </a:r>
            <a:endParaRPr sz="2000">
              <a:solidFill>
                <a:srgbClr val="FF0000"/>
              </a:solidFill>
            </a:endParaRPr>
          </a:p>
          <a:p>
            <a:pPr marL="342900" indent="-342900" fontAlgn="auto">
              <a:lnSpc>
                <a:spcPct val="120000"/>
              </a:lnSpc>
              <a:buFont typeface="Arial" panose="020B0604020202020204" pitchFamily="34" charset="0"/>
              <a:buChar char="•"/>
            </a:pPr>
            <a:endParaRPr sz="2000">
              <a:solidFill>
                <a:srgbClr val="FF0000"/>
              </a:solidFill>
            </a:endParaRPr>
          </a:p>
          <a:p>
            <a:pPr marL="342900" indent="-342900" fontAlgn="auto">
              <a:lnSpc>
                <a:spcPct val="120000"/>
              </a:lnSpc>
              <a:buFont typeface="Arial" panose="020B0604020202020204" pitchFamily="34" charset="0"/>
              <a:buChar char="•"/>
            </a:pPr>
            <a:r>
              <a:rPr sz="2000"/>
              <a:t>总是选择“快速”设备会以某种程度促进训练过程</a:t>
            </a:r>
            <a:r>
              <a:rPr lang="zh-CN" sz="2000"/>
              <a:t>，</a:t>
            </a:r>
            <a:r>
              <a:rPr sz="2000"/>
              <a:t>但优先级较低的客户被剥夺了同时参与的机会。由于涉及的数据量较少，因此不能保证数据的多样性</a:t>
            </a:r>
            <a:r>
              <a:rPr lang="zh-CN" sz="2000"/>
              <a:t>。</a:t>
            </a:r>
            <a:r>
              <a:rPr lang="zh-CN" sz="2000">
                <a:solidFill>
                  <a:srgbClr val="FF0000"/>
                </a:solidFill>
              </a:rPr>
              <a:t>（公平性）</a:t>
            </a:r>
            <a:endParaRPr lang="zh-CN" sz="2000">
              <a:solidFill>
                <a:srgbClr val="FF0000"/>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357505" y="285750"/>
            <a:ext cx="3194685" cy="521970"/>
          </a:xfrm>
          <a:prstGeom prst="rect">
            <a:avLst/>
          </a:prstGeom>
          <a:noFill/>
        </p:spPr>
        <p:txBody>
          <a:bodyPr wrap="square" rtlCol="0">
            <a:spAutoFit/>
          </a:bodyPr>
          <a:p>
            <a:r>
              <a:rPr lang="en-US" altLang="zh-CN" sz="2800"/>
              <a:t>Contributions:</a:t>
            </a:r>
            <a:endParaRPr lang="en-US" altLang="zh-CN" sz="2800"/>
          </a:p>
        </p:txBody>
      </p:sp>
      <p:sp>
        <p:nvSpPr>
          <p:cNvPr id="5" name="文本框 4"/>
          <p:cNvSpPr txBox="1"/>
          <p:nvPr/>
        </p:nvSpPr>
        <p:spPr>
          <a:xfrm>
            <a:off x="656590" y="981075"/>
            <a:ext cx="9884410" cy="4154170"/>
          </a:xfrm>
          <a:prstGeom prst="rect">
            <a:avLst/>
          </a:prstGeom>
          <a:noFill/>
        </p:spPr>
        <p:txBody>
          <a:bodyPr wrap="square" rtlCol="0">
            <a:spAutoFit/>
          </a:bodyPr>
          <a:p>
            <a:pPr marL="342900" indent="-342900" fontAlgn="auto">
              <a:lnSpc>
                <a:spcPct val="120000"/>
              </a:lnSpc>
              <a:buFont typeface="Arial" panose="020B0604020202020204" pitchFamily="34" charset="0"/>
              <a:buChar char="•"/>
            </a:pPr>
            <a:r>
              <a:rPr sz="2000"/>
              <a:t>将客户选择问题表述为一个具有长期公平约束的离线问题。</a:t>
            </a:r>
            <a:r>
              <a:rPr sz="2000">
                <a:sym typeface="+mn-ea"/>
              </a:rPr>
              <a:t>从相对灵活的长期公平保证和一些刚性系统约束下最小化平均模型交换时间的角度来研究FL中的客户选择。</a:t>
            </a:r>
            <a:endParaRPr sz="2000"/>
          </a:p>
          <a:p>
            <a:pPr marL="342900" indent="-342900" fontAlgn="auto">
              <a:lnSpc>
                <a:spcPct val="120000"/>
              </a:lnSpc>
              <a:buFont typeface="Arial" panose="020B0604020202020204" pitchFamily="34" charset="0"/>
              <a:buChar char="•"/>
            </a:pPr>
            <a:endParaRPr sz="2000"/>
          </a:p>
          <a:p>
            <a:pPr marL="342900" indent="-342900" fontAlgn="auto">
              <a:lnSpc>
                <a:spcPct val="120000"/>
              </a:lnSpc>
              <a:buFont typeface="Arial" panose="020B0604020202020204" pitchFamily="34" charset="0"/>
              <a:buChar char="•"/>
            </a:pPr>
            <a:r>
              <a:rPr sz="2000"/>
              <a:t>将原始的离线问题转化为一个在线的</a:t>
            </a:r>
            <a:r>
              <a:rPr lang="en-US" sz="2000"/>
              <a:t>Lyapunov</a:t>
            </a:r>
            <a:r>
              <a:rPr sz="2000"/>
              <a:t>优化问题，其中使用动态队列对客户参与率的长期保证进行量化。</a:t>
            </a:r>
            <a:endParaRPr sz="2000"/>
          </a:p>
          <a:p>
            <a:pPr marL="342900" indent="-342900" fontAlgn="auto">
              <a:lnSpc>
                <a:spcPct val="120000"/>
              </a:lnSpc>
              <a:buFont typeface="Arial" panose="020B0604020202020204" pitchFamily="34" charset="0"/>
              <a:buChar char="•"/>
            </a:pPr>
            <a:endParaRPr sz="2000"/>
          </a:p>
          <a:p>
            <a:pPr marL="342900" indent="-342900" fontAlgn="auto">
              <a:lnSpc>
                <a:spcPct val="120000"/>
              </a:lnSpc>
              <a:buFont typeface="Arial" panose="020B0604020202020204" pitchFamily="34" charset="0"/>
              <a:buChar char="•"/>
            </a:pPr>
            <a:r>
              <a:rPr lang="zh-CN" sz="2000"/>
              <a:t>构建一个</a:t>
            </a:r>
            <a:r>
              <a:rPr lang="en-US" altLang="zh-CN" sz="2000"/>
              <a:t>C</a:t>
            </a:r>
            <a:r>
              <a:rPr lang="en-US" altLang="zh-CN" sz="2000" baseline="30000"/>
              <a:t>2</a:t>
            </a:r>
            <a:r>
              <a:rPr lang="en-US" altLang="zh-CN" sz="2000"/>
              <a:t>MAB</a:t>
            </a:r>
            <a:r>
              <a:rPr lang="zh-CN" altLang="en-US" sz="2000"/>
              <a:t>模型，根据每个客户端的上下文属性和历史性能来估计每个客户机的模型交换时间。</a:t>
            </a:r>
            <a:endParaRPr lang="zh-CN" altLang="en-US" sz="2000"/>
          </a:p>
          <a:p>
            <a:pPr marL="342900" indent="-342900" fontAlgn="auto">
              <a:lnSpc>
                <a:spcPct val="120000"/>
              </a:lnSpc>
              <a:buFont typeface="Arial" panose="020B0604020202020204" pitchFamily="34" charset="0"/>
              <a:buChar char="•"/>
            </a:pPr>
            <a:endParaRPr sz="2000"/>
          </a:p>
          <a:p>
            <a:pPr marL="342900" indent="-342900" fontAlgn="auto">
              <a:lnSpc>
                <a:spcPct val="120000"/>
              </a:lnSpc>
              <a:buFont typeface="Arial" panose="020B0604020202020204" pitchFamily="34" charset="0"/>
              <a:buChar char="•"/>
            </a:pPr>
            <a:r>
              <a:rPr sz="2000"/>
              <a:t>提出了一种公平保证选择算法RBCS-F，以有效地解决所提出的优化问题。RBCS-F可以保证不违反长期公平约束。</a:t>
            </a:r>
            <a:endParaRPr sz="200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pic>
        <p:nvPicPr>
          <p:cNvPr id="103" name="图片 102"/>
          <p:cNvPicPr/>
          <p:nvPr/>
        </p:nvPicPr>
        <p:blipFill>
          <a:blip r:embed="rId1"/>
          <a:stretch>
            <a:fillRect/>
          </a:stretch>
        </p:blipFill>
        <p:spPr>
          <a:xfrm>
            <a:off x="3711575" y="4778375"/>
            <a:ext cx="4306570" cy="1403985"/>
          </a:xfrm>
          <a:prstGeom prst="rect">
            <a:avLst/>
          </a:prstGeom>
          <a:noFill/>
          <a:ln w="9525">
            <a:noFill/>
          </a:ln>
        </p:spPr>
      </p:pic>
      <p:pic>
        <p:nvPicPr>
          <p:cNvPr id="2" name="图片 1"/>
          <p:cNvPicPr>
            <a:picLocks noChangeAspect="1"/>
          </p:cNvPicPr>
          <p:nvPr/>
        </p:nvPicPr>
        <p:blipFill>
          <a:blip r:embed="rId2"/>
          <a:stretch>
            <a:fillRect/>
          </a:stretch>
        </p:blipFill>
        <p:spPr>
          <a:xfrm>
            <a:off x="6960235" y="1230630"/>
            <a:ext cx="4892040" cy="3627120"/>
          </a:xfrm>
          <a:prstGeom prst="rect">
            <a:avLst/>
          </a:prstGeom>
          <a:effectLst>
            <a:outerShdw blurRad="50800" dist="38100" dir="2700000" algn="tl" rotWithShape="0">
              <a:prstClr val="black">
                <a:alpha val="40000"/>
              </a:prstClr>
            </a:outerShdw>
          </a:effectLst>
        </p:spPr>
      </p:pic>
      <p:sp>
        <p:nvSpPr>
          <p:cNvPr id="4" name="文本框 3"/>
          <p:cNvSpPr txBox="1"/>
          <p:nvPr/>
        </p:nvSpPr>
        <p:spPr>
          <a:xfrm>
            <a:off x="357505" y="285750"/>
            <a:ext cx="4430395" cy="521970"/>
          </a:xfrm>
          <a:prstGeom prst="rect">
            <a:avLst/>
          </a:prstGeom>
          <a:noFill/>
        </p:spPr>
        <p:txBody>
          <a:bodyPr wrap="square" rtlCol="0">
            <a:spAutoFit/>
          </a:bodyPr>
          <a:p>
            <a:r>
              <a:rPr lang="en-US" altLang="zh-CN" sz="2800"/>
              <a:t>Problem Formulation:</a:t>
            </a:r>
            <a:endParaRPr lang="en-US" altLang="zh-CN" sz="2800"/>
          </a:p>
        </p:txBody>
      </p:sp>
      <p:pic>
        <p:nvPicPr>
          <p:cNvPr id="100" name="图片 99"/>
          <p:cNvPicPr/>
          <p:nvPr/>
        </p:nvPicPr>
        <p:blipFill>
          <a:blip r:embed="rId3"/>
          <a:stretch>
            <a:fillRect/>
          </a:stretch>
        </p:blipFill>
        <p:spPr>
          <a:xfrm>
            <a:off x="616585" y="1525905"/>
            <a:ext cx="2251710" cy="513715"/>
          </a:xfrm>
          <a:prstGeom prst="rect">
            <a:avLst/>
          </a:prstGeom>
          <a:noFill/>
          <a:ln w="9525">
            <a:noFill/>
          </a:ln>
        </p:spPr>
      </p:pic>
      <p:sp>
        <p:nvSpPr>
          <p:cNvPr id="3" name="文本框 2"/>
          <p:cNvSpPr txBox="1"/>
          <p:nvPr/>
        </p:nvSpPr>
        <p:spPr>
          <a:xfrm>
            <a:off x="529590" y="982980"/>
            <a:ext cx="6534785" cy="368300"/>
          </a:xfrm>
          <a:prstGeom prst="rect">
            <a:avLst/>
          </a:prstGeom>
          <a:noFill/>
        </p:spPr>
        <p:txBody>
          <a:bodyPr wrap="square" rtlCol="0">
            <a:spAutoFit/>
          </a:bodyPr>
          <a:p>
            <a:r>
              <a:rPr lang="en-US" altLang="zh-CN"/>
              <a:t>A .</a:t>
            </a:r>
            <a:r>
              <a:rPr lang="zh-CN" altLang="en-US"/>
              <a:t>评估的一个重要度量标准：</a:t>
            </a:r>
            <a:r>
              <a:rPr lang="en-US" altLang="zh-CN"/>
              <a:t>model exchange  time</a:t>
            </a:r>
            <a:endParaRPr lang="en-US" altLang="zh-CN"/>
          </a:p>
        </p:txBody>
      </p:sp>
      <p:sp>
        <p:nvSpPr>
          <p:cNvPr id="5" name="文本框 4"/>
          <p:cNvSpPr txBox="1"/>
          <p:nvPr/>
        </p:nvSpPr>
        <p:spPr>
          <a:xfrm>
            <a:off x="529590" y="2135505"/>
            <a:ext cx="6534785" cy="368300"/>
          </a:xfrm>
          <a:prstGeom prst="rect">
            <a:avLst/>
          </a:prstGeom>
          <a:noFill/>
        </p:spPr>
        <p:txBody>
          <a:bodyPr wrap="square" rtlCol="0">
            <a:spAutoFit/>
          </a:bodyPr>
          <a:p>
            <a:r>
              <a:rPr lang="en-US" altLang="zh-CN"/>
              <a:t>B .</a:t>
            </a:r>
            <a:r>
              <a:rPr lang="zh-CN"/>
              <a:t>长期公平约束</a:t>
            </a:r>
            <a:endParaRPr lang="zh-CN"/>
          </a:p>
        </p:txBody>
      </p:sp>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8331200" y="5054600"/>
              <a:ext cx="1422400" cy="209550"/>
            </p14:xfrm>
          </p:contentPart>
        </mc:Choice>
        <mc:Fallback xmlns="">
          <p:pic>
            <p:nvPicPr>
              <p:cNvPr id="6" name="墨迹 5"/>
            </p:nvPicPr>
            <p:blipFill>
              <a:blip r:embed="rId5"/>
            </p:blipFill>
            <p:spPr>
              <a:xfrm>
                <a:off x="8331200" y="5054600"/>
                <a:ext cx="1422400" cy="2095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8693150" y="5327650"/>
              <a:ext cx="311150" cy="25400"/>
            </p14:xfrm>
          </p:contentPart>
        </mc:Choice>
        <mc:Fallback xmlns="">
          <p:pic>
            <p:nvPicPr>
              <p:cNvPr id="7" name="墨迹 6"/>
            </p:nvPicPr>
            <p:blipFill>
              <a:blip r:embed="rId7"/>
            </p:blipFill>
            <p:spPr>
              <a:xfrm>
                <a:off x="8693150" y="5327650"/>
                <a:ext cx="311150" cy="254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8826500" y="5334000"/>
              <a:ext cx="95250" cy="228600"/>
            </p14:xfrm>
          </p:contentPart>
        </mc:Choice>
        <mc:Fallback xmlns="">
          <p:pic>
            <p:nvPicPr>
              <p:cNvPr id="8" name="墨迹 7"/>
            </p:nvPicPr>
            <p:blipFill>
              <a:blip r:embed="rId9"/>
            </p:blipFill>
            <p:spPr>
              <a:xfrm>
                <a:off x="8826500" y="5334000"/>
                <a:ext cx="95250" cy="2286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8940800" y="5530850"/>
              <a:ext cx="133350" cy="12700"/>
            </p14:xfrm>
          </p:contentPart>
        </mc:Choice>
        <mc:Fallback xmlns="">
          <p:pic>
            <p:nvPicPr>
              <p:cNvPr id="9" name="墨迹 8"/>
            </p:nvPicPr>
            <p:blipFill>
              <a:blip r:embed="rId11"/>
            </p:blipFill>
            <p:spPr>
              <a:xfrm>
                <a:off x="8940800" y="5530850"/>
                <a:ext cx="133350" cy="127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9029700" y="5461000"/>
              <a:ext cx="63500" cy="203200"/>
            </p14:xfrm>
          </p:contentPart>
        </mc:Choice>
        <mc:Fallback xmlns="">
          <p:pic>
            <p:nvPicPr>
              <p:cNvPr id="10" name="墨迹 9"/>
            </p:nvPicPr>
            <p:blipFill>
              <a:blip r:embed="rId13"/>
            </p:blipFill>
            <p:spPr>
              <a:xfrm>
                <a:off x="9029700" y="5461000"/>
                <a:ext cx="63500" cy="2032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9156700" y="5632450"/>
              <a:ext cx="12700" cy="360"/>
            </p14:xfrm>
          </p:contentPart>
        </mc:Choice>
        <mc:Fallback xmlns="">
          <p:pic>
            <p:nvPicPr>
              <p:cNvPr id="11" name="墨迹 10"/>
            </p:nvPicPr>
            <p:blipFill>
              <a:blip r:embed="rId15"/>
            </p:blipFill>
            <p:spPr>
              <a:xfrm>
                <a:off x="9156700" y="5632450"/>
                <a:ext cx="1270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9169400" y="5626100"/>
              <a:ext cx="19050" cy="57150"/>
            </p14:xfrm>
          </p:contentPart>
        </mc:Choice>
        <mc:Fallback xmlns="">
          <p:pic>
            <p:nvPicPr>
              <p:cNvPr id="12" name="墨迹 11"/>
            </p:nvPicPr>
            <p:blipFill>
              <a:blip r:embed="rId17"/>
            </p:blipFill>
            <p:spPr>
              <a:xfrm>
                <a:off x="9169400" y="5626100"/>
                <a:ext cx="19050" cy="571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9277350" y="5511800"/>
              <a:ext cx="120650" cy="139700"/>
            </p14:xfrm>
          </p:contentPart>
        </mc:Choice>
        <mc:Fallback xmlns="">
          <p:pic>
            <p:nvPicPr>
              <p:cNvPr id="13" name="墨迹 12"/>
            </p:nvPicPr>
            <p:blipFill>
              <a:blip r:embed="rId19"/>
            </p:blipFill>
            <p:spPr>
              <a:xfrm>
                <a:off x="9277350" y="5511800"/>
                <a:ext cx="120650" cy="139700"/>
              </a:xfrm>
              <a:prstGeom prst="rect"/>
            </p:spPr>
          </p:pic>
        </mc:Fallback>
      </mc:AlternateContent>
      <p:pic>
        <p:nvPicPr>
          <p:cNvPr id="101" name="图片 100"/>
          <p:cNvPicPr/>
          <p:nvPr/>
        </p:nvPicPr>
        <p:blipFill>
          <a:blip r:embed="rId20"/>
          <a:stretch>
            <a:fillRect/>
          </a:stretch>
        </p:blipFill>
        <p:spPr>
          <a:xfrm>
            <a:off x="821690" y="2503805"/>
            <a:ext cx="2850515" cy="763270"/>
          </a:xfrm>
          <a:prstGeom prst="rect">
            <a:avLst/>
          </a:prstGeom>
          <a:noFill/>
          <a:ln w="9525">
            <a:noFill/>
          </a:ln>
        </p:spPr>
      </p:pic>
      <p:sp>
        <p:nvSpPr>
          <p:cNvPr id="14" name="文本框 13"/>
          <p:cNvSpPr txBox="1"/>
          <p:nvPr/>
        </p:nvSpPr>
        <p:spPr>
          <a:xfrm>
            <a:off x="529590" y="3288030"/>
            <a:ext cx="6734810" cy="368300"/>
          </a:xfrm>
          <a:prstGeom prst="rect">
            <a:avLst/>
          </a:prstGeom>
          <a:noFill/>
        </p:spPr>
        <p:txBody>
          <a:bodyPr wrap="square" rtlCol="0">
            <a:spAutoFit/>
          </a:bodyPr>
          <a:p>
            <a:r>
              <a:rPr lang="en-US" altLang="zh-CN"/>
              <a:t>C .</a:t>
            </a:r>
            <a:r>
              <a:rPr lang="zh-CN" altLang="en-US"/>
              <a:t>客户端有效性：</a:t>
            </a:r>
            <a:r>
              <a:rPr lang="zh-CN"/>
              <a:t>捕获客户端的状态，指示客户端是否愿意参与。</a:t>
            </a:r>
            <a:endParaRPr lang="zh-CN"/>
          </a:p>
        </p:txBody>
      </p:sp>
      <p:pic>
        <p:nvPicPr>
          <p:cNvPr id="15" name="图片 14"/>
          <p:cNvPicPr>
            <a:picLocks noChangeAspect="1"/>
          </p:cNvPicPr>
          <p:nvPr/>
        </p:nvPicPr>
        <p:blipFill>
          <a:blip r:embed="rId21"/>
          <a:stretch>
            <a:fillRect/>
          </a:stretch>
        </p:blipFill>
        <p:spPr>
          <a:xfrm>
            <a:off x="710565" y="3731260"/>
            <a:ext cx="2063750" cy="410845"/>
          </a:xfrm>
          <a:prstGeom prst="rect">
            <a:avLst/>
          </a:prstGeom>
        </p:spPr>
      </p:pic>
      <p:sp>
        <p:nvSpPr>
          <p:cNvPr id="16" name="文本框 15"/>
          <p:cNvSpPr txBox="1"/>
          <p:nvPr/>
        </p:nvSpPr>
        <p:spPr>
          <a:xfrm>
            <a:off x="529590" y="4276090"/>
            <a:ext cx="6734810" cy="368300"/>
          </a:xfrm>
          <a:prstGeom prst="rect">
            <a:avLst/>
          </a:prstGeom>
          <a:noFill/>
        </p:spPr>
        <p:txBody>
          <a:bodyPr wrap="square" rtlCol="0">
            <a:spAutoFit/>
          </a:bodyPr>
          <a:p>
            <a:r>
              <a:rPr lang="en-US" altLang="zh-CN"/>
              <a:t>D .</a:t>
            </a:r>
            <a:r>
              <a:rPr lang="zh-CN" altLang="en-US"/>
              <a:t>可选部分</a:t>
            </a:r>
            <a:endParaRPr lang="zh-CN"/>
          </a:p>
        </p:txBody>
      </p:sp>
      <p:pic>
        <p:nvPicPr>
          <p:cNvPr id="102" name="图片 101"/>
          <p:cNvPicPr/>
          <p:nvPr/>
        </p:nvPicPr>
        <p:blipFill>
          <a:blip r:embed="rId22"/>
          <a:stretch>
            <a:fillRect/>
          </a:stretch>
        </p:blipFill>
        <p:spPr>
          <a:xfrm>
            <a:off x="821690" y="4712970"/>
            <a:ext cx="1630680" cy="640080"/>
          </a:xfrm>
          <a:prstGeom prst="rect">
            <a:avLst/>
          </a:prstGeom>
          <a:noFill/>
          <a:ln w="9525">
            <a:noFill/>
          </a:ln>
        </p:spPr>
      </p:pic>
      <p:sp>
        <p:nvSpPr>
          <p:cNvPr id="17" name="文本框 16"/>
          <p:cNvSpPr txBox="1"/>
          <p:nvPr/>
        </p:nvSpPr>
        <p:spPr>
          <a:xfrm>
            <a:off x="3943350" y="4556760"/>
            <a:ext cx="3121025" cy="368300"/>
          </a:xfrm>
          <a:prstGeom prst="rect">
            <a:avLst/>
          </a:prstGeom>
          <a:noFill/>
        </p:spPr>
        <p:txBody>
          <a:bodyPr wrap="square" rtlCol="0" anchor="t">
            <a:spAutoFit/>
          </a:bodyPr>
          <a:p>
            <a:pPr marL="285750" indent="-285750">
              <a:buFont typeface="Wingdings" panose="05000000000000000000" charset="0"/>
              <a:buChar char="n"/>
            </a:pPr>
            <a:r>
              <a:rPr lang="zh-CN" altLang="en-US"/>
              <a:t>一个离线的长期优化问题</a:t>
            </a:r>
            <a:endParaRPr lang="zh-CN" altLang="en-US"/>
          </a:p>
        </p:txBody>
      </p:sp>
      <p:sp>
        <p:nvSpPr>
          <p:cNvPr id="18" name="右箭头 17"/>
          <p:cNvSpPr/>
          <p:nvPr/>
        </p:nvSpPr>
        <p:spPr>
          <a:xfrm>
            <a:off x="3246120" y="5247005"/>
            <a:ext cx="539750" cy="4349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pic>
        <p:nvPicPr>
          <p:cNvPr id="103" name="图片 102"/>
          <p:cNvPicPr/>
          <p:nvPr/>
        </p:nvPicPr>
        <p:blipFill>
          <a:blip r:embed="rId1"/>
          <a:stretch>
            <a:fillRect/>
          </a:stretch>
        </p:blipFill>
        <p:spPr>
          <a:xfrm>
            <a:off x="3154680" y="165100"/>
            <a:ext cx="4306570" cy="1403985"/>
          </a:xfrm>
          <a:prstGeom prst="rect">
            <a:avLst/>
          </a:prstGeom>
          <a:noFill/>
          <a:ln w="9525">
            <a:noFill/>
          </a:ln>
        </p:spPr>
      </p:pic>
      <p:sp>
        <p:nvSpPr>
          <p:cNvPr id="2" name="下箭头 1"/>
          <p:cNvSpPr/>
          <p:nvPr/>
        </p:nvSpPr>
        <p:spPr>
          <a:xfrm>
            <a:off x="5363845" y="1597025"/>
            <a:ext cx="469900" cy="5746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874395" y="2199640"/>
            <a:ext cx="9884410" cy="1788795"/>
          </a:xfrm>
          <a:prstGeom prst="rect">
            <a:avLst/>
          </a:prstGeom>
          <a:noFill/>
        </p:spPr>
        <p:txBody>
          <a:bodyPr wrap="square" rtlCol="0">
            <a:spAutoFit/>
          </a:bodyPr>
          <a:p>
            <a:pPr indent="0" fontAlgn="auto">
              <a:lnSpc>
                <a:spcPct val="120000"/>
              </a:lnSpc>
              <a:buFont typeface="Arial" panose="020B0604020202020204" pitchFamily="34" charset="0"/>
              <a:buNone/>
            </a:pPr>
            <a:r>
              <a:rPr lang="zh-CN" altLang="en-US" sz="2000"/>
              <a:t>三个关键点需解决：</a:t>
            </a:r>
            <a:endParaRPr lang="zh-CN" altLang="en-US" sz="2000"/>
          </a:p>
          <a:p>
            <a:pPr marL="342900" indent="-342900" fontAlgn="auto">
              <a:lnSpc>
                <a:spcPct val="120000"/>
              </a:lnSpc>
              <a:buFont typeface="Arial" panose="020B0604020202020204" pitchFamily="34" charset="0"/>
              <a:buChar char="•"/>
            </a:pPr>
            <a:r>
              <a:rPr lang="zh-CN" altLang="en-US"/>
              <a:t>客户端的可用性，直到调度器在特定一轮的开始时才知道。这意味着离线策略，没有给予访问这一特定信息的机会，很难保证满足约束</a:t>
            </a:r>
            <a:r>
              <a:rPr lang="en-US" altLang="zh-CN"/>
              <a:t>C</a:t>
            </a:r>
            <a:r>
              <a:rPr lang="zh-CN" altLang="en-US"/>
              <a:t>和</a:t>
            </a:r>
            <a:r>
              <a:rPr lang="en-US" altLang="zh-CN"/>
              <a:t>D</a:t>
            </a:r>
            <a:r>
              <a:rPr lang="zh-CN" altLang="en-US"/>
              <a:t>。</a:t>
            </a:r>
            <a:endParaRPr lang="zh-CN" altLang="en-US"/>
          </a:p>
          <a:p>
            <a:pPr marL="342900" indent="-342900" fontAlgn="auto">
              <a:lnSpc>
                <a:spcPct val="120000"/>
              </a:lnSpc>
              <a:buFont typeface="Arial" panose="020B0604020202020204" pitchFamily="34" charset="0"/>
              <a:buChar char="•"/>
            </a:pPr>
            <a:r>
              <a:rPr lang="en-US" altLang="zh-CN"/>
              <a:t>B由时间耦合约束得出的，这是离线解决方案难处理的</a:t>
            </a:r>
            <a:r>
              <a:rPr lang="zh-CN" altLang="en-US"/>
              <a:t>。</a:t>
            </a:r>
            <a:endParaRPr lang="zh-CN" altLang="en-US"/>
          </a:p>
          <a:p>
            <a:pPr marL="342900" indent="-342900" fontAlgn="auto">
              <a:lnSpc>
                <a:spcPct val="120000"/>
              </a:lnSpc>
              <a:buFont typeface="Arial" panose="020B0604020202020204" pitchFamily="34" charset="0"/>
              <a:buChar char="•"/>
            </a:pPr>
            <a:r>
              <a:rPr lang="zh-CN" altLang="en-US"/>
              <a:t>模型交换时间的信息只有在实际让客户参与训练后才能观察到。</a:t>
            </a:r>
            <a:endParaRPr lang="zh-CN" altLang="en-US"/>
          </a:p>
        </p:txBody>
      </p:sp>
      <p:sp>
        <p:nvSpPr>
          <p:cNvPr id="3" name="下箭头 2"/>
          <p:cNvSpPr/>
          <p:nvPr/>
        </p:nvSpPr>
        <p:spPr>
          <a:xfrm rot="16200000" flipH="1">
            <a:off x="1367790" y="4358005"/>
            <a:ext cx="469900" cy="12744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1212850" y="4455160"/>
            <a:ext cx="640080" cy="368300"/>
          </a:xfrm>
          <a:prstGeom prst="rect">
            <a:avLst/>
          </a:prstGeom>
          <a:noFill/>
        </p:spPr>
        <p:txBody>
          <a:bodyPr wrap="none" rtlCol="0">
            <a:spAutoFit/>
          </a:bodyPr>
          <a:p>
            <a:r>
              <a:rPr lang="zh-CN" altLang="en-US"/>
              <a:t>解决</a:t>
            </a:r>
            <a:endParaRPr lang="zh-CN" altLang="en-US"/>
          </a:p>
        </p:txBody>
      </p:sp>
      <p:sp>
        <p:nvSpPr>
          <p:cNvPr id="6" name="文本框 5"/>
          <p:cNvSpPr txBox="1"/>
          <p:nvPr/>
        </p:nvSpPr>
        <p:spPr>
          <a:xfrm>
            <a:off x="2526665" y="4455160"/>
            <a:ext cx="7793990" cy="1696720"/>
          </a:xfrm>
          <a:prstGeom prst="rect">
            <a:avLst/>
          </a:prstGeom>
          <a:noFill/>
        </p:spPr>
        <p:txBody>
          <a:bodyPr wrap="square" rtlCol="0">
            <a:spAutoFit/>
          </a:bodyPr>
          <a:p>
            <a:pPr marL="285750" indent="-285750" fontAlgn="auto">
              <a:lnSpc>
                <a:spcPct val="120000"/>
              </a:lnSpc>
              <a:buFont typeface="Arial" panose="020B0604020202020204" pitchFamily="34" charset="0"/>
              <a:buChar char="•"/>
            </a:pPr>
            <a:r>
              <a:rPr lang="zh-CN" altLang="en-US"/>
              <a:t>通过Lyapunov优化将离线问题转换为逐步在线调度问题，以解决前两个问题；</a:t>
            </a:r>
            <a:endParaRPr lang="zh-CN" altLang="en-US"/>
          </a:p>
          <a:p>
            <a:pPr marL="285750" indent="-285750" fontAlgn="auto">
              <a:lnSpc>
                <a:spcPct val="120000"/>
              </a:lnSpc>
              <a:buFont typeface="Arial" panose="020B0604020202020204" pitchFamily="34" charset="0"/>
              <a:buChar char="•"/>
            </a:pPr>
            <a:r>
              <a:rPr lang="zh-CN" altLang="en-US">
                <a:sym typeface="+mn-ea"/>
              </a:rPr>
              <a:t>构建</a:t>
            </a:r>
            <a:r>
              <a:rPr lang="en-US" altLang="zh-CN">
                <a:sym typeface="+mn-ea"/>
              </a:rPr>
              <a:t>C</a:t>
            </a:r>
            <a:r>
              <a:rPr lang="en-US" altLang="zh-CN" baseline="30000">
                <a:sym typeface="+mn-ea"/>
              </a:rPr>
              <a:t>2</a:t>
            </a:r>
            <a:r>
              <a:rPr lang="en-US" altLang="zh-CN">
                <a:sym typeface="+mn-ea"/>
              </a:rPr>
              <a:t>MAB</a:t>
            </a:r>
            <a:r>
              <a:rPr lang="zh-CN" altLang="en-US">
                <a:sym typeface="+mn-ea"/>
              </a:rPr>
              <a:t>模型，根据每个客户端的上下文属性和历史性能来估计每个客户机的模型交换时间。</a:t>
            </a:r>
            <a:endParaRPr lang="zh-CN" altLang="en-US"/>
          </a:p>
          <a:p>
            <a:pPr marL="285750" indent="-285750">
              <a:buFont typeface="Arial" panose="020B0604020202020204" pitchFamily="34" charset="0"/>
              <a:buChar char="•"/>
            </a:pP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sp>
        <p:nvSpPr>
          <p:cNvPr id="17" name="文本框 16"/>
          <p:cNvSpPr txBox="1"/>
          <p:nvPr/>
        </p:nvSpPr>
        <p:spPr>
          <a:xfrm>
            <a:off x="436245" y="327025"/>
            <a:ext cx="5095875" cy="460375"/>
          </a:xfrm>
          <a:prstGeom prst="rect">
            <a:avLst/>
          </a:prstGeom>
          <a:noFill/>
        </p:spPr>
        <p:txBody>
          <a:bodyPr wrap="square" rtlCol="0" anchor="t">
            <a:spAutoFit/>
          </a:bodyPr>
          <a:p>
            <a:pPr marL="285750" indent="-285750">
              <a:buFont typeface="Wingdings" panose="05000000000000000000" charset="0"/>
              <a:buChar char="n"/>
            </a:pPr>
            <a:r>
              <a:rPr lang="en-US" altLang="zh-CN" sz="2400"/>
              <a:t>Lyapunov</a:t>
            </a:r>
            <a:r>
              <a:rPr lang="zh-CN" altLang="en-US" sz="2400"/>
              <a:t>框架下的问题变换</a:t>
            </a:r>
            <a:endParaRPr lang="zh-CN" altLang="en-US" sz="2400"/>
          </a:p>
        </p:txBody>
      </p:sp>
      <p:sp>
        <p:nvSpPr>
          <p:cNvPr id="3" name="文本框 2"/>
          <p:cNvSpPr txBox="1"/>
          <p:nvPr/>
        </p:nvSpPr>
        <p:spPr>
          <a:xfrm>
            <a:off x="668655" y="982980"/>
            <a:ext cx="6073775" cy="645160"/>
          </a:xfrm>
          <a:prstGeom prst="rect">
            <a:avLst/>
          </a:prstGeom>
          <a:noFill/>
        </p:spPr>
        <p:txBody>
          <a:bodyPr wrap="square" rtlCol="0">
            <a:spAutoFit/>
          </a:bodyPr>
          <a:p>
            <a:r>
              <a:rPr lang="en-US" altLang="zh-CN"/>
              <a:t>A .</a:t>
            </a:r>
            <a:r>
              <a:rPr lang="zh-CN" altLang="en-US"/>
              <a:t>为每个客户创建了一个虚拟队列，队列长度用</a:t>
            </a:r>
            <a:r>
              <a:rPr lang="en-US" altLang="zh-CN"/>
              <a:t>Z</a:t>
            </a:r>
            <a:r>
              <a:rPr lang="en-US" altLang="zh-CN" baseline="-25000"/>
              <a:t>t,n</a:t>
            </a:r>
            <a:r>
              <a:rPr lang="zh-CN" altLang="en-US"/>
              <a:t>表示</a:t>
            </a:r>
            <a:endParaRPr lang="zh-CN" altLang="en-US"/>
          </a:p>
          <a:p>
            <a:r>
              <a:rPr lang="en-US" altLang="zh-CN"/>
              <a:t>    </a:t>
            </a:r>
            <a:r>
              <a:rPr lang="zh-CN" altLang="en-US"/>
              <a:t>整个FL过程都遵循以下规则：</a:t>
            </a:r>
            <a:endParaRPr lang="zh-CN" altLang="en-US"/>
          </a:p>
        </p:txBody>
      </p:sp>
      <p:pic>
        <p:nvPicPr>
          <p:cNvPr id="104" name="图片 103"/>
          <p:cNvPicPr/>
          <p:nvPr/>
        </p:nvPicPr>
        <p:blipFill>
          <a:blip r:embed="rId1"/>
          <a:stretch>
            <a:fillRect/>
          </a:stretch>
        </p:blipFill>
        <p:spPr>
          <a:xfrm>
            <a:off x="988060" y="1628140"/>
            <a:ext cx="4424045" cy="594360"/>
          </a:xfrm>
          <a:prstGeom prst="rect">
            <a:avLst/>
          </a:prstGeom>
          <a:noFill/>
          <a:ln w="9525">
            <a:noFill/>
          </a:ln>
        </p:spPr>
      </p:pic>
      <p:sp>
        <p:nvSpPr>
          <p:cNvPr id="4" name="文本框 3"/>
          <p:cNvSpPr txBox="1"/>
          <p:nvPr/>
        </p:nvSpPr>
        <p:spPr>
          <a:xfrm>
            <a:off x="668655" y="2320290"/>
            <a:ext cx="8550910" cy="645160"/>
          </a:xfrm>
          <a:prstGeom prst="rect">
            <a:avLst/>
          </a:prstGeom>
          <a:noFill/>
        </p:spPr>
        <p:txBody>
          <a:bodyPr wrap="square" rtlCol="0">
            <a:spAutoFit/>
          </a:bodyPr>
          <a:p>
            <a:r>
              <a:rPr lang="en-US" altLang="zh-CN"/>
              <a:t>B.</a:t>
            </a:r>
            <a:r>
              <a:t>将时间耦合约束转换为确保虚拟队列在整个FL过程中平均速率稳定的目标</a:t>
            </a:r>
          </a:p>
          <a:p>
            <a:r>
              <a:rPr lang="zh-CN"/>
              <a:t>（给队列长度设置一个上限）</a:t>
            </a:r>
            <a:endParaRPr lang="en-US" altLang="zh-CN"/>
          </a:p>
        </p:txBody>
      </p:sp>
      <p:pic>
        <p:nvPicPr>
          <p:cNvPr id="7" name="图片 6"/>
          <p:cNvPicPr>
            <a:picLocks noChangeAspect="1"/>
          </p:cNvPicPr>
          <p:nvPr/>
        </p:nvPicPr>
        <p:blipFill>
          <a:blip r:embed="rId2"/>
          <a:stretch>
            <a:fillRect/>
          </a:stretch>
        </p:blipFill>
        <p:spPr>
          <a:xfrm>
            <a:off x="1102360" y="3733800"/>
            <a:ext cx="4429760" cy="577850"/>
          </a:xfrm>
          <a:prstGeom prst="rect">
            <a:avLst/>
          </a:prstGeom>
        </p:spPr>
      </p:pic>
      <p:pic>
        <p:nvPicPr>
          <p:cNvPr id="8" name="图片 7"/>
          <p:cNvPicPr>
            <a:picLocks noChangeAspect="1"/>
          </p:cNvPicPr>
          <p:nvPr/>
        </p:nvPicPr>
        <p:blipFill>
          <a:blip r:embed="rId3"/>
          <a:stretch>
            <a:fillRect/>
          </a:stretch>
        </p:blipFill>
        <p:spPr>
          <a:xfrm>
            <a:off x="3140075" y="2995295"/>
            <a:ext cx="2065655" cy="600075"/>
          </a:xfrm>
          <a:prstGeom prst="rect">
            <a:avLst/>
          </a:prstGeom>
        </p:spPr>
      </p:pic>
      <p:sp>
        <p:nvSpPr>
          <p:cNvPr id="9" name="文本框 8"/>
          <p:cNvSpPr txBox="1"/>
          <p:nvPr/>
        </p:nvSpPr>
        <p:spPr>
          <a:xfrm>
            <a:off x="988060" y="3110865"/>
            <a:ext cx="2921635" cy="368300"/>
          </a:xfrm>
          <a:prstGeom prst="rect">
            <a:avLst/>
          </a:prstGeom>
          <a:noFill/>
        </p:spPr>
        <p:txBody>
          <a:bodyPr wrap="square" rtlCol="0">
            <a:spAutoFit/>
          </a:bodyPr>
          <a:p>
            <a:r>
              <a:rPr lang="zh-CN" altLang="en-US"/>
              <a:t>二次</a:t>
            </a:r>
            <a:r>
              <a:rPr lang="en-US" altLang="zh-CN"/>
              <a:t>Lyapunov</a:t>
            </a:r>
            <a:r>
              <a:rPr lang="zh-CN" altLang="en-US"/>
              <a:t>函数</a:t>
            </a:r>
            <a:r>
              <a:rPr lang="en-US" altLang="zh-CN"/>
              <a:t>:</a:t>
            </a:r>
            <a:endParaRPr lang="en-US" altLang="zh-CN"/>
          </a:p>
        </p:txBody>
      </p:sp>
      <p:pic>
        <p:nvPicPr>
          <p:cNvPr id="10" name="图片 9"/>
          <p:cNvPicPr>
            <a:picLocks noChangeAspect="1"/>
          </p:cNvPicPr>
          <p:nvPr/>
        </p:nvPicPr>
        <p:blipFill>
          <a:blip r:embed="rId4"/>
          <a:stretch>
            <a:fillRect/>
          </a:stretch>
        </p:blipFill>
        <p:spPr>
          <a:xfrm>
            <a:off x="5163820" y="3063240"/>
            <a:ext cx="1578610" cy="414655"/>
          </a:xfrm>
          <a:prstGeom prst="rect">
            <a:avLst/>
          </a:prstGeom>
        </p:spPr>
      </p:pic>
      <p:sp>
        <p:nvSpPr>
          <p:cNvPr id="12" name="文本框 11"/>
          <p:cNvSpPr txBox="1"/>
          <p:nvPr/>
        </p:nvSpPr>
        <p:spPr>
          <a:xfrm>
            <a:off x="988060" y="4567555"/>
            <a:ext cx="9907270" cy="368300"/>
          </a:xfrm>
          <a:prstGeom prst="rect">
            <a:avLst/>
          </a:prstGeom>
          <a:noFill/>
        </p:spPr>
        <p:txBody>
          <a:bodyPr wrap="square" rtlCol="0" anchor="t">
            <a:spAutoFit/>
          </a:bodyPr>
          <a:p>
            <a:r>
              <a:rPr lang="zh-CN" altLang="en-US"/>
              <a:t>P1的目标是在满足给定约束的同时最小化模型交换时间。因此将目标函数合并成漂移函数：</a:t>
            </a:r>
            <a:endParaRPr lang="zh-CN" altLang="en-US"/>
          </a:p>
        </p:txBody>
      </p:sp>
      <p:sp>
        <p:nvSpPr>
          <p:cNvPr id="13" name="文本框 12"/>
          <p:cNvSpPr txBox="1"/>
          <p:nvPr/>
        </p:nvSpPr>
        <p:spPr>
          <a:xfrm>
            <a:off x="1102360" y="5191760"/>
            <a:ext cx="3432810" cy="368300"/>
          </a:xfrm>
          <a:prstGeom prst="rect">
            <a:avLst/>
          </a:prstGeom>
          <a:noFill/>
        </p:spPr>
        <p:txBody>
          <a:bodyPr wrap="square" rtlCol="0" anchor="t">
            <a:spAutoFit/>
          </a:bodyPr>
          <a:p>
            <a:r>
              <a:rPr lang="zh-CN" altLang="en-US"/>
              <a:t>drift</a:t>
            </a:r>
            <a:r>
              <a:rPr lang="en-US" altLang="zh-CN"/>
              <a:t>-</a:t>
            </a:r>
            <a:r>
              <a:rPr lang="zh-CN" altLang="en-US"/>
              <a:t>plus-cost函数：</a:t>
            </a:r>
            <a:endParaRPr lang="en-US" altLang="zh-CN"/>
          </a:p>
        </p:txBody>
      </p:sp>
      <p:pic>
        <p:nvPicPr>
          <p:cNvPr id="14" name="图片 13"/>
          <p:cNvPicPr>
            <a:picLocks noChangeAspect="1"/>
          </p:cNvPicPr>
          <p:nvPr/>
        </p:nvPicPr>
        <p:blipFill>
          <a:blip r:embed="rId5"/>
          <a:stretch>
            <a:fillRect/>
          </a:stretch>
        </p:blipFill>
        <p:spPr>
          <a:xfrm>
            <a:off x="3220085" y="5118735"/>
            <a:ext cx="3522345" cy="538480"/>
          </a:xfrm>
          <a:prstGeom prst="rect">
            <a:avLst/>
          </a:prstGeom>
        </p:spPr>
      </p:pic>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1637030" y="2602230"/>
            <a:ext cx="4749165" cy="2028190"/>
          </a:xfrm>
          <a:prstGeom prst="rect">
            <a:avLst/>
          </a:prstGeom>
        </p:spPr>
      </p:pic>
      <p:pic>
        <p:nvPicPr>
          <p:cNvPr id="3" name="图片 2"/>
          <p:cNvPicPr>
            <a:picLocks noChangeAspect="1"/>
          </p:cNvPicPr>
          <p:nvPr/>
        </p:nvPicPr>
        <p:blipFill>
          <a:blip r:embed="rId2"/>
          <a:stretch>
            <a:fillRect/>
          </a:stretch>
        </p:blipFill>
        <p:spPr>
          <a:xfrm>
            <a:off x="1054735" y="1305560"/>
            <a:ext cx="5625465" cy="1014095"/>
          </a:xfrm>
          <a:prstGeom prst="rect">
            <a:avLst/>
          </a:prstGeom>
        </p:spPr>
      </p:pic>
      <p:sp>
        <p:nvSpPr>
          <p:cNvPr id="17" name="文本框 16"/>
          <p:cNvSpPr txBox="1"/>
          <p:nvPr/>
        </p:nvSpPr>
        <p:spPr>
          <a:xfrm>
            <a:off x="436245" y="327025"/>
            <a:ext cx="5095875" cy="460375"/>
          </a:xfrm>
          <a:prstGeom prst="rect">
            <a:avLst/>
          </a:prstGeom>
          <a:noFill/>
        </p:spPr>
        <p:txBody>
          <a:bodyPr wrap="square" rtlCol="0" anchor="t">
            <a:spAutoFit/>
          </a:bodyPr>
          <a:p>
            <a:pPr marL="285750" indent="-285750">
              <a:buFont typeface="Wingdings" panose="05000000000000000000" charset="0"/>
              <a:buChar char="n"/>
            </a:pPr>
            <a:r>
              <a:rPr lang="en-US" altLang="zh-CN" sz="2400"/>
              <a:t>Lyapunov</a:t>
            </a:r>
            <a:r>
              <a:rPr lang="zh-CN" altLang="en-US" sz="2400"/>
              <a:t>框架下的问题变换</a:t>
            </a:r>
            <a:endParaRPr lang="zh-CN" altLang="en-US" sz="2400"/>
          </a:p>
        </p:txBody>
      </p:sp>
      <p:sp>
        <p:nvSpPr>
          <p:cNvPr id="2" name="文本框 1"/>
          <p:cNvSpPr txBox="1"/>
          <p:nvPr/>
        </p:nvSpPr>
        <p:spPr>
          <a:xfrm>
            <a:off x="821055" y="937260"/>
            <a:ext cx="965708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根据队列长度</a:t>
            </a:r>
            <a:r>
              <a:rPr lang="zh-CN" altLang="en-US">
                <a:latin typeface="Arial" panose="020B0604020202020204" pitchFamily="34" charset="0"/>
                <a:cs typeface="Arial" panose="020B0604020202020204" pitchFamily="34" charset="0"/>
              </a:rPr>
              <a:t>θ</a:t>
            </a:r>
            <a:r>
              <a:rPr lang="en-US" altLang="zh-CN" baseline="-25000">
                <a:latin typeface="Arial" panose="020B0604020202020204" pitchFamily="34" charset="0"/>
                <a:cs typeface="Arial" panose="020B0604020202020204" pitchFamily="34" charset="0"/>
              </a:rPr>
              <a:t>t,n</a:t>
            </a:r>
            <a:r>
              <a:rPr lang="zh-CN" altLang="en-US"/>
              <a:t>，系统模型的</a:t>
            </a:r>
            <a:r>
              <a:rPr lang="zh-CN" altLang="en-US">
                <a:sym typeface="+mn-ea"/>
              </a:rPr>
              <a:t>drift</a:t>
            </a:r>
            <a:r>
              <a:rPr lang="en-US" altLang="zh-CN">
                <a:sym typeface="+mn-ea"/>
              </a:rPr>
              <a:t>-</a:t>
            </a:r>
            <a:r>
              <a:rPr lang="zh-CN" altLang="en-US">
                <a:sym typeface="+mn-ea"/>
              </a:rPr>
              <a:t>plus-cost</a:t>
            </a:r>
            <a:r>
              <a:rPr lang="zh-CN" altLang="en-US"/>
              <a:t>函数可以被限制为以下形式：</a:t>
            </a:r>
            <a:endParaRPr lang="zh-CN" altLang="en-US"/>
          </a:p>
        </p:txBody>
      </p:sp>
      <p:sp>
        <p:nvSpPr>
          <p:cNvPr id="4" name="右箭头 3"/>
          <p:cNvSpPr/>
          <p:nvPr/>
        </p:nvSpPr>
        <p:spPr>
          <a:xfrm>
            <a:off x="966470" y="2602230"/>
            <a:ext cx="605155" cy="528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790700" y="2405380"/>
            <a:ext cx="8359775" cy="368300"/>
          </a:xfrm>
          <a:prstGeom prst="rect">
            <a:avLst/>
          </a:prstGeom>
          <a:noFill/>
        </p:spPr>
        <p:txBody>
          <a:bodyPr wrap="square" rtlCol="0" anchor="t">
            <a:spAutoFit/>
          </a:bodyPr>
          <a:p>
            <a:r>
              <a:rPr lang="zh-CN" altLang="en-US"/>
              <a:t>虚拟队列以某种方式保持稳定（即保证公平性），而目标函数也被最小化：</a:t>
            </a:r>
            <a:endParaRPr lang="zh-CN" altLang="en-US"/>
          </a:p>
        </p:txBody>
      </p:sp>
      <p:pic>
        <p:nvPicPr>
          <p:cNvPr id="7" name="图片 6"/>
          <p:cNvPicPr>
            <a:picLocks noChangeAspect="1"/>
          </p:cNvPicPr>
          <p:nvPr/>
        </p:nvPicPr>
        <p:blipFill>
          <a:blip r:embed="rId3"/>
          <a:stretch>
            <a:fillRect/>
          </a:stretch>
        </p:blipFill>
        <p:spPr>
          <a:xfrm>
            <a:off x="7404100" y="4391660"/>
            <a:ext cx="4060190" cy="1859915"/>
          </a:xfrm>
          <a:prstGeom prst="rect">
            <a:avLst/>
          </a:prstGeom>
        </p:spPr>
      </p:pic>
      <p:sp>
        <p:nvSpPr>
          <p:cNvPr id="8" name="右箭头 7"/>
          <p:cNvSpPr/>
          <p:nvPr/>
        </p:nvSpPr>
        <p:spPr>
          <a:xfrm>
            <a:off x="5018405" y="4980940"/>
            <a:ext cx="1594485" cy="528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4860290" y="4612640"/>
            <a:ext cx="2813685" cy="368300"/>
          </a:xfrm>
          <a:prstGeom prst="rect">
            <a:avLst/>
          </a:prstGeom>
          <a:noFill/>
        </p:spPr>
        <p:txBody>
          <a:bodyPr wrap="square" rtlCol="0">
            <a:spAutoFit/>
          </a:bodyPr>
          <a:p>
            <a:r>
              <a:rPr lang="zh-CN" altLang="en-US"/>
              <a:t>简化，去掉常量：</a:t>
            </a: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961390" y="778510"/>
            <a:ext cx="2561590" cy="854075"/>
          </a:xfrm>
          <a:prstGeom prst="rect">
            <a:avLst/>
          </a:prstGeom>
        </p:spPr>
      </p:pic>
      <p:sp>
        <p:nvSpPr>
          <p:cNvPr id="17" name="文本框 16"/>
          <p:cNvSpPr txBox="1"/>
          <p:nvPr/>
        </p:nvSpPr>
        <p:spPr>
          <a:xfrm>
            <a:off x="436245" y="327025"/>
            <a:ext cx="5835650" cy="460375"/>
          </a:xfrm>
          <a:prstGeom prst="rect">
            <a:avLst/>
          </a:prstGeom>
          <a:noFill/>
        </p:spPr>
        <p:txBody>
          <a:bodyPr wrap="square" rtlCol="0" anchor="t">
            <a:spAutoFit/>
          </a:bodyPr>
          <a:p>
            <a:pPr marL="285750" indent="-285750">
              <a:buFont typeface="Wingdings" panose="05000000000000000000" charset="0"/>
              <a:buChar char="n"/>
            </a:pPr>
            <a:r>
              <a:rPr sz="2400"/>
              <a:t>用C</a:t>
            </a:r>
            <a:r>
              <a:rPr sz="2400" baseline="30000"/>
              <a:t>2</a:t>
            </a:r>
            <a:r>
              <a:rPr sz="2400"/>
              <a:t>MA</a:t>
            </a:r>
            <a:r>
              <a:rPr lang="en-US" sz="2400"/>
              <a:t>B</a:t>
            </a:r>
            <a:r>
              <a:rPr lang="zh-CN" altLang="en-US" sz="2400"/>
              <a:t>估计</a:t>
            </a:r>
            <a:r>
              <a:rPr sz="2400"/>
              <a:t>模型交换时间</a:t>
            </a:r>
            <a:endParaRPr sz="2400"/>
          </a:p>
        </p:txBody>
      </p:sp>
      <p:sp>
        <p:nvSpPr>
          <p:cNvPr id="3" name="文本框 2"/>
          <p:cNvSpPr txBox="1"/>
          <p:nvPr/>
        </p:nvSpPr>
        <p:spPr>
          <a:xfrm>
            <a:off x="1102360" y="1650365"/>
            <a:ext cx="6900545" cy="368300"/>
          </a:xfrm>
          <a:prstGeom prst="rect">
            <a:avLst/>
          </a:prstGeom>
          <a:noFill/>
        </p:spPr>
        <p:txBody>
          <a:bodyPr wrap="square" rtlCol="0" anchor="t">
            <a:spAutoFit/>
          </a:bodyPr>
          <a:p>
            <a:r>
              <a:rPr lang="zh-CN" altLang="en-US"/>
              <a:t>利用UCB算法作为解决方案</a:t>
            </a:r>
            <a:r>
              <a:rPr lang="en-US" altLang="zh-CN"/>
              <a:t>,</a:t>
            </a:r>
            <a:r>
              <a:rPr lang="zh-CN" altLang="en-US"/>
              <a:t>因此用</a:t>
            </a:r>
            <a:r>
              <a:rPr lang="en-US" altLang="zh-CN"/>
              <a:t>       </a:t>
            </a:r>
            <a:r>
              <a:rPr lang="zh-CN" altLang="en-US"/>
              <a:t>作为</a:t>
            </a:r>
            <a:r>
              <a:rPr lang="en-US" altLang="zh-CN"/>
              <a:t>       </a:t>
            </a:r>
            <a:r>
              <a:rPr lang="zh-CN" altLang="en-US"/>
              <a:t>的最优估计</a:t>
            </a:r>
            <a:endParaRPr lang="zh-CN" altLang="en-US"/>
          </a:p>
        </p:txBody>
      </p:sp>
      <p:pic>
        <p:nvPicPr>
          <p:cNvPr id="4" name="图片 3"/>
          <p:cNvPicPr>
            <a:picLocks noChangeAspect="1"/>
          </p:cNvPicPr>
          <p:nvPr/>
        </p:nvPicPr>
        <p:blipFill>
          <a:blip r:embed="rId2"/>
          <a:stretch>
            <a:fillRect/>
          </a:stretch>
        </p:blipFill>
        <p:spPr>
          <a:xfrm>
            <a:off x="4732020" y="1708150"/>
            <a:ext cx="387985" cy="310515"/>
          </a:xfrm>
          <a:prstGeom prst="rect">
            <a:avLst/>
          </a:prstGeom>
        </p:spPr>
      </p:pic>
      <p:pic>
        <p:nvPicPr>
          <p:cNvPr id="5" name="图片 4"/>
          <p:cNvPicPr>
            <a:picLocks noChangeAspect="1"/>
          </p:cNvPicPr>
          <p:nvPr/>
        </p:nvPicPr>
        <p:blipFill>
          <a:blip r:embed="rId3"/>
          <a:stretch>
            <a:fillRect/>
          </a:stretch>
        </p:blipFill>
        <p:spPr>
          <a:xfrm>
            <a:off x="5622290" y="1708150"/>
            <a:ext cx="372110" cy="310515"/>
          </a:xfrm>
          <a:prstGeom prst="rect">
            <a:avLst/>
          </a:prstGeom>
        </p:spPr>
      </p:pic>
      <p:pic>
        <p:nvPicPr>
          <p:cNvPr id="6" name="图片 5"/>
          <p:cNvPicPr>
            <a:picLocks noChangeAspect="1"/>
          </p:cNvPicPr>
          <p:nvPr/>
        </p:nvPicPr>
        <p:blipFill>
          <a:blip r:embed="rId4"/>
          <a:stretch>
            <a:fillRect/>
          </a:stretch>
        </p:blipFill>
        <p:spPr>
          <a:xfrm>
            <a:off x="1102360" y="2481580"/>
            <a:ext cx="4338320" cy="587375"/>
          </a:xfrm>
          <a:prstGeom prst="rect">
            <a:avLst/>
          </a:prstGeom>
        </p:spPr>
      </p:pic>
      <p:pic>
        <p:nvPicPr>
          <p:cNvPr id="7" name="图片 6"/>
          <p:cNvPicPr>
            <a:picLocks noChangeAspect="1"/>
          </p:cNvPicPr>
          <p:nvPr/>
        </p:nvPicPr>
        <p:blipFill>
          <a:blip r:embed="rId5"/>
          <a:stretch>
            <a:fillRect/>
          </a:stretch>
        </p:blipFill>
        <p:spPr>
          <a:xfrm>
            <a:off x="2357755" y="3367405"/>
            <a:ext cx="4761230" cy="2331720"/>
          </a:xfrm>
          <a:prstGeom prst="rect">
            <a:avLst/>
          </a:prstGeom>
        </p:spPr>
      </p:pic>
      <p:sp>
        <p:nvSpPr>
          <p:cNvPr id="8" name="右箭头 7"/>
          <p:cNvSpPr/>
          <p:nvPr/>
        </p:nvSpPr>
        <p:spPr>
          <a:xfrm>
            <a:off x="1216025" y="4110990"/>
            <a:ext cx="979805" cy="643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835660" y="3748405"/>
            <a:ext cx="2813685" cy="368300"/>
          </a:xfrm>
          <a:prstGeom prst="rect">
            <a:avLst/>
          </a:prstGeom>
          <a:noFill/>
        </p:spPr>
        <p:txBody>
          <a:bodyPr wrap="square" rtlCol="0">
            <a:spAutoFit/>
          </a:bodyPr>
          <a:p>
            <a:r>
              <a:rPr lang="en-US" altLang="zh-CN"/>
              <a:t>ultimate form</a:t>
            </a:r>
            <a:endParaRPr lang="en-US" altLang="zh-CN"/>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38000"/>
          </a:schemeClr>
        </a:solidFill>
        <a:effectLst/>
      </p:bgPr>
    </p:bg>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995680" y="3803650"/>
            <a:ext cx="4451985" cy="946150"/>
          </a:xfrm>
          <a:prstGeom prst="rect">
            <a:avLst/>
          </a:prstGeom>
        </p:spPr>
      </p:pic>
      <p:sp>
        <p:nvSpPr>
          <p:cNvPr id="17" name="文本框 16"/>
          <p:cNvSpPr txBox="1"/>
          <p:nvPr/>
        </p:nvSpPr>
        <p:spPr>
          <a:xfrm>
            <a:off x="436245" y="327025"/>
            <a:ext cx="6132830" cy="460375"/>
          </a:xfrm>
          <a:prstGeom prst="rect">
            <a:avLst/>
          </a:prstGeom>
          <a:noFill/>
        </p:spPr>
        <p:txBody>
          <a:bodyPr wrap="square" rtlCol="0" anchor="t">
            <a:spAutoFit/>
          </a:bodyPr>
          <a:p>
            <a:pPr marL="285750" indent="-285750">
              <a:buFont typeface="Wingdings" panose="05000000000000000000" charset="0"/>
              <a:buChar char="n"/>
            </a:pPr>
            <a:r>
              <a:rPr sz="2400">
                <a:sym typeface="+mn-ea"/>
              </a:rPr>
              <a:t> divide-and-conquer-based algorithm</a:t>
            </a:r>
            <a:r>
              <a:rPr lang="zh-CN" sz="2400">
                <a:sym typeface="+mn-ea"/>
              </a:rPr>
              <a:t>算法</a:t>
            </a:r>
            <a:endParaRPr lang="zh-CN" sz="2400">
              <a:sym typeface="+mn-ea"/>
            </a:endParaRPr>
          </a:p>
        </p:txBody>
      </p:sp>
      <p:pic>
        <p:nvPicPr>
          <p:cNvPr id="2" name="图片 1"/>
          <p:cNvPicPr>
            <a:picLocks noChangeAspect="1"/>
          </p:cNvPicPr>
          <p:nvPr/>
        </p:nvPicPr>
        <p:blipFill>
          <a:blip r:embed="rId2"/>
          <a:stretch>
            <a:fillRect/>
          </a:stretch>
        </p:blipFill>
        <p:spPr>
          <a:xfrm>
            <a:off x="965200" y="1182370"/>
            <a:ext cx="3900170" cy="2226310"/>
          </a:xfrm>
          <a:prstGeom prst="rect">
            <a:avLst/>
          </a:prstGeom>
        </p:spPr>
      </p:pic>
      <p:sp>
        <p:nvSpPr>
          <p:cNvPr id="3" name="文本框 2"/>
          <p:cNvSpPr txBox="1"/>
          <p:nvPr/>
        </p:nvSpPr>
        <p:spPr>
          <a:xfrm>
            <a:off x="965200" y="871855"/>
            <a:ext cx="10262235" cy="368300"/>
          </a:xfrm>
          <a:prstGeom prst="rect">
            <a:avLst/>
          </a:prstGeom>
          <a:noFill/>
        </p:spPr>
        <p:txBody>
          <a:bodyPr wrap="square" rtlCol="0" anchor="t">
            <a:spAutoFit/>
          </a:bodyPr>
          <a:p>
            <a:r>
              <a:t>子问题如下所示</a:t>
            </a:r>
            <a:r>
              <a:rPr lang="en-US"/>
              <a:t>:</a:t>
            </a:r>
            <a:endParaRPr lang="en-US"/>
          </a:p>
        </p:txBody>
      </p:sp>
      <p:pic>
        <p:nvPicPr>
          <p:cNvPr id="4" name="图片 3"/>
          <p:cNvPicPr>
            <a:picLocks noChangeAspect="1"/>
          </p:cNvPicPr>
          <p:nvPr/>
        </p:nvPicPr>
        <p:blipFill>
          <a:blip r:embed="rId3"/>
          <a:stretch>
            <a:fillRect/>
          </a:stretch>
        </p:blipFill>
        <p:spPr>
          <a:xfrm>
            <a:off x="6511290" y="327025"/>
            <a:ext cx="5100320" cy="6130290"/>
          </a:xfrm>
          <a:prstGeom prst="rect">
            <a:avLst/>
          </a:prstGeom>
        </p:spPr>
      </p:pic>
      <p:sp>
        <p:nvSpPr>
          <p:cNvPr id="5" name="文本框 4"/>
          <p:cNvSpPr txBox="1"/>
          <p:nvPr/>
        </p:nvSpPr>
        <p:spPr>
          <a:xfrm>
            <a:off x="801370" y="3590290"/>
            <a:ext cx="3721100" cy="368300"/>
          </a:xfrm>
          <a:prstGeom prst="rect">
            <a:avLst/>
          </a:prstGeom>
          <a:noFill/>
        </p:spPr>
        <p:txBody>
          <a:bodyPr wrap="square" rtlCol="0" anchor="t">
            <a:spAutoFit/>
          </a:bodyPr>
          <a:p>
            <a:pPr marL="285750" indent="-285750">
              <a:buFont typeface="Arial" panose="020B0604020202020204" pitchFamily="34" charset="0"/>
              <a:buChar char="•"/>
            </a:pPr>
            <a:r>
              <a:rPr lang="zh-CN" altLang="en-US"/>
              <a:t>RBCS-F算法的时间平均遗憾：</a:t>
            </a:r>
            <a:endParaRPr lang="en-US" altLang="zh-CN"/>
          </a:p>
        </p:txBody>
      </p:sp>
      <p:pic>
        <p:nvPicPr>
          <p:cNvPr id="7" name="图片 6"/>
          <p:cNvPicPr>
            <a:picLocks noChangeAspect="1"/>
          </p:cNvPicPr>
          <p:nvPr/>
        </p:nvPicPr>
        <p:blipFill>
          <a:blip r:embed="rId4"/>
          <a:stretch>
            <a:fillRect/>
          </a:stretch>
        </p:blipFill>
        <p:spPr>
          <a:xfrm>
            <a:off x="1147445" y="5314315"/>
            <a:ext cx="4464685" cy="879475"/>
          </a:xfrm>
          <a:prstGeom prst="rect">
            <a:avLst/>
          </a:prstGeom>
        </p:spPr>
      </p:pic>
      <p:sp>
        <p:nvSpPr>
          <p:cNvPr id="8" name="文本框 7"/>
          <p:cNvSpPr txBox="1"/>
          <p:nvPr/>
        </p:nvSpPr>
        <p:spPr>
          <a:xfrm>
            <a:off x="1147445" y="4810125"/>
            <a:ext cx="2540000" cy="368300"/>
          </a:xfrm>
          <a:prstGeom prst="rect">
            <a:avLst/>
          </a:prstGeom>
          <a:noFill/>
        </p:spPr>
        <p:txBody>
          <a:bodyPr wrap="square" rtlCol="0" anchor="t">
            <a:spAutoFit/>
          </a:bodyPr>
          <a:p>
            <a:r>
              <a:rPr lang="zh-CN" altLang="en-US"/>
              <a:t>考虑了一个严格的上界：</a:t>
            </a:r>
            <a:endParaRPr lang="zh-CN" altLang="en-US"/>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1320</Words>
  <Application>WPS 演示</Application>
  <PresentationFormat>宽屏</PresentationFormat>
  <Paragraphs>88</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微软雅黑</vt:lpstr>
      <vt:lpstr>Wingdings</vt:lpstr>
      <vt:lpstr>Cambria Math</vt:lpstr>
      <vt:lpstr>Arial Unicode MS</vt:lpstr>
      <vt:lpstr>Calibri</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qzuser</cp:lastModifiedBy>
  <cp:revision>160</cp:revision>
  <dcterms:created xsi:type="dcterms:W3CDTF">2019-06-19T02:08:00Z</dcterms:created>
  <dcterms:modified xsi:type="dcterms:W3CDTF">2021-09-30T06:49:48Z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EFAB53CF701B443C858E0631D3288269</vt:lpwstr>
  </property>
</Properties>
</file>