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3"/>
  </p:handoutMasterIdLst>
  <p:sldIdLst>
    <p:sldId id="273" r:id="rId3"/>
    <p:sldId id="288" r:id="rId4"/>
    <p:sldId id="287" r:id="rId6"/>
    <p:sldId id="274" r:id="rId7"/>
    <p:sldId id="275" r:id="rId8"/>
    <p:sldId id="276" r:id="rId9"/>
    <p:sldId id="277" r:id="rId10"/>
    <p:sldId id="278" r:id="rId11"/>
    <p:sldId id="279" r:id="rId12"/>
    <p:sldId id="280" r:id="rId13"/>
    <p:sldId id="283" r:id="rId14"/>
    <p:sldId id="281" r:id="rId15"/>
    <p:sldId id="284" r:id="rId16"/>
    <p:sldId id="282" r:id="rId17"/>
    <p:sldId id="289" r:id="rId18"/>
    <p:sldId id="272" r:id="rId19"/>
    <p:sldId id="286" r:id="rId20"/>
    <p:sldId id="259" r:id="rId21"/>
    <p:sldId id="260" r:id="rId22"/>
    <p:sldId id="261" r:id="rId23"/>
    <p:sldId id="258" r:id="rId24"/>
    <p:sldId id="262" r:id="rId25"/>
    <p:sldId id="263" r:id="rId26"/>
    <p:sldId id="264" r:id="rId27"/>
    <p:sldId id="267" r:id="rId28"/>
    <p:sldId id="266" r:id="rId29"/>
    <p:sldId id="268" r:id="rId30"/>
    <p:sldId id="290" r:id="rId31"/>
    <p:sldId id="28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21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49" autoAdjust="0"/>
  </p:normalViewPr>
  <p:slideViewPr>
    <p:cSldViewPr snapToGrid="0">
      <p:cViewPr varScale="1">
        <p:scale>
          <a:sx n="68" d="100"/>
          <a:sy n="68" d="100"/>
        </p:scale>
        <p:origin x="780" y="60"/>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0BB96-10A3-4D25-9B8F-B5595BC443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30F59-FD92-4A2E-BC63-64F9DC0E89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强化学习主要由智能体（</a:t>
            </a:r>
            <a:r>
              <a:rPr lang="en-US" altLang="zh-CN" sz="1200" b="0" i="0" kern="1200" dirty="0">
                <a:solidFill>
                  <a:schemeClr val="tx1"/>
                </a:solidFill>
                <a:effectLst/>
                <a:latin typeface="+mn-lt"/>
                <a:ea typeface="+mn-ea"/>
                <a:cs typeface="+mn-cs"/>
              </a:rPr>
              <a:t>Agent</a:t>
            </a:r>
            <a:r>
              <a:rPr lang="zh-CN" altLang="en-US" sz="1200" b="0" i="0" kern="1200" dirty="0">
                <a:solidFill>
                  <a:schemeClr val="tx1"/>
                </a:solidFill>
                <a:effectLst/>
                <a:latin typeface="+mn-lt"/>
                <a:ea typeface="+mn-ea"/>
                <a:cs typeface="+mn-cs"/>
              </a:rPr>
              <a:t>）、环境（</a:t>
            </a:r>
            <a:r>
              <a:rPr lang="en-US" altLang="zh-CN" sz="1200" b="0" i="0" kern="1200" dirty="0">
                <a:solidFill>
                  <a:schemeClr val="tx1"/>
                </a:solidFill>
                <a:effectLst/>
                <a:latin typeface="+mn-lt"/>
                <a:ea typeface="+mn-ea"/>
                <a:cs typeface="+mn-cs"/>
              </a:rPr>
              <a:t>Environment</a:t>
            </a:r>
            <a:r>
              <a:rPr lang="zh-CN" altLang="en-US" sz="1200" b="0" i="0" kern="1200" dirty="0">
                <a:solidFill>
                  <a:schemeClr val="tx1"/>
                </a:solidFill>
                <a:effectLst/>
                <a:latin typeface="+mn-lt"/>
                <a:ea typeface="+mn-ea"/>
                <a:cs typeface="+mn-cs"/>
              </a:rPr>
              <a:t>）、状态（</a:t>
            </a:r>
            <a:r>
              <a:rPr lang="en-US" altLang="zh-CN" sz="1200" b="0" i="0" kern="1200" dirty="0">
                <a:solidFill>
                  <a:schemeClr val="tx1"/>
                </a:solidFill>
                <a:effectLst/>
                <a:latin typeface="+mn-lt"/>
                <a:ea typeface="+mn-ea"/>
                <a:cs typeface="+mn-cs"/>
              </a:rPr>
              <a:t>State</a:t>
            </a:r>
            <a:r>
              <a:rPr lang="zh-CN" altLang="en-US" sz="1200" b="0" i="0" kern="1200" dirty="0">
                <a:solidFill>
                  <a:schemeClr val="tx1"/>
                </a:solidFill>
                <a:effectLst/>
                <a:latin typeface="+mn-lt"/>
                <a:ea typeface="+mn-ea"/>
                <a:cs typeface="+mn-cs"/>
              </a:rPr>
              <a:t>）、动作（</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）、奖励（</a:t>
            </a:r>
            <a:r>
              <a:rPr lang="en-US" altLang="zh-CN" sz="1200" b="0" i="0" kern="1200" dirty="0">
                <a:solidFill>
                  <a:schemeClr val="tx1"/>
                </a:solidFill>
                <a:effectLst/>
                <a:latin typeface="+mn-lt"/>
                <a:ea typeface="+mn-ea"/>
                <a:cs typeface="+mn-cs"/>
              </a:rPr>
              <a:t>Reward</a:t>
            </a:r>
            <a:r>
              <a:rPr lang="zh-CN" altLang="en-US" sz="1200" b="0" i="0" kern="1200" dirty="0">
                <a:solidFill>
                  <a:schemeClr val="tx1"/>
                </a:solidFill>
                <a:effectLst/>
                <a:latin typeface="+mn-lt"/>
                <a:ea typeface="+mn-ea"/>
                <a:cs typeface="+mn-cs"/>
              </a:rPr>
              <a:t>）组成。</a:t>
            </a:r>
            <a:endParaRPr lang="en-US" altLang="zh-CN" sz="1200" b="0" i="0" kern="1200" dirty="0">
              <a:solidFill>
                <a:schemeClr val="tx1"/>
              </a:solidFill>
              <a:effectLst/>
              <a:latin typeface="+mn-lt"/>
              <a:ea typeface="+mn-ea"/>
              <a:cs typeface="+mn-cs"/>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强化学习是智能体（</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Agent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）以“试错”的方式进行学习，通过与环境进行交互获得的奖赏指导行为，目标是使智能体获得最大的奖赏。</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 U</a:t>
            </a:r>
            <a:r>
              <a:rPr lang="zh-CN" altLang="en-US" baseline="-25000"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表示上传时延，</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表示处理时延，</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表示下载时延。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由于从终端用户到AP只有一跳，因此传输时间可以忽略不计。</a:t>
            </a:r>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latin typeface="宋体" panose="02010600030101010101" pitchFamily="2" charset="-122"/>
                    <a:ea typeface="宋体" panose="02010600030101010101" pitchFamily="2" charset="-122"/>
                    <a:sym typeface="+mn-ea"/>
                  </a:rPr>
                  <a:t>边缘计算中的作业调度问题可以定义为：在一定时间内，来自多个终端设备的不同类型的作业被提交到一个AP。</a:t>
                </a:r>
                <a:endParaRPr lang="en-US" altLang="zh-CN" i="1" dirty="0">
                  <a:latin typeface="Cambria Math" panose="02040503050406030204" pitchFamily="18" charset="0"/>
                  <a:cs typeface="Cambria Math" panose="02040503050406030204" pitchFamily="18" charset="0"/>
                </a:endParaRPr>
              </a:p>
              <a:p>
                <a:endParaRPr lang="en-US" altLang="zh-CN" i="1" dirty="0">
                  <a:latin typeface="Cambria Math" panose="02040503050406030204" pitchFamily="18" charset="0"/>
                  <a:cs typeface="Cambria Math" panose="02040503050406030204" pitchFamily="18" charset="0"/>
                </a:endParaRPr>
              </a:p>
              <a:p>
                <a14:m>
                  <m:oMath xmlns:m="http://schemas.openxmlformats.org/officeDocument/2006/math">
                    <m:sSub>
                      <m:sSubPr>
                        <m:ctrlPr>
                          <a:rPr lang="en-US" altLang="zh-CN" i="1" smtClean="0">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𝑉</m:t>
                        </m:r>
                      </m:e>
                      <m:sub>
                        <m:r>
                          <a:rPr lang="en-US" altLang="zh-CN" i="1">
                            <a:latin typeface="Cambria Math" panose="02040503050406030204" pitchFamily="18" charset="0"/>
                            <a:cs typeface="Cambria Math" panose="02040503050406030204" pitchFamily="18" charset="0"/>
                          </a:rPr>
                          <m:t>𝑚</m:t>
                        </m:r>
                      </m:sub>
                    </m:sSub>
                    <m:r>
                      <a:rPr lang="zh-CN" altLang="en-US" i="1">
                        <a:latin typeface="Cambria Math" panose="02040503050406030204" pitchFamily="18" charset="0"/>
                        <a:cs typeface="Cambria Math" panose="02040503050406030204" pitchFamily="18" charset="0"/>
                      </a:rPr>
                      <m:t>表示顶点集</m:t>
                    </m:r>
                  </m:oMath>
                </a14:m>
                <a:r>
                  <a:rPr lang="en-US" altLang="zh-CN" dirty="0">
                    <a:latin typeface="宋体" panose="02010600030101010101" pitchFamily="2" charset="-122"/>
                    <a:ea typeface="宋体" panose="02010600030101010101" pitchFamily="2" charset="-122"/>
                    <a:cs typeface="Cambria Math" panose="02040503050406030204" pitchFamily="18" charset="0"/>
                  </a:rPr>
                  <a:t>(</a:t>
                </a:r>
                <a:r>
                  <a:rPr lang="zh-CN" altLang="en-US" dirty="0">
                    <a:latin typeface="宋体" panose="02010600030101010101" pitchFamily="2" charset="-122"/>
                    <a:ea typeface="宋体" panose="02010600030101010101" pitchFamily="2" charset="-122"/>
                    <a:cs typeface="Cambria Math" panose="02040503050406030204" pitchFamily="18" charset="0"/>
                  </a:rPr>
                  <a:t>任务），</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𝑊</m:t>
                        </m:r>
                      </m:e>
                      <m:sub>
                        <m:r>
                          <a:rPr lang="en-US" altLang="zh-CN" i="1">
                            <a:latin typeface="Cambria Math" panose="02040503050406030204" pitchFamily="18" charset="0"/>
                            <a:cs typeface="Cambria Math" panose="02040503050406030204" pitchFamily="18" charset="0"/>
                          </a:rPr>
                          <m:t>𝑚</m:t>
                        </m:r>
                      </m:sub>
                    </m:sSub>
                    <m:r>
                      <a:rPr lang="zh-CN" altLang="en-US" i="1">
                        <a:latin typeface="Cambria Math" panose="02040503050406030204" pitchFamily="18" charset="0"/>
                        <a:cs typeface="Cambria Math" panose="02040503050406030204" pitchFamily="18" charset="0"/>
                      </a:rPr>
                      <m:t>表示</m:t>
                    </m:r>
                  </m:oMath>
                </a14:m>
                <a:r>
                  <a:rPr lang="zh-CN" altLang="en-US" dirty="0">
                    <a:latin typeface="宋体" panose="02010600030101010101" pitchFamily="2" charset="-122"/>
                    <a:ea typeface="宋体" panose="02010600030101010101" pitchFamily="2" charset="-122"/>
                    <a:cs typeface="Cambria Math" panose="02040503050406030204" pitchFamily="18" charset="0"/>
                  </a:rPr>
                  <a:t>边集（两个任务之间的相关性），</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𝑚</m:t>
                        </m:r>
                      </m:sub>
                    </m:sSub>
                    <m:r>
                      <a:rPr lang="zh-CN" altLang="en-US" i="1">
                        <a:latin typeface="Cambria Math" panose="02040503050406030204" pitchFamily="18" charset="0"/>
                      </a:rPr>
                      <m:t>表示</m:t>
                    </m:r>
                    <m:r>
                      <a:rPr lang="zh-CN" altLang="en-US" i="1" smtClean="0">
                        <a:latin typeface="Cambria Math" panose="02040503050406030204" pitchFamily="18" charset="0"/>
                      </a:rPr>
                      <m:t>第</m:t>
                    </m:r>
                    <m:r>
                      <m:rPr>
                        <m:sty m:val="p"/>
                      </m:rPr>
                      <a:rPr lang="en-US" altLang="zh-CN" i="1">
                        <a:latin typeface="Cambria Math" panose="02040503050406030204" pitchFamily="18" charset="0"/>
                      </a:rPr>
                      <m:t>m</m:t>
                    </m:r>
                  </m:oMath>
                </a14:m>
                <a:r>
                  <a:rPr lang="zh-CN" altLang="en-US" dirty="0">
                    <a:latin typeface="宋体" panose="02010600030101010101" pitchFamily="2" charset="-122"/>
                    <a:ea typeface="宋体" panose="02010600030101010101" pitchFamily="2" charset="-122"/>
                    <a:cs typeface="Cambria Math" panose="02040503050406030204" pitchFamily="18" charset="0"/>
                  </a:rPr>
                  <a:t>个作业的</a:t>
                </a:r>
                <a:r>
                  <a:rPr lang="en-US" altLang="zh-CN" dirty="0">
                    <a:latin typeface="宋体" panose="02010600030101010101" pitchFamily="2" charset="-122"/>
                    <a:ea typeface="宋体" panose="02010600030101010101" pitchFamily="2" charset="-122"/>
                    <a:cs typeface="Cambria Math" panose="02040503050406030204" pitchFamily="18" charset="0"/>
                  </a:rPr>
                  <a:t>id</a:t>
                </a:r>
                <a:r>
                  <a:rPr lang="zh-CN" altLang="en-US" dirty="0">
                    <a:latin typeface="宋体" panose="02010600030101010101" pitchFamily="2" charset="-122"/>
                    <a:ea typeface="宋体" panose="02010600030101010101" pitchFamily="2" charset="-122"/>
                    <a:cs typeface="Cambria Math" panose="02040503050406030204" pitchFamily="18" charset="0"/>
                  </a:rPr>
                  <a:t>。</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a:t>ARUV:</a:t>
                </a:r>
                <a:r>
                  <a:rPr lang="zh-CN" altLang="en-US" dirty="0"/>
                  <a:t>平均资源利用率方差</a:t>
                </a:r>
                <a:endParaRPr lang="en-US" altLang="zh-CN" dirty="0"/>
              </a:p>
              <a:p>
                <a:r>
                  <a:rPr lang="en-US" altLang="zh-CN" dirty="0"/>
                  <a:t>1.dk=1</a:t>
                </a:r>
                <a:r>
                  <a:rPr lang="zh-CN" altLang="en-US" dirty="0"/>
                  <a:t>，表示任务</a:t>
                </a:r>
                <a:r>
                  <a:rPr lang="en-US" altLang="zh-CN" dirty="0"/>
                  <a:t>xi</a:t>
                </a:r>
                <a:r>
                  <a:rPr lang="zh-CN" altLang="en-US" dirty="0"/>
                  <a:t>被执行在边缘服务器</a:t>
                </a:r>
                <a:r>
                  <a:rPr lang="en-US" altLang="zh-CN" dirty="0" err="1"/>
                  <a:t>yk</a:t>
                </a:r>
                <a:r>
                  <a:rPr lang="zh-CN" altLang="en-US" dirty="0"/>
                  <a:t>上，</a:t>
                </a:r>
                <a:r>
                  <a:rPr lang="en-US" altLang="zh-CN" dirty="0"/>
                  <a:t>dk=0</a:t>
                </a:r>
                <a:r>
                  <a:rPr lang="zh-CN" altLang="en-US" dirty="0"/>
                  <a:t>就没有。</a:t>
                </a:r>
                <a:endParaRPr lang="en-US" altLang="zh-CN" dirty="0"/>
              </a:p>
              <a:p>
                <a:r>
                  <a:rPr lang="en-US" altLang="zh-CN" dirty="0"/>
                  <a:t>2.</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smtClean="0">
                        <a:latin typeface="Cambria Math" panose="02040503050406030204" pitchFamily="18" charset="0"/>
                      </a:rPr>
                      <m:t>表示</m:t>
                    </m:r>
                  </m:oMath>
                </a14:m>
                <a:r>
                  <a:rPr lang="zh-CN" altLang="en-US" dirty="0"/>
                  <a:t>在时间点</a:t>
                </a:r>
                <a:r>
                  <a:rPr lang="en-US" altLang="zh-CN" dirty="0"/>
                  <a:t>t</a:t>
                </a:r>
                <a:r>
                  <a:rPr lang="zh-CN" altLang="en-US" dirty="0"/>
                  <a:t>第</a:t>
                </a:r>
                <a:r>
                  <a:rPr lang="en-US" altLang="zh-CN" dirty="0"/>
                  <a:t>k</a:t>
                </a:r>
                <a:r>
                  <a:rPr lang="zh-CN" altLang="en-US" dirty="0"/>
                  <a:t>个边缘服务器对第</a:t>
                </a:r>
                <a:r>
                  <a:rPr lang="en-US" altLang="zh-CN" dirty="0"/>
                  <a:t>q</a:t>
                </a:r>
                <a:r>
                  <a:rPr lang="zh-CN" altLang="en-US" dirty="0"/>
                  <a:t>种资源的利用率；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oMath>
                </a14:m>
                <a:r>
                  <a:rPr lang="zh-CN" altLang="en-US" dirty="0"/>
                  <a:t>表示所有边缘服务器对第</a:t>
                </a:r>
                <a:r>
                  <a:rPr lang="en-US" altLang="zh-CN" dirty="0"/>
                  <a:t>k</a:t>
                </a:r>
                <a:r>
                  <a:rPr lang="zh-CN" altLang="en-US" dirty="0"/>
                  <a:t>个资源的平均利用率。</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a:t>1.</a:t>
                </a:r>
                <a:r>
                  <a:rPr lang="zh-CN" altLang="en-US" dirty="0"/>
                  <a:t>邻居节点的特征对中心节点的重要性用注意系数表示：</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endParaRPr lang="en-US" altLang="zh-CN" dirty="0"/>
              </a:p>
              <a:p>
                <a:r>
                  <a:rPr lang="zh-CN" altLang="en-US" dirty="0"/>
                  <a:t>本文中，定义上述函数</a:t>
                </a:r>
                <a14:m>
                  <m:oMath xmlns:m="http://schemas.openxmlformats.org/officeDocument/2006/math">
                    <m:r>
                      <a:rPr lang="zh-CN" altLang="en-US" i="1" smtClean="0">
                        <a:latin typeface="Cambria Math" panose="02040503050406030204" pitchFamily="18" charset="0"/>
                      </a:rPr>
                      <m:t>𝛼</m:t>
                    </m:r>
                  </m:oMath>
                </a14:m>
                <a:r>
                  <a:rPr lang="zh-CN" altLang="en-US" dirty="0"/>
                  <a:t>为一个单层前馈神经网络。</a:t>
                </a:r>
                <a:endParaRPr lang="en-US" altLang="zh-CN" dirty="0"/>
              </a:p>
              <a:p>
                <a:r>
                  <a:rPr lang="en-US" altLang="zh-CN" dirty="0"/>
                  <a:t>2.</a:t>
                </a:r>
                <a:r>
                  <a:rPr lang="zh-CN" altLang="en-US" dirty="0"/>
                  <a:t>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r>
                      <a:rPr lang="zh-CN" altLang="en-US" i="1" smtClean="0">
                        <a:latin typeface="Cambria Math" panose="02040503050406030204" pitchFamily="18" charset="0"/>
                      </a:rPr>
                      <m:t>进行</m:t>
                    </m:r>
                  </m:oMath>
                </a14:m>
                <a:r>
                  <a:rPr lang="en-US" altLang="zh-CN" dirty="0" err="1"/>
                  <a:t>softmax</a:t>
                </a:r>
                <a:r>
                  <a:rPr lang="zh-CN" altLang="en-US" dirty="0"/>
                  <a:t>操作，确保所有节点的权重系数和为</a:t>
                </a:r>
                <a:r>
                  <a:rPr lang="en-US" altLang="zh-CN" dirty="0"/>
                  <a:t>1</a:t>
                </a:r>
                <a:r>
                  <a:rPr lang="zh-CN" altLang="en-US" dirty="0"/>
                  <a:t>。</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应用DQN对作业中的每个任务进行调度决策，目标为最大限度地减少整个时间段内所有边缘服务器的ARUV。</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状态空间维度为</a:t>
                </a:r>
                <a:r>
                  <a:rPr lang="en-US" altLang="zh-CN" dirty="0"/>
                  <a:t>10×26</a:t>
                </a:r>
                <a:r>
                  <a:rPr lang="zh-CN" altLang="en-US" dirty="0"/>
                  <a:t>，</a:t>
                </a:r>
                <a:r>
                  <a:rPr lang="en-US" altLang="zh-CN" dirty="0"/>
                  <a:t>10</a:t>
                </a:r>
                <a:r>
                  <a:rPr lang="zh-CN" altLang="en-US" dirty="0"/>
                  <a:t>个边缘服务器可选，每个服务器的特征维度为</a:t>
                </a:r>
                <a:r>
                  <a:rPr lang="en-US" altLang="zh-CN" dirty="0"/>
                  <a:t>8</a:t>
                </a:r>
                <a:r>
                  <a:rPr lang="zh-CN" altLang="en-US" dirty="0"/>
                  <a:t>，所以维度为</a:t>
                </a:r>
                <a:r>
                  <a:rPr lang="en-US" altLang="zh-CN" dirty="0"/>
                  <a:t>10×8</a:t>
                </a:r>
                <a:r>
                  <a:rPr lang="zh-CN" altLang="en-US" dirty="0"/>
                  <a:t>，加上每个节点（任务）有</a:t>
                </a:r>
                <a:r>
                  <a:rPr lang="en-US" altLang="zh-CN" dirty="0"/>
                  <a:t>8</a:t>
                </a:r>
                <a:r>
                  <a:rPr lang="zh-CN" altLang="en-US" dirty="0"/>
                  <a:t>个特征，每个作业中不超过</a:t>
                </a:r>
                <a:r>
                  <a:rPr lang="en-US" altLang="zh-CN" dirty="0"/>
                  <a:t>10</a:t>
                </a:r>
                <a:r>
                  <a:rPr lang="zh-CN" altLang="en-US" dirty="0"/>
                  <a:t>个子任务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一个节点向量为维度为</a:t>
                </a:r>
                <a:r>
                  <a:rPr lang="en-US" altLang="zh-CN" dirty="0"/>
                  <a:t>10×8</a:t>
                </a:r>
                <a:r>
                  <a:rPr lang="zh-CN" altLang="en-US" dirty="0"/>
                  <a:t>，边向量维度为</a:t>
                </a:r>
                <a:r>
                  <a:rPr lang="en-US" altLang="zh-CN" dirty="0"/>
                  <a:t>10×10.</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State</a:t>
                </a:r>
                <a:r>
                  <a:rPr lang="zh-CN" altLang="en-US" dirty="0"/>
                  <a:t>介绍结束后：</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 agent采用训练过的策略基于状态</a:t>
                </a:r>
                <a:r>
                  <a:rPr lang="en-US" altLang="zh-CN" dirty="0"/>
                  <a:t>s</a:t>
                </a:r>
                <a:r>
                  <a:rPr lang="zh-CN" altLang="en-US" dirty="0"/>
                  <a:t>来选择最优的行为</a:t>
                </a:r>
                <a:r>
                  <a:rPr lang="en-US" altLang="zh-CN" dirty="0"/>
                  <a:t>a</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3.</a:t>
                </a:r>
                <a:r>
                  <a:rPr lang="zh-CN" altLang="en-US" dirty="0"/>
                  <a:t>公式表示的奖励函数涉及两种类型资源分别为</a:t>
                </a:r>
                <a:r>
                  <a:rPr lang="en-US" altLang="zh-CN" dirty="0"/>
                  <a:t>CPU</a:t>
                </a:r>
                <a:r>
                  <a:rPr lang="zh-CN" altLang="en-US" dirty="0"/>
                  <a:t>和内存资源，其中</a:t>
                </a:r>
                <a:r>
                  <a:rPr lang="en-US" altLang="zh-CN" dirty="0"/>
                  <a:t>q</a:t>
                </a:r>
                <a:r>
                  <a:rPr lang="zh-CN" altLang="en-US" dirty="0"/>
                  <a:t>取</a:t>
                </a:r>
                <a:r>
                  <a:rPr lang="en-US" altLang="zh-CN" dirty="0"/>
                  <a:t>1</a:t>
                </a:r>
                <a:r>
                  <a:rPr lang="zh-CN" altLang="en-US" dirty="0"/>
                  <a:t>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zh-CN" altLang="en-US" i="1" smtClean="0">
                        <a:latin typeface="Cambria Math" panose="02040503050406030204" pitchFamily="18" charset="0"/>
                      </a:rPr>
                      <m:t>和</m:t>
                    </m:r>
                  </m:oMath>
                </a14:m>
                <a:r>
                  <a:rPr lang="en-US" altLang="zh-CN" dirty="0"/>
                  <a:t>a1</a:t>
                </a:r>
                <a:r>
                  <a:rPr lang="zh-CN" altLang="en-US" dirty="0"/>
                  <a:t>分别表示第</a:t>
                </a:r>
                <a:r>
                  <a:rPr lang="en-US" altLang="zh-CN" dirty="0"/>
                  <a:t>K</a:t>
                </a:r>
                <a:r>
                  <a:rPr lang="zh-CN" altLang="en-US" dirty="0"/>
                  <a:t>个服务器对</a:t>
                </a:r>
                <a:r>
                  <a:rPr lang="en-US" altLang="zh-CN" dirty="0"/>
                  <a:t>CPU</a:t>
                </a:r>
                <a:r>
                  <a:rPr lang="zh-CN" altLang="en-US" dirty="0"/>
                  <a:t>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利用率和所有服务器对</a:t>
                </a:r>
                <a:r>
                  <a:rPr lang="en-US" altLang="zh-CN" dirty="0"/>
                  <a:t>CPU</a:t>
                </a:r>
                <a:r>
                  <a:rPr lang="zh-CN" altLang="en-US" dirty="0"/>
                  <a:t>的平均利用率。</a:t>
                </a:r>
                <a:r>
                  <a:rPr lang="en-US" altLang="zh-CN" dirty="0"/>
                  <a:t>Q</a:t>
                </a:r>
                <a:r>
                  <a:rPr lang="zh-CN" altLang="en-US" dirty="0"/>
                  <a:t>取</a:t>
                </a:r>
                <a:r>
                  <a:rPr lang="en-US" altLang="zh-CN" dirty="0"/>
                  <a:t>2</a:t>
                </a:r>
                <a:r>
                  <a:rPr lang="zh-CN" altLang="en-US" dirty="0"/>
                  <a:t>时表示对内存利用率。</a:t>
                </a:r>
                <a:endParaRPr lang="zh-CN" altLang="en-US" dirty="0"/>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左图：</a:t>
                </a:r>
                <a:endParaRPr lang="en-US" altLang="zh-CN" dirty="0"/>
              </a:p>
              <a:p>
                <a:r>
                  <a:rPr lang="en-US" altLang="zh-CN" dirty="0"/>
                  <a:t>1.GAT</a:t>
                </a:r>
                <a:r>
                  <a:rPr lang="zh-CN" altLang="en-US" dirty="0"/>
                  <a:t>网络输出向量拼接服务器特征向量作为</a:t>
                </a:r>
                <a:r>
                  <a:rPr lang="en-US" altLang="zh-CN" dirty="0"/>
                  <a:t>Q-Network</a:t>
                </a:r>
                <a:r>
                  <a:rPr lang="zh-CN" altLang="en-US" dirty="0"/>
                  <a:t>网络的输入，</a:t>
                </a:r>
                <a:endParaRPr lang="en-US" altLang="zh-CN" dirty="0"/>
              </a:p>
              <a:p>
                <a:r>
                  <a:rPr lang="en-US" altLang="zh-CN" dirty="0"/>
                  <a:t>2</a:t>
                </a:r>
                <a:r>
                  <a:rPr lang="zh-CN" altLang="en-US" dirty="0"/>
                  <a:t>．经验池提供</a:t>
                </a:r>
                <a:r>
                  <a:rPr lang="en-US" altLang="zh-CN" dirty="0"/>
                  <a:t>Q-Network</a:t>
                </a:r>
                <a:r>
                  <a:rPr lang="zh-CN" altLang="en-US" dirty="0"/>
                  <a:t>和</a:t>
                </a:r>
                <a:r>
                  <a:rPr lang="en-US" altLang="zh-CN" dirty="0"/>
                  <a:t>Target Q Network</a:t>
                </a:r>
                <a:r>
                  <a:rPr lang="zh-CN" altLang="en-US" dirty="0"/>
                  <a:t>各个时刻的输入状态</a:t>
                </a:r>
                <a:r>
                  <a:rPr lang="en-US" altLang="zh-CN" dirty="0"/>
                  <a:t>s</a:t>
                </a:r>
                <a:r>
                  <a:rPr lang="zh-CN" altLang="en-US" dirty="0"/>
                  <a:t>和行为</a:t>
                </a:r>
                <a:r>
                  <a:rPr lang="en-US" altLang="zh-CN" dirty="0"/>
                  <a:t>a,</a:t>
                </a:r>
                <a:r>
                  <a:rPr lang="zh-CN" altLang="en-US" dirty="0"/>
                  <a:t>提供奖励</a:t>
                </a:r>
                <a:r>
                  <a:rPr lang="en-US" altLang="zh-CN" dirty="0"/>
                  <a:t>r</a:t>
                </a:r>
                <a:r>
                  <a:rPr lang="zh-CN" altLang="en-US" dirty="0"/>
                  <a:t>用于计算损失函数。</a:t>
                </a:r>
                <a:endParaRPr lang="en-US" altLang="zh-CN" dirty="0"/>
              </a:p>
              <a:p>
                <a:r>
                  <a:rPr lang="en-US" altLang="zh-CN" dirty="0"/>
                  <a:t>3.</a:t>
                </a:r>
                <a:r>
                  <a:rPr lang="zh-CN" altLang="en-US" dirty="0"/>
                  <a:t>用</a:t>
                </a:r>
                <a:r>
                  <a:rPr lang="en-US" altLang="zh-CN" dirty="0"/>
                  <a:t>Q-Network</a:t>
                </a:r>
                <a:r>
                  <a:rPr lang="zh-CN" altLang="en-US" dirty="0"/>
                  <a:t>输出的</a:t>
                </a:r>
                <a:r>
                  <a:rPr lang="en-US" altLang="zh-CN" dirty="0"/>
                  <a:t>Q</a:t>
                </a:r>
                <a:r>
                  <a:rPr lang="zh-CN" altLang="en-US" dirty="0"/>
                  <a:t>值和目标网络输出的</a:t>
                </a:r>
                <a:r>
                  <a:rPr lang="en-US" altLang="zh-CN" dirty="0"/>
                  <a:t>Q</a:t>
                </a:r>
                <a:r>
                  <a:rPr lang="zh-CN" altLang="en-US" dirty="0"/>
                  <a:t>值计算损失值，进一步更新</a:t>
                </a:r>
                <a:r>
                  <a:rPr lang="en-US" altLang="zh-CN" dirty="0"/>
                  <a:t>Q</a:t>
                </a:r>
                <a:r>
                  <a:rPr lang="zh-CN" altLang="en-US" dirty="0"/>
                  <a:t>网络的参数，基于</a:t>
                </a:r>
                <a14:m>
                  <m:oMath xmlns:m="http://schemas.openxmlformats.org/officeDocument/2006/math">
                    <m:r>
                      <a:rPr lang="zh-CN" altLang="en-US" i="1" smtClean="0">
                        <a:latin typeface="Cambria Math" panose="02040503050406030204" pitchFamily="18" charset="0"/>
                      </a:rPr>
                      <m:t>𝜀</m:t>
                    </m:r>
                    <m:r>
                      <a:rPr lang="zh-CN" altLang="en-US" i="1" smtClean="0">
                        <a:latin typeface="Cambria Math" panose="02040503050406030204" pitchFamily="18" charset="0"/>
                      </a:rPr>
                      <m:t>－</m:t>
                    </m:r>
                    <m:r>
                      <m:rPr>
                        <m:sty m:val="p"/>
                      </m:rPr>
                      <a:rPr lang="en-US" altLang="zh-CN" i="1" smtClean="0">
                        <a:latin typeface="Cambria Math" panose="02040503050406030204" pitchFamily="18" charset="0"/>
                      </a:rPr>
                      <m:t>greedy</m:t>
                    </m:r>
                    <m:r>
                      <a:rPr lang="zh-CN" altLang="en-US" i="1" smtClean="0">
                        <a:latin typeface="Cambria Math" panose="02040503050406030204" pitchFamily="18" charset="0"/>
                      </a:rPr>
                      <m:t>策略</m:t>
                    </m:r>
                  </m:oMath>
                </a14:m>
                <a:r>
                  <a:rPr lang="zh-CN" altLang="en-US" dirty="0"/>
                  <a:t>，</a:t>
                </a:r>
                <a:r>
                  <a:rPr lang="en-US" altLang="zh-CN" dirty="0"/>
                  <a:t>Q</a:t>
                </a:r>
                <a:r>
                  <a:rPr lang="zh-CN" altLang="en-US" dirty="0"/>
                  <a:t>网络选择和执行动作。</a:t>
                </a:r>
                <a:endParaRPr lang="en-US" altLang="zh-CN" dirty="0"/>
              </a:p>
              <a:p>
                <a:r>
                  <a:rPr lang="en-US" altLang="zh-CN" dirty="0"/>
                  <a:t>Target Q-Network</a:t>
                </a:r>
                <a:r>
                  <a:rPr lang="zh-CN" altLang="en-US" dirty="0"/>
                  <a:t>：与</a:t>
                </a:r>
                <a:r>
                  <a:rPr lang="en-US" altLang="zh-CN" dirty="0"/>
                  <a:t>Q</a:t>
                </a:r>
                <a:r>
                  <a:rPr lang="zh-CN" altLang="en-US" dirty="0"/>
                  <a:t>网络有相同的结构和初始权值，但参数不同。</a:t>
                </a:r>
                <a:r>
                  <a:rPr lang="en-US" altLang="zh-CN" dirty="0"/>
                  <a:t>Q</a:t>
                </a:r>
                <a:r>
                  <a:rPr lang="zh-CN" altLang="en-US" dirty="0"/>
                  <a:t>网络在迭代中进行实时训练和更新，目标</a:t>
                </a:r>
                <a:r>
                  <a:rPr lang="en-US" altLang="zh-CN" dirty="0"/>
                  <a:t>Q</a:t>
                </a:r>
                <a:r>
                  <a:rPr lang="zh-CN" altLang="en-US" dirty="0"/>
                  <a:t>网络隔一定步长后</a:t>
                </a:r>
                <a:endParaRPr lang="en-US" altLang="zh-CN" dirty="0"/>
              </a:p>
              <a:p>
                <a:r>
                  <a:rPr lang="zh-CN" altLang="en-US" dirty="0"/>
                  <a:t>再复制</a:t>
                </a:r>
                <a:r>
                  <a:rPr lang="en-US" altLang="zh-CN" dirty="0"/>
                  <a:t>Q</a:t>
                </a:r>
                <a:r>
                  <a:rPr lang="zh-CN" altLang="en-US" dirty="0"/>
                  <a:t>网络的参数，目的是为了使学习过程更加稳定，消除了分散和震荡。</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n-ea"/>
              </a:rPr>
              <a:t>训练集：包含10000个作业(38051个任务)作为训练集，获取Drag-JDEC中的GAT和DQN网络参数</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latin typeface="+mn-ea"/>
              </a:rPr>
              <a:t>如果所选边缘服务器没有足够的资源，使用相同的方法选择下一个边缘服务器来分派任务</a:t>
            </a:r>
            <a:r>
              <a:rPr lang="zh-CN" altLang="en-US" dirty="0">
                <a:latin typeface="+mn-ea"/>
              </a:rPr>
              <a:t>：</a:t>
            </a:r>
            <a:r>
              <a:rPr lang="en-US" altLang="zh-CN" dirty="0">
                <a:latin typeface="+mn-ea"/>
              </a:rPr>
              <a:t>Random (Rand)</a:t>
            </a:r>
            <a:r>
              <a:rPr lang="zh-CN" altLang="en-US" dirty="0">
                <a:latin typeface="+mn-ea"/>
              </a:rPr>
              <a:t>、Nearest (Near)、FirstFit (FFt)、LeastLoad (LLd)、GraphRL (GRL)。</a:t>
            </a:r>
            <a:endParaRPr lang="zh-CN" altLang="en-US" dirty="0">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latin typeface="+mn-ea"/>
            </a:endParaRPr>
          </a:p>
          <a:p>
            <a:r>
              <a:rPr lang="en-US" altLang="zh-CN" dirty="0"/>
              <a:t>GRL</a:t>
            </a:r>
            <a:r>
              <a:rPr lang="zh-CN" altLang="en-US" dirty="0"/>
              <a:t>：用</a:t>
            </a:r>
            <a:r>
              <a:rPr lang="en-US" altLang="zh-CN" dirty="0"/>
              <a:t>GCN</a:t>
            </a:r>
            <a:r>
              <a:rPr lang="zh-CN" altLang="en-US" dirty="0"/>
              <a:t>提取任务之间的依赖性，采用</a:t>
            </a:r>
            <a:r>
              <a:rPr lang="en-US" altLang="zh-CN" dirty="0"/>
              <a:t>DQN</a:t>
            </a:r>
            <a:r>
              <a:rPr lang="zh-CN" altLang="en-US" dirty="0"/>
              <a:t>作出调度决策。</a:t>
            </a:r>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优势：利用GAT提取当前任务和环境(边缘服务器集群)的特征，挖掘任务的隐藏信息。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使用DRL计算从长期考虑的利用率方差的期望值。</a:t>
            </a:r>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可以看出，与</a:t>
            </a:r>
            <a:r>
              <a:rPr lang="en-US" altLang="zh-CN" dirty="0"/>
              <a:t>DRL</a:t>
            </a:r>
            <a:r>
              <a:rPr lang="zh-CN" altLang="en-US" dirty="0"/>
              <a:t>相比本文提出的</a:t>
            </a:r>
            <a:r>
              <a:rPr lang="en-US" altLang="zh-CN" dirty="0"/>
              <a:t>Drag-JDEC</a:t>
            </a:r>
            <a:r>
              <a:rPr lang="zh-CN" altLang="en-US" dirty="0"/>
              <a:t>模型的</a:t>
            </a:r>
            <a:r>
              <a:rPr lang="en-US" altLang="zh-CN" dirty="0"/>
              <a:t>ARUV</a:t>
            </a:r>
            <a:r>
              <a:rPr lang="zh-CN" altLang="en-US" dirty="0"/>
              <a:t>显著降低。</a:t>
            </a:r>
            <a:endParaRPr lang="en-US" altLang="zh-CN" dirty="0"/>
          </a:p>
          <a:p>
            <a:r>
              <a:rPr lang="zh-CN" altLang="en-US" dirty="0"/>
              <a:t>对于具有组合功能配置和</a:t>
            </a:r>
            <a:r>
              <a:rPr lang="en-US" altLang="zh-CN" dirty="0"/>
              <a:t>2000</a:t>
            </a:r>
            <a:r>
              <a:rPr lang="zh-CN" altLang="en-US" dirty="0"/>
              <a:t>个作业的集群效果最好，增幅为</a:t>
            </a:r>
            <a:r>
              <a:rPr lang="en-US" altLang="zh-CN" dirty="0"/>
              <a:t>17%</a:t>
            </a:r>
            <a:r>
              <a:rPr lang="zh-CN" altLang="en-US" dirty="0"/>
              <a:t>，证明了</a:t>
            </a:r>
            <a:r>
              <a:rPr lang="en-US" altLang="zh-CN" dirty="0"/>
              <a:t>GAT</a:t>
            </a:r>
            <a:r>
              <a:rPr lang="zh-CN" altLang="en-US" dirty="0"/>
              <a:t>网络能够聚合</a:t>
            </a:r>
            <a:r>
              <a:rPr lang="en-US" altLang="zh-CN" dirty="0"/>
              <a:t>DAG</a:t>
            </a:r>
            <a:r>
              <a:rPr lang="zh-CN" altLang="en-US" dirty="0"/>
              <a:t>结构中相邻节点的特征，生成新的高维抽象表示，</a:t>
            </a:r>
            <a:endParaRPr lang="en-US" altLang="zh-CN" dirty="0"/>
          </a:p>
          <a:p>
            <a:r>
              <a:rPr lang="zh-CN" altLang="en-US" dirty="0"/>
              <a:t>从而为</a:t>
            </a:r>
            <a:r>
              <a:rPr lang="en-US" altLang="zh-CN" dirty="0"/>
              <a:t>DRL</a:t>
            </a:r>
            <a:r>
              <a:rPr lang="zh-CN" altLang="en-US" dirty="0"/>
              <a:t>决策网络的优势效果提供了保证。</a:t>
            </a:r>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状态：</a:t>
                </a:r>
                <a:endParaRPr lang="en-US" altLang="zh-CN" dirty="0"/>
              </a:p>
              <a:p>
                <a:r>
                  <a:rPr lang="en-US" altLang="zh-CN" dirty="0"/>
                  <a:t>1.</a:t>
                </a:r>
                <a:r>
                  <a:rPr lang="zh-CN" altLang="en-US" dirty="0"/>
                  <a:t>因为只有设备</a:t>
                </a:r>
                <a:r>
                  <a:rPr lang="en-US" altLang="zh-CN" dirty="0"/>
                  <a:t>k</a:t>
                </a:r>
                <a:r>
                  <a:rPr lang="zh-CN" altLang="en-US" dirty="0"/>
                  <a:t>被选中作为</a:t>
                </a:r>
                <a:r>
                  <a:rPr lang="en-US" altLang="zh-CN" dirty="0"/>
                  <a:t>client</a:t>
                </a:r>
                <a:r>
                  <a:rPr lang="zh-CN" altLang="en-US" dirty="0"/>
                  <a:t>参与训练时，才会更新</a:t>
                </a:r>
                <a:r>
                  <a:rPr lang="en-US" altLang="zh-CN" dirty="0"/>
                  <a:t>w(k),</a:t>
                </a:r>
                <a:r>
                  <a:rPr lang="zh-CN" altLang="en-US" dirty="0"/>
                  <a:t>因此没有引入额外的通信开销给设备。</a:t>
                </a:r>
                <a:endParaRPr lang="en-US" altLang="zh-CN" dirty="0"/>
              </a:p>
              <a:p>
                <a:r>
                  <a:rPr lang="en-US" altLang="zh-CN" dirty="0"/>
                  <a:t>2.</a:t>
                </a:r>
                <a:r>
                  <a:rPr lang="zh-CN" altLang="en-US" dirty="0"/>
                  <a:t>为了解决巨大的状态空间问题，后面会介绍一种降维技术来对状态空间进行降维。</a:t>
                </a:r>
                <a:endParaRPr lang="en-US" altLang="zh-CN" dirty="0"/>
              </a:p>
              <a:p>
                <a:r>
                  <a:rPr lang="zh-CN" altLang="en-US" dirty="0"/>
                  <a:t>行为：</a:t>
                </a:r>
                <a:endParaRPr lang="en-US" altLang="zh-CN" dirty="0"/>
              </a:p>
              <a:p>
                <a:r>
                  <a:rPr lang="en-US" altLang="zh-CN" dirty="0"/>
                  <a:t>1.</a:t>
                </a:r>
                <a:r>
                  <a:rPr lang="zh-CN" altLang="en-US" dirty="0"/>
                  <a:t>基于</a:t>
                </a:r>
                <a:r>
                  <a:rPr lang="en-US" altLang="zh-CN" dirty="0"/>
                  <a:t>DQN</a:t>
                </a:r>
                <a:r>
                  <a:rPr lang="zh-CN" altLang="en-US" dirty="0"/>
                  <a:t>的智能体只会在参与训练的</a:t>
                </a:r>
                <a:r>
                  <a:rPr lang="en-US" altLang="zh-CN" dirty="0"/>
                  <a:t>N</a:t>
                </a:r>
                <a:r>
                  <a:rPr lang="zh-CN" altLang="en-US" dirty="0"/>
                  <a:t>个设备中选择一个设备参与</a:t>
                </a:r>
                <a:r>
                  <a:rPr lang="en-US" altLang="zh-CN" dirty="0"/>
                  <a:t>FL</a:t>
                </a:r>
                <a:r>
                  <a:rPr lang="zh-CN" altLang="en-US" dirty="0"/>
                  <a:t>每轮训练过程，而在测试和应用中，智能体会</a:t>
                </a:r>
                <a:endParaRPr lang="en-US" altLang="zh-CN" dirty="0"/>
              </a:p>
              <a:p>
                <a:r>
                  <a:rPr lang="zh-CN" altLang="en-US" dirty="0"/>
                  <a:t>采样一组前</a:t>
                </a:r>
                <a:r>
                  <a:rPr lang="en-US" altLang="zh-CN" dirty="0"/>
                  <a:t>top-k</a:t>
                </a:r>
                <a:r>
                  <a:rPr lang="zh-CN" altLang="en-US" dirty="0"/>
                  <a:t>的</a:t>
                </a:r>
                <a:r>
                  <a:rPr lang="en-US" altLang="zh-CN" dirty="0"/>
                  <a:t>clients</a:t>
                </a:r>
                <a:r>
                  <a:rPr lang="zh-CN" altLang="en-US" dirty="0"/>
                  <a:t>参与</a:t>
                </a:r>
                <a:r>
                  <a:rPr lang="en-US" altLang="zh-CN" dirty="0"/>
                  <a:t>FL</a:t>
                </a:r>
                <a:r>
                  <a:rPr lang="zh-CN" altLang="en-US" dirty="0"/>
                  <a:t>。</a:t>
                </a:r>
                <a:endParaRPr lang="en-US" altLang="zh-CN" dirty="0"/>
              </a:p>
              <a:p>
                <a:r>
                  <a:rPr lang="en-US" altLang="zh-CN" dirty="0"/>
                  <a:t>2.</a:t>
                </a:r>
                <a:r>
                  <a:rPr lang="zh-CN" altLang="en-US" dirty="0"/>
                  <a:t>在第</a:t>
                </a:r>
                <a:r>
                  <a:rPr lang="en-US" altLang="zh-CN" dirty="0"/>
                  <a:t>t</a:t>
                </a:r>
                <a:r>
                  <a:rPr lang="zh-CN" altLang="en-US" dirty="0"/>
                  <a:t>轮，</a:t>
                </a:r>
                <a:r>
                  <a:rPr lang="en-US" altLang="zh-CN" dirty="0"/>
                  <a:t>DQN</a:t>
                </a:r>
                <a:r>
                  <a:rPr lang="zh-CN" altLang="en-US" dirty="0"/>
                  <a:t>智能体</a:t>
                </a:r>
                <a:r>
                  <a:rPr lang="zh-CN" altLang="en-US" dirty="0"/>
                  <a:t>将计算在所有</a:t>
                </a:r>
                <a:r>
                  <a:rPr lang="en-US" altLang="zh-CN" dirty="0"/>
                  <a:t>N</a:t>
                </a:r>
                <a:r>
                  <a:rPr lang="zh-CN" altLang="en-US" dirty="0"/>
                  <a:t>个动作下的最优值，每个</a:t>
                </a:r>
                <a:r>
                  <a:rPr lang="en-US" altLang="zh-CN" dirty="0"/>
                  <a:t>action-value</a:t>
                </a:r>
                <a:r>
                  <a:rPr lang="zh-CN" altLang="en-US" dirty="0"/>
                  <a:t>表明在状态</a:t>
                </a:r>
                <a14:m>
                  <m:oMath xmlns:m="http://schemas.openxmlformats.org/officeDocument/2006/math">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zh-CN" altLang="en-US" i="1" smtClean="0">
                        <a:latin typeface="Cambria Math" panose="02040503050406030204" pitchFamily="18" charset="0"/>
                      </a:rPr>
                      <m:t>时</m:t>
                    </m:r>
                  </m:oMath>
                </a14:m>
                <a:r>
                  <a:rPr lang="zh-CN" altLang="en-US" dirty="0"/>
                  <a:t>选择一个特定动作</a:t>
                </a:r>
                <a:r>
                  <a:rPr lang="en-US" altLang="zh-CN" dirty="0"/>
                  <a:t>a</a:t>
                </a:r>
                <a:r>
                  <a:rPr lang="zh-CN" altLang="en-US" dirty="0"/>
                  <a:t>智能体</a:t>
                </a:r>
                <a:endParaRPr lang="en-US" altLang="zh-CN" dirty="0"/>
              </a:p>
              <a:p>
                <a:r>
                  <a:rPr lang="zh-CN" altLang="en-US" dirty="0"/>
                  <a:t>可以得到的最大期望回报。然后可以选择其中的</a:t>
                </a:r>
                <a:r>
                  <a:rPr lang="en-US" altLang="zh-CN" dirty="0"/>
                  <a:t>K</a:t>
                </a:r>
                <a:r>
                  <a:rPr lang="zh-CN" altLang="en-US" dirty="0"/>
                  <a:t>个设备，每个设备对应于一个不同的动作</a:t>
                </a:r>
                <a:r>
                  <a:rPr lang="en-US" altLang="zh-CN" dirty="0"/>
                  <a:t>a,</a:t>
                </a:r>
                <a:r>
                  <a:rPr lang="zh-CN" altLang="en-US" dirty="0"/>
                  <a:t>可以取得</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ctrlPr>
                      </m:sSupPr>
                      <m:e>
                        <m:r>
                          <m:rPr>
                            <m:sty m:val="p"/>
                          </m:rPr>
                          <a:rPr lang="zh-CN" altLang="en-US" b="0" i="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Q</m:t>
                        </m:r>
                      </m:e>
                      <m:sup>
                        <m:r>
                          <a:rPr lang="en-US" altLang="zh-CN" b="0" i="0" smtClean="0">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sup>
                    </m:sSup>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𝑎</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top-k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值。</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奖励：</a:t>
                </a:r>
                <a:endParaRPr lang="en-US" altLang="zh-CN" dirty="0"/>
              </a:p>
              <a:p>
                <a:r>
                  <a:rPr lang="en-US" altLang="zh-CN" dirty="0"/>
                  <a:t>1.Rt</a:t>
                </a:r>
                <a:r>
                  <a:rPr lang="zh-CN" altLang="en-US" dirty="0"/>
                  <a:t>公式中的</a:t>
                </a:r>
                <a:r>
                  <a:rPr lang="en-US" altLang="zh-CN" dirty="0"/>
                  <a:t>-1</a:t>
                </a:r>
                <a:r>
                  <a:rPr lang="zh-CN" altLang="en-US" dirty="0"/>
                  <a:t>是为了让</a:t>
                </a:r>
                <a:r>
                  <a:rPr lang="en-US" altLang="zh-CN" dirty="0"/>
                  <a:t>agent</a:t>
                </a:r>
                <a:r>
                  <a:rPr lang="zh-CN" altLang="en-US" dirty="0"/>
                  <a:t>完成训练的训练回合数量更少，因为消耗越多的轮数，</a:t>
                </a:r>
                <a:r>
                  <a:rPr lang="en-US" altLang="zh-CN" dirty="0"/>
                  <a:t>agent</a:t>
                </a:r>
                <a:r>
                  <a:rPr lang="zh-CN" altLang="en-US" dirty="0"/>
                  <a:t>获得的累计奖励越少。</a:t>
                </a:r>
                <a:endParaRPr lang="en-US" altLang="zh-CN" dirty="0"/>
              </a:p>
              <a:p>
                <a:r>
                  <a:rPr lang="en-US" altLang="zh-CN" dirty="0"/>
                  <a:t>2.</a:t>
                </a:r>
                <a:r>
                  <a:rPr lang="zh-CN" altLang="en-US" dirty="0"/>
                  <a:t>因为</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Ω</m:t>
                    </m:r>
                    <m:r>
                      <a:rPr lang="el-GR" altLang="zh-CN" b="0" i="1" smtClean="0">
                        <a:latin typeface="Cambria Math" panose="02040503050406030204" pitchFamily="18" charset="0"/>
                        <a:ea typeface="Cambria Math" panose="02040503050406030204" pitchFamily="18" charset="0"/>
                      </a:rPr>
                      <m:t>≤</m:t>
                    </m:r>
                    <m:r>
                      <a:rPr lang="el-GR" altLang="zh-CN" b="0" i="1" smtClean="0">
                        <a:latin typeface="Cambria Math" panose="02040503050406030204" pitchFamily="18" charset="0"/>
                        <a:ea typeface="Cambria Math" panose="02040503050406030204" pitchFamily="18" charset="0"/>
                      </a:rPr>
                      <m:t>1</m:t>
                    </m:r>
                    <m:r>
                      <a:rPr lang="el-GR" altLang="zh-CN" b="0" i="1" smtClean="0">
                        <a:latin typeface="Cambria Math" panose="02040503050406030204" pitchFamily="18" charset="0"/>
                        <a:ea typeface="Cambria Math" panose="02040503050406030204" pitchFamily="18" charset="0"/>
                      </a:rPr>
                      <m:t>,所以</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d>
                      <m:dPr>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e>
                    </m:d>
                    <m:r>
                      <a:rPr lang="zh-CN" altLang="en-US" b="0" i="1" smtClean="0">
                        <a:latin typeface="Cambria Math" panose="02040503050406030204" pitchFamily="18" charset="0"/>
                        <a:ea typeface="Cambria Math" panose="02040503050406030204" pitchFamily="18" charset="0"/>
                      </a:rPr>
                      <m:t>。</m:t>
                    </m:r>
                  </m:oMath>
                </a14:m>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直到到达目标准确率或者在执行特定一些回合后，训练停止。</a:t>
            </a:r>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许多深度神经网络如</a:t>
            </a:r>
            <a:r>
              <a:rPr lang="en-US" altLang="zh-CN" dirty="0"/>
              <a:t>CNN</a:t>
            </a:r>
            <a:r>
              <a:rPr lang="zh-CN" altLang="en-US" dirty="0"/>
              <a:t>有几百万个权重，对于</a:t>
            </a:r>
            <a:r>
              <a:rPr lang="en-US" altLang="zh-CN" dirty="0"/>
              <a:t>DQN</a:t>
            </a:r>
            <a:r>
              <a:rPr lang="zh-CN" altLang="en-US" dirty="0"/>
              <a:t>智能体来说训练高维状态空间是有挑战性的。</a:t>
            </a:r>
            <a:endParaRPr lang="en-US" altLang="zh-CN"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最后一个式子使用了两个</a:t>
                </a:r>
                <a:r>
                  <a:rPr lang="en-US" altLang="zh-CN" dirty="0"/>
                  <a:t>action-value</a:t>
                </a:r>
                <a:r>
                  <a:rPr lang="zh-CN" altLang="en-US" dirty="0"/>
                  <a:t>去更新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𝐷𝑜𝑢𝑏𝑙𝑒𝑄</m:t>
                        </m:r>
                      </m:sup>
                    </m:sSubSup>
                  </m:oMath>
                </a14:m>
                <a:r>
                  <a:rPr lang="en-US" altLang="zh-CN" dirty="0"/>
                  <a:t>,</a:t>
                </a: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r>
                      <a:rPr lang="zh-CN" altLang="en-US" i="1" smtClean="0">
                        <a:latin typeface="Cambria Math" panose="02040503050406030204" pitchFamily="18" charset="0"/>
                      </a:rPr>
                      <m:t>每个时间</m:t>
                    </m:r>
                  </m:oMath>
                </a14:m>
                <a:r>
                  <a:rPr lang="zh-CN" altLang="en-US" dirty="0"/>
                  <a:t>步长都进行一次在线更新，</a:t>
                </a:r>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oMath>
                </a14:m>
                <a:r>
                  <a:rPr lang="zh-CN" altLang="en-US" dirty="0"/>
                  <a:t>是冻结参数，每</a:t>
                </a:r>
                <a:r>
                  <a:rPr lang="en-US" altLang="zh-CN" dirty="0"/>
                  <a:t>M</a:t>
                </a:r>
                <a:r>
                  <a:rPr lang="zh-CN" altLang="en-US" dirty="0"/>
                  <a:t>次更新后再更新一次，</a:t>
                </a:r>
                <a:endParaRPr lang="en-US" altLang="zh-CN" dirty="0"/>
              </a:p>
              <a:p>
                <a:r>
                  <a:rPr lang="zh-CN" altLang="en-US" dirty="0"/>
                  <a:t>目的是为了增加</a:t>
                </a:r>
                <a:r>
                  <a:rPr lang="en-US" altLang="zh-CN" dirty="0"/>
                  <a:t>action-value</a:t>
                </a:r>
                <a:r>
                  <a:rPr lang="zh-CN" altLang="en-US" dirty="0"/>
                  <a:t>估计的稳定性。</a:t>
                </a:r>
                <a:endParaRPr lang="en-US" altLang="zh-CN" dirty="0"/>
              </a:p>
              <a:p>
                <a:endParaRPr lang="en-US" altLang="zh-CN" dirty="0"/>
              </a:p>
              <a:p>
                <a:r>
                  <a:rPr lang="en-US" altLang="zh-CN" sz="1200" b="1" i="0" kern="1200" dirty="0">
                    <a:solidFill>
                      <a:schemeClr val="tx1"/>
                    </a:solidFill>
                    <a:effectLst/>
                    <a:latin typeface="+mn-lt"/>
                    <a:ea typeface="+mn-ea"/>
                    <a:cs typeface="+mn-cs"/>
                  </a:rPr>
                  <a:t>DDQN</a:t>
                </a:r>
                <a:r>
                  <a:rPr lang="zh-CN" altLang="en-US" sz="1200" b="1" i="0" kern="1200" dirty="0">
                    <a:solidFill>
                      <a:schemeClr val="tx1"/>
                    </a:solidFill>
                    <a:effectLst/>
                    <a:latin typeface="+mn-lt"/>
                    <a:ea typeface="+mn-ea"/>
                    <a:cs typeface="+mn-cs"/>
                  </a:rPr>
                  <a:t>与</a:t>
                </a:r>
                <a:r>
                  <a:rPr lang="en-US" altLang="zh-CN" sz="1200" b="1" i="0" kern="1200" dirty="0">
                    <a:solidFill>
                      <a:schemeClr val="tx1"/>
                    </a:solidFill>
                    <a:effectLst/>
                    <a:latin typeface="+mn-lt"/>
                    <a:ea typeface="+mn-ea"/>
                    <a:cs typeface="+mn-cs"/>
                  </a:rPr>
                  <a:t>DQN</a:t>
                </a:r>
                <a:r>
                  <a:rPr lang="zh-CN" altLang="en-US" sz="1200" b="1" i="0" kern="1200" dirty="0">
                    <a:solidFill>
                      <a:schemeClr val="tx1"/>
                    </a:solidFill>
                    <a:effectLst/>
                    <a:latin typeface="+mn-lt"/>
                    <a:ea typeface="+mn-ea"/>
                    <a:cs typeface="+mn-cs"/>
                  </a:rPr>
                  <a:t>大部分都相同</a:t>
                </a:r>
                <a:r>
                  <a:rPr lang="zh-CN" altLang="en-US" sz="1200" b="0" i="0" kern="1200" dirty="0">
                    <a:solidFill>
                      <a:schemeClr val="tx1"/>
                    </a:solidFill>
                    <a:effectLst/>
                    <a:latin typeface="+mn-lt"/>
                    <a:ea typeface="+mn-ea"/>
                    <a:cs typeface="+mn-cs"/>
                  </a:rPr>
                  <a:t>，只有一步不同，那就是在选择的过程中，</a:t>
                </a:r>
                <a:r>
                  <a:rPr lang="en-US" altLang="zh-CN" sz="1200" b="0" i="0" kern="1200" dirty="0">
                    <a:solidFill>
                      <a:schemeClr val="tx1"/>
                    </a:solidFill>
                    <a:effectLst/>
                    <a:latin typeface="+mn-lt"/>
                    <a:ea typeface="+mn-ea"/>
                    <a:cs typeface="+mn-cs"/>
                  </a:rPr>
                  <a:t>DQN</a:t>
                </a:r>
                <a:r>
                  <a:rPr lang="zh-CN" altLang="en-US" sz="1200" b="0" i="0" kern="1200" dirty="0">
                    <a:solidFill>
                      <a:schemeClr val="tx1"/>
                    </a:solidFill>
                    <a:effectLst/>
                    <a:latin typeface="+mn-lt"/>
                    <a:ea typeface="+mn-ea"/>
                    <a:cs typeface="+mn-cs"/>
                  </a:rPr>
                  <a:t>总是选择</a:t>
                </a:r>
                <a:r>
                  <a:rPr lang="en-US" altLang="zh-CN" sz="1200" b="0" i="0" kern="1200" dirty="0">
                    <a:solidFill>
                      <a:schemeClr val="tx1"/>
                    </a:solidFill>
                    <a:effectLst/>
                    <a:latin typeface="+mn-lt"/>
                    <a:ea typeface="+mn-ea"/>
                    <a:cs typeface="+mn-cs"/>
                  </a:rPr>
                  <a:t>Target Q</a:t>
                </a:r>
                <a:r>
                  <a:rPr lang="zh-CN" altLang="en-US" sz="1200" b="0" i="0" kern="1200" dirty="0">
                    <a:solidFill>
                      <a:schemeClr val="tx1"/>
                    </a:solidFill>
                    <a:effectLst/>
                    <a:latin typeface="+mn-lt"/>
                    <a:ea typeface="+mn-ea"/>
                    <a:cs typeface="+mn-cs"/>
                  </a:rPr>
                  <a:t>网络的最大输出值。 而</a:t>
                </a:r>
                <a:r>
                  <a:rPr lang="en-US" altLang="zh-CN" sz="1200" b="0" i="0" kern="1200" dirty="0">
                    <a:solidFill>
                      <a:schemeClr val="tx1"/>
                    </a:solidFill>
                    <a:effectLst/>
                    <a:latin typeface="+mn-lt"/>
                    <a:ea typeface="+mn-ea"/>
                    <a:cs typeface="+mn-cs"/>
                  </a:rPr>
                  <a:t>DDQN</a:t>
                </a:r>
                <a:r>
                  <a:rPr lang="zh-CN" altLang="en-US" sz="1200" b="0" i="0" kern="1200" dirty="0">
                    <a:solidFill>
                      <a:schemeClr val="tx1"/>
                    </a:solidFill>
                    <a:effectLst/>
                    <a:latin typeface="+mn-lt"/>
                    <a:ea typeface="+mn-ea"/>
                    <a:cs typeface="+mn-cs"/>
                  </a:rPr>
                  <a:t>不同，</a:t>
                </a:r>
                <a:r>
                  <a:rPr lang="en-US" altLang="zh-CN" sz="1200" b="0" i="0" kern="1200" dirty="0">
                    <a:solidFill>
                      <a:schemeClr val="tx1"/>
                    </a:solidFill>
                    <a:effectLst/>
                    <a:latin typeface="+mn-lt"/>
                    <a:ea typeface="+mn-ea"/>
                    <a:cs typeface="+mn-cs"/>
                  </a:rPr>
                  <a:t>DDQN</a:t>
                </a:r>
                <a:r>
                  <a:rPr lang="zh-CN" altLang="en-US" sz="1200" b="0" i="0" kern="1200" dirty="0">
                    <a:solidFill>
                      <a:schemeClr val="tx1"/>
                    </a:solidFill>
                    <a:effectLst/>
                    <a:latin typeface="+mn-lt"/>
                    <a:ea typeface="+mn-ea"/>
                    <a:cs typeface="+mn-cs"/>
                  </a:rPr>
                  <a:t>首先从</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网络中找到最大输出值的那个动作，然后再找到这个动作对应的</a:t>
                </a:r>
                <a:r>
                  <a:rPr lang="en-US" altLang="zh-CN" sz="1200" b="0" i="0" kern="1200" dirty="0">
                    <a:solidFill>
                      <a:schemeClr val="tx1"/>
                    </a:solidFill>
                    <a:effectLst/>
                    <a:latin typeface="+mn-lt"/>
                    <a:ea typeface="+mn-ea"/>
                    <a:cs typeface="+mn-cs"/>
                  </a:rPr>
                  <a:t>Target Q</a:t>
                </a:r>
                <a:r>
                  <a:rPr lang="zh-CN" altLang="en-US" sz="1200" b="0" i="0" kern="1200" dirty="0">
                    <a:solidFill>
                      <a:schemeClr val="tx1"/>
                    </a:solidFill>
                    <a:effectLst/>
                    <a:latin typeface="+mn-lt"/>
                    <a:ea typeface="+mn-ea"/>
                    <a:cs typeface="+mn-cs"/>
                  </a:rPr>
                  <a:t>网络的输出值。</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oMath>
                </a14:m>
                <a:r>
                  <a:rPr lang="zh-CN" altLang="en-US" dirty="0"/>
                  <a:t>表示每个设备上的数据只属于一个</a:t>
                </a:r>
                <a:r>
                  <a:rPr lang="en-US" altLang="zh-CN" dirty="0"/>
                  <a:t>Label</a:t>
                </a:r>
                <a:endParaRPr lang="en-US" altLang="zh-CN" dirty="0"/>
              </a:p>
              <a:p>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8</m:t>
                    </m:r>
                  </m:oMath>
                </a14:m>
                <a:r>
                  <a:rPr lang="zh-CN" altLang="en-US" dirty="0"/>
                  <a:t>，表示</a:t>
                </a:r>
                <a:r>
                  <a:rPr lang="en-US" altLang="zh-CN" dirty="0"/>
                  <a:t>80%</a:t>
                </a:r>
                <a:r>
                  <a:rPr lang="zh-CN" altLang="en-US" dirty="0"/>
                  <a:t>数据属于一个标签，剩下</a:t>
                </a:r>
                <a:r>
                  <a:rPr lang="en-US" altLang="zh-CN" dirty="0"/>
                  <a:t>20%</a:t>
                </a:r>
                <a:r>
                  <a:rPr lang="zh-CN" altLang="en-US" dirty="0"/>
                  <a:t>数据属于其他标签</a:t>
                </a:r>
                <a:endParaRPr lang="en-US" altLang="zh-CN" dirty="0"/>
              </a:p>
              <a:p>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5</m:t>
                    </m:r>
                    <m:r>
                      <a:rPr lang="zh-CN" altLang="en-US" b="0" i="1" smtClean="0">
                        <a:latin typeface="Cambria Math" panose="02040503050406030204" pitchFamily="18" charset="0"/>
                      </a:rPr>
                      <m:t>，</m:t>
                    </m:r>
                  </m:oMath>
                </a14:m>
                <a:r>
                  <a:rPr lang="zh-CN" altLang="en-US" dirty="0"/>
                  <a:t>表示</a:t>
                </a:r>
                <a:r>
                  <a:rPr lang="en-US" altLang="zh-CN" dirty="0"/>
                  <a:t>50%</a:t>
                </a:r>
                <a:r>
                  <a:rPr lang="zh-CN" altLang="en-US" dirty="0"/>
                  <a:t>数据属于一个标签，剩下</a:t>
                </a:r>
                <a:r>
                  <a:rPr lang="en-US" altLang="zh-CN" dirty="0"/>
                  <a:t>50%</a:t>
                </a:r>
                <a:r>
                  <a:rPr lang="zh-CN" altLang="en-US" dirty="0"/>
                  <a:t>数据属于其他标签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zh-CN" altLang="en-US" b="0" i="1" smtClean="0">
                        <a:latin typeface="Cambria Math" panose="02040503050406030204" pitchFamily="18" charset="0"/>
                      </a:rPr>
                      <m:t>，</m:t>
                    </m:r>
                  </m:oMath>
                </a14:m>
                <a:r>
                  <a:rPr lang="zh-CN" altLang="en-US" dirty="0"/>
                  <a:t>表示每个设备上的数据是</a:t>
                </a:r>
                <a:r>
                  <a:rPr lang="en-US" altLang="zh-CN" dirty="0"/>
                  <a:t>IID</a:t>
                </a:r>
                <a:r>
                  <a:rPr lang="zh-CN" altLang="en-US" dirty="0"/>
                  <a:t>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H</m:t>
                    </m:r>
                    <m:r>
                      <a:rPr lang="zh-CN" altLang="en-US" b="0" i="1" smtClean="0">
                        <a:latin typeface="Cambria Math" panose="02040503050406030204" pitchFamily="18" charset="0"/>
                      </a:rPr>
                      <m:t>，</m:t>
                    </m:r>
                  </m:oMath>
                </a14:m>
                <a:r>
                  <a:rPr lang="zh-CN" altLang="en-US" dirty="0"/>
                  <a:t>表示每个设备上的数据均匀地属于两个标签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根据</a:t>
                </a:r>
                <a:r>
                  <a:rPr lang="en-US" altLang="zh-CN" dirty="0"/>
                  <a:t>K-Center</a:t>
                </a:r>
                <a:r>
                  <a:rPr lang="zh-CN" altLang="en-US" dirty="0"/>
                  <a:t>聚类选择出的设备可能引入更多的偏差相比于</a:t>
                </a:r>
                <a:r>
                  <a:rPr lang="en-US" altLang="zh-CN" dirty="0" err="1"/>
                  <a:t>FedAvg</a:t>
                </a:r>
                <a:r>
                  <a:rPr lang="zh-CN" altLang="en-US" dirty="0"/>
                  <a:t>随机选择设备。</a:t>
                </a:r>
                <a:endParaRPr lang="en-US" altLang="zh-CN" dirty="0"/>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宋体" panose="02010600030101010101" pitchFamily="2" charset="-122"/>
                <a:ea typeface="宋体" panose="02010600030101010101" pitchFamily="2" charset="-122"/>
                <a:cs typeface="+mn-ea"/>
              </a:rPr>
              <a:t>本文改变了边缘服务器的配置，以验证所提出的模型能够自动应用于动态的各种环境中，适合于边缘计算的实际应用。</a:t>
            </a:r>
            <a:endParaRPr lang="zh-CN" altLang="en-US" dirty="0">
              <a:latin typeface="宋体" panose="02010600030101010101" pitchFamily="2" charset="-122"/>
              <a:ea typeface="宋体" panose="02010600030101010101" pitchFamily="2" charset="-122"/>
              <a:cs typeface="+mn-ea"/>
            </a:endParaRPr>
          </a:p>
          <a:p>
            <a:endParaRPr lang="zh-CN" altLang="en-US" dirty="0"/>
          </a:p>
        </p:txBody>
      </p:sp>
      <p:sp>
        <p:nvSpPr>
          <p:cNvPr id="4" name="灯片编号占位符 3"/>
          <p:cNvSpPr>
            <a:spLocks noGrp="1"/>
          </p:cNvSpPr>
          <p:nvPr>
            <p:ph type="sldNum" sz="quarter" idx="5"/>
          </p:nvPr>
        </p:nvSpPr>
        <p:spPr/>
        <p:txBody>
          <a:bodyPr/>
          <a:lstStyle/>
          <a:p>
            <a:fld id="{9CD30F59-FD92-4A2E-BC63-64F9DC0E891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1.bin"/><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wmf"/><Relationship Id="rId2" Type="http://schemas.openxmlformats.org/officeDocument/2006/relationships/oleObject" Target="../embeddings/oleObject2.bin"/><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79905" y="2218690"/>
            <a:ext cx="9106535" cy="1753235"/>
          </a:xfrm>
          <a:prstGeom prst="rect">
            <a:avLst/>
          </a:prstGeom>
          <a:noFill/>
        </p:spPr>
        <p:txBody>
          <a:bodyPr wrap="square" rtlCol="0">
            <a:spAutoFit/>
          </a:bodyPr>
          <a:lstStyle/>
          <a:p>
            <a:pPr algn="ctr"/>
            <a:r>
              <a:rPr lang="en-US" altLang="zh-CN" sz="5400" dirty="0"/>
              <a:t>Deep Reinforcement Learning in Federated Learning </a:t>
            </a:r>
            <a:endParaRPr lang="zh-CN" altLang="en-US" sz="9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56" y="321760"/>
            <a:ext cx="8384345" cy="523220"/>
          </a:xfrm>
          <a:prstGeom prst="rect">
            <a:avLst/>
          </a:prstGeom>
          <a:noFill/>
        </p:spPr>
        <p:txBody>
          <a:bodyPr wrap="square" rtlCol="0">
            <a:spAutoFit/>
          </a:bodyPr>
          <a:lstStyle/>
          <a:p>
            <a:r>
              <a:rPr lang="zh-CN" altLang="en-US" sz="2800" dirty="0"/>
              <a:t>实验结果</a:t>
            </a:r>
            <a:endParaRPr lang="zh-CN" altLang="en-US" sz="2800" dirty="0"/>
          </a:p>
        </p:txBody>
      </p:sp>
      <p:sp>
        <p:nvSpPr>
          <p:cNvPr id="3" name="文本框 2"/>
          <p:cNvSpPr txBox="1"/>
          <p:nvPr/>
        </p:nvSpPr>
        <p:spPr>
          <a:xfrm>
            <a:off x="782249" y="1084633"/>
            <a:ext cx="7464603" cy="397031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MNIST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：训练一个具有两个卷积层的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first layer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 output channels     second layer: 50</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batch size = 10   epoch number = 5</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FashionMNIST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：训练一个具有两个卷积层的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batch size = 100   epoch number = 5</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first layer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 output channels     second layer: 32</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CIFAR-10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：训练一个具有两个卷积层的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batch size = 50   epoch number = 5</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first layer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6 output channels     second layer: 16</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性能度量指标：通信轮数（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communication rounds)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530" y="1149702"/>
            <a:ext cx="6629400" cy="36830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训练</a:t>
            </a:r>
            <a:r>
              <a:rPr lang="en-US" altLang="zh-CN" dirty="0">
                <a:latin typeface="Times New Roman" panose="02020603050405020304" pitchFamily="18" charset="0"/>
                <a:cs typeface="Times New Roman" panose="02020603050405020304" pitchFamily="18" charset="0"/>
              </a:rPr>
              <a:t>DRL</a:t>
            </a:r>
            <a:r>
              <a:rPr lang="zh-CN" altLang="en-US" dirty="0">
                <a:latin typeface="Times New Roman" panose="02020603050405020304" pitchFamily="18" charset="0"/>
                <a:cs typeface="Times New Roman" panose="02020603050405020304" pitchFamily="18" charset="0"/>
              </a:rPr>
              <a:t>智能体</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23556" y="321760"/>
            <a:ext cx="8384345" cy="523220"/>
          </a:xfrm>
          <a:prstGeom prst="rect">
            <a:avLst/>
          </a:prstGeom>
          <a:noFill/>
        </p:spPr>
        <p:txBody>
          <a:bodyPr wrap="square" rtlCol="0">
            <a:spAutoFit/>
          </a:bodyPr>
          <a:lstStyle/>
          <a:p>
            <a:r>
              <a:rPr lang="zh-CN" altLang="en-US" sz="2800" dirty="0"/>
              <a:t>实验结果</a:t>
            </a:r>
            <a:endParaRPr lang="zh-CN" altLang="en-US" sz="2800" dirty="0"/>
          </a:p>
        </p:txBody>
      </p:sp>
      <p:pic>
        <p:nvPicPr>
          <p:cNvPr id="4" name="图片 3"/>
          <p:cNvPicPr>
            <a:picLocks noChangeAspect="1"/>
          </p:cNvPicPr>
          <p:nvPr/>
        </p:nvPicPr>
        <p:blipFill rotWithShape="1">
          <a:blip r:embed="rId1"/>
          <a:srcRect l="1242" r="3137"/>
          <a:stretch>
            <a:fillRect/>
          </a:stretch>
        </p:blipFill>
        <p:spPr>
          <a:xfrm>
            <a:off x="736530" y="1663483"/>
            <a:ext cx="11075964" cy="270952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203960" y="4517452"/>
                <a:ext cx="9006840" cy="1710084"/>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Target accuracy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oMath>
                </a14:m>
                <a:r>
                  <a:rPr lang="zh-CN" altLang="en-US" dirty="0">
                    <a:latin typeface="Times New Roman" panose="02020603050405020304" pitchFamily="18" charset="0"/>
                    <a:cs typeface="Times New Roman" panose="02020603050405020304" pitchFamily="18" charset="0"/>
                  </a:rPr>
                  <a:t>设置：</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MNIST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99%</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FashionMNIST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85%</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CIFAR-10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55%</a:t>
                </a:r>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203960" y="4517452"/>
                <a:ext cx="9006840" cy="1710084"/>
              </a:xfrm>
              <a:prstGeom prst="rect">
                <a:avLst/>
              </a:prstGeom>
              <a:blipFill rotWithShape="1">
                <a:blip r:embed="rId2"/>
                <a:stretch>
                  <a:fillRect t="-4" b="5"/>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736530" y="901052"/>
                <a:ext cx="662940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Non-IID</a:t>
                </a:r>
                <a:r>
                  <a:rPr lang="zh-CN" altLang="en-US" dirty="0">
                    <a:latin typeface="Times New Roman" panose="02020603050405020304" pitchFamily="18" charset="0"/>
                    <a:cs typeface="Times New Roman" panose="02020603050405020304" pitchFamily="18" charset="0"/>
                  </a:rPr>
                  <a:t>的不同级别</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𝜎</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 , </m:t>
                    </m:r>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8</m:t>
                    </m:r>
                    <m:r>
                      <a:rPr lang="en-US" altLang="zh-CN" b="0" i="1" smtClean="0">
                        <a:latin typeface="Cambria Math" panose="02040503050406030204" pitchFamily="18" charset="0"/>
                        <a:cs typeface="Times New Roman" panose="02020603050405020304" pitchFamily="18" charset="0"/>
                      </a:rPr>
                      <m:t> , </m:t>
                    </m:r>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5</m:t>
                    </m:r>
                    <m:r>
                      <a:rPr lang="en-US" altLang="zh-CN" b="0" i="1" smtClean="0">
                        <a:latin typeface="Cambria Math" panose="02040503050406030204" pitchFamily="18" charset="0"/>
                        <a:cs typeface="Times New Roman" panose="02020603050405020304" pitchFamily="18" charset="0"/>
                      </a:rPr>
                      <m:t> ,  </m:t>
                    </m:r>
                    <m:r>
                      <a:rPr lang="en-US" altLang="zh-CN" b="0" i="1" smtClean="0">
                        <a:latin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736530" y="901052"/>
                <a:ext cx="6629400" cy="369332"/>
              </a:xfrm>
              <a:prstGeom prst="rect">
                <a:avLst/>
              </a:prstGeom>
              <a:blipFill rotWithShape="1">
                <a:blip r:embed="rId1"/>
                <a:stretch>
                  <a:fillRect l="-9" t="-168" r="9" b="104"/>
                </a:stretch>
              </a:blipFill>
            </p:spPr>
            <p:txBody>
              <a:bodyPr/>
              <a:lstStyle/>
              <a:p>
                <a:r>
                  <a:rPr lang="zh-CN" altLang="en-US">
                    <a:noFill/>
                  </a:rPr>
                  <a:t> </a:t>
                </a:r>
              </a:p>
            </p:txBody>
          </p:sp>
        </mc:Fallback>
      </mc:AlternateContent>
      <p:sp>
        <p:nvSpPr>
          <p:cNvPr id="3" name="文本框 2"/>
          <p:cNvSpPr txBox="1"/>
          <p:nvPr/>
        </p:nvSpPr>
        <p:spPr>
          <a:xfrm>
            <a:off x="323556" y="321760"/>
            <a:ext cx="8384345" cy="523220"/>
          </a:xfrm>
          <a:prstGeom prst="rect">
            <a:avLst/>
          </a:prstGeom>
          <a:noFill/>
        </p:spPr>
        <p:txBody>
          <a:bodyPr wrap="square" rtlCol="0">
            <a:spAutoFit/>
          </a:bodyPr>
          <a:lstStyle/>
          <a:p>
            <a:r>
              <a:rPr lang="zh-CN" altLang="en-US" sz="2800" dirty="0"/>
              <a:t>实验结果</a:t>
            </a:r>
            <a:endParaRPr lang="zh-CN" altLang="en-US" sz="2800" dirty="0"/>
          </a:p>
        </p:txBody>
      </p:sp>
      <p:pic>
        <p:nvPicPr>
          <p:cNvPr id="4" name="图片 3"/>
          <p:cNvPicPr>
            <a:picLocks noChangeAspect="1"/>
          </p:cNvPicPr>
          <p:nvPr/>
        </p:nvPicPr>
        <p:blipFill>
          <a:blip r:embed="rId2"/>
          <a:stretch>
            <a:fillRect/>
          </a:stretch>
        </p:blipFill>
        <p:spPr>
          <a:xfrm>
            <a:off x="901064" y="1326456"/>
            <a:ext cx="4387215" cy="4787035"/>
          </a:xfrm>
          <a:prstGeom prst="rect">
            <a:avLst/>
          </a:prstGeom>
        </p:spPr>
      </p:pic>
      <p:pic>
        <p:nvPicPr>
          <p:cNvPr id="5" name="图片 4"/>
          <p:cNvPicPr>
            <a:picLocks noChangeAspect="1"/>
          </p:cNvPicPr>
          <p:nvPr/>
        </p:nvPicPr>
        <p:blipFill>
          <a:blip r:embed="rId3"/>
          <a:stretch>
            <a:fillRect/>
          </a:stretch>
        </p:blipFill>
        <p:spPr>
          <a:xfrm>
            <a:off x="5440927" y="765518"/>
            <a:ext cx="5584005" cy="4452700"/>
          </a:xfrm>
          <a:prstGeom prst="rect">
            <a:avLst/>
          </a:prstGeom>
        </p:spPr>
      </p:pic>
      <p:sp>
        <p:nvSpPr>
          <p:cNvPr id="6" name="文本框 5"/>
          <p:cNvSpPr txBox="1"/>
          <p:nvPr/>
        </p:nvSpPr>
        <p:spPr>
          <a:xfrm>
            <a:off x="5440927" y="5310617"/>
            <a:ext cx="6301617"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斜体数字</a:t>
            </a:r>
            <a:r>
              <a:rPr lang="zh-CN" altLang="en-US" dirty="0">
                <a:latin typeface="宋体" panose="02010600030101010101" pitchFamily="2" charset="-122"/>
                <a:ea typeface="宋体" panose="02010600030101010101" pitchFamily="2" charset="-122"/>
                <a:cs typeface="Times New Roman" panose="02020603050405020304" pitchFamily="18" charset="0"/>
              </a:rPr>
              <a:t>表明模型收敛到比测试集精确度更低的精度。</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实验结果表明</a:t>
            </a:r>
            <a:r>
              <a:rPr lang="en-US" altLang="zh-CN" dirty="0">
                <a:latin typeface="宋体" panose="02010600030101010101" pitchFamily="2" charset="-122"/>
                <a:ea typeface="宋体" panose="02010600030101010101" pitchFamily="2" charset="-122"/>
                <a:cs typeface="Times New Roman" panose="02020603050405020304" pitchFamily="18" charset="0"/>
              </a:rPr>
              <a:t>K-Center</a:t>
            </a:r>
            <a:r>
              <a:rPr lang="zh-CN" altLang="en-US" dirty="0">
                <a:latin typeface="宋体" panose="02010600030101010101" pitchFamily="2" charset="-122"/>
                <a:ea typeface="宋体" panose="02010600030101010101" pitchFamily="2" charset="-122"/>
                <a:cs typeface="Times New Roman" panose="02020603050405020304" pitchFamily="18" charset="0"/>
              </a:rPr>
              <a:t>并不总是优于</a:t>
            </a:r>
            <a:r>
              <a:rPr lang="en-US" altLang="zh-CN" dirty="0" err="1">
                <a:latin typeface="宋体" panose="02010600030101010101" pitchFamily="2" charset="-122"/>
                <a:ea typeface="宋体" panose="02010600030101010101" pitchFamily="2" charset="-122"/>
                <a:cs typeface="Times New Roman" panose="02020603050405020304" pitchFamily="18" charset="0"/>
              </a:rPr>
              <a:t>FedAvg</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FedAvg</a:t>
            </a:r>
            <a:r>
              <a:rPr lang="zh-CN" altLang="en-US" dirty="0">
                <a:latin typeface="宋体" panose="02010600030101010101" pitchFamily="2" charset="-122"/>
                <a:ea typeface="宋体" panose="02010600030101010101" pitchFamily="2" charset="-122"/>
              </a:rPr>
              <a:t>相比，</a:t>
            </a:r>
            <a:r>
              <a:rPr lang="en-US" altLang="zh-CN" dirty="0">
                <a:latin typeface="宋体" panose="02010600030101010101" pitchFamily="2" charset="-122"/>
                <a:ea typeface="宋体" panose="02010600030101010101" pitchFamily="2" charset="-122"/>
              </a:rPr>
              <a:t>Favor</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MNIST</a:t>
            </a:r>
            <a:r>
              <a:rPr lang="zh-CN" altLang="en-US" dirty="0">
                <a:latin typeface="宋体" panose="02010600030101010101" pitchFamily="2" charset="-122"/>
                <a:ea typeface="宋体" panose="02010600030101010101" pitchFamily="2" charset="-122"/>
              </a:rPr>
              <a:t>上通信回合数减少了</a:t>
            </a:r>
            <a:r>
              <a:rPr lang="en-US" altLang="zh-CN" dirty="0">
                <a:latin typeface="宋体" panose="02010600030101010101" pitchFamily="2" charset="-122"/>
                <a:ea typeface="宋体" panose="02010600030101010101" pitchFamily="2" charset="-122"/>
              </a:rPr>
              <a:t>49%</a:t>
            </a:r>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FashionMNIST</a:t>
            </a:r>
            <a:r>
              <a:rPr lang="zh-CN" altLang="en-US" dirty="0">
                <a:latin typeface="宋体" panose="02010600030101010101" pitchFamily="2" charset="-122"/>
                <a:ea typeface="宋体" panose="02010600030101010101" pitchFamily="2" charset="-122"/>
              </a:rPr>
              <a:t>上减少了</a:t>
            </a:r>
            <a:r>
              <a:rPr lang="en-US" altLang="zh-CN" dirty="0">
                <a:latin typeface="宋体" panose="02010600030101010101" pitchFamily="2" charset="-122"/>
                <a:ea typeface="宋体" panose="02010600030101010101" pitchFamily="2" charset="-122"/>
              </a:rPr>
              <a:t>23%</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CIFAR-10</a:t>
            </a:r>
            <a:r>
              <a:rPr lang="zh-CN" altLang="en-US" dirty="0">
                <a:latin typeface="宋体" panose="02010600030101010101" pitchFamily="2" charset="-122"/>
                <a:ea typeface="宋体" panose="02010600030101010101" pitchFamily="2" charset="-122"/>
              </a:rPr>
              <a:t>上减少了</a:t>
            </a:r>
            <a:r>
              <a:rPr lang="en-US" altLang="zh-CN" dirty="0">
                <a:latin typeface="宋体" panose="02010600030101010101" pitchFamily="2" charset="-122"/>
                <a:ea typeface="宋体" panose="02010600030101010101" pitchFamily="2" charset="-122"/>
              </a:rPr>
              <a:t>42%</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530" y="901052"/>
            <a:ext cx="662940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设备选择和权值更新</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23556" y="321760"/>
            <a:ext cx="8384345" cy="523220"/>
          </a:xfrm>
          <a:prstGeom prst="rect">
            <a:avLst/>
          </a:prstGeom>
          <a:noFill/>
        </p:spPr>
        <p:txBody>
          <a:bodyPr wrap="square" rtlCol="0">
            <a:spAutoFit/>
          </a:bodyPr>
          <a:lstStyle/>
          <a:p>
            <a:r>
              <a:rPr lang="zh-CN" altLang="en-US" sz="2800" dirty="0"/>
              <a:t>实验结果</a:t>
            </a:r>
            <a:endParaRPr lang="zh-CN" altLang="en-US" sz="2800" dirty="0"/>
          </a:p>
        </p:txBody>
      </p:sp>
      <p:pic>
        <p:nvPicPr>
          <p:cNvPr id="7" name="图片 6"/>
          <p:cNvPicPr>
            <a:picLocks noChangeAspect="1"/>
          </p:cNvPicPr>
          <p:nvPr/>
        </p:nvPicPr>
        <p:blipFill>
          <a:blip r:embed="rId1"/>
          <a:stretch>
            <a:fillRect/>
          </a:stretch>
        </p:blipFill>
        <p:spPr>
          <a:xfrm>
            <a:off x="736530" y="1270384"/>
            <a:ext cx="5607654" cy="5123042"/>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836227" y="1749159"/>
                <a:ext cx="5261317" cy="2951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MNIST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上训练两层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8</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，每轮保存全局模型权值和本地模型权值。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保存下来的模型权值通过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降到了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相比于</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FedAvg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，前期训练过程中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Favor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用一个更大的权值梯度</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cs typeface="Times New Roman" panose="02020603050405020304" pitchFamily="18" charset="0"/>
                      </a:rPr>
                      <m:t>Δ</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更新全局模型，使得模型收敛速度更快。</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836227" y="1749159"/>
                <a:ext cx="5261317" cy="2951064"/>
              </a:xfrm>
              <a:prstGeom prst="rect">
                <a:avLst/>
              </a:prstGeom>
              <a:blipFill rotWithShape="1">
                <a:blip r:embed="rId2"/>
                <a:stretch>
                  <a:fillRect l="-11" t="-13" r="5" b="20"/>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530" y="901052"/>
            <a:ext cx="662940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提高并行性</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23556" y="321760"/>
            <a:ext cx="8384345" cy="523220"/>
          </a:xfrm>
          <a:prstGeom prst="rect">
            <a:avLst/>
          </a:prstGeom>
          <a:noFill/>
        </p:spPr>
        <p:txBody>
          <a:bodyPr wrap="square" rtlCol="0">
            <a:spAutoFit/>
          </a:bodyPr>
          <a:lstStyle/>
          <a:p>
            <a:r>
              <a:rPr lang="zh-CN" altLang="en-US" sz="2800" dirty="0"/>
              <a:t>实验结果</a:t>
            </a:r>
            <a:endParaRPr lang="zh-CN" altLang="en-US" sz="2800" dirty="0"/>
          </a:p>
        </p:txBody>
      </p:sp>
      <p:pic>
        <p:nvPicPr>
          <p:cNvPr id="4" name="图片 3"/>
          <p:cNvPicPr>
            <a:picLocks noChangeAspect="1"/>
          </p:cNvPicPr>
          <p:nvPr/>
        </p:nvPicPr>
        <p:blipFill>
          <a:blip r:embed="rId1"/>
          <a:stretch>
            <a:fillRect/>
          </a:stretch>
        </p:blipFill>
        <p:spPr>
          <a:xfrm>
            <a:off x="5943599" y="440538"/>
            <a:ext cx="4837471" cy="6095702"/>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921329" y="1384081"/>
                <a:ext cx="4837472" cy="4613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当选择不同数量的设备时，研究了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Favor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的性能</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CIFAR-10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数据集分布在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个设备上，</a:t>
                </a:r>
                <a14:m>
                  <m:oMath xmlns:m="http://schemas.openxmlformats.org/officeDocument/2006/math">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8</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Favor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FedAvg</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K-Center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分别训练相同的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CIFAR-10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K=10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结论：增加并行度不会减少通信轮数，还可能增加通信轮数。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921329" y="1384081"/>
                <a:ext cx="4837472" cy="4613058"/>
              </a:xfrm>
              <a:prstGeom prst="rect">
                <a:avLst/>
              </a:prstGeom>
              <a:blipFill rotWithShape="1">
                <a:blip r:embed="rId2"/>
                <a:stretch>
                  <a:fillRect l="-12" t="-9" r="13" b="4"/>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3070" y="294479"/>
            <a:ext cx="8384345" cy="523220"/>
          </a:xfrm>
          <a:prstGeom prst="rect">
            <a:avLst/>
          </a:prstGeom>
          <a:noFill/>
        </p:spPr>
        <p:txBody>
          <a:bodyPr wrap="square" rtlCol="0">
            <a:spAutoFit/>
          </a:bodyPr>
          <a:lstStyle/>
          <a:p>
            <a:r>
              <a:rPr lang="zh-CN" altLang="en-US" sz="2800" dirty="0"/>
              <a:t>总结</a:t>
            </a:r>
            <a:endParaRPr lang="zh-CN" altLang="en-US" sz="2800" dirty="0"/>
          </a:p>
        </p:txBody>
      </p:sp>
      <p:sp>
        <p:nvSpPr>
          <p:cNvPr id="6" name="文本框 5"/>
          <p:cNvSpPr txBox="1"/>
          <p:nvPr/>
        </p:nvSpPr>
        <p:spPr>
          <a:xfrm>
            <a:off x="569843" y="1166191"/>
            <a:ext cx="9568070" cy="452431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t>优势：</a:t>
            </a:r>
            <a:endParaRPr lang="en-US" altLang="zh-CN" sz="2400" dirty="0"/>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通过</a:t>
            </a:r>
            <a:r>
              <a:rPr lang="en-US" altLang="zh-CN" dirty="0">
                <a:latin typeface="宋体" panose="02010600030101010101" pitchFamily="2" charset="-122"/>
                <a:ea typeface="宋体" panose="02010600030101010101" pitchFamily="2" charset="-122"/>
                <a:cs typeface="Times New Roman" panose="02020603050405020304" pitchFamily="18" charset="0"/>
              </a:rPr>
              <a:t>DRL</a:t>
            </a:r>
            <a:r>
              <a:rPr lang="zh-CN" altLang="en-US" dirty="0">
                <a:latin typeface="宋体" panose="02010600030101010101" pitchFamily="2" charset="-122"/>
                <a:ea typeface="宋体" panose="02010600030101010101" pitchFamily="2" charset="-122"/>
                <a:cs typeface="Times New Roman" panose="02020603050405020304" pitchFamily="18" charset="0"/>
              </a:rPr>
              <a:t>主动选择一个特定的设备子集，来抵消异构设备上</a:t>
            </a:r>
            <a:r>
              <a:rPr lang="en-US" altLang="zh-CN" dirty="0">
                <a:latin typeface="宋体" panose="02010600030101010101" pitchFamily="2" charset="-122"/>
                <a:ea typeface="宋体" panose="02010600030101010101" pitchFamily="2" charset="-122"/>
                <a:cs typeface="Times New Roman" panose="02020603050405020304" pitchFamily="18" charset="0"/>
              </a:rPr>
              <a:t>Non-IID</a:t>
            </a:r>
            <a:r>
              <a:rPr lang="zh-CN" altLang="en-US" dirty="0">
                <a:latin typeface="宋体" panose="02010600030101010101" pitchFamily="2" charset="-122"/>
                <a:ea typeface="宋体" panose="02010600030101010101" pitchFamily="2" charset="-122"/>
                <a:cs typeface="Times New Roman" panose="02020603050405020304" pitchFamily="18" charset="0"/>
              </a:rPr>
              <a:t>数据分布的偏差。</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dirty="0"/>
          </a:p>
          <a:p>
            <a:endParaRPr lang="en-US" altLang="zh-CN" dirty="0"/>
          </a:p>
          <a:p>
            <a:endParaRPr lang="en-US" altLang="zh-CN" dirty="0"/>
          </a:p>
          <a:p>
            <a:pPr marL="285750" indent="-285750">
              <a:buFont typeface="Wingdings" panose="05000000000000000000" pitchFamily="2" charset="2"/>
              <a:buChar char="l"/>
            </a:pPr>
            <a:r>
              <a:rPr lang="zh-CN" altLang="en-US" sz="2400" dirty="0"/>
              <a:t>思考：</a:t>
            </a:r>
            <a:endParaRPr lang="en-US" altLang="zh-CN" sz="2400" dirty="0"/>
          </a:p>
          <a:p>
            <a:pPr indent="457200"/>
            <a:r>
              <a:rPr lang="en-US" altLang="zh-CN" dirty="0">
                <a:latin typeface="宋体" panose="02010600030101010101" pitchFamily="2" charset="-122"/>
                <a:ea typeface="宋体" panose="02010600030101010101" pitchFamily="2" charset="-122"/>
                <a:cs typeface="Times New Roman" panose="02020603050405020304" pitchFamily="18" charset="0"/>
              </a:rPr>
              <a:t>PCA</a:t>
            </a:r>
            <a:r>
              <a:rPr lang="zh-CN" altLang="en-US" dirty="0">
                <a:latin typeface="宋体" panose="02010600030101010101" pitchFamily="2" charset="-122"/>
                <a:ea typeface="宋体" panose="02010600030101010101" pitchFamily="2" charset="-122"/>
                <a:cs typeface="Times New Roman" panose="02020603050405020304" pitchFamily="18" charset="0"/>
              </a:rPr>
              <a:t>降维：主要目的是减少通信轮次，当把模型参数作为状态输入时，可以考虑输入维度大小是否需要降维。</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sz="2400" dirty="0"/>
              <a:t>问题：</a:t>
            </a:r>
            <a:endParaRPr lang="en-US" altLang="zh-CN" sz="2400" dirty="0"/>
          </a:p>
          <a:p>
            <a:pPr indent="457200"/>
            <a:r>
              <a:rPr lang="zh-CN" altLang="en-US" dirty="0">
                <a:latin typeface="宋体" panose="02010600030101010101" pitchFamily="2" charset="-122"/>
                <a:ea typeface="宋体" panose="02010600030101010101" pitchFamily="2" charset="-122"/>
              </a:rPr>
              <a:t>本文实验部分没有考虑和其他</a:t>
            </a:r>
            <a:r>
              <a:rPr lang="en-US" altLang="zh-CN" dirty="0">
                <a:latin typeface="宋体" panose="02010600030101010101" pitchFamily="2" charset="-122"/>
                <a:ea typeface="宋体" panose="02010600030101010101" pitchFamily="2" charset="-122"/>
              </a:rPr>
              <a:t>FL</a:t>
            </a:r>
            <a:r>
              <a:rPr lang="zh-CN" altLang="en-US" dirty="0">
                <a:latin typeface="宋体" panose="02010600030101010101" pitchFamily="2" charset="-122"/>
                <a:ea typeface="宋体" panose="02010600030101010101" pitchFamily="2" charset="-122"/>
              </a:rPr>
              <a:t>中进行客户端选择的算法进行实验对比。</a:t>
            </a:r>
            <a:endParaRPr lang="en-US" altLang="zh-CN" dirty="0">
              <a:latin typeface="宋体" panose="02010600030101010101" pitchFamily="2" charset="-122"/>
              <a:ea typeface="宋体" panose="02010600030101010101" pitchFamily="2" charset="-122"/>
            </a:endParaRPr>
          </a:p>
          <a:p>
            <a:pPr indent="457200"/>
            <a:r>
              <a:rPr lang="zh-CN" altLang="en-US" dirty="0">
                <a:latin typeface="宋体" panose="02010600030101010101" pitchFamily="2" charset="-122"/>
                <a:ea typeface="宋体" panose="02010600030101010101" pitchFamily="2" charset="-122"/>
              </a:rPr>
              <a:t>没有考虑资源限制。</a:t>
            </a:r>
            <a:endParaRPr lang="en-US" altLang="zh-CN" dirty="0">
              <a:latin typeface="宋体" panose="02010600030101010101" pitchFamily="2" charset="-122"/>
              <a:ea typeface="宋体" panose="02010600030101010101" pitchFamily="2" charset="-122"/>
            </a:endParaRPr>
          </a:p>
          <a:p>
            <a:pPr indent="457200"/>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2203" y="1733550"/>
            <a:ext cx="9967595" cy="1938020"/>
          </a:xfrm>
          <a:prstGeom prst="rect">
            <a:avLst/>
          </a:prstGeom>
          <a:noFill/>
        </p:spPr>
        <p:txBody>
          <a:bodyPr wrap="none" rtlCol="0">
            <a:spAutoFit/>
          </a:bodyPr>
          <a:lstStyle/>
          <a:p>
            <a:pPr algn="ctr"/>
            <a:r>
              <a:rPr lang="zh-CN" altLang="en-US" sz="4000" dirty="0"/>
              <a:t>Drag-JDEC: A Deep Reinforcement Learning and</a:t>
            </a:r>
            <a:endParaRPr lang="zh-CN" altLang="en-US" sz="4000" dirty="0"/>
          </a:p>
          <a:p>
            <a:pPr algn="ctr"/>
            <a:r>
              <a:rPr lang="zh-CN" altLang="en-US" sz="4000" dirty="0"/>
              <a:t>Graph Neural Network-based Job Dispatching</a:t>
            </a:r>
            <a:endParaRPr lang="zh-CN" altLang="en-US" sz="4000" dirty="0"/>
          </a:p>
          <a:p>
            <a:pPr algn="ctr"/>
            <a:r>
              <a:rPr lang="zh-CN" altLang="en-US" sz="4000" dirty="0"/>
              <a:t>Model in Edge Computing</a:t>
            </a:r>
            <a:endParaRPr lang="zh-CN" alt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6098" y="351693"/>
            <a:ext cx="8384345" cy="523220"/>
          </a:xfrm>
          <a:prstGeom prst="rect">
            <a:avLst/>
          </a:prstGeom>
          <a:noFill/>
        </p:spPr>
        <p:txBody>
          <a:bodyPr wrap="square" rtlCol="0">
            <a:spAutoFit/>
          </a:bodyPr>
          <a:lstStyle/>
          <a:p>
            <a:r>
              <a:rPr lang="zh-CN" altLang="en-US" sz="2800" dirty="0"/>
              <a:t>动机</a:t>
            </a:r>
            <a:endParaRPr lang="zh-CN" altLang="en-US" sz="2800" dirty="0"/>
          </a:p>
        </p:txBody>
      </p:sp>
      <p:sp>
        <p:nvSpPr>
          <p:cNvPr id="4" name="文本框 3"/>
          <p:cNvSpPr txBox="1"/>
          <p:nvPr/>
        </p:nvSpPr>
        <p:spPr>
          <a:xfrm>
            <a:off x="436098" y="2862382"/>
            <a:ext cx="8384345" cy="523220"/>
          </a:xfrm>
          <a:prstGeom prst="rect">
            <a:avLst/>
          </a:prstGeom>
          <a:noFill/>
        </p:spPr>
        <p:txBody>
          <a:bodyPr wrap="square" rtlCol="0">
            <a:spAutoFit/>
          </a:bodyPr>
          <a:lstStyle/>
          <a:p>
            <a:r>
              <a:rPr lang="zh-CN" altLang="en-US" sz="2800" dirty="0"/>
              <a:t>解决办法</a:t>
            </a:r>
            <a:endParaRPr lang="zh-CN" altLang="en-US" sz="2800" dirty="0"/>
          </a:p>
        </p:txBody>
      </p:sp>
      <p:sp>
        <p:nvSpPr>
          <p:cNvPr id="5" name="文本框 4"/>
          <p:cNvSpPr txBox="1"/>
          <p:nvPr/>
        </p:nvSpPr>
        <p:spPr>
          <a:xfrm>
            <a:off x="759653" y="3472399"/>
            <a:ext cx="10410091" cy="1273875"/>
          </a:xfrm>
          <a:prstGeom prst="rect">
            <a:avLst/>
          </a:prstGeom>
          <a:noFill/>
        </p:spPr>
        <p:txBody>
          <a:bodyPr wrap="square" rtlCol="0">
            <a:spAutoFit/>
          </a:bodyPr>
          <a:lstStyle/>
          <a:p>
            <a:pPr marL="342900" indent="-342900" algn="just" fontAlgn="auto">
              <a:lnSpc>
                <a:spcPct val="150000"/>
              </a:lnSpc>
              <a:buFont typeface="Arial" panose="020B0604020202020204" pitchFamily="34" charset="0"/>
              <a:buChar char="•"/>
            </a:pPr>
            <a:r>
              <a:rPr lang="en-US" altLang="zh-CN" dirty="0" err="1">
                <a:latin typeface="宋体" panose="02010600030101010101" pitchFamily="2" charset="-122"/>
                <a:ea typeface="宋体" panose="02010600030101010101" pitchFamily="2" charset="-122"/>
                <a:cs typeface="+mn-ea"/>
              </a:rPr>
              <a:t>定义了边缘计算中的作业调度问题，提出了一种基于DRL和GNN的在线作业调度模型Drag-JDEC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mn-ea"/>
              </a:rPr>
              <a:t>使用</a:t>
            </a:r>
            <a:r>
              <a:rPr lang="zh-CN" altLang="en-US" b="1" dirty="0">
                <a:latin typeface="宋体" panose="02010600030101010101" pitchFamily="2" charset="-122"/>
                <a:ea typeface="宋体" panose="02010600030101010101" pitchFamily="2" charset="-122"/>
                <a:cs typeface="+mn-ea"/>
              </a:rPr>
              <a:t>GNN自动提取DAG作业的特征</a:t>
            </a:r>
            <a:r>
              <a:rPr lang="zh-CN" altLang="en-US" dirty="0">
                <a:latin typeface="宋体" panose="02010600030101010101" pitchFamily="2" charset="-122"/>
                <a:ea typeface="宋体" panose="02010600030101010101" pitchFamily="2" charset="-122"/>
                <a:cs typeface="+mn-ea"/>
              </a:rPr>
              <a:t>，将其转换为抽象的</a:t>
            </a:r>
            <a:r>
              <a:rPr lang="zh-CN" altLang="en-US" b="1" dirty="0">
                <a:latin typeface="宋体" panose="02010600030101010101" pitchFamily="2" charset="-122"/>
                <a:ea typeface="宋体" panose="02010600030101010101" pitchFamily="2" charset="-122"/>
                <a:cs typeface="+mn-ea"/>
              </a:rPr>
              <a:t>高维特征</a:t>
            </a:r>
            <a:r>
              <a:rPr lang="zh-CN" altLang="en-US" dirty="0">
                <a:latin typeface="宋体" panose="02010600030101010101" pitchFamily="2" charset="-122"/>
                <a:ea typeface="宋体" panose="02010600030101010101" pitchFamily="2" charset="-122"/>
                <a:cs typeface="+mn-ea"/>
              </a:rPr>
              <a:t>，并应用</a:t>
            </a:r>
            <a:r>
              <a:rPr lang="zh-CN" altLang="en-US" b="1" dirty="0">
                <a:latin typeface="宋体" panose="02010600030101010101" pitchFamily="2" charset="-122"/>
                <a:ea typeface="宋体" panose="02010600030101010101" pitchFamily="2" charset="-122"/>
                <a:cs typeface="+mn-ea"/>
              </a:rPr>
              <a:t>注意力机制</a:t>
            </a:r>
            <a:r>
              <a:rPr lang="zh-CN" altLang="en-US" dirty="0">
                <a:latin typeface="宋体" panose="02010600030101010101" pitchFamily="2" charset="-122"/>
                <a:ea typeface="宋体" panose="02010600030101010101" pitchFamily="2" charset="-122"/>
                <a:cs typeface="+mn-ea"/>
              </a:rPr>
              <a:t>。</a:t>
            </a:r>
            <a:r>
              <a:rPr lang="zh-CN" altLang="en-US" b="1" dirty="0">
                <a:latin typeface="宋体" panose="02010600030101010101" pitchFamily="2" charset="-122"/>
                <a:ea typeface="宋体" panose="02010600030101010101" pitchFamily="2" charset="-122"/>
                <a:cs typeface="+mn-ea"/>
              </a:rPr>
              <a:t>DRL智能体</a:t>
            </a:r>
            <a:r>
              <a:rPr lang="zh-CN" altLang="en-US" dirty="0">
                <a:latin typeface="宋体" panose="02010600030101010101" pitchFamily="2" charset="-122"/>
                <a:ea typeface="宋体" panose="02010600030101010101" pitchFamily="2" charset="-122"/>
                <a:cs typeface="+mn-ea"/>
              </a:rPr>
              <a:t>根据转换后的</a:t>
            </a:r>
            <a:r>
              <a:rPr lang="zh-CN" altLang="en-US" b="1" dirty="0">
                <a:latin typeface="宋体" panose="02010600030101010101" pitchFamily="2" charset="-122"/>
                <a:ea typeface="宋体" panose="02010600030101010101" pitchFamily="2" charset="-122"/>
                <a:cs typeface="+mn-ea"/>
              </a:rPr>
              <a:t>特征</a:t>
            </a:r>
            <a:r>
              <a:rPr lang="zh-CN" altLang="en-US" dirty="0">
                <a:latin typeface="宋体" panose="02010600030101010101" pitchFamily="2" charset="-122"/>
                <a:ea typeface="宋体" panose="02010600030101010101" pitchFamily="2" charset="-122"/>
                <a:cs typeface="+mn-ea"/>
              </a:rPr>
              <a:t>和当前服务器</a:t>
            </a:r>
            <a:r>
              <a:rPr lang="zh-CN" altLang="en-US" b="1" dirty="0">
                <a:latin typeface="宋体" panose="02010600030101010101" pitchFamily="2" charset="-122"/>
                <a:ea typeface="宋体" panose="02010600030101010101" pitchFamily="2" charset="-122"/>
                <a:cs typeface="+mn-ea"/>
              </a:rPr>
              <a:t>状态</a:t>
            </a:r>
            <a:r>
              <a:rPr lang="zh-CN" altLang="en-US" dirty="0">
                <a:latin typeface="宋体" panose="02010600030101010101" pitchFamily="2" charset="-122"/>
                <a:ea typeface="宋体" panose="02010600030101010101" pitchFamily="2" charset="-122"/>
                <a:cs typeface="+mn-ea"/>
              </a:rPr>
              <a:t>，做出作业调度决策。</a:t>
            </a:r>
            <a:endParaRPr lang="zh-CN" altLang="en-US" dirty="0">
              <a:latin typeface="宋体" panose="02010600030101010101" pitchFamily="2" charset="-122"/>
              <a:ea typeface="宋体" panose="02010600030101010101" pitchFamily="2" charset="-122"/>
              <a:cs typeface="+mn-ea"/>
            </a:endParaRPr>
          </a:p>
        </p:txBody>
      </p:sp>
      <p:sp>
        <p:nvSpPr>
          <p:cNvPr id="6" name="文本框 5"/>
          <p:cNvSpPr txBox="1"/>
          <p:nvPr/>
        </p:nvSpPr>
        <p:spPr>
          <a:xfrm>
            <a:off x="759653" y="899237"/>
            <a:ext cx="10410091" cy="1273875"/>
          </a:xfrm>
          <a:prstGeom prst="rect">
            <a:avLst/>
          </a:prstGeom>
          <a:noFill/>
        </p:spPr>
        <p:txBody>
          <a:bodyPr wrap="square" rtlCol="0">
            <a:spAutoFit/>
          </a:bodyPr>
          <a:lstStyle/>
          <a:p>
            <a:pPr marL="342900" indent="-342900" algn="just" fontAlgn="auto">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mn-ea"/>
              </a:rPr>
              <a:t>边缘服务器资源有限，将众多作业分配到同一个服务器可能导致资源抢占。</a:t>
            </a:r>
            <a:endParaRPr lang="en-US" altLang="zh-CN" dirty="0">
              <a:latin typeface="宋体" panose="02010600030101010101" pitchFamily="2" charset="-122"/>
              <a:ea typeface="宋体" panose="02010600030101010101" pitchFamily="2" charset="-122"/>
              <a:cs typeface="+mn-ea"/>
            </a:endParaRPr>
          </a:p>
          <a:p>
            <a:pPr marL="342900" indent="-342900" algn="just" fontAlgn="auto">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mn-ea"/>
              </a:rPr>
              <a:t>异构设备使得提交的作业复杂多样。</a:t>
            </a:r>
            <a:endParaRPr lang="en-US" altLang="zh-CN" dirty="0">
              <a:latin typeface="宋体" panose="02010600030101010101" pitchFamily="2" charset="-122"/>
              <a:ea typeface="宋体" panose="02010600030101010101" pitchFamily="2" charset="-122"/>
              <a:cs typeface="+mn-ea"/>
            </a:endParaRPr>
          </a:p>
          <a:p>
            <a:pPr marL="342900" indent="-342900" algn="just" fontAlgn="auto">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mn-ea"/>
              </a:rPr>
              <a:t>边缘计算中的算法必须适应动态环境，以保证任务的高效、安全执行。</a:t>
            </a:r>
            <a:endParaRPr lang="zh-CN" altLang="en-US" dirty="0">
              <a:latin typeface="宋体" panose="02010600030101010101" pitchFamily="2" charset="-122"/>
              <a:ea typeface="宋体" panose="02010600030101010101" pitchFamily="2" charset="-122"/>
              <a:cs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1015" y="755673"/>
            <a:ext cx="10318115" cy="3394134"/>
          </a:xfrm>
          <a:prstGeom prst="rect">
            <a:avLst/>
          </a:prstGeom>
          <a:noFill/>
        </p:spPr>
        <p:txBody>
          <a:bodyPr wrap="square" rtlCol="0" anchor="t">
            <a:spAutoFit/>
          </a:bodyPr>
          <a:lstStyle/>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个任务被发给偏远云或者边缘服务器执行，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为从终端设备发出计算</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请求</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到接收计算结果的时间</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U</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t>
            </a:r>
            <a:r>
              <a:rPr lang="en-US" altLang="zh-CN" baseline="-25000" dirty="0" err="1">
                <a:latin typeface="Times New Roman" panose="02020603050405020304" pitchFamily="18" charset="0"/>
                <a:ea typeface="宋体" panose="02010600030101010101" pitchFamily="2" charset="-122"/>
                <a:cs typeface="Times New Roman" panose="02020603050405020304" pitchFamily="18" charset="0"/>
              </a:rPr>
              <a:t>j</a:t>
            </a:r>
            <a:endParaRPr lang="en-US" altLang="zh-CN" baseline="-25000" dirty="0">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AP立即转发任务，上传时延包含数据传输时间：</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为了衡量所有边缘服务器的负载均衡，将整个作业调度过程划分为30个时间窗口，并记录边缘服务器CPU和内存使用的方差。</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0000"/>
              </a:lnSpc>
            </a:pPr>
            <a:endParaRPr lang="zh-CN" altLang="en-US" dirty="0"/>
          </a:p>
        </p:txBody>
      </p:sp>
      <p:pic>
        <p:nvPicPr>
          <p:cNvPr id="3" name="图片 2"/>
          <p:cNvPicPr>
            <a:picLocks noChangeAspect="1"/>
          </p:cNvPicPr>
          <p:nvPr/>
        </p:nvPicPr>
        <p:blipFill>
          <a:blip r:embed="rId1"/>
          <a:stretch>
            <a:fillRect/>
          </a:stretch>
        </p:blipFill>
        <p:spPr>
          <a:xfrm>
            <a:off x="1179038" y="2572661"/>
            <a:ext cx="2411383" cy="417300"/>
          </a:xfrm>
          <a:prstGeom prst="rect">
            <a:avLst/>
          </a:prstGeom>
        </p:spPr>
      </p:pic>
      <p:pic>
        <p:nvPicPr>
          <p:cNvPr id="4" name="图片 3"/>
          <p:cNvPicPr>
            <a:picLocks noChangeAspect="1"/>
          </p:cNvPicPr>
          <p:nvPr/>
        </p:nvPicPr>
        <p:blipFill>
          <a:blip r:embed="rId2"/>
          <a:stretch>
            <a:fillRect/>
          </a:stretch>
        </p:blipFill>
        <p:spPr>
          <a:xfrm>
            <a:off x="3709042" y="3640697"/>
            <a:ext cx="5719141" cy="2976941"/>
          </a:xfrm>
          <a:prstGeom prst="rect">
            <a:avLst/>
          </a:prstGeom>
        </p:spPr>
      </p:pic>
      <p:sp>
        <p:nvSpPr>
          <p:cNvPr id="5" name="文本框 4"/>
          <p:cNvSpPr txBox="1"/>
          <p:nvPr/>
        </p:nvSpPr>
        <p:spPr>
          <a:xfrm>
            <a:off x="354984" y="294008"/>
            <a:ext cx="1415772" cy="461665"/>
          </a:xfrm>
          <a:prstGeom prst="rect">
            <a:avLst/>
          </a:prstGeom>
          <a:noFill/>
        </p:spPr>
        <p:txBody>
          <a:bodyPr wrap="none" rtlCol="0">
            <a:spAutoFit/>
          </a:bodyPr>
          <a:lstStyle/>
          <a:p>
            <a:r>
              <a:rPr lang="zh-CN" altLang="en-US" sz="2400" b="1" dirty="0"/>
              <a:t>作业结构</a:t>
            </a:r>
            <a:endParaRPr lang="en-US" altLang="zh-CN"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8620" y="297815"/>
            <a:ext cx="1415772" cy="461665"/>
          </a:xfrm>
          <a:prstGeom prst="rect">
            <a:avLst/>
          </a:prstGeom>
          <a:noFill/>
        </p:spPr>
        <p:txBody>
          <a:bodyPr wrap="none" rtlCol="0">
            <a:spAutoFit/>
          </a:bodyPr>
          <a:lstStyle/>
          <a:p>
            <a:r>
              <a:rPr lang="zh-CN" altLang="en-US" sz="2400" b="1" dirty="0"/>
              <a:t>问题定义</a:t>
            </a:r>
            <a:endParaRPr lang="en-US" altLang="zh-CN" sz="2400" b="1" dirty="0"/>
          </a:p>
        </p:txBody>
      </p:sp>
      <p:sp>
        <p:nvSpPr>
          <p:cNvPr id="3" name="文本框 2"/>
          <p:cNvSpPr txBox="1"/>
          <p:nvPr/>
        </p:nvSpPr>
        <p:spPr>
          <a:xfrm>
            <a:off x="611505" y="1123019"/>
            <a:ext cx="10500360" cy="1377749"/>
          </a:xfrm>
          <a:prstGeom prst="rect">
            <a:avLst/>
          </a:prstGeom>
          <a:noFill/>
        </p:spPr>
        <p:txBody>
          <a:bodyPr wrap="square" rtlCol="0">
            <a:spAutoFit/>
          </a:bodyPr>
          <a:lstStyle/>
          <a:p>
            <a:pPr indent="0" fontAlgn="auto">
              <a:lnSpc>
                <a:spcPct val="120000"/>
              </a:lnSpc>
            </a:pPr>
            <a:r>
              <a:rPr lang="zh-CN" altLang="en-US" dirty="0">
                <a:latin typeface="宋体" panose="02010600030101010101" pitchFamily="2" charset="-122"/>
                <a:ea typeface="宋体" panose="02010600030101010101" pitchFamily="2" charset="-122"/>
                <a:sym typeface="+mn-ea"/>
              </a:rPr>
              <a:t>在一定时间内，来自多个终端设备的不同类型的作业被提交到一个AP。</a:t>
            </a:r>
            <a:endParaRPr lang="zh-CN" altLang="en-US" dirty="0">
              <a:latin typeface="宋体" panose="02010600030101010101" pitchFamily="2" charset="-122"/>
              <a:ea typeface="宋体" panose="02010600030101010101" pitchFamily="2" charset="-122"/>
              <a:sym typeface="+mn-ea"/>
            </a:endParaRPr>
          </a:p>
          <a:p>
            <a:pPr indent="45720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对于作业中的每个任务，AP首先决定是拒绝还是转发它，以及它的处理位置(在远程云中还是在某个边缘服务器上)。</a:t>
            </a:r>
            <a:endParaRPr lang="zh-CN" altLang="en-US" dirty="0">
              <a:latin typeface="宋体" panose="02010600030101010101" pitchFamily="2" charset="-122"/>
              <a:ea typeface="宋体" panose="02010600030101010101" pitchFamily="2" charset="-122"/>
              <a:sym typeface="+mn-ea"/>
            </a:endParaRPr>
          </a:p>
          <a:p>
            <a:pPr indent="45720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如果判断结果在边缘服务器上，则AP决定将该任务卸载到哪个边缘服务器(包括它的所有实例)。</a:t>
            </a:r>
            <a:endParaRPr lang="zh-CN" altLang="en-US" dirty="0">
              <a:latin typeface="宋体" panose="02010600030101010101" pitchFamily="2" charset="-122"/>
              <a:ea typeface="宋体" panose="02010600030101010101" pitchFamily="2" charset="-122"/>
              <a:sym typeface="+mn-ea"/>
            </a:endParaRPr>
          </a:p>
        </p:txBody>
      </p:sp>
      <p:sp>
        <p:nvSpPr>
          <p:cNvPr id="4" name="文本框 3"/>
          <p:cNvSpPr txBox="1"/>
          <p:nvPr/>
        </p:nvSpPr>
        <p:spPr>
          <a:xfrm>
            <a:off x="561975" y="2973070"/>
            <a:ext cx="2304415" cy="368300"/>
          </a:xfrm>
          <a:prstGeom prst="rect">
            <a:avLst/>
          </a:prstGeom>
          <a:noFill/>
        </p:spPr>
        <p:txBody>
          <a:bodyPr wrap="none" rtlCol="0">
            <a:spAutoFit/>
          </a:bodyPr>
          <a:lstStyle/>
          <a:p>
            <a:pPr marL="342900" indent="-342900">
              <a:buFont typeface="Wingdings" panose="05000000000000000000" charset="0"/>
              <a:buChar char="l"/>
            </a:pPr>
            <a:r>
              <a:rPr lang="en-US" altLang="zh-CN" b="1"/>
              <a:t>Edge Server Model</a:t>
            </a:r>
            <a:endParaRPr lang="en-US" altLang="zh-CN" b="1"/>
          </a:p>
        </p:txBody>
      </p:sp>
      <mc:AlternateContent xmlns:mc="http://schemas.openxmlformats.org/markup-compatibility/2006">
        <mc:Choice xmlns:a14="http://schemas.microsoft.com/office/drawing/2010/main" Requires="a14">
          <p:sp>
            <p:nvSpPr>
              <p:cNvPr id="5" name="文本框 4"/>
              <p:cNvSpPr txBox="1"/>
              <p:nvPr/>
            </p:nvSpPr>
            <p:spPr>
              <a:xfrm>
                <a:off x="958850" y="3341370"/>
                <a:ext cx="9267825" cy="723403"/>
              </a:xfrm>
              <a:prstGeom prst="rect">
                <a:avLst/>
              </a:prstGeom>
              <a:noFill/>
            </p:spPr>
            <p:txBody>
              <a:bodyPr wrap="square" rtlCol="0">
                <a:spAutoFit/>
              </a:bodyPr>
              <a:lstStyle/>
              <a:p>
                <a:pPr fontAlgn="auto">
                  <a:lnSpc>
                    <a:spcPct val="120000"/>
                  </a:lnSpc>
                </a:pP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个异构边缘服务器，</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种可用资源</a:t>
                </a:r>
                <a:endParaRPr lang="zh-CN" altLang="en-US" dirty="0">
                  <a:latin typeface="宋体" panose="02010600030101010101" pitchFamily="2" charset="-122"/>
                  <a:ea typeface="宋体" panose="02010600030101010101" pitchFamily="2" charset="-122"/>
                </a:endParaRPr>
              </a:p>
              <a:p>
                <a:pPr fontAlgn="auto">
                  <a:lnSpc>
                    <a:spcPct val="120000"/>
                  </a:lnSpc>
                </a:pPr>
                <a:r>
                  <a:rPr lang="zh-CN" altLang="en-US" dirty="0">
                    <a:latin typeface="宋体" panose="02010600030101010101" pitchFamily="2" charset="-122"/>
                    <a:ea typeface="宋体" panose="02010600030101010101" pitchFamily="2" charset="-122"/>
                  </a:rPr>
                  <a:t>一个边缘服务器可被表示为</a:t>
                </a:r>
                <a:r>
                  <a:rPr lang="en-US" altLang="zh-CN" dirty="0" err="1">
                    <a:latin typeface="宋体" panose="02010600030101010101" pitchFamily="2" charset="-122"/>
                    <a:ea typeface="宋体" panose="02010600030101010101" pitchFamily="2" charset="-122"/>
                  </a:rPr>
                  <a:t>Y</a:t>
                </a:r>
                <a:r>
                  <a:rPr lang="en-US" altLang="zh-CN" baseline="-25000" dirty="0" err="1">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i="1">
                        <a:latin typeface="Cambria Math" panose="02040503050406030204" pitchFamily="18" charset="0"/>
                        <a:cs typeface="Cambria Math" panose="02040503050406030204" pitchFamily="18" charset="0"/>
                      </a:rPr>
                      <m:t>𝑘</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𝐾</m:t>
                    </m:r>
                    <m:r>
                      <a:rPr lang="en-US" altLang="zh-CN" i="1">
                        <a:latin typeface="Cambria Math" panose="02040503050406030204" pitchFamily="18" charset="0"/>
                        <a:cs typeface="Cambria Math" panose="02040503050406030204" pitchFamily="18" charset="0"/>
                      </a:rPr>
                      <m:t>]</m:t>
                    </m:r>
                  </m:oMath>
                </a14:m>
                <a:endParaRPr lang="zh-CN" altLang="en-US" dirty="0">
                  <a:latin typeface="宋体" panose="02010600030101010101" pitchFamily="2" charset="-122"/>
                  <a:ea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958850" y="3341370"/>
                <a:ext cx="9267825" cy="723403"/>
              </a:xfrm>
              <a:prstGeom prst="rect">
                <a:avLst/>
              </a:prstGeom>
              <a:blipFill rotWithShape="1">
                <a:blip r:embed="rId1"/>
                <a:stretch>
                  <a:fillRect b="-3580"/>
                </a:stretch>
              </a:blipFill>
            </p:spPr>
            <p:txBody>
              <a:bodyPr/>
              <a:lstStyle/>
              <a:p>
                <a:r>
                  <a:rPr lang="zh-CN" altLang="en-US">
                    <a:noFill/>
                  </a:rPr>
                  <a:t> </a:t>
                </a:r>
              </a:p>
            </p:txBody>
          </p:sp>
        </mc:Fallback>
      </mc:AlternateContent>
      <p:sp>
        <p:nvSpPr>
          <p:cNvPr id="6" name="文本框 5"/>
          <p:cNvSpPr txBox="1"/>
          <p:nvPr/>
        </p:nvSpPr>
        <p:spPr>
          <a:xfrm>
            <a:off x="611505" y="4440555"/>
            <a:ext cx="1515110" cy="368300"/>
          </a:xfrm>
          <a:prstGeom prst="rect">
            <a:avLst/>
          </a:prstGeom>
          <a:noFill/>
        </p:spPr>
        <p:txBody>
          <a:bodyPr wrap="none" rtlCol="0">
            <a:spAutoFit/>
          </a:bodyPr>
          <a:lstStyle/>
          <a:p>
            <a:pPr marL="342900" indent="-342900">
              <a:buFont typeface="Wingdings" panose="05000000000000000000" charset="0"/>
              <a:buChar char="l"/>
            </a:pPr>
            <a:r>
              <a:rPr lang="en-US" altLang="zh-CN" b="1"/>
              <a:t>Job Model</a:t>
            </a:r>
            <a:endParaRPr lang="en-US" altLang="zh-CN" b="1"/>
          </a:p>
        </p:txBody>
      </p:sp>
      <mc:AlternateContent xmlns:mc="http://schemas.openxmlformats.org/markup-compatibility/2006">
        <mc:Choice xmlns:a14="http://schemas.microsoft.com/office/drawing/2010/main" Requires="a14">
          <p:sp>
            <p:nvSpPr>
              <p:cNvPr id="7" name="文本框 6"/>
              <p:cNvSpPr txBox="1"/>
              <p:nvPr/>
            </p:nvSpPr>
            <p:spPr>
              <a:xfrm>
                <a:off x="958850" y="4885055"/>
                <a:ext cx="9570085" cy="723403"/>
              </a:xfrm>
              <a:prstGeom prst="rect">
                <a:avLst/>
              </a:prstGeom>
              <a:noFill/>
            </p:spPr>
            <p:txBody>
              <a:bodyPr wrap="square" rtlCol="0" anchor="t">
                <a:spAutoFit/>
              </a:bodyPr>
              <a:lstStyle/>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终端设备在任何时间以任何顺序在线产生工作。</a:t>
                </a:r>
                <a:endParaRPr lang="zh-CN" altLang="en-US" dirty="0">
                  <a:latin typeface="宋体" panose="02010600030101010101" pitchFamily="2" charset="-122"/>
                  <a:ea typeface="宋体" panose="02010600030101010101" pitchFamily="2" charset="-122"/>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个工作可以被表示为：</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𝑍</m:t>
                        </m:r>
                      </m:e>
                      <m:sub>
                        <m:r>
                          <a:rPr lang="en-US" altLang="zh-CN" i="1">
                            <a:latin typeface="Cambria Math" panose="02040503050406030204" pitchFamily="18" charset="0"/>
                            <a:cs typeface="Cambria Math" panose="02040503050406030204" pitchFamily="18" charset="0"/>
                          </a:rPr>
                          <m:t>𝑚</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𝐺</m:t>
                        </m:r>
                      </m:e>
                      <m:sub>
                        <m:r>
                          <a:rPr lang="en-US" altLang="zh-CN" i="1">
                            <a:latin typeface="Cambria Math" panose="02040503050406030204" pitchFamily="18" charset="0"/>
                            <a:cs typeface="Cambria Math" panose="02040503050406030204" pitchFamily="18" charset="0"/>
                          </a:rPr>
                          <m:t>𝑚</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𝐽</m:t>
                        </m:r>
                      </m:e>
                      <m:sub>
                        <m:r>
                          <a:rPr lang="en-US" altLang="zh-CN" i="1">
                            <a:latin typeface="Cambria Math" panose="02040503050406030204" pitchFamily="18" charset="0"/>
                            <a:cs typeface="Cambria Math" panose="02040503050406030204" pitchFamily="18" charset="0"/>
                          </a:rPr>
                          <m:t>𝑚</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𝑉</m:t>
                        </m:r>
                      </m:e>
                      <m:sub>
                        <m:r>
                          <a:rPr lang="en-US" altLang="zh-CN" i="1">
                            <a:latin typeface="Cambria Math" panose="02040503050406030204" pitchFamily="18" charset="0"/>
                            <a:cs typeface="Cambria Math" panose="02040503050406030204" pitchFamily="18" charset="0"/>
                          </a:rPr>
                          <m:t>𝑚</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𝑊</m:t>
                        </m:r>
                      </m:e>
                      <m:sub>
                        <m:r>
                          <a:rPr lang="en-US" altLang="zh-CN" i="1">
                            <a:latin typeface="Cambria Math" panose="02040503050406030204" pitchFamily="18" charset="0"/>
                            <a:cs typeface="Cambria Math" panose="02040503050406030204" pitchFamily="18" charset="0"/>
                          </a:rPr>
                          <m:t>𝑚</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𝑚</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𝑀</m:t>
                    </m:r>
                    <m:r>
                      <a:rPr lang="en-US" altLang="zh-CN" i="1">
                        <a:latin typeface="Cambria Math" panose="02040503050406030204" pitchFamily="18" charset="0"/>
                        <a:cs typeface="Cambria Math" panose="02040503050406030204" pitchFamily="18" charset="0"/>
                      </a:rPr>
                      <m:t>]</m:t>
                    </m:r>
                  </m:oMath>
                </a14:m>
                <a:endParaRPr lang="en-US" altLang="zh-CN" i="1" dirty="0">
                  <a:latin typeface="宋体" panose="02010600030101010101" pitchFamily="2" charset="-122"/>
                  <a:ea typeface="宋体" panose="02010600030101010101" pitchFamily="2" charset="-122"/>
                  <a:cs typeface="Cambria Math" panose="020405030504060302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958850" y="4885055"/>
                <a:ext cx="9570085" cy="723403"/>
              </a:xfrm>
              <a:prstGeom prst="rect">
                <a:avLst/>
              </a:prstGeom>
              <a:blipFill rotWithShape="1">
                <a:blip r:embed="rId2"/>
                <a:stretch>
                  <a:fillRect b="19"/>
                </a:stretch>
              </a:blipFill>
            </p:spPr>
            <p:txBody>
              <a:bodyPr/>
              <a:lstStyle/>
              <a:p>
                <a:r>
                  <a:rPr lang="zh-CN" altLang="en-US">
                    <a:noFill/>
                  </a:rPr>
                  <a:t> </a:t>
                </a:r>
              </a:p>
            </p:txBody>
          </p:sp>
        </mc:Fallback>
      </mc:AlternateContent>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39" name="" r:id="rId3" imgW="914400" imgH="215900" progId="Equation.KSEE3">
                  <p:embed/>
                </p:oleObj>
              </mc:Choice>
              <mc:Fallback>
                <p:oleObj name=""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6098" y="351693"/>
            <a:ext cx="8384345" cy="523220"/>
          </a:xfrm>
          <a:prstGeom prst="rect">
            <a:avLst/>
          </a:prstGeom>
          <a:noFill/>
        </p:spPr>
        <p:txBody>
          <a:bodyPr wrap="square" rtlCol="0">
            <a:spAutoFit/>
          </a:bodyPr>
          <a:lstStyle/>
          <a:p>
            <a:r>
              <a:rPr lang="zh-CN" altLang="en-US" sz="2800" dirty="0"/>
              <a:t>背景</a:t>
            </a:r>
            <a:endParaRPr lang="zh-CN" altLang="en-US" sz="2800" dirty="0"/>
          </a:p>
        </p:txBody>
      </p:sp>
      <p:pic>
        <p:nvPicPr>
          <p:cNvPr id="3074" name="Picture 2" descr="https://pic1.zhimg.com/v2-7ceb0872442d1cac29b962fefb1335d8_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0570" y="2622550"/>
            <a:ext cx="4251325" cy="233870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69010" y="1804035"/>
            <a:ext cx="5455920" cy="440753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dirty="0">
                <a:latin typeface="Times New Roman" panose="02020603050405020304" pitchFamily="18" charset="0"/>
                <a:ea typeface="宋体" panose="02010600030101010101" pitchFamily="2" charset="-122"/>
                <a:cs typeface="Times New Roman" panose="02020603050405020304" pitchFamily="18" charset="0"/>
              </a:rPr>
              <a:t>FL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r>
              <a:rPr lang="zh-CN"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上的任务种类本身复杂和目标需求产生变化的时候，简单模型求解速度会非常慢，不符合</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快速处理任务的要求；需要对边缘基站频繁进行缓存决策的时候，策略出现问题会降低用户体验。</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30000"/>
              </a:lnSpc>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3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优势：在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FL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中的缓存决策、任务卸载、客户端选择等问题可以建模为状态与动作之间的模型，而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的主要求解思路是在不同状态下采取不同的行动，从而获取相应的奖励，再通过奖励修改下一状态下采取的行动，来尝试获得一种更好的策略。</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1117600" y="1017270"/>
            <a:ext cx="10224770" cy="645160"/>
          </a:xfrm>
          <a:prstGeom prst="rect">
            <a:avLst/>
          </a:prstGeom>
          <a:noFill/>
        </p:spPr>
        <p:txBody>
          <a:bodyPr wrap="square" rtlCol="0" anchor="t">
            <a:spAutoFit/>
          </a:bodyPr>
          <a:p>
            <a:pPr indent="457200" fontAlgn="auto"/>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强化学习主要由智能体（</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Agent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）、环境（</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Environment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）、状态（</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State</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）、动作（</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Action</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）、奖励（</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mn-ea"/>
              </a:rPr>
              <a:t>Reward</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）组成。</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6405" y="354965"/>
            <a:ext cx="1603375" cy="368300"/>
          </a:xfrm>
          <a:prstGeom prst="rect">
            <a:avLst/>
          </a:prstGeom>
          <a:noFill/>
        </p:spPr>
        <p:txBody>
          <a:bodyPr wrap="none" rtlCol="0">
            <a:spAutoFit/>
          </a:bodyPr>
          <a:lstStyle/>
          <a:p>
            <a:pPr marL="342900" indent="-342900">
              <a:buFont typeface="Wingdings" panose="05000000000000000000" charset="0"/>
              <a:buChar char="l"/>
            </a:pPr>
            <a:r>
              <a:rPr lang="en-US" altLang="zh-CN" b="1"/>
              <a:t>Task Model</a:t>
            </a:r>
            <a:endParaRPr lang="en-US" altLang="zh-CN" b="1"/>
          </a:p>
        </p:txBody>
      </p:sp>
      <p:sp>
        <p:nvSpPr>
          <p:cNvPr id="5" name="文本框 4"/>
          <p:cNvSpPr txBox="1"/>
          <p:nvPr/>
        </p:nvSpPr>
        <p:spPr>
          <a:xfrm>
            <a:off x="905250" y="786520"/>
            <a:ext cx="9267825" cy="712952"/>
          </a:xfrm>
          <a:prstGeom prst="rect">
            <a:avLst/>
          </a:prstGeom>
          <a:noFill/>
        </p:spPr>
        <p:txBody>
          <a:bodyPr wrap="square" rtlCol="0">
            <a:spAutoFit/>
          </a:bodyPr>
          <a:lstStyle/>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每个任务有一些实例。只有当父任务的所有实例都完成时，子任务才能执行。</a:t>
            </a:r>
            <a:endParaRPr lang="zh-CN" altLang="en-US" dirty="0">
              <a:latin typeface="宋体" panose="02010600030101010101" pitchFamily="2" charset="-122"/>
              <a:ea typeface="宋体" panose="02010600030101010101" pitchFamily="2" charset="-122"/>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一个作业的第</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个任务被表示为：</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386943" y="1125340"/>
            <a:ext cx="4787900" cy="309880"/>
          </a:xfrm>
          <a:prstGeom prst="rect">
            <a:avLst/>
          </a:prstGeom>
        </p:spPr>
      </p:pic>
      <p:sp>
        <p:nvSpPr>
          <p:cNvPr id="3" name="文本框 2"/>
          <p:cNvSpPr txBox="1"/>
          <p:nvPr/>
        </p:nvSpPr>
        <p:spPr>
          <a:xfrm>
            <a:off x="446405" y="2061456"/>
            <a:ext cx="2246630" cy="368300"/>
          </a:xfrm>
          <a:prstGeom prst="rect">
            <a:avLst/>
          </a:prstGeom>
          <a:noFill/>
        </p:spPr>
        <p:txBody>
          <a:bodyPr wrap="none" rtlCol="0">
            <a:spAutoFit/>
          </a:bodyPr>
          <a:lstStyle/>
          <a:p>
            <a:pPr marL="342900" indent="-342900">
              <a:buFont typeface="Wingdings" panose="05000000000000000000" charset="0"/>
              <a:buChar char="l"/>
            </a:pPr>
            <a:r>
              <a:rPr lang="en-US" altLang="zh-CN" b="1" dirty="0"/>
              <a:t>Optimization Goal</a:t>
            </a:r>
            <a:endParaRPr lang="en-US" altLang="zh-CN" b="1" dirty="0"/>
          </a:p>
        </p:txBody>
      </p:sp>
      <p:sp>
        <p:nvSpPr>
          <p:cNvPr id="4" name="文本框 3"/>
          <p:cNvSpPr txBox="1"/>
          <p:nvPr/>
        </p:nvSpPr>
        <p:spPr>
          <a:xfrm>
            <a:off x="936307" y="2429756"/>
            <a:ext cx="9267825" cy="398058"/>
          </a:xfrm>
          <a:prstGeom prst="rect">
            <a:avLst/>
          </a:prstGeom>
          <a:noFill/>
        </p:spPr>
        <p:txBody>
          <a:bodyPr wrap="square" rtlCol="0">
            <a:spAutoFit/>
          </a:bodyPr>
          <a:lstStyle/>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任务</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的调度决策被定义为</a:t>
            </a:r>
            <a:r>
              <a:rPr lang="zh-CN" altLang="en-US" dirty="0"/>
              <a:t>：</a:t>
            </a:r>
            <a:endParaRPr lang="zh-CN" altLang="en-US" dirty="0"/>
          </a:p>
        </p:txBody>
      </p:sp>
      <p:graphicFrame>
        <p:nvGraphicFramePr>
          <p:cNvPr id="7" name="对象 6">
            <a:hlinkClick r:id="" action="ppaction://ole?verb=0"/>
          </p:cNvPr>
          <p:cNvGraphicFramePr>
            <a:graphicFrameLocks noChangeAspect="1"/>
          </p:cNvGraphicFramePr>
          <p:nvPr/>
        </p:nvGraphicFramePr>
        <p:xfrm>
          <a:off x="1809378" y="2493450"/>
          <a:ext cx="306705" cy="344805"/>
        </p:xfrm>
        <a:graphic>
          <a:graphicData uri="http://schemas.openxmlformats.org/presentationml/2006/ole">
            <mc:AlternateContent xmlns:mc="http://schemas.openxmlformats.org/markup-compatibility/2006">
              <mc:Choice xmlns:v="urn:schemas-microsoft-com:vml" Requires="v">
                <p:oleObj spid="_x0000_s2063" name="" r:id="rId2" imgW="203200" imgH="228600" progId="Equation.KSEE3">
                  <p:embed/>
                </p:oleObj>
              </mc:Choice>
              <mc:Fallback>
                <p:oleObj name="" r:id="rId2" imgW="203200" imgH="228600" progId="Equation.KSEE3">
                  <p:embed/>
                  <p:pic>
                    <p:nvPicPr>
                      <p:cNvPr id="0" name="图片 2048"/>
                      <p:cNvPicPr/>
                      <p:nvPr/>
                    </p:nvPicPr>
                    <p:blipFill>
                      <a:blip r:embed="rId3"/>
                      <a:stretch>
                        <a:fillRect/>
                      </a:stretch>
                    </p:blipFill>
                    <p:spPr>
                      <a:xfrm>
                        <a:off x="1809378" y="2493450"/>
                        <a:ext cx="306705" cy="344805"/>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286898" y="2493011"/>
            <a:ext cx="3337534" cy="316864"/>
          </a:xfrm>
          <a:prstGeom prst="rect">
            <a:avLst/>
          </a:prstGeom>
        </p:spPr>
      </p:pic>
      <p:pic>
        <p:nvPicPr>
          <p:cNvPr id="9" name="图片 8"/>
          <p:cNvPicPr>
            <a:picLocks noChangeAspect="1"/>
          </p:cNvPicPr>
          <p:nvPr/>
        </p:nvPicPr>
        <p:blipFill>
          <a:blip r:embed="rId5"/>
          <a:stretch>
            <a:fillRect/>
          </a:stretch>
        </p:blipFill>
        <p:spPr>
          <a:xfrm>
            <a:off x="823595" y="3076417"/>
            <a:ext cx="5243755" cy="2380575"/>
          </a:xfrm>
          <a:prstGeom prst="rect">
            <a:avLst/>
          </a:prstGeom>
        </p:spPr>
      </p:pic>
      <p:sp>
        <p:nvSpPr>
          <p:cNvPr id="10" name="右箭头 9"/>
          <p:cNvSpPr/>
          <p:nvPr/>
        </p:nvSpPr>
        <p:spPr>
          <a:xfrm>
            <a:off x="5728335" y="3781583"/>
            <a:ext cx="454660" cy="38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837252" y="3661887"/>
            <a:ext cx="2783840" cy="36830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NP-hard</a:t>
            </a:r>
            <a:r>
              <a:rPr lang="zh-CN" altLang="en-US" dirty="0">
                <a:latin typeface="Times New Roman" panose="02020603050405020304" pitchFamily="18" charset="0"/>
                <a:cs typeface="Times New Roman" panose="02020603050405020304" pitchFamily="18" charset="0"/>
              </a:rPr>
              <a:t>问题</a:t>
            </a:r>
            <a:endParaRPr lang="zh-CN" altLang="en-US" dirty="0">
              <a:latin typeface="Times New Roman" panose="02020603050405020304" pitchFamily="18" charset="0"/>
              <a:cs typeface="Times New Roman" panose="02020603050405020304" pitchFamily="18" charset="0"/>
            </a:endParaRPr>
          </a:p>
        </p:txBody>
      </p:sp>
      <p:sp>
        <p:nvSpPr>
          <p:cNvPr id="12" name="下箭头 11"/>
          <p:cNvSpPr/>
          <p:nvPr/>
        </p:nvSpPr>
        <p:spPr>
          <a:xfrm>
            <a:off x="7409167" y="4203700"/>
            <a:ext cx="430530" cy="3892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54015" y="4750435"/>
            <a:ext cx="5914390" cy="147637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作业调度过程可以建模为马尔可夫决策过程(MDP)，并应用于DRL中。</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GNN依靠邻居来表示一个中心节点，并利用图中节点之间的信息传递来反映依赖关系。它更适合于提取基于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的作业特征。</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箭头: 右 14"/>
          <p:cNvSpPr/>
          <p:nvPr/>
        </p:nvSpPr>
        <p:spPr>
          <a:xfrm>
            <a:off x="7739270" y="2493011"/>
            <a:ext cx="489902"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321269" y="2348210"/>
            <a:ext cx="3703611" cy="9233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目标：</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zh-CN" altLang="en-US" dirty="0">
                <a:latin typeface="Times New Roman" panose="02020603050405020304" pitchFamily="18" charset="0"/>
                <a:ea typeface="宋体" panose="02010600030101010101" pitchFamily="2" charset="-122"/>
                <a:cs typeface="Times New Roman" panose="02020603050405020304" pitchFamily="18" charset="0"/>
              </a:rPr>
              <a:t>获得最小的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ARUV</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、内存），以获得最佳的负载均衡效果</a:t>
            </a:r>
            <a:r>
              <a:rPr lang="zh-CN" altLang="en-US"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8620" y="297815"/>
            <a:ext cx="4297971" cy="461665"/>
          </a:xfrm>
          <a:prstGeom prst="rect">
            <a:avLst/>
          </a:prstGeom>
          <a:noFill/>
        </p:spPr>
        <p:txBody>
          <a:bodyPr wrap="none" rtlCol="0">
            <a:spAutoFit/>
          </a:bodyPr>
          <a:lstStyle/>
          <a:p>
            <a:pPr algn="l"/>
            <a:r>
              <a:rPr lang="zh-CN" altLang="en-US" sz="2400" b="1" dirty="0">
                <a:latin typeface="Times New Roman" panose="02020603050405020304" pitchFamily="18" charset="0"/>
                <a:cs typeface="Times New Roman" panose="02020603050405020304" pitchFamily="18" charset="0"/>
              </a:rPr>
              <a:t>系统框架</a:t>
            </a:r>
            <a:r>
              <a:rPr lang="en-US" altLang="zh-CN" sz="2400" b="1" dirty="0">
                <a:latin typeface="Times New Roman" panose="02020603050405020304" pitchFamily="18" charset="0"/>
                <a:cs typeface="Times New Roman" panose="02020603050405020304" pitchFamily="18" charset="0"/>
              </a:rPr>
              <a:t>——Drag-JDEC</a:t>
            </a:r>
            <a:r>
              <a:rPr lang="zh-CN" altLang="en-US" sz="2400" b="1" dirty="0">
                <a:latin typeface="Times New Roman" panose="02020603050405020304" pitchFamily="18" charset="0"/>
                <a:cs typeface="Times New Roman" panose="02020603050405020304" pitchFamily="18" charset="0"/>
              </a:rPr>
              <a:t>模型</a:t>
            </a: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6273281" y="1017178"/>
            <a:ext cx="5468504" cy="4338503"/>
          </a:xfrm>
          <a:prstGeom prst="rect">
            <a:avLst/>
          </a:prstGeom>
        </p:spPr>
      </p:pic>
      <p:sp>
        <p:nvSpPr>
          <p:cNvPr id="4" name="文本框 3"/>
          <p:cNvSpPr txBox="1"/>
          <p:nvPr/>
        </p:nvSpPr>
        <p:spPr>
          <a:xfrm>
            <a:off x="450215" y="869315"/>
            <a:ext cx="3573780" cy="368300"/>
          </a:xfrm>
          <a:prstGeom prst="rect">
            <a:avLst/>
          </a:prstGeom>
          <a:noFill/>
        </p:spPr>
        <p:txBody>
          <a:bodyPr wrap="square" rtlCol="0" anchor="t">
            <a:spAutoFit/>
          </a:bodyPr>
          <a:lstStyle/>
          <a:p>
            <a:r>
              <a:rPr lang="zh-CN" altLang="en-US" b="1" dirty="0"/>
              <a:t>A</a:t>
            </a:r>
            <a:r>
              <a:rPr lang="zh-CN" altLang="en-US" b="1" dirty="0">
                <a:latin typeface="Times New Roman" panose="02020603050405020304" pitchFamily="18" charset="0"/>
                <a:cs typeface="Times New Roman" panose="02020603050405020304" pitchFamily="18" charset="0"/>
              </a:rPr>
              <a:t>. Job dispatching framework</a:t>
            </a:r>
            <a:endParaRPr lang="zh-CN" altLang="en-US"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50215" y="1237615"/>
            <a:ext cx="2540000" cy="368300"/>
          </a:xfrm>
          <a:prstGeom prst="rect">
            <a:avLst/>
          </a:prstGeom>
          <a:noFill/>
        </p:spPr>
        <p:txBody>
          <a:bodyPr wrap="square" rtlCol="0" anchor="t">
            <a:spAutoFit/>
          </a:bodyPr>
          <a:lstStyle/>
          <a:p>
            <a:r>
              <a:rPr lang="zh-CN" altLang="en-US" b="1" dirty="0"/>
              <a:t>1</a:t>
            </a:r>
            <a:r>
              <a:rPr lang="zh-CN" altLang="en-US" b="1" dirty="0">
                <a:latin typeface="Times New Roman" panose="02020603050405020304" pitchFamily="18" charset="0"/>
                <a:cs typeface="Times New Roman" panose="02020603050405020304" pitchFamily="18" charset="0"/>
              </a:rPr>
              <a:t>)Control module</a:t>
            </a:r>
            <a:endParaRPr lang="zh-CN" altLang="en-US"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73735" y="1605915"/>
            <a:ext cx="5542915" cy="1419860"/>
          </a:xfrm>
          <a:prstGeom prst="rect">
            <a:avLst/>
          </a:prstGeom>
          <a:noFill/>
        </p:spPr>
        <p:txBody>
          <a:bodyPr wrap="square" rtlCol="0" anchor="t">
            <a:spAutoFit/>
          </a:bodyPr>
          <a:lstStyle/>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根据任务的属性和边缘服务器的状态，安排接收作业并确定处理位置。</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当期限和边缘服务器上的资源需求都能满足时，将任务分派到Drag-JDEC模块，选择边缘服务器。</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7" name="文本框 6"/>
          <p:cNvSpPr txBox="1"/>
          <p:nvPr/>
        </p:nvSpPr>
        <p:spPr>
          <a:xfrm>
            <a:off x="668462" y="3289299"/>
            <a:ext cx="2540000" cy="368300"/>
          </a:xfrm>
          <a:prstGeom prst="rect">
            <a:avLst/>
          </a:prstGeom>
          <a:noFill/>
        </p:spPr>
        <p:txBody>
          <a:bodyPr wrap="square" rtlCol="0" anchor="t">
            <a:spAutoFit/>
          </a:bodyPr>
          <a:lstStyle/>
          <a:p>
            <a:r>
              <a:rPr lang="en-US" altLang="zh-CN" b="1" dirty="0"/>
              <a:t>2</a:t>
            </a:r>
            <a:r>
              <a:rPr lang="zh-CN" altLang="en-US" b="1" dirty="0"/>
              <a:t>)</a:t>
            </a:r>
            <a:r>
              <a:rPr lang="zh-CN" altLang="en-US" b="1" dirty="0">
                <a:sym typeface="+mn-ea"/>
              </a:rPr>
              <a:t>Drag-JDEC</a:t>
            </a:r>
            <a:r>
              <a:rPr lang="en-US" altLang="zh-CN" dirty="0">
                <a:sym typeface="+mn-ea"/>
              </a:rPr>
              <a:t> </a:t>
            </a:r>
            <a:r>
              <a:rPr lang="zh-CN" altLang="en-US" b="1" dirty="0"/>
              <a:t>module</a:t>
            </a:r>
            <a:endParaRPr lang="zh-CN" altLang="en-US" b="1" dirty="0"/>
          </a:p>
        </p:txBody>
      </p:sp>
      <p:sp>
        <p:nvSpPr>
          <p:cNvPr id="8" name="文本框 7"/>
          <p:cNvSpPr txBox="1"/>
          <p:nvPr/>
        </p:nvSpPr>
        <p:spPr>
          <a:xfrm>
            <a:off x="750570" y="3671570"/>
            <a:ext cx="5542915" cy="2748280"/>
          </a:xfrm>
          <a:prstGeom prst="rect">
            <a:avLst/>
          </a:prstGeom>
          <a:noFill/>
        </p:spPr>
        <p:txBody>
          <a:bodyPr wrap="square" rtlCol="0" anchor="t">
            <a:spAutoFit/>
          </a:bodyPr>
          <a:lstStyle/>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每个作业都以DAG的形式提供给GNN。提取图中节点和边的属性，并将其转换为抽象的高维特征。</a:t>
            </a:r>
            <a:endParaRPr lang="zh-CN" altLang="en-US" dirty="0">
              <a:latin typeface="宋体" panose="02010600030101010101" pitchFamily="2" charset="-122"/>
              <a:ea typeface="宋体" panose="02010600030101010101" pitchFamily="2" charset="-122"/>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该模块将顶点、边的属性和边缘服务器的状态连接起来形成状态。</a:t>
            </a:r>
            <a:endParaRPr lang="zh-CN" altLang="en-US" dirty="0">
              <a:latin typeface="宋体" panose="02010600030101010101" pitchFamily="2" charset="-122"/>
              <a:ea typeface="宋体" panose="02010600030101010101" pitchFamily="2" charset="-122"/>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DRL智能体根据状态进行调度决策。</a:t>
            </a:r>
            <a:endParaRPr lang="zh-CN" altLang="en-US" dirty="0">
              <a:latin typeface="宋体" panose="02010600030101010101" pitchFamily="2" charset="-122"/>
              <a:ea typeface="宋体" panose="02010600030101010101" pitchFamily="2" charset="-122"/>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任务被卸载到选定的边缘服务器，边缘服务器集群的状态将被更新。</a:t>
            </a:r>
            <a:endParaRPr lang="zh-CN" altLang="en-US" dirty="0">
              <a:latin typeface="宋体" panose="02010600030101010101" pitchFamily="2" charset="-122"/>
              <a:ea typeface="宋体" panose="02010600030101010101" pitchFamily="2" charset="-122"/>
            </a:endParaRPr>
          </a:p>
          <a:p>
            <a:pPr marL="285750" indent="-285750" fontAlgn="auto">
              <a:lnSpc>
                <a:spcPct val="12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环境产生的奖励可以反映出每一步决策的质量。</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3855" y="813640"/>
            <a:ext cx="3573780" cy="368300"/>
          </a:xfrm>
          <a:prstGeom prst="rect">
            <a:avLst/>
          </a:prstGeom>
          <a:noFill/>
        </p:spPr>
        <p:txBody>
          <a:bodyPr wrap="square" rtlCol="0" anchor="t">
            <a:spAutoFit/>
          </a:bodyPr>
          <a:lstStyle/>
          <a:p>
            <a:r>
              <a:rPr lang="en-US" altLang="zh-CN" b="1" dirty="0"/>
              <a:t>B</a:t>
            </a:r>
            <a:r>
              <a:rPr lang="zh-CN" altLang="en-US" b="1" dirty="0"/>
              <a:t>. GNN（</a:t>
            </a:r>
            <a:r>
              <a:rPr lang="en-US" altLang="zh-CN" b="1" dirty="0"/>
              <a:t>GAT</a:t>
            </a:r>
            <a:r>
              <a:rPr lang="zh-CN" altLang="en-US" b="1" dirty="0"/>
              <a:t>）</a:t>
            </a:r>
            <a:endParaRPr lang="zh-CN" altLang="en-US" b="1" dirty="0"/>
          </a:p>
        </p:txBody>
      </p:sp>
      <p:sp>
        <p:nvSpPr>
          <p:cNvPr id="2" name="文本框 1"/>
          <p:cNvSpPr txBox="1"/>
          <p:nvPr/>
        </p:nvSpPr>
        <p:spPr>
          <a:xfrm>
            <a:off x="363855" y="289560"/>
            <a:ext cx="3953326" cy="461665"/>
          </a:xfrm>
          <a:prstGeom prst="rect">
            <a:avLst/>
          </a:prstGeom>
          <a:noFill/>
        </p:spPr>
        <p:txBody>
          <a:bodyPr wrap="none" rtlCol="0">
            <a:spAutoFit/>
          </a:bodyPr>
          <a:lstStyle/>
          <a:p>
            <a:pPr algn="l"/>
            <a:r>
              <a:rPr lang="zh-CN" altLang="en-US" sz="2400" b="1" dirty="0"/>
              <a:t>系统框架</a:t>
            </a:r>
            <a:r>
              <a:rPr lang="en-US" altLang="zh-CN" sz="2400" b="1" dirty="0"/>
              <a:t>——Drag-JDEC</a:t>
            </a:r>
            <a:r>
              <a:rPr lang="zh-CN" altLang="en-US" sz="2400" b="1" dirty="0"/>
              <a:t>模型</a:t>
            </a:r>
            <a:r>
              <a:rPr lang="en-US" altLang="zh-CN" sz="2400" b="1" dirty="0"/>
              <a:t> </a:t>
            </a:r>
            <a:endParaRPr lang="en-US" altLang="zh-CN" sz="2400" b="1" dirty="0"/>
          </a:p>
        </p:txBody>
      </p:sp>
      <p:sp>
        <p:nvSpPr>
          <p:cNvPr id="6" name="文本框 5"/>
          <p:cNvSpPr txBox="1"/>
          <p:nvPr/>
        </p:nvSpPr>
        <p:spPr>
          <a:xfrm>
            <a:off x="706755" y="1272223"/>
            <a:ext cx="11076305" cy="1723742"/>
          </a:xfrm>
          <a:prstGeom prst="rect">
            <a:avLst/>
          </a:prstGeom>
          <a:noFill/>
        </p:spPr>
        <p:txBody>
          <a:bodyPr wrap="square" rtlCol="0" anchor="t">
            <a:spAutoFit/>
          </a:bodyPr>
          <a:lstStyle/>
          <a:p>
            <a:pPr marL="285750" indent="-285750" fontAlgn="auto">
              <a:lnSpc>
                <a:spcPct val="120000"/>
              </a:lnSpc>
              <a:buFont typeface="Arial" panose="020B0604020202020204" pitchFamily="34" charset="0"/>
              <a:buChar char="•"/>
            </a:pPr>
            <a:r>
              <a:rPr lang="zh-CN" altLang="en-US" dirty="0"/>
              <a:t>第</a:t>
            </a:r>
            <a:r>
              <a:rPr lang="en-US" altLang="zh-CN" dirty="0"/>
              <a:t>m</a:t>
            </a:r>
            <a:r>
              <a:rPr lang="zh-CN" altLang="en-US" dirty="0"/>
              <a:t>个</a:t>
            </a:r>
            <a:r>
              <a:rPr lang="en-US" altLang="zh-CN" dirty="0"/>
              <a:t>job(Graph)</a:t>
            </a:r>
            <a:r>
              <a:rPr lang="zh-CN" altLang="en-US" dirty="0"/>
              <a:t>含有</a:t>
            </a:r>
            <a:r>
              <a:rPr lang="en-US" altLang="zh-CN" dirty="0" err="1"/>
              <a:t>V</a:t>
            </a:r>
            <a:r>
              <a:rPr lang="en-US" altLang="zh-CN" baseline="-25000" dirty="0" err="1"/>
              <a:t>m</a:t>
            </a:r>
            <a:r>
              <a:rPr lang="zh-CN" altLang="en-US" dirty="0"/>
              <a:t>个</a:t>
            </a:r>
            <a:r>
              <a:rPr lang="en-US" altLang="zh-CN" dirty="0"/>
              <a:t>tasks(nodes)</a:t>
            </a:r>
            <a:r>
              <a:rPr lang="zh-CN" altLang="en-US" dirty="0"/>
              <a:t>，每个</a:t>
            </a:r>
            <a:r>
              <a:rPr lang="en-US" altLang="zh-CN" dirty="0"/>
              <a:t>task</a:t>
            </a:r>
            <a:r>
              <a:rPr lang="zh-CN" altLang="en-US" dirty="0"/>
              <a:t>的维度是</a:t>
            </a:r>
            <a:r>
              <a:rPr lang="en-US" altLang="zh-CN" dirty="0"/>
              <a:t>F</a:t>
            </a:r>
            <a:endParaRPr lang="en-US" altLang="zh-CN" dirty="0"/>
          </a:p>
          <a:p>
            <a:pPr marL="285750" indent="-285750" fontAlgn="auto">
              <a:lnSpc>
                <a:spcPct val="120000"/>
              </a:lnSpc>
              <a:buFont typeface="Arial" panose="020B0604020202020204" pitchFamily="34" charset="0"/>
              <a:buChar char="•"/>
            </a:pPr>
            <a:r>
              <a:rPr lang="en-US" altLang="zh-CN" dirty="0"/>
              <a:t>input feature vector:</a:t>
            </a:r>
            <a:endParaRPr lang="en-US" altLang="zh-CN" dirty="0"/>
          </a:p>
          <a:p>
            <a:pPr marL="285750" indent="-285750" fontAlgn="auto">
              <a:lnSpc>
                <a:spcPct val="120000"/>
              </a:lnSpc>
              <a:buFont typeface="Arial" panose="020B0604020202020204" pitchFamily="34" charset="0"/>
              <a:buChar char="•"/>
            </a:pPr>
            <a:r>
              <a:rPr lang="zh-CN" altLang="en-US" dirty="0"/>
              <a:t>线性变换后，</a:t>
            </a:r>
            <a:r>
              <a:rPr lang="en-US" altLang="zh-CN" dirty="0">
                <a:sym typeface="+mn-ea"/>
              </a:rPr>
              <a:t>input feature vector:</a:t>
            </a:r>
            <a:endParaRPr lang="en-US" altLang="zh-CN" dirty="0">
              <a:sym typeface="+mn-ea"/>
            </a:endParaRPr>
          </a:p>
          <a:p>
            <a:pPr marL="285750" indent="-285750" fontAlgn="auto">
              <a:lnSpc>
                <a:spcPct val="120000"/>
              </a:lnSpc>
              <a:buFont typeface="Arial" panose="020B0604020202020204" pitchFamily="34" charset="0"/>
              <a:buChar char="•"/>
            </a:pPr>
            <a:r>
              <a:rPr lang="zh-CN" altLang="en-US" dirty="0"/>
              <a:t>邻居节点的特征对中心节点的重要性表示</a:t>
            </a:r>
            <a:r>
              <a:rPr lang="en-US" altLang="zh-CN" dirty="0"/>
              <a:t>:</a:t>
            </a:r>
            <a:endParaRPr lang="en-US" altLang="zh-CN" dirty="0">
              <a:latin typeface="Cambria Math" panose="02040503050406030204" pitchFamily="18" charset="0"/>
              <a:cs typeface="Cambria Math" panose="02040503050406030204" pitchFamily="18" charset="0"/>
            </a:endParaRPr>
          </a:p>
          <a:p>
            <a:pPr marL="285750" indent="-285750" fontAlgn="auto">
              <a:lnSpc>
                <a:spcPct val="120000"/>
              </a:lnSpc>
              <a:buFont typeface="Arial" panose="020B0604020202020204" pitchFamily="34" charset="0"/>
              <a:buChar char="•"/>
            </a:pPr>
            <a:endParaRPr lang="en-US" altLang="zh-CN" dirty="0">
              <a:latin typeface="Cambria Math" panose="02040503050406030204" pitchFamily="18" charset="0"/>
              <a:cs typeface="Cambria Math" panose="02040503050406030204" pitchFamily="18" charset="0"/>
            </a:endParaRPr>
          </a:p>
        </p:txBody>
      </p:sp>
      <p:pic>
        <p:nvPicPr>
          <p:cNvPr id="3" name="图片 2"/>
          <p:cNvPicPr>
            <a:picLocks noChangeAspect="1"/>
          </p:cNvPicPr>
          <p:nvPr/>
        </p:nvPicPr>
        <p:blipFill>
          <a:blip r:embed="rId1"/>
          <a:stretch>
            <a:fillRect/>
          </a:stretch>
        </p:blipFill>
        <p:spPr>
          <a:xfrm>
            <a:off x="3104197" y="1688688"/>
            <a:ext cx="2621915" cy="246380"/>
          </a:xfrm>
          <a:prstGeom prst="rect">
            <a:avLst/>
          </a:prstGeom>
        </p:spPr>
      </p:pic>
      <p:pic>
        <p:nvPicPr>
          <p:cNvPr id="5" name="图片 4"/>
          <p:cNvPicPr>
            <a:picLocks noChangeAspect="1"/>
          </p:cNvPicPr>
          <p:nvPr/>
        </p:nvPicPr>
        <p:blipFill>
          <a:blip r:embed="rId2"/>
          <a:stretch>
            <a:fillRect/>
          </a:stretch>
        </p:blipFill>
        <p:spPr>
          <a:xfrm>
            <a:off x="4432885" y="1977073"/>
            <a:ext cx="1913753" cy="337185"/>
          </a:xfrm>
          <a:prstGeom prst="rect">
            <a:avLst/>
          </a:prstGeom>
        </p:spPr>
      </p:pic>
      <p:pic>
        <p:nvPicPr>
          <p:cNvPr id="7" name="图片 6"/>
          <p:cNvPicPr>
            <a:picLocks noChangeAspect="1"/>
          </p:cNvPicPr>
          <p:nvPr/>
        </p:nvPicPr>
        <p:blipFill>
          <a:blip r:embed="rId3"/>
          <a:stretch>
            <a:fillRect/>
          </a:stretch>
        </p:blipFill>
        <p:spPr>
          <a:xfrm>
            <a:off x="6459855" y="1977073"/>
            <a:ext cx="845280" cy="305911"/>
          </a:xfrm>
          <a:prstGeom prst="rect">
            <a:avLst/>
          </a:prstGeom>
        </p:spPr>
      </p:pic>
      <p:pic>
        <p:nvPicPr>
          <p:cNvPr id="8" name="图片 7"/>
          <p:cNvPicPr>
            <a:picLocks noChangeAspect="1"/>
          </p:cNvPicPr>
          <p:nvPr/>
        </p:nvPicPr>
        <p:blipFill>
          <a:blip r:embed="rId4"/>
          <a:stretch>
            <a:fillRect/>
          </a:stretch>
        </p:blipFill>
        <p:spPr>
          <a:xfrm>
            <a:off x="5300662" y="2343239"/>
            <a:ext cx="2280009" cy="297459"/>
          </a:xfrm>
          <a:prstGeom prst="rect">
            <a:avLst/>
          </a:prstGeom>
        </p:spPr>
      </p:pic>
      <p:pic>
        <p:nvPicPr>
          <p:cNvPr id="9" name="图片 8"/>
          <p:cNvPicPr>
            <a:picLocks noChangeAspect="1"/>
          </p:cNvPicPr>
          <p:nvPr/>
        </p:nvPicPr>
        <p:blipFill>
          <a:blip r:embed="rId5"/>
          <a:stretch>
            <a:fillRect/>
          </a:stretch>
        </p:blipFill>
        <p:spPr>
          <a:xfrm>
            <a:off x="1099474" y="2736850"/>
            <a:ext cx="4276430" cy="368300"/>
          </a:xfrm>
          <a:prstGeom prst="rect">
            <a:avLst/>
          </a:prstGeom>
        </p:spPr>
      </p:pic>
      <p:pic>
        <p:nvPicPr>
          <p:cNvPr id="10" name="图片 9"/>
          <p:cNvPicPr>
            <a:picLocks noChangeAspect="1"/>
          </p:cNvPicPr>
          <p:nvPr/>
        </p:nvPicPr>
        <p:blipFill>
          <a:blip r:embed="rId6"/>
          <a:stretch>
            <a:fillRect/>
          </a:stretch>
        </p:blipFill>
        <p:spPr>
          <a:xfrm>
            <a:off x="501716" y="3240088"/>
            <a:ext cx="5224396" cy="1723742"/>
          </a:xfrm>
          <a:prstGeom prst="rect">
            <a:avLst/>
          </a:prstGeom>
        </p:spPr>
      </p:pic>
      <p:sp>
        <p:nvSpPr>
          <p:cNvPr id="11" name="文本框 10"/>
          <p:cNvSpPr txBox="1"/>
          <p:nvPr/>
        </p:nvSpPr>
        <p:spPr>
          <a:xfrm>
            <a:off x="706755" y="5113749"/>
            <a:ext cx="8072755"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dirty="0"/>
              <a:t>在Drag-JDEC中，采用了注意力机制</a:t>
            </a:r>
            <a:endParaRPr lang="zh-CN" altLang="en-US" dirty="0"/>
          </a:p>
        </p:txBody>
      </p:sp>
      <p:pic>
        <p:nvPicPr>
          <p:cNvPr id="12" name="图片 11"/>
          <p:cNvPicPr>
            <a:picLocks noChangeAspect="1"/>
          </p:cNvPicPr>
          <p:nvPr/>
        </p:nvPicPr>
        <p:blipFill>
          <a:blip r:embed="rId7"/>
          <a:stretch>
            <a:fillRect/>
          </a:stretch>
        </p:blipFill>
        <p:spPr>
          <a:xfrm>
            <a:off x="1111899" y="5482049"/>
            <a:ext cx="3035804" cy="792523"/>
          </a:xfrm>
          <a:prstGeom prst="rect">
            <a:avLst/>
          </a:prstGeom>
        </p:spPr>
      </p:pic>
      <p:sp>
        <p:nvSpPr>
          <p:cNvPr id="14" name="箭头: 下 13"/>
          <p:cNvSpPr/>
          <p:nvPr/>
        </p:nvSpPr>
        <p:spPr>
          <a:xfrm>
            <a:off x="3104197" y="3105150"/>
            <a:ext cx="172403" cy="294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p:cNvSpPr/>
          <p:nvPr/>
        </p:nvSpPr>
        <p:spPr>
          <a:xfrm>
            <a:off x="3104197" y="3887217"/>
            <a:ext cx="172403" cy="294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1960" y="749935"/>
            <a:ext cx="3573780" cy="368300"/>
          </a:xfrm>
          <a:prstGeom prst="rect">
            <a:avLst/>
          </a:prstGeom>
          <a:noFill/>
        </p:spPr>
        <p:txBody>
          <a:bodyPr wrap="square" rtlCol="0" anchor="t">
            <a:spAutoFit/>
          </a:bodyPr>
          <a:lstStyle/>
          <a:p>
            <a:r>
              <a:rPr lang="en-US" altLang="zh-CN" b="1"/>
              <a:t>C</a:t>
            </a:r>
            <a:r>
              <a:rPr lang="zh-CN" altLang="en-US" b="1"/>
              <a:t>. </a:t>
            </a:r>
            <a:r>
              <a:rPr lang="en-US" altLang="zh-CN" b="1"/>
              <a:t>DRL</a:t>
            </a:r>
            <a:endParaRPr lang="zh-CN" altLang="en-US" b="1"/>
          </a:p>
        </p:txBody>
      </p:sp>
      <p:sp>
        <p:nvSpPr>
          <p:cNvPr id="2" name="文本框 1"/>
          <p:cNvSpPr txBox="1"/>
          <p:nvPr/>
        </p:nvSpPr>
        <p:spPr>
          <a:xfrm>
            <a:off x="363855" y="289560"/>
            <a:ext cx="3953326" cy="461665"/>
          </a:xfrm>
          <a:prstGeom prst="rect">
            <a:avLst/>
          </a:prstGeom>
          <a:noFill/>
        </p:spPr>
        <p:txBody>
          <a:bodyPr wrap="none" rtlCol="0">
            <a:spAutoFit/>
          </a:bodyPr>
          <a:lstStyle/>
          <a:p>
            <a:pPr algn="l"/>
            <a:r>
              <a:rPr lang="zh-CN" altLang="en-US" sz="2400" b="1" dirty="0"/>
              <a:t>系统框架</a:t>
            </a:r>
            <a:r>
              <a:rPr lang="en-US" altLang="zh-CN" sz="2400" b="1" dirty="0"/>
              <a:t>——Drag-JDEC</a:t>
            </a:r>
            <a:r>
              <a:rPr lang="zh-CN" altLang="en-US" sz="2400" b="1" dirty="0"/>
              <a:t>模型</a:t>
            </a:r>
            <a:r>
              <a:rPr lang="en-US" altLang="zh-CN" sz="2400" b="1" dirty="0"/>
              <a:t> </a:t>
            </a:r>
            <a:endParaRPr lang="en-US" altLang="zh-CN" sz="2400" b="1" dirty="0"/>
          </a:p>
        </p:txBody>
      </p:sp>
      <mc:AlternateContent xmlns:mc="http://schemas.openxmlformats.org/markup-compatibility/2006">
        <mc:Choice xmlns:a14="http://schemas.microsoft.com/office/drawing/2010/main" Requires="a14">
          <p:sp>
            <p:nvSpPr>
              <p:cNvPr id="5" name="文本框 4"/>
              <p:cNvSpPr txBox="1"/>
              <p:nvPr/>
            </p:nvSpPr>
            <p:spPr>
              <a:xfrm>
                <a:off x="676910" y="1218406"/>
                <a:ext cx="10086975" cy="3522952"/>
              </a:xfrm>
              <a:prstGeom prst="rect">
                <a:avLst/>
              </a:prstGeom>
              <a:noFill/>
            </p:spPr>
            <p:txBody>
              <a:bodyPr wrap="square" rtlCol="0">
                <a:spAutoFit/>
              </a:bodyPr>
              <a:lstStyle/>
              <a:p>
                <a:pPr indent="0" fontAlgn="auto">
                  <a:lnSpc>
                    <a:spcPct val="120000"/>
                  </a:lnSpc>
                </a:pPr>
                <a:r>
                  <a:rPr lang="en-US" altLang="zh-CN" dirty="0"/>
                  <a:t>MDP</a:t>
                </a:r>
                <a:r>
                  <a:rPr lang="zh-CN" altLang="en-US" dirty="0"/>
                  <a:t>的三个定义：</a:t>
                </a:r>
                <a:endParaRPr lang="zh-CN" altLang="en-US" dirty="0"/>
              </a:p>
              <a:p>
                <a:pPr indent="284480" fontAlgn="auto">
                  <a:lnSpc>
                    <a:spcPct val="120000"/>
                  </a:lnSpc>
                  <a:buFont typeface="Arial" panose="020B0604020202020204" pitchFamily="34" charset="0"/>
                  <a:buChar char="•"/>
                </a:pPr>
                <a:r>
                  <a:rPr lang="en-US" altLang="zh-CN" dirty="0"/>
                  <a:t>state s:</a:t>
                </a:r>
                <a:r>
                  <a:rPr lang="zh-CN" altLang="en-US" dirty="0"/>
                  <a:t>可能出现在环境中的状态</a:t>
                </a:r>
                <a:br>
                  <a:rPr lang="zh-CN" altLang="en-US" dirty="0"/>
                </a:br>
                <a:r>
                  <a:rPr lang="zh-CN" altLang="en-US" dirty="0"/>
                  <a:t>第</a:t>
                </a:r>
                <a:r>
                  <a:rPr lang="en-US" altLang="zh-CN" dirty="0"/>
                  <a:t>k</a:t>
                </a:r>
                <a:r>
                  <a:rPr lang="zh-CN" altLang="en-US" dirty="0"/>
                  <a:t>个</a:t>
                </a:r>
                <a:r>
                  <a:rPr lang="en-US" altLang="zh-CN" dirty="0"/>
                  <a:t>edge server</a:t>
                </a:r>
                <a:r>
                  <a:rPr lang="zh-CN" altLang="en-US" dirty="0"/>
                  <a:t>的特征为：</a:t>
                </a:r>
                <a:endParaRPr lang="zh-CN" altLang="en-US" dirty="0"/>
              </a:p>
              <a:p>
                <a:pPr indent="0" fontAlgn="auto">
                  <a:lnSpc>
                    <a:spcPct val="120000"/>
                  </a:lnSpc>
                  <a:buFont typeface="Arial" panose="020B0604020202020204" pitchFamily="34" charset="0"/>
                  <a:buNone/>
                </a:pPr>
                <a:r>
                  <a:rPr lang="en-US" altLang="zh-CN" dirty="0"/>
                  <a:t>GAT</a:t>
                </a:r>
                <a:r>
                  <a:rPr lang="zh-CN" altLang="en-US" dirty="0"/>
                  <a:t>网络输出特征向量（表示节点</a:t>
                </a:r>
                <a:r>
                  <a:rPr lang="en-US" altLang="zh-CN" dirty="0"/>
                  <a:t>+</a:t>
                </a:r>
                <a:r>
                  <a:rPr lang="zh-CN" altLang="en-US" dirty="0"/>
                  <a:t>边）：</a:t>
                </a:r>
                <a14:m>
                  <m:oMath xmlns:m="http://schemas.openxmlformats.org/officeDocument/2006/math">
                    <m:groupChr>
                      <m:groupChrPr>
                        <m:chr m:val="→"/>
                        <m:pos m:val="top"/>
                        <m:ctrlPr>
                          <a:rPr lang="zh-CN" altLang="en-US" i="1" smtClean="0">
                            <a:latin typeface="Cambria Math" panose="02040503050406030204" pitchFamily="18" charset="0"/>
                          </a:rPr>
                        </m:ctrlPr>
                      </m:groupChrPr>
                      <m:e>
                        <m:r>
                          <m:rPr>
                            <m:brk m:alnAt="1"/>
                          </m:rPr>
                          <a:rPr lang="en-US" altLang="zh-CN" b="0" i="1" smtClean="0">
                            <a:latin typeface="Cambria Math" panose="02040503050406030204" pitchFamily="18" charset="0"/>
                          </a:rPr>
                          <m:t>𝑔</m:t>
                        </m:r>
                      </m:e>
                    </m:groupChr>
                  </m:oMath>
                </a14:m>
                <a:r>
                  <a:rPr lang="zh-CN" altLang="en-US" dirty="0"/>
                  <a:t> </a:t>
                </a:r>
                <a:r>
                  <a:rPr lang="en-US" altLang="zh-CN" dirty="0"/>
                  <a:t>  , </a:t>
                </a:r>
                <a:r>
                  <a:rPr lang="zh-CN" altLang="en-US" dirty="0"/>
                  <a:t>拼接</a:t>
                </a:r>
                <a:r>
                  <a:rPr lang="en-US" altLang="zh-CN" dirty="0"/>
                  <a:t>edge servers</a:t>
                </a:r>
                <a:r>
                  <a:rPr lang="zh-CN" altLang="en-US" dirty="0"/>
                  <a:t>的特征向量</a:t>
                </a:r>
                <a:endParaRPr lang="en-US" altLang="zh-CN" dirty="0"/>
              </a:p>
              <a:p>
                <a:pPr indent="0" fontAlgn="auto">
                  <a:lnSpc>
                    <a:spcPct val="120000"/>
                  </a:lnSpc>
                  <a:buFont typeface="Arial" panose="020B0604020202020204" pitchFamily="34" charset="0"/>
                  <a:buNone/>
                </a:pPr>
                <a:endParaRPr lang="en-US" altLang="zh-CN" dirty="0"/>
              </a:p>
              <a:p>
                <a:pPr indent="0" fontAlgn="auto">
                  <a:lnSpc>
                    <a:spcPct val="120000"/>
                  </a:lnSpc>
                  <a:buFont typeface="Arial" panose="020B0604020202020204" pitchFamily="34" charset="0"/>
                  <a:buNone/>
                </a:pPr>
                <a:endParaRPr lang="zh-CN" altLang="en-US" dirty="0"/>
              </a:p>
              <a:p>
                <a:pPr indent="284480" fontAlgn="auto">
                  <a:lnSpc>
                    <a:spcPct val="120000"/>
                  </a:lnSpc>
                  <a:buFont typeface="Arial" panose="020B0604020202020204" pitchFamily="34" charset="0"/>
                  <a:buChar char="•"/>
                </a:pPr>
                <a:r>
                  <a:rPr lang="en-US" altLang="zh-CN" dirty="0"/>
                  <a:t>action a:M</a:t>
                </a:r>
                <a:r>
                  <a:rPr lang="zh-CN" altLang="en-US" dirty="0"/>
                  <a:t>个作业</a:t>
                </a:r>
                <a:r>
                  <a:rPr lang="en-US" altLang="zh-CN" dirty="0"/>
                  <a:t>N</a:t>
                </a:r>
                <a:r>
                  <a:rPr lang="zh-CN" altLang="en-US" dirty="0"/>
                  <a:t>个任务，每个</a:t>
                </a:r>
                <a:r>
                  <a:rPr lang="en-US" altLang="zh-CN" dirty="0"/>
                  <a:t>task</a:t>
                </a:r>
                <a:r>
                  <a:rPr lang="zh-CN" altLang="en-US" dirty="0"/>
                  <a:t>有</a:t>
                </a:r>
                <a:r>
                  <a:rPr lang="en-US" altLang="zh-CN" dirty="0"/>
                  <a:t>K</a:t>
                </a:r>
                <a:r>
                  <a:rPr lang="zh-CN" altLang="en-US" dirty="0"/>
                  <a:t>个可以处理的服务器，总的动作空间为</a:t>
                </a:r>
                <a:endParaRPr lang="en-US" altLang="zh-CN" dirty="0"/>
              </a:p>
              <a:p>
                <a:pPr indent="284480" fontAlgn="auto">
                  <a:lnSpc>
                    <a:spcPct val="120000"/>
                  </a:lnSpc>
                  <a:buFont typeface="Arial" panose="020B0604020202020204" pitchFamily="34" charset="0"/>
                  <a:buChar char="•"/>
                </a:pPr>
                <a:endParaRPr lang="en-US" altLang="zh-CN" dirty="0"/>
              </a:p>
              <a:p>
                <a:pPr indent="284480" fontAlgn="auto">
                  <a:lnSpc>
                    <a:spcPct val="120000"/>
                  </a:lnSpc>
                  <a:buFont typeface="Arial" panose="020B0604020202020204" pitchFamily="34" charset="0"/>
                  <a:buChar char="•"/>
                </a:pPr>
                <a:r>
                  <a:rPr lang="en-US" altLang="zh-CN" dirty="0"/>
                  <a:t>reward :</a:t>
                </a:r>
                <a:r>
                  <a:rPr lang="en-US" altLang="zh-CN" dirty="0" err="1"/>
                  <a:t>在所有状态下执行操作的策略</a:t>
                </a:r>
                <a:endParaRPr lang="en-US" altLang="zh-CN" dirty="0"/>
              </a:p>
              <a:p>
                <a:pPr indent="0" fontAlgn="auto">
                  <a:lnSpc>
                    <a:spcPct val="120000"/>
                  </a:lnSpc>
                  <a:buFont typeface="Arial" panose="020B0604020202020204" pitchFamily="34" charset="0"/>
                  <a:buNone/>
                </a:pPr>
                <a:r>
                  <a:rPr lang="en-US" altLang="zh-CN" dirty="0"/>
                  <a:t>DRL</a:t>
                </a:r>
                <a:r>
                  <a:rPr lang="zh-CN" altLang="en-US" dirty="0"/>
                  <a:t>训练得到</a:t>
                </a:r>
                <a:r>
                  <a:rPr lang="en-US" altLang="zh-CN" dirty="0" err="1"/>
                  <a:t>更大的奖励，更好的负载平衡意味着更小的</a:t>
                </a:r>
                <a:r>
                  <a:rPr lang="zh-CN" altLang="en-US" dirty="0"/>
                  <a:t>资源</a:t>
                </a:r>
                <a:r>
                  <a:rPr lang="en-US" altLang="zh-CN" dirty="0" err="1"/>
                  <a:t>利用率差异</a:t>
                </a:r>
                <a:r>
                  <a:rPr lang="en-US" altLang="zh-CN" dirty="0"/>
                  <a:t>。</a:t>
                </a:r>
                <a:endParaRPr lang="en-US" altLang="zh-CN" dirty="0"/>
              </a:p>
            </p:txBody>
          </p:sp>
        </mc:Choice>
        <mc:Fallback>
          <p:sp>
            <p:nvSpPr>
              <p:cNvPr id="5" name="文本框 4"/>
              <p:cNvSpPr txBox="1">
                <a:spLocks noRot="1" noChangeAspect="1" noMove="1" noResize="1" noEditPoints="1" noAdjustHandles="1" noChangeArrowheads="1" noChangeShapeType="1" noTextEdit="1"/>
              </p:cNvSpPr>
              <p:nvPr/>
            </p:nvSpPr>
            <p:spPr>
              <a:xfrm>
                <a:off x="676910" y="1218406"/>
                <a:ext cx="10086975" cy="3522952"/>
              </a:xfrm>
              <a:prstGeom prst="rect">
                <a:avLst/>
              </a:prstGeom>
              <a:blipFill rotWithShape="1">
                <a:blip r:embed="rId1"/>
                <a:stretch>
                  <a:fillRect t="-14" b="13"/>
                </a:stretch>
              </a:blipFill>
            </p:spPr>
            <p:txBody>
              <a:bodyPr/>
              <a:lstStyle/>
              <a:p>
                <a:r>
                  <a:rPr lang="zh-CN" altLang="en-US">
                    <a:noFill/>
                  </a:rPr>
                  <a:t> </a:t>
                </a:r>
              </a:p>
            </p:txBody>
          </p:sp>
        </mc:Fallback>
      </mc:AlternateContent>
      <p:pic>
        <p:nvPicPr>
          <p:cNvPr id="6" name="图片 5"/>
          <p:cNvPicPr>
            <a:picLocks noChangeAspect="1"/>
          </p:cNvPicPr>
          <p:nvPr/>
        </p:nvPicPr>
        <p:blipFill>
          <a:blip r:embed="rId2"/>
          <a:srcRect t="5769"/>
          <a:stretch>
            <a:fillRect/>
          </a:stretch>
        </p:blipFill>
        <p:spPr>
          <a:xfrm>
            <a:off x="6299331" y="946309"/>
            <a:ext cx="5215759" cy="508952"/>
          </a:xfrm>
          <a:prstGeom prst="rect">
            <a:avLst/>
          </a:prstGeom>
        </p:spPr>
      </p:pic>
      <p:pic>
        <p:nvPicPr>
          <p:cNvPr id="7" name="图片 6"/>
          <p:cNvPicPr>
            <a:picLocks noChangeAspect="1"/>
          </p:cNvPicPr>
          <p:nvPr/>
        </p:nvPicPr>
        <p:blipFill>
          <a:blip r:embed="rId3"/>
          <a:stretch>
            <a:fillRect/>
          </a:stretch>
        </p:blipFill>
        <p:spPr>
          <a:xfrm>
            <a:off x="3940810" y="1979136"/>
            <a:ext cx="3741420" cy="279400"/>
          </a:xfrm>
          <a:prstGeom prst="rect">
            <a:avLst/>
          </a:prstGeom>
        </p:spPr>
      </p:pic>
      <p:pic>
        <p:nvPicPr>
          <p:cNvPr id="8" name="图片 7"/>
          <p:cNvPicPr>
            <a:picLocks noChangeAspect="1"/>
          </p:cNvPicPr>
          <p:nvPr/>
        </p:nvPicPr>
        <p:blipFill>
          <a:blip r:embed="rId4"/>
          <a:stretch>
            <a:fillRect/>
          </a:stretch>
        </p:blipFill>
        <p:spPr>
          <a:xfrm>
            <a:off x="3586480" y="1982946"/>
            <a:ext cx="476885" cy="242570"/>
          </a:xfrm>
          <a:prstGeom prst="rect">
            <a:avLst/>
          </a:prstGeom>
        </p:spPr>
      </p:pic>
      <p:pic>
        <p:nvPicPr>
          <p:cNvPr id="10" name="图片 9"/>
          <p:cNvPicPr>
            <a:picLocks noChangeAspect="1"/>
          </p:cNvPicPr>
          <p:nvPr/>
        </p:nvPicPr>
        <p:blipFill>
          <a:blip r:embed="rId5"/>
          <a:stretch>
            <a:fillRect/>
          </a:stretch>
        </p:blipFill>
        <p:spPr>
          <a:xfrm>
            <a:off x="8068118" y="2304760"/>
            <a:ext cx="294386" cy="348457"/>
          </a:xfrm>
          <a:prstGeom prst="rect">
            <a:avLst/>
          </a:prstGeom>
        </p:spPr>
      </p:pic>
      <p:sp>
        <p:nvSpPr>
          <p:cNvPr id="11" name="右箭头 10"/>
          <p:cNvSpPr/>
          <p:nvPr/>
        </p:nvSpPr>
        <p:spPr>
          <a:xfrm>
            <a:off x="8473946" y="2392310"/>
            <a:ext cx="264160" cy="173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833579" y="2319539"/>
            <a:ext cx="729615" cy="368300"/>
          </a:xfrm>
          <a:prstGeom prst="rect">
            <a:avLst/>
          </a:prstGeom>
          <a:noFill/>
        </p:spPr>
        <p:txBody>
          <a:bodyPr wrap="none" rtlCol="0">
            <a:spAutoFit/>
          </a:bodyPr>
          <a:lstStyle/>
          <a:p>
            <a:r>
              <a:rPr lang="zh-CN" altLang="en-US" dirty="0"/>
              <a:t>状态</a:t>
            </a:r>
            <a:r>
              <a:rPr lang="en-US" altLang="zh-CN" dirty="0"/>
              <a:t>s</a:t>
            </a:r>
            <a:endParaRPr lang="en-US" altLang="zh-CN" dirty="0"/>
          </a:p>
        </p:txBody>
      </p:sp>
      <p:pic>
        <p:nvPicPr>
          <p:cNvPr id="14" name="图片 13"/>
          <p:cNvPicPr>
            <a:picLocks noChangeAspect="1"/>
          </p:cNvPicPr>
          <p:nvPr/>
        </p:nvPicPr>
        <p:blipFill>
          <a:blip r:embed="rId6"/>
          <a:stretch>
            <a:fillRect/>
          </a:stretch>
        </p:blipFill>
        <p:spPr>
          <a:xfrm>
            <a:off x="8907210" y="3412564"/>
            <a:ext cx="729615" cy="252933"/>
          </a:xfrm>
          <a:prstGeom prst="rect">
            <a:avLst/>
          </a:prstGeom>
        </p:spPr>
      </p:pic>
      <p:pic>
        <p:nvPicPr>
          <p:cNvPr id="15" name="图片 14"/>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1000135" y="4977045"/>
            <a:ext cx="4103794" cy="10591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2625" y="1170940"/>
            <a:ext cx="6054725" cy="368300"/>
          </a:xfrm>
          <a:prstGeom prst="rect">
            <a:avLst/>
          </a:prstGeom>
          <a:noFill/>
        </p:spPr>
        <p:txBody>
          <a:bodyPr wrap="square" rtlCol="0" anchor="t">
            <a:spAutoFit/>
          </a:bodyPr>
          <a:lstStyle/>
          <a:p>
            <a:r>
              <a:rPr lang="zh-CN" altLang="en-US"/>
              <a:t>基于ε−greedy策略，Q网络选择并执行动作。</a:t>
            </a:r>
            <a:endParaRPr lang="zh-CN" altLang="en-US"/>
          </a:p>
        </p:txBody>
      </p:sp>
      <p:sp>
        <p:nvSpPr>
          <p:cNvPr id="4" name="文本框 3"/>
          <p:cNvSpPr txBox="1"/>
          <p:nvPr/>
        </p:nvSpPr>
        <p:spPr>
          <a:xfrm>
            <a:off x="441960" y="749935"/>
            <a:ext cx="3573780" cy="368300"/>
          </a:xfrm>
          <a:prstGeom prst="rect">
            <a:avLst/>
          </a:prstGeom>
          <a:noFill/>
        </p:spPr>
        <p:txBody>
          <a:bodyPr wrap="square" rtlCol="0" anchor="t">
            <a:spAutoFit/>
          </a:bodyPr>
          <a:lstStyle/>
          <a:p>
            <a:r>
              <a:rPr lang="en-US" altLang="zh-CN" b="1"/>
              <a:t>C</a:t>
            </a:r>
            <a:r>
              <a:rPr lang="zh-CN" altLang="en-US" b="1"/>
              <a:t>. </a:t>
            </a:r>
            <a:r>
              <a:rPr lang="en-US" altLang="zh-CN" b="1"/>
              <a:t>DRL</a:t>
            </a:r>
            <a:endParaRPr lang="zh-CN" altLang="en-US" b="1"/>
          </a:p>
        </p:txBody>
      </p:sp>
      <p:sp>
        <p:nvSpPr>
          <p:cNvPr id="3" name="文本框 2"/>
          <p:cNvSpPr txBox="1"/>
          <p:nvPr/>
        </p:nvSpPr>
        <p:spPr>
          <a:xfrm>
            <a:off x="363855" y="289560"/>
            <a:ext cx="3953326" cy="461665"/>
          </a:xfrm>
          <a:prstGeom prst="rect">
            <a:avLst/>
          </a:prstGeom>
          <a:noFill/>
        </p:spPr>
        <p:txBody>
          <a:bodyPr wrap="none" rtlCol="0">
            <a:spAutoFit/>
          </a:bodyPr>
          <a:lstStyle/>
          <a:p>
            <a:pPr algn="l"/>
            <a:r>
              <a:rPr lang="zh-CN" altLang="en-US" sz="2400" b="1" dirty="0"/>
              <a:t>系统框架</a:t>
            </a:r>
            <a:r>
              <a:rPr lang="en-US" altLang="zh-CN" sz="2400" b="1" dirty="0"/>
              <a:t>——Drag-JDEC</a:t>
            </a:r>
            <a:r>
              <a:rPr lang="zh-CN" altLang="en-US" sz="2400" b="1" dirty="0"/>
              <a:t>模型</a:t>
            </a:r>
            <a:r>
              <a:rPr lang="en-US" altLang="zh-CN" sz="2400" b="1" dirty="0"/>
              <a:t> </a:t>
            </a:r>
            <a:endParaRPr lang="en-US" altLang="zh-CN" sz="2400" b="1" dirty="0"/>
          </a:p>
        </p:txBody>
      </p:sp>
      <p:pic>
        <p:nvPicPr>
          <p:cNvPr id="5" name="图片 4"/>
          <p:cNvPicPr>
            <a:picLocks noChangeAspect="1"/>
          </p:cNvPicPr>
          <p:nvPr/>
        </p:nvPicPr>
        <p:blipFill>
          <a:blip r:embed="rId1"/>
          <a:stretch>
            <a:fillRect/>
          </a:stretch>
        </p:blipFill>
        <p:spPr>
          <a:xfrm>
            <a:off x="682625" y="1462343"/>
            <a:ext cx="3346129" cy="621251"/>
          </a:xfrm>
          <a:prstGeom prst="rect">
            <a:avLst/>
          </a:prstGeom>
        </p:spPr>
      </p:pic>
      <p:pic>
        <p:nvPicPr>
          <p:cNvPr id="7" name="图片 6"/>
          <p:cNvPicPr>
            <a:picLocks noChangeAspect="1"/>
          </p:cNvPicPr>
          <p:nvPr/>
        </p:nvPicPr>
        <p:blipFill>
          <a:blip r:embed="rId2"/>
          <a:stretch>
            <a:fillRect/>
          </a:stretch>
        </p:blipFill>
        <p:spPr>
          <a:xfrm>
            <a:off x="5921661" y="138614"/>
            <a:ext cx="5163681" cy="6620760"/>
          </a:xfrm>
          <a:prstGeom prst="rect">
            <a:avLst/>
          </a:prstGeom>
        </p:spPr>
      </p:pic>
      <p:pic>
        <p:nvPicPr>
          <p:cNvPr id="9" name="图片 8"/>
          <p:cNvPicPr>
            <a:picLocks noChangeAspect="1"/>
          </p:cNvPicPr>
          <p:nvPr/>
        </p:nvPicPr>
        <p:blipFill rotWithShape="1">
          <a:blip r:embed="rId3"/>
          <a:srcRect l="10022"/>
          <a:stretch>
            <a:fillRect/>
          </a:stretch>
        </p:blipFill>
        <p:spPr>
          <a:xfrm>
            <a:off x="363855" y="1992087"/>
            <a:ext cx="5022229" cy="4000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2745" y="289560"/>
            <a:ext cx="2031325" cy="461665"/>
          </a:xfrm>
          <a:prstGeom prst="rect">
            <a:avLst/>
          </a:prstGeom>
          <a:noFill/>
        </p:spPr>
        <p:txBody>
          <a:bodyPr wrap="none" rtlCol="0">
            <a:spAutoFit/>
          </a:bodyPr>
          <a:lstStyle/>
          <a:p>
            <a:pPr algn="l"/>
            <a:r>
              <a:rPr lang="zh-CN" altLang="en-US" sz="2400" b="1" dirty="0"/>
              <a:t>实验结果分析</a:t>
            </a:r>
            <a:endParaRPr lang="en-US" sz="2400" b="1" dirty="0"/>
          </a:p>
        </p:txBody>
      </p:sp>
      <p:sp>
        <p:nvSpPr>
          <p:cNvPr id="3" name="文本框 2"/>
          <p:cNvSpPr txBox="1"/>
          <p:nvPr/>
        </p:nvSpPr>
        <p:spPr>
          <a:xfrm>
            <a:off x="627917" y="902091"/>
            <a:ext cx="10041890" cy="368300"/>
          </a:xfrm>
          <a:prstGeom prst="rect">
            <a:avLst/>
          </a:prstGeom>
          <a:noFill/>
        </p:spPr>
        <p:txBody>
          <a:bodyPr wrap="square" rtlCol="0" anchor="t">
            <a:spAutoFit/>
          </a:bodyPr>
          <a:lstStyle/>
          <a:p>
            <a:r>
              <a:rPr lang="en-US" altLang="zh-CN" b="1" dirty="0">
                <a:latin typeface="+mn-ea"/>
              </a:rPr>
              <a:t>1.</a:t>
            </a:r>
            <a:r>
              <a:rPr lang="zh-CN" altLang="en-US" b="1" dirty="0">
                <a:latin typeface="+mn-ea"/>
              </a:rPr>
              <a:t>Job data sets</a:t>
            </a:r>
            <a:r>
              <a:rPr lang="en-US" altLang="zh-CN" b="1" dirty="0">
                <a:latin typeface="+mn-ea"/>
              </a:rPr>
              <a:t>:</a:t>
            </a:r>
            <a:endParaRPr lang="en-US" altLang="zh-CN" b="1" dirty="0">
              <a:latin typeface="+mn-ea"/>
            </a:endParaRPr>
          </a:p>
        </p:txBody>
      </p:sp>
      <p:sp>
        <p:nvSpPr>
          <p:cNvPr id="4" name="文本框 3"/>
          <p:cNvSpPr txBox="1"/>
          <p:nvPr/>
        </p:nvSpPr>
        <p:spPr>
          <a:xfrm>
            <a:off x="837149" y="1270391"/>
            <a:ext cx="9623425" cy="1061381"/>
          </a:xfrm>
          <a:prstGeom prst="rect">
            <a:avLst/>
          </a:prstGeom>
          <a:noFill/>
        </p:spPr>
        <p:txBody>
          <a:bodyPr wrap="square" rtlCol="0">
            <a:spAutoFit/>
          </a:bodyPr>
          <a:lstStyle/>
          <a:p>
            <a:pPr>
              <a:lnSpc>
                <a:spcPct val="120000"/>
              </a:lnSpc>
            </a:pPr>
            <a:r>
              <a:rPr lang="zh-CN" altLang="en-US" dirty="0">
                <a:latin typeface="+mn-ea"/>
              </a:rPr>
              <a:t>训练集：包含10000个作业(38051个任务)作为训练集</a:t>
            </a:r>
            <a:endParaRPr lang="zh-CN" altLang="en-US" dirty="0">
              <a:latin typeface="+mn-ea"/>
            </a:endParaRPr>
          </a:p>
          <a:p>
            <a:pPr>
              <a:lnSpc>
                <a:spcPct val="120000"/>
              </a:lnSpc>
            </a:pPr>
            <a:r>
              <a:rPr lang="zh-CN" altLang="en-US" dirty="0">
                <a:latin typeface="+mn-ea"/>
              </a:rPr>
              <a:t>测试集：500 jobs (1759 tasks), 1000 jobs (3668 tasks),2000 jobs (7376 tasks), 5000 jobs (19017 tasks), and 10000</a:t>
            </a:r>
            <a:r>
              <a:rPr lang="en-US" altLang="zh-CN" dirty="0">
                <a:latin typeface="+mn-ea"/>
              </a:rPr>
              <a:t> </a:t>
            </a:r>
            <a:r>
              <a:rPr lang="zh-CN" altLang="en-US" dirty="0">
                <a:latin typeface="+mn-ea"/>
              </a:rPr>
              <a:t>jobs (36562 tasks) </a:t>
            </a:r>
            <a:endParaRPr lang="zh-CN" altLang="en-US" dirty="0">
              <a:latin typeface="+mn-ea"/>
            </a:endParaRPr>
          </a:p>
        </p:txBody>
      </p:sp>
      <p:sp>
        <p:nvSpPr>
          <p:cNvPr id="5" name="文本框 4"/>
          <p:cNvSpPr txBox="1"/>
          <p:nvPr/>
        </p:nvSpPr>
        <p:spPr>
          <a:xfrm>
            <a:off x="627917" y="2645232"/>
            <a:ext cx="10041890" cy="368300"/>
          </a:xfrm>
          <a:prstGeom prst="rect">
            <a:avLst/>
          </a:prstGeom>
          <a:noFill/>
        </p:spPr>
        <p:txBody>
          <a:bodyPr wrap="square" rtlCol="0" anchor="t">
            <a:spAutoFit/>
          </a:bodyPr>
          <a:lstStyle/>
          <a:p>
            <a:r>
              <a:rPr lang="en-US" altLang="zh-CN" b="1" dirty="0">
                <a:latin typeface="+mn-ea"/>
              </a:rPr>
              <a:t>2.Edge Server</a:t>
            </a:r>
            <a:r>
              <a:rPr lang="zh-CN" altLang="en-US" b="1" dirty="0">
                <a:latin typeface="+mn-ea"/>
              </a:rPr>
              <a:t> </a:t>
            </a:r>
            <a:r>
              <a:rPr lang="en-US" altLang="zh-CN" b="1" dirty="0">
                <a:latin typeface="+mn-ea"/>
              </a:rPr>
              <a:t>data </a:t>
            </a:r>
            <a:r>
              <a:rPr lang="en-US" altLang="zh-CN" b="1" dirty="0" err="1">
                <a:latin typeface="+mn-ea"/>
              </a:rPr>
              <a:t>set:</a:t>
            </a:r>
            <a:r>
              <a:rPr lang="en-US" altLang="zh-CN" dirty="0" err="1">
                <a:latin typeface="+mn-ea"/>
              </a:rPr>
              <a:t>实验中使用了五个具有不同边缘服务器配置的集群</a:t>
            </a:r>
            <a:r>
              <a:rPr lang="en-US" altLang="zh-CN" b="1" dirty="0"/>
              <a:t>。</a:t>
            </a:r>
            <a:endParaRPr lang="en-US" altLang="zh-CN" b="1" dirty="0"/>
          </a:p>
        </p:txBody>
      </p:sp>
      <p:sp>
        <p:nvSpPr>
          <p:cNvPr id="6" name="文本框 5"/>
          <p:cNvSpPr txBox="1"/>
          <p:nvPr/>
        </p:nvSpPr>
        <p:spPr>
          <a:xfrm>
            <a:off x="837148" y="3102130"/>
            <a:ext cx="9623425"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mn-ea"/>
              </a:rPr>
              <a:t>HighCPU</a:t>
            </a:r>
            <a:endParaRPr lang="zh-CN" altLang="en-US" dirty="0">
              <a:latin typeface="+mn-ea"/>
            </a:endParaRPr>
          </a:p>
          <a:p>
            <a:pPr marL="285750" indent="-285750">
              <a:buFont typeface="Arial" panose="020B0604020202020204" pitchFamily="34" charset="0"/>
              <a:buChar char="•"/>
            </a:pPr>
            <a:r>
              <a:rPr lang="en-US" altLang="zh-CN" dirty="0" err="1">
                <a:latin typeface="+mn-ea"/>
              </a:rPr>
              <a:t>HighMem</a:t>
            </a:r>
            <a:endParaRPr lang="en-US" altLang="zh-CN" dirty="0">
              <a:latin typeface="+mn-ea"/>
            </a:endParaRPr>
          </a:p>
          <a:p>
            <a:pPr marL="285750" indent="-285750">
              <a:buFont typeface="Arial" panose="020B0604020202020204" pitchFamily="34" charset="0"/>
              <a:buChar char="•"/>
            </a:pPr>
            <a:r>
              <a:rPr lang="en-US" altLang="zh-CN" dirty="0" err="1">
                <a:latin typeface="+mn-ea"/>
              </a:rPr>
              <a:t>LightLoad</a:t>
            </a:r>
            <a:endParaRPr lang="en-US" altLang="zh-CN" dirty="0">
              <a:latin typeface="+mn-ea"/>
            </a:endParaRPr>
          </a:p>
          <a:p>
            <a:pPr marL="285750" indent="-285750">
              <a:buFont typeface="Arial" panose="020B0604020202020204" pitchFamily="34" charset="0"/>
              <a:buChar char="•"/>
            </a:pPr>
            <a:r>
              <a:rPr lang="en-US" altLang="zh-CN" dirty="0" err="1">
                <a:latin typeface="+mn-ea"/>
              </a:rPr>
              <a:t>FullLoad</a:t>
            </a:r>
            <a:endParaRPr lang="en-US" altLang="zh-CN" dirty="0">
              <a:latin typeface="+mn-ea"/>
            </a:endParaRPr>
          </a:p>
          <a:p>
            <a:pPr marL="285750" indent="-285750">
              <a:buFont typeface="Arial" panose="020B0604020202020204" pitchFamily="34" charset="0"/>
              <a:buChar char="•"/>
            </a:pPr>
            <a:r>
              <a:rPr lang="en-US" altLang="zh-CN" dirty="0">
                <a:latin typeface="+mn-ea"/>
              </a:rPr>
              <a:t>Combined</a:t>
            </a:r>
            <a:endParaRPr lang="en-US" altLang="zh-CN" dirty="0">
              <a:latin typeface="+mn-ea"/>
            </a:endParaRPr>
          </a:p>
        </p:txBody>
      </p:sp>
      <p:sp>
        <p:nvSpPr>
          <p:cNvPr id="7" name="文本框 6"/>
          <p:cNvSpPr txBox="1"/>
          <p:nvPr/>
        </p:nvSpPr>
        <p:spPr>
          <a:xfrm>
            <a:off x="627917" y="4845271"/>
            <a:ext cx="10527763" cy="369332"/>
          </a:xfrm>
          <a:prstGeom prst="rect">
            <a:avLst/>
          </a:prstGeom>
          <a:noFill/>
        </p:spPr>
        <p:txBody>
          <a:bodyPr wrap="square" rtlCol="0" anchor="t">
            <a:spAutoFit/>
          </a:bodyPr>
          <a:lstStyle/>
          <a:p>
            <a:r>
              <a:rPr lang="en-US" b="1" dirty="0">
                <a:latin typeface="+mn-ea"/>
              </a:rPr>
              <a:t>3.Baselines:</a:t>
            </a:r>
            <a:r>
              <a:rPr lang="en-US" dirty="0">
                <a:latin typeface="+mn-ea"/>
              </a:rPr>
              <a:t>Random (Rand)</a:t>
            </a:r>
            <a:r>
              <a:rPr lang="zh-CN" altLang="en-US" dirty="0">
                <a:latin typeface="+mn-ea"/>
              </a:rPr>
              <a:t>、Nearest (Near)、FirstFit (FFt)、LeastLoad (LLd)、GraphRL (GRL)</a:t>
            </a:r>
            <a:endParaRPr lang="zh-CN" altLang="en-US" dirty="0">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73785" y="836930"/>
            <a:ext cx="9906000" cy="2876550"/>
          </a:xfrm>
          <a:prstGeom prst="rect">
            <a:avLst/>
          </a:prstGeom>
        </p:spPr>
      </p:pic>
      <p:pic>
        <p:nvPicPr>
          <p:cNvPr id="9" name="图片 8"/>
          <p:cNvPicPr>
            <a:picLocks noChangeAspect="1"/>
          </p:cNvPicPr>
          <p:nvPr/>
        </p:nvPicPr>
        <p:blipFill>
          <a:blip r:embed="rId2"/>
          <a:srcRect r="2278"/>
          <a:stretch>
            <a:fillRect/>
          </a:stretch>
        </p:blipFill>
        <p:spPr>
          <a:xfrm>
            <a:off x="1212215" y="3454852"/>
            <a:ext cx="2931107" cy="3113588"/>
          </a:xfrm>
          <a:prstGeom prst="rect">
            <a:avLst/>
          </a:prstGeom>
        </p:spPr>
      </p:pic>
      <p:sp>
        <p:nvSpPr>
          <p:cNvPr id="10" name="文本框 9"/>
          <p:cNvSpPr txBox="1"/>
          <p:nvPr/>
        </p:nvSpPr>
        <p:spPr>
          <a:xfrm>
            <a:off x="4490476" y="4865779"/>
            <a:ext cx="6116564" cy="1057725"/>
          </a:xfrm>
          <a:prstGeom prst="rect">
            <a:avLst/>
          </a:prstGeom>
          <a:noFill/>
        </p:spPr>
        <p:txBody>
          <a:bodyPr wrap="square" rtlCol="0" anchor="t">
            <a:spAutoFit/>
          </a:bodyPr>
          <a:lstStyle/>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Drag-JDEC在所有条件下都是稳定的，并超过所有基线。</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auto">
              <a:lnSpc>
                <a:spcPct val="12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针对负载均衡获得最佳性能的目标进行训练，其最大改进达到34.43%。</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p:cNvSpPr txBox="1"/>
          <p:nvPr/>
        </p:nvSpPr>
        <p:spPr>
          <a:xfrm>
            <a:off x="372745" y="289560"/>
            <a:ext cx="2031325" cy="461665"/>
          </a:xfrm>
          <a:prstGeom prst="rect">
            <a:avLst/>
          </a:prstGeom>
          <a:noFill/>
        </p:spPr>
        <p:txBody>
          <a:bodyPr wrap="none" rtlCol="0">
            <a:spAutoFit/>
          </a:bodyPr>
          <a:lstStyle/>
          <a:p>
            <a:pPr algn="l"/>
            <a:r>
              <a:rPr lang="zh-CN" altLang="en-US" sz="2400" b="1" dirty="0"/>
              <a:t>实验结果分析</a:t>
            </a:r>
            <a:endParaRPr 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475105" y="1017905"/>
            <a:ext cx="10132695" cy="2964180"/>
          </a:xfrm>
          <a:prstGeom prst="rect">
            <a:avLst/>
          </a:prstGeom>
        </p:spPr>
      </p:pic>
      <p:grpSp>
        <p:nvGrpSpPr>
          <p:cNvPr id="7" name="组合 6"/>
          <p:cNvGrpSpPr/>
          <p:nvPr/>
        </p:nvGrpSpPr>
        <p:grpSpPr>
          <a:xfrm>
            <a:off x="1475105" y="3692525"/>
            <a:ext cx="2969219" cy="2875915"/>
            <a:chOff x="1862" y="6271"/>
            <a:chExt cx="3960" cy="3687"/>
          </a:xfrm>
        </p:grpSpPr>
        <p:pic>
          <p:nvPicPr>
            <p:cNvPr id="4" name="图片 3"/>
            <p:cNvPicPr>
              <a:picLocks noChangeAspect="1"/>
            </p:cNvPicPr>
            <p:nvPr/>
          </p:nvPicPr>
          <p:blipFill>
            <a:blip r:embed="rId2"/>
            <a:stretch>
              <a:fillRect/>
            </a:stretch>
          </p:blipFill>
          <p:spPr>
            <a:xfrm>
              <a:off x="1862" y="6271"/>
              <a:ext cx="3960" cy="288"/>
            </a:xfrm>
            <a:prstGeom prst="rect">
              <a:avLst/>
            </a:prstGeom>
          </p:spPr>
        </p:pic>
        <p:pic>
          <p:nvPicPr>
            <p:cNvPr id="5" name="图片 4"/>
            <p:cNvPicPr>
              <a:picLocks noChangeAspect="1"/>
            </p:cNvPicPr>
            <p:nvPr/>
          </p:nvPicPr>
          <p:blipFill>
            <a:blip r:embed="rId3"/>
            <a:stretch>
              <a:fillRect/>
            </a:stretch>
          </p:blipFill>
          <p:spPr>
            <a:xfrm>
              <a:off x="2210" y="6682"/>
              <a:ext cx="3523" cy="3277"/>
            </a:xfrm>
            <a:prstGeom prst="rect">
              <a:avLst/>
            </a:prstGeom>
          </p:spPr>
        </p:pic>
      </p:grpSp>
      <p:sp>
        <p:nvSpPr>
          <p:cNvPr id="6" name="文本框 5"/>
          <p:cNvSpPr txBox="1"/>
          <p:nvPr/>
        </p:nvSpPr>
        <p:spPr>
          <a:xfrm>
            <a:off x="5383921" y="4566220"/>
            <a:ext cx="4860979" cy="1273875"/>
          </a:xfrm>
          <a:prstGeom prst="rect">
            <a:avLst/>
          </a:prstGeom>
          <a:noFill/>
        </p:spPr>
        <p:txBody>
          <a:bodyPr wrap="square" rtlCol="0" anchor="t">
            <a:spAutoFit/>
          </a:bodyPr>
          <a:lstStyle/>
          <a:p>
            <a:pPr marL="285750" indent="-285750" fontAlgn="auto">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去掉模型中的GAT部分，直接应用DRL网络进行作业调度决策，验证了GAT网络对图数据特征提取的有效性。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372745" y="289560"/>
            <a:ext cx="2646878" cy="461665"/>
          </a:xfrm>
          <a:prstGeom prst="rect">
            <a:avLst/>
          </a:prstGeom>
          <a:noFill/>
        </p:spPr>
        <p:txBody>
          <a:bodyPr wrap="none" rtlCol="0">
            <a:spAutoFit/>
          </a:bodyPr>
          <a:lstStyle/>
          <a:p>
            <a:pPr algn="l"/>
            <a:r>
              <a:rPr lang="zh-CN" altLang="en-US" sz="2400" b="1" dirty="0"/>
              <a:t>消融实验结果分析</a:t>
            </a:r>
            <a:endParaRPr 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69843" y="1166191"/>
            <a:ext cx="9568070" cy="353943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t>优势：</a:t>
            </a:r>
            <a:endParaRPr lang="en-US" altLang="zh-CN" sz="2400" dirty="0"/>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应用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宋体" panose="02010600030101010101" pitchFamily="2" charset="-122"/>
                <a:ea typeface="宋体" panose="02010600030101010101" pitchFamily="2" charset="-122"/>
              </a:rPr>
              <a:t>提取作业的高维特征。</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应用</a:t>
            </a:r>
            <a:r>
              <a:rPr lang="en-US" altLang="zh-CN" sz="2000" dirty="0">
                <a:latin typeface="宋体" panose="02010600030101010101" pitchFamily="2" charset="-122"/>
                <a:ea typeface="宋体" panose="02010600030101010101" pitchFamily="2" charset="-122"/>
              </a:rPr>
              <a:t>DRL</a:t>
            </a:r>
            <a:r>
              <a:rPr lang="zh-CN" altLang="en-US" sz="2000" dirty="0">
                <a:latin typeface="宋体" panose="02010600030101010101" pitchFamily="2" charset="-122"/>
                <a:ea typeface="宋体" panose="02010600030101010101" pitchFamily="2" charset="-122"/>
              </a:rPr>
              <a:t>结合边缘服务器和作业特征，做出调度决策，提高服务器的资源利用率。</a:t>
            </a:r>
            <a:endParaRPr lang="en-US" altLang="zh-CN" sz="20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zh-CN" altLang="en-US" sz="2400" dirty="0"/>
              <a:t>启发：</a:t>
            </a:r>
            <a:endParaRPr lang="en-US" altLang="zh-CN" sz="2400" dirty="0"/>
          </a:p>
          <a:p>
            <a:pPr indent="45720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学习中的一些序列相关的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np-hard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问题、动态自适应可以考虑用强化学习解决。</a:t>
            </a:r>
            <a:endParaRPr lang="en-US" altLang="zh-CN" sz="2000" dirty="0"/>
          </a:p>
          <a:p>
            <a:endParaRPr lang="en-US" altLang="zh-CN" sz="2400" dirty="0"/>
          </a:p>
        </p:txBody>
      </p:sp>
      <p:sp>
        <p:nvSpPr>
          <p:cNvPr id="10" name="文本框 9"/>
          <p:cNvSpPr txBox="1"/>
          <p:nvPr/>
        </p:nvSpPr>
        <p:spPr>
          <a:xfrm>
            <a:off x="403070" y="294479"/>
            <a:ext cx="8384345" cy="523220"/>
          </a:xfrm>
          <a:prstGeom prst="rect">
            <a:avLst/>
          </a:prstGeom>
          <a:noFill/>
        </p:spPr>
        <p:txBody>
          <a:bodyPr wrap="square" rtlCol="0">
            <a:spAutoFit/>
          </a:bodyPr>
          <a:lstStyle/>
          <a:p>
            <a:r>
              <a:rPr lang="zh-CN" altLang="en-US" sz="2800" dirty="0"/>
              <a:t>总结</a:t>
            </a:r>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207123" y="2087511"/>
            <a:ext cx="1276311" cy="769441"/>
          </a:xfrm>
          <a:prstGeom prst="rect">
            <a:avLst/>
          </a:prstGeom>
          <a:noFill/>
        </p:spPr>
        <p:txBody>
          <a:bodyPr wrap="none" rtlCol="0">
            <a:spAutoFit/>
          </a:bodyPr>
          <a:lstStyle/>
          <a:p>
            <a:pPr algn="ctr"/>
            <a:r>
              <a:rPr lang="en-US" altLang="zh-CN" sz="4400" dirty="0"/>
              <a:t>Q&amp;A</a:t>
            </a:r>
            <a:endParaRPr lang="zh-CN" altLang="en-US" sz="4400" dirty="0"/>
          </a:p>
        </p:txBody>
      </p:sp>
      <p:sp>
        <p:nvSpPr>
          <p:cNvPr id="9" name="文本框 8"/>
          <p:cNvSpPr txBox="1"/>
          <p:nvPr/>
        </p:nvSpPr>
        <p:spPr>
          <a:xfrm>
            <a:off x="4946858" y="2856952"/>
            <a:ext cx="1796839" cy="769441"/>
          </a:xfrm>
          <a:prstGeom prst="rect">
            <a:avLst/>
          </a:prstGeom>
          <a:noFill/>
        </p:spPr>
        <p:txBody>
          <a:bodyPr wrap="none" rtlCol="0">
            <a:spAutoFit/>
          </a:bodyPr>
          <a:lstStyle/>
          <a:p>
            <a:pPr algn="ctr"/>
            <a:r>
              <a:rPr lang="en-US" altLang="zh-CN" sz="4400" dirty="0"/>
              <a:t>Thanks</a:t>
            </a:r>
            <a:endParaRPr lang="zh-CN" alt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66554" y="1668728"/>
            <a:ext cx="9715977" cy="19888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6098" y="351693"/>
            <a:ext cx="8384345" cy="523220"/>
          </a:xfrm>
          <a:prstGeom prst="rect">
            <a:avLst/>
          </a:prstGeom>
          <a:noFill/>
        </p:spPr>
        <p:txBody>
          <a:bodyPr wrap="square" rtlCol="0">
            <a:spAutoFit/>
          </a:bodyPr>
          <a:lstStyle/>
          <a:p>
            <a:r>
              <a:rPr lang="zh-CN" altLang="en-US" sz="2800" dirty="0"/>
              <a:t>动机</a:t>
            </a:r>
            <a:endParaRPr lang="zh-CN" altLang="en-US" sz="2800" dirty="0"/>
          </a:p>
        </p:txBody>
      </p:sp>
      <p:sp>
        <p:nvSpPr>
          <p:cNvPr id="3" name="文本框 2"/>
          <p:cNvSpPr txBox="1"/>
          <p:nvPr/>
        </p:nvSpPr>
        <p:spPr>
          <a:xfrm>
            <a:off x="759655" y="874913"/>
            <a:ext cx="10410091" cy="216982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一般联邦学习都是直接随机选取一部分设备参与每轮的训练，以避免由于不稳定的网络状况和掉队设备造成的长尾（</a:t>
            </a:r>
            <a:r>
              <a:rPr lang="en-US" altLang="zh-CN" dirty="0">
                <a:latin typeface="Times New Roman" panose="02020603050405020304" pitchFamily="18" charset="0"/>
                <a:ea typeface="宋体" panose="02010600030101010101" pitchFamily="2" charset="-122"/>
                <a:cs typeface="Times New Roman" panose="02020603050405020304" pitchFamily="18" charset="0"/>
              </a:rPr>
              <a:t>long-tailed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）等待时间；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30000"/>
              </a:lnSpc>
              <a:buFont typeface="Arial" panose="020B0604020202020204" pitchFamily="34" charset="0"/>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FedAvg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可能会降低模型的准确性和增加收敛所需的通信次数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）由于数据非独立同分布，聚合这些不同的模型可能会减慢收敛，并且会降低模型准确性；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）观察到一个设备中的训练数据的分布和训练得到的模型参数之间有联系。</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436098" y="3290043"/>
            <a:ext cx="8384345" cy="523220"/>
          </a:xfrm>
          <a:prstGeom prst="rect">
            <a:avLst/>
          </a:prstGeom>
          <a:noFill/>
        </p:spPr>
        <p:txBody>
          <a:bodyPr wrap="square" rtlCol="0">
            <a:spAutoFit/>
          </a:bodyPr>
          <a:lstStyle/>
          <a:p>
            <a:r>
              <a:rPr lang="zh-CN" altLang="en-US" sz="2800" dirty="0"/>
              <a:t>解决办法</a:t>
            </a:r>
            <a:endParaRPr lang="zh-CN" altLang="en-US" sz="2800" dirty="0"/>
          </a:p>
        </p:txBody>
      </p:sp>
      <p:sp>
        <p:nvSpPr>
          <p:cNvPr id="5" name="文本框 4"/>
          <p:cNvSpPr txBox="1"/>
          <p:nvPr/>
        </p:nvSpPr>
        <p:spPr>
          <a:xfrm>
            <a:off x="890954" y="3925257"/>
            <a:ext cx="10410091" cy="776623"/>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Favor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在每轮通信过程中主动选择最佳的设备集合抵消</a:t>
            </a:r>
            <a:r>
              <a:rPr lang="en-US" altLang="zh-CN" dirty="0">
                <a:latin typeface="Times New Roman" panose="02020603050405020304" pitchFamily="18" charset="0"/>
                <a:ea typeface="宋体" panose="02010600030101010101" pitchFamily="2" charset="-122"/>
                <a:cs typeface="Times New Roman" panose="02020603050405020304" pitchFamily="18" charset="0"/>
              </a:rPr>
              <a:t>Non-IID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引入的偏差。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3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a:t>
            </a:r>
            <a:r>
              <a:rPr lang="en-US" altLang="zh-CN" dirty="0">
                <a:latin typeface="Times New Roman" panose="02020603050405020304" pitchFamily="18" charset="0"/>
                <a:ea typeface="宋体" panose="02010600030101010101" pitchFamily="2" charset="-122"/>
                <a:cs typeface="Times New Roman" panose="02020603050405020304" pitchFamily="18" charset="0"/>
              </a:rPr>
              <a:t>DRL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智能体的目标是：使</a:t>
            </a:r>
            <a:r>
              <a:rPr lang="en-US" altLang="zh-CN" dirty="0">
                <a:latin typeface="Times New Roman" panose="02020603050405020304" pitchFamily="18" charset="0"/>
                <a:ea typeface="宋体" panose="02010600030101010101" pitchFamily="2" charset="-122"/>
                <a:cs typeface="Times New Roman" panose="02020603050405020304" pitchFamily="18" charset="0"/>
              </a:rPr>
              <a:t>FL</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尽可能快的收敛。</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56" y="321760"/>
            <a:ext cx="8384345" cy="523220"/>
          </a:xfrm>
          <a:prstGeom prst="rect">
            <a:avLst/>
          </a:prstGeom>
          <a:noFill/>
        </p:spPr>
        <p:txBody>
          <a:bodyPr wrap="square" rtlCol="0">
            <a:spAutoFit/>
          </a:bodyPr>
          <a:lstStyle/>
          <a:p>
            <a:r>
              <a:rPr lang="en-US" altLang="zh-CN" sz="2800" dirty="0"/>
              <a:t>DRL for Client Selection</a:t>
            </a:r>
            <a:endParaRPr lang="zh-CN" altLang="en-US" sz="2800" dirty="0"/>
          </a:p>
        </p:txBody>
      </p:sp>
      <mc:AlternateContent xmlns:mc="http://schemas.openxmlformats.org/markup-compatibility/2006">
        <mc:Choice xmlns:a14="http://schemas.microsoft.com/office/drawing/2010/main" Requires="a14">
          <p:sp>
            <p:nvSpPr>
              <p:cNvPr id="4" name="文本框 3"/>
              <p:cNvSpPr txBox="1"/>
              <p:nvPr/>
            </p:nvSpPr>
            <p:spPr>
              <a:xfrm>
                <a:off x="908933" y="1480260"/>
                <a:ext cx="9326880" cy="3894455"/>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假设有</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FL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个可用</a:t>
                </a:r>
                <a:r>
                  <a:rPr lang="zh-CN" altLang="en-US" dirty="0">
                    <a:latin typeface="宋体" panose="02010600030101010101" pitchFamily="2" charset="-122"/>
                    <a:ea typeface="宋体" panose="02010600030101010101" pitchFamily="2" charset="-122"/>
                  </a:rPr>
                  <a:t>设备上执行，目标精确度为</a:t>
                </a:r>
                <a:r>
                  <a:rPr lang="el-GR" altLang="zh-CN" dirty="0">
                    <a:latin typeface="Times New Roman" panose="02020603050405020304" pitchFamily="18" charset="0"/>
                    <a:ea typeface="宋体" panose="02010600030101010101" pitchFamily="2" charset="-122"/>
                    <a:cs typeface="Times New Roman" panose="02020603050405020304" pitchFamily="18" charset="0"/>
                  </a:rPr>
                  <a:t>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在每轮训练中，使用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选择</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个设备参与训练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表示</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全局模型在第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轮训练后的权重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分别表示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个设备的权重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Action: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个设备中选择</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个，动作空间大小为</a:t>
                </a:r>
                <a14:m>
                  <m:oMath xmlns:m="http://schemas.openxmlformats.org/officeDocument/2006/math">
                    <m:sSubSup>
                      <m:sSub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𝐾</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（非常大）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改进办法：</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DQN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智能体通过一个</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DNN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学习</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action-value</a:t>
                </a:r>
                <a14:m>
                  <m:oMath xmlns:m="http://schemas.openxmlformats.org/officeDocument/2006/math">
                    <m:r>
                      <a:rPr lang="zh-CN" altLang="en-US" i="1" dirty="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函数</m:t>
                    </m:r>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ctrlPr>
                      </m:sSupPr>
                      <m:e>
                        <m:r>
                          <m:rPr>
                            <m:sty m:val="p"/>
                          </m:rPr>
                          <a:rPr lang="zh-CN" altLang="en-US" b="0" i="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Q</m:t>
                        </m:r>
                      </m:e>
                      <m:sup>
                        <m:r>
                          <a:rPr lang="en-US" altLang="zh-CN" b="0" i="0" smtClean="0">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sup>
                    </m:sSup>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𝑎</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的近似器</a:t>
                </a:r>
                <a14:m>
                  <m:oMath xmlns:m="http://schemas.openxmlformats.org/officeDocument/2006/math">
                    <m:r>
                      <a:rPr lang="en-US" altLang="zh-CN" i="1" dirty="0">
                        <a:latin typeface="Cambria Math" panose="02040503050406030204" pitchFamily="18" charset="0"/>
                        <a:ea typeface="宋体" panose="02010600030101010101" pitchFamily="2" charset="-122"/>
                        <a:cs typeface="Cambria Math" panose="02040503050406030204" pitchFamily="18" charset="0"/>
                      </a:rPr>
                      <m:t>𝑄</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𝑠</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𝑡</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r>
                      <a:rPr lang="en-US" altLang="zh-CN" i="1" dirty="0">
                        <a:latin typeface="Cambria Math" panose="02040503050406030204" pitchFamily="18" charset="0"/>
                        <a:ea typeface="宋体" panose="02010600030101010101" pitchFamily="2" charset="-122"/>
                        <a:cs typeface="Cambria Math" panose="02040503050406030204" pitchFamily="18" charset="0"/>
                      </a:rPr>
                      <m:t>𝑎</m:t>
                    </m:r>
                    <m:r>
                      <a:rPr lang="en-US" altLang="zh-CN" i="1" dirty="0">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pitchFamily="18" charset="0"/>
                          </a:rPr>
                        </m:ctrlPr>
                      </m:sSubPr>
                      <m:e>
                        <m:r>
                          <a:rPr lang="en-US" altLang="zh-CN" i="1" dirty="0">
                            <a:latin typeface="Cambria Math" panose="02040503050406030204" pitchFamily="18" charset="0"/>
                            <a:ea typeface="宋体" panose="02010600030101010101" pitchFamily="2" charset="-122"/>
                            <a:cs typeface="Cambria Math" panose="02040503050406030204" pitchFamily="18" charset="0"/>
                          </a:rPr>
                          <m:t>𝜃</m:t>
                        </m:r>
                      </m:e>
                      <m:sub>
                        <m:r>
                          <a:rPr lang="en-US" altLang="zh-CN" i="1" dirty="0">
                            <a:latin typeface="Cambria Math" panose="02040503050406030204" pitchFamily="18" charset="0"/>
                            <a:ea typeface="宋体" panose="02010600030101010101" pitchFamily="2" charset="-122"/>
                            <a:cs typeface="Cambria Math" panose="02040503050406030204" pitchFamily="18" charset="0"/>
                          </a:rPr>
                          <m:t>𝑡</m:t>
                        </m:r>
                      </m:sub>
                    </m:sSub>
                    <m:r>
                      <a:rPr lang="en-US" altLang="zh-CN" i="1" dirty="0">
                        <a:latin typeface="Cambria Math" panose="02040503050406030204" pitchFamily="18" charset="0"/>
                        <a:ea typeface="宋体" panose="02010600030101010101" pitchFamily="2" charset="-122"/>
                        <a:cs typeface="Cambria Math" panose="020405030504060302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可以学习在状态</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时</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能够最大化期望回报的动作</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动作空间减小为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908933" y="1480260"/>
                <a:ext cx="9326880" cy="3894455"/>
              </a:xfrm>
              <a:prstGeom prst="rect">
                <a:avLst/>
              </a:prstGeom>
              <a:blipFill rotWithShape="1">
                <a:blip r:embed="rId1"/>
                <a:stretch>
                  <a:fillRect l="-3" t="-2" r="3" b="2"/>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2177123" y="2393515"/>
            <a:ext cx="2729424" cy="400650"/>
          </a:xfrm>
          <a:prstGeom prst="rect">
            <a:avLst/>
          </a:prstGeom>
        </p:spPr>
      </p:pic>
      <p:pic>
        <p:nvPicPr>
          <p:cNvPr id="6" name="图片 5"/>
          <p:cNvPicPr>
            <a:picLocks noChangeAspect="1"/>
          </p:cNvPicPr>
          <p:nvPr/>
        </p:nvPicPr>
        <p:blipFill>
          <a:blip r:embed="rId3"/>
          <a:stretch>
            <a:fillRect/>
          </a:stretch>
        </p:blipFill>
        <p:spPr>
          <a:xfrm>
            <a:off x="2177123" y="2818783"/>
            <a:ext cx="1301363" cy="346330"/>
          </a:xfrm>
          <a:prstGeom prst="rect">
            <a:avLst/>
          </a:prstGeom>
        </p:spPr>
      </p:pic>
      <p:sp>
        <p:nvSpPr>
          <p:cNvPr id="3" name="文本框 2"/>
          <p:cNvSpPr txBox="1"/>
          <p:nvPr/>
        </p:nvSpPr>
        <p:spPr>
          <a:xfrm>
            <a:off x="751770" y="977954"/>
            <a:ext cx="6629400" cy="368300"/>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DQN</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Agent</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56" y="321760"/>
            <a:ext cx="8384345" cy="523220"/>
          </a:xfrm>
          <a:prstGeom prst="rect">
            <a:avLst/>
          </a:prstGeom>
          <a:noFill/>
        </p:spPr>
        <p:txBody>
          <a:bodyPr wrap="square" rtlCol="0">
            <a:spAutoFit/>
          </a:bodyPr>
          <a:lstStyle/>
          <a:p>
            <a:r>
              <a:rPr lang="en-US" altLang="zh-CN" sz="2800" dirty="0"/>
              <a:t>DRL for Client Selection</a:t>
            </a:r>
            <a:endParaRPr lang="zh-CN" altLang="en-US" sz="2800" dirty="0"/>
          </a:p>
        </p:txBody>
      </p:sp>
      <p:sp>
        <p:nvSpPr>
          <p:cNvPr id="4" name="文本框 3"/>
          <p:cNvSpPr txBox="1"/>
          <p:nvPr/>
        </p:nvSpPr>
        <p:spPr>
          <a:xfrm>
            <a:off x="520504" y="956603"/>
            <a:ext cx="10156874" cy="64516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Reward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智能体</a:t>
            </a:r>
            <a:r>
              <a:rPr lang="zh-CN" altLang="en-US" dirty="0">
                <a:latin typeface="宋体" panose="02010600030101010101" pitchFamily="2" charset="-122"/>
                <a:ea typeface="宋体" panose="02010600030101010101" pitchFamily="2" charset="-122"/>
                <a:cs typeface="Times New Roman" panose="02020603050405020304" pitchFamily="18" charset="0"/>
              </a:rPr>
              <a:t>训练目标为最大化累计折扣期望。</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106658" y="1535433"/>
            <a:ext cx="3396712" cy="358247"/>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448971" y="2136883"/>
                <a:ext cx="8299939" cy="2584234"/>
              </a:xfrm>
              <a:prstGeom prst="rect">
                <a:avLst/>
              </a:prstGeom>
              <a:noFill/>
            </p:spPr>
            <p:txBody>
              <a:bodyPr wrap="square" rtlCol="0">
                <a:spAutoFit/>
              </a:bodyPr>
              <a:lstStyle/>
              <a:p>
                <a:pPr marL="285750" indent="-285750">
                  <a:lnSpc>
                    <a:spcPct val="130000"/>
                  </a:lnSpc>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zh-CN" altLang="en-US" i="1">
                        <a:latin typeface="Cambria Math" panose="02040503050406030204" pitchFamily="18" charset="0"/>
                      </a:rPr>
                      <m:t>在</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第</a:t>
                </a:r>
                <a:r>
                  <a:rPr lang="en-US" altLang="zh-CN" dirty="0">
                    <a:latin typeface="宋体" panose="02010600030101010101" pitchFamily="2" charset="-122"/>
                    <a:ea typeface="宋体" panose="02010600030101010101" pitchFamily="2" charset="-122"/>
                    <a:cs typeface="Times New Roman" panose="02020603050405020304" pitchFamily="18" charset="0"/>
                  </a:rPr>
                  <a:t>t</a:t>
                </a:r>
                <a:r>
                  <a:rPr lang="zh-CN" altLang="en-US" dirty="0">
                    <a:latin typeface="宋体" panose="02010600030101010101" pitchFamily="2" charset="-122"/>
                    <a:ea typeface="宋体" panose="02010600030101010101" pitchFamily="2" charset="-122"/>
                    <a:cs typeface="Times New Roman" panose="02020603050405020304" pitchFamily="18" charset="0"/>
                  </a:rPr>
                  <a:t>轮结束后，在</a:t>
                </a:r>
                <a:r>
                  <a:rPr lang="zh-CN" altLang="en-US" dirty="0">
                    <a:latin typeface="Times New Roman" panose="02020603050405020304" pitchFamily="18" charset="0"/>
                    <a:ea typeface="宋体" panose="02010600030101010101" pitchFamily="2" charset="-122"/>
                    <a:cs typeface="Times New Roman" panose="02020603050405020304" pitchFamily="18" charset="0"/>
                  </a:rPr>
                  <a:t>验证集</a:t>
                </a:r>
                <a:r>
                  <a:rPr lang="zh-CN" altLang="en-US" dirty="0">
                    <a:latin typeface="宋体" panose="02010600030101010101" pitchFamily="2" charset="-122"/>
                    <a:ea typeface="宋体" panose="02010600030101010101" pitchFamily="2" charset="-122"/>
                    <a:cs typeface="Times New Roman" panose="02020603050405020304" pitchFamily="18" charset="0"/>
                  </a:rPr>
                  <a:t>上测试得出的精确度。</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285750" indent="-285750">
                  <a:lnSpc>
                    <a:spcPct val="130000"/>
                  </a:lnSpc>
                  <a:buFont typeface="Arial" panose="020B0604020202020204" pitchFamily="34" charset="0"/>
                  <a:buChar char="•"/>
                </a:pPr>
                <a:r>
                  <a:rPr lang="el-GR" altLang="zh-CN" dirty="0">
                    <a:ea typeface="宋体" panose="02010600030101010101" pitchFamily="2" charset="-122"/>
                  </a:rPr>
                  <a:t>Ω</a:t>
                </a:r>
                <a:r>
                  <a:rPr lang="zh-CN" altLang="en-US" dirty="0">
                    <a:latin typeface="宋体" panose="02010600030101010101" pitchFamily="2" charset="-122"/>
                    <a:ea typeface="宋体" panose="02010600030101010101" pitchFamily="2" charset="-122"/>
                  </a:rPr>
                  <a:t>：目标精确度</a:t>
                </a:r>
                <a:endParaRPr lang="en-US" altLang="zh-CN" dirty="0">
                  <a:latin typeface="宋体" panose="02010600030101010101" pitchFamily="2" charset="-122"/>
                  <a:ea typeface="宋体" panose="02010600030101010101" pitchFamily="2" charset="-122"/>
                </a:endParaRPr>
              </a:p>
              <a:p>
                <a:pPr marL="285750" indent="-285750">
                  <a:lnSpc>
                    <a:spcPct val="130000"/>
                  </a:lnSpc>
                  <a:buFont typeface="Arial" panose="020B0604020202020204" pitchFamily="34" charset="0"/>
                  <a:buChar cha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342900" indent="-342900">
                  <a:lnSpc>
                    <a:spcPct val="130000"/>
                  </a:lnSpc>
                  <a:buFont typeface="+mj-ea"/>
                  <a:buAutoNum type="circleNumDbPlain"/>
                </a:pPr>
                <a:r>
                  <a:rPr lang="zh-CN" altLang="en-US" dirty="0">
                    <a:latin typeface="宋体" panose="02010600030101010101" pitchFamily="2" charset="-122"/>
                    <a:ea typeface="宋体" panose="02010600030101010101" pitchFamily="2" charset="-122"/>
                  </a:rPr>
                  <a:t>由于通常随着迭代轮次增加，模型精确度的增长速度会变慢，即随着</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增加，</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i="1">
                        <a:latin typeface="Cambria Math" panose="02040503050406030204" pitchFamily="18" charset="0"/>
                      </a:rPr>
                      <m:t>会</m:t>
                    </m:r>
                  </m:oMath>
                </a14:m>
                <a:r>
                  <a:rPr lang="zh-CN" altLang="en-US" dirty="0">
                    <a:latin typeface="宋体" panose="02010600030101010101" pitchFamily="2" charset="-122"/>
                    <a:ea typeface="宋体" panose="02010600030101010101" pitchFamily="2" charset="-122"/>
                  </a:rPr>
                  <a:t>减小，因此用指数项来放大</a:t>
                </a:r>
                <a:r>
                  <a:rPr lang="en-US" altLang="zh-CN" dirty="0">
                    <a:latin typeface="宋体" panose="02010600030101010101" pitchFamily="2" charset="-122"/>
                    <a:ea typeface="宋体" panose="02010600030101010101" pitchFamily="2" charset="-122"/>
                  </a:rPr>
                  <a:t>FL</a:t>
                </a:r>
                <a:r>
                  <a:rPr lang="zh-CN" altLang="en-US" dirty="0">
                    <a:latin typeface="宋体" panose="02010600030101010101" pitchFamily="2" charset="-122"/>
                    <a:ea typeface="宋体" panose="02010600030101010101" pitchFamily="2" charset="-122"/>
                  </a:rPr>
                  <a:t>过程靠后阶段微小的精确度的增长。</a:t>
                </a:r>
                <a:endParaRPr lang="en-US" altLang="zh-CN" dirty="0">
                  <a:latin typeface="宋体" panose="02010600030101010101" pitchFamily="2" charset="-122"/>
                  <a:ea typeface="宋体" panose="02010600030101010101" pitchFamily="2" charset="-122"/>
                </a:endParaRPr>
              </a:p>
              <a:p>
                <a:pPr marL="342900" indent="-342900">
                  <a:lnSpc>
                    <a:spcPct val="130000"/>
                  </a:lnSpc>
                  <a:buFont typeface="+mj-ea"/>
                  <a:buAutoNum type="circleNumDbPlain"/>
                </a:pPr>
                <a14:m>
                  <m:oMath xmlns:m="http://schemas.openxmlformats.org/officeDocument/2006/math">
                    <m:r>
                      <m:rPr>
                        <m:sty m:val="p"/>
                      </m:rPr>
                      <a:rPr lang="el-GR" altLang="zh-CN" i="0" smtClean="0">
                        <a:latin typeface="Cambria Math" panose="02040503050406030204" pitchFamily="18" charset="0"/>
                        <a:ea typeface="Cambria Math" panose="02040503050406030204" pitchFamily="18" charset="0"/>
                      </a:rPr>
                      <m:t>Ξ</m:t>
                    </m:r>
                  </m:oMath>
                </a14:m>
                <a:r>
                  <a:rPr lang="zh-CN" altLang="en-US" dirty="0">
                    <a:latin typeface="宋体" panose="02010600030101010101" pitchFamily="2" charset="-122"/>
                    <a:ea typeface="宋体" panose="02010600030101010101" pitchFamily="2" charset="-122"/>
                  </a:rPr>
                  <a:t>：一个正常数，论文中实验设置为</a:t>
                </a:r>
                <a:r>
                  <a:rPr lang="en-US" altLang="zh-CN" dirty="0">
                    <a:latin typeface="宋体" panose="02010600030101010101" pitchFamily="2" charset="-122"/>
                    <a:ea typeface="宋体" panose="02010600030101010101" pitchFamily="2" charset="-122"/>
                  </a:rPr>
                  <a:t>64</a:t>
                </a:r>
                <a:endParaRPr lang="en-US" altLang="zh-CN" dirty="0">
                  <a:latin typeface="宋体" panose="02010600030101010101" pitchFamily="2" charset="-122"/>
                  <a:ea typeface="宋体" panose="02010600030101010101" pitchFamily="2" charset="-122"/>
                </a:endParaRPr>
              </a:p>
              <a:p>
                <a:pPr>
                  <a:lnSpc>
                    <a:spcPct val="130000"/>
                  </a:lnSpc>
                </a:pPr>
                <a:endParaRPr lang="en-US" altLang="zh-CN" dirty="0"/>
              </a:p>
            </p:txBody>
          </p:sp>
        </mc:Choice>
        <mc:Fallback>
          <p:sp>
            <p:nvSpPr>
              <p:cNvPr id="7" name="文本框 6"/>
              <p:cNvSpPr txBox="1">
                <a:spLocks noRot="1" noChangeAspect="1" noMove="1" noResize="1" noEditPoints="1" noAdjustHandles="1" noChangeArrowheads="1" noChangeShapeType="1" noTextEdit="1"/>
              </p:cNvSpPr>
              <p:nvPr/>
            </p:nvSpPr>
            <p:spPr>
              <a:xfrm>
                <a:off x="1448971" y="2136883"/>
                <a:ext cx="8299939" cy="2584234"/>
              </a:xfrm>
              <a:prstGeom prst="rect">
                <a:avLst/>
              </a:prstGeom>
              <a:blipFill rotWithShape="1">
                <a:blip r:embed="rId2"/>
                <a:stretch>
                  <a:fillRect l="-6" t="-4" r="-1518" b="20"/>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1740812" y="2928588"/>
            <a:ext cx="702278" cy="278846"/>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106658" y="4779654"/>
                <a:ext cx="829993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r>
                      <m:rPr>
                        <m:sty m:val="p"/>
                      </m:rPr>
                      <a:rPr lang="el-GR" altLang="zh-CN" b="0" i="1" smtClean="0">
                        <a:latin typeface="Cambria Math" panose="02040503050406030204" pitchFamily="18" charset="0"/>
                        <a:ea typeface="Cambria Math" panose="02040503050406030204" pitchFamily="18" charset="0"/>
                        <a:cs typeface="Times New Roman" panose="02020603050405020304" pitchFamily="18" charset="0"/>
                      </a:rPr>
                      <m:t>Ω</m:t>
                    </m:r>
                  </m:oMath>
                </a14:m>
                <a:r>
                  <a:rPr lang="zh-CN" altLang="en-US" dirty="0">
                    <a:latin typeface="宋体" panose="02010600030101010101" pitchFamily="2" charset="-122"/>
                    <a:ea typeface="宋体" panose="02010600030101010101" pitchFamily="2" charset="-122"/>
                    <a:cs typeface="Times New Roman" panose="02020603050405020304" pitchFamily="18" charset="0"/>
                  </a:rPr>
                  <a:t>时，</a:t>
                </a:r>
                <a:r>
                  <a:rPr lang="en-US" altLang="zh-CN" dirty="0">
                    <a:latin typeface="宋体" panose="02010600030101010101" pitchFamily="2" charset="-122"/>
                    <a:ea typeface="宋体" panose="02010600030101010101" pitchFamily="2" charset="-122"/>
                    <a:cs typeface="Times New Roman" panose="02020603050405020304" pitchFamily="18" charset="0"/>
                  </a:rPr>
                  <a:t>FL</a:t>
                </a:r>
                <a:r>
                  <a:rPr lang="zh-CN" altLang="en-US" dirty="0">
                    <a:latin typeface="宋体" panose="02010600030101010101" pitchFamily="2" charset="-122"/>
                    <a:ea typeface="宋体" panose="02010600030101010101" pitchFamily="2" charset="-122"/>
                    <a:cs typeface="Times New Roman" panose="02020603050405020304" pitchFamily="18" charset="0"/>
                  </a:rPr>
                  <a:t>训练</a:t>
                </a:r>
                <a:r>
                  <a:rPr lang="zh-CN" altLang="en-US" dirty="0">
                    <a:latin typeface="宋体" panose="02010600030101010101" pitchFamily="2" charset="-122"/>
                    <a:ea typeface="宋体" panose="02010600030101010101" pitchFamily="2" charset="-122"/>
                  </a:rPr>
                  <a:t>停止，此时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达到</m:t>
                    </m:r>
                  </m:oMath>
                </a14:m>
                <a:r>
                  <a:rPr lang="zh-CN" altLang="en-US" dirty="0">
                    <a:latin typeface="宋体" panose="02010600030101010101" pitchFamily="2" charset="-122"/>
                    <a:ea typeface="宋体" panose="02010600030101010101" pitchFamily="2" charset="-122"/>
                  </a:rPr>
                  <a:t>最大值</a:t>
                </a: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1106658" y="4779654"/>
                <a:ext cx="8299939" cy="369332"/>
              </a:xfrm>
              <a:prstGeom prst="rect">
                <a:avLst/>
              </a:prstGeom>
              <a:blipFill rotWithShape="1">
                <a:blip r:embed="rId4"/>
                <a:stretch>
                  <a:fillRect l="-6" t="-2" r="4" b="110"/>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447972" y="321760"/>
            <a:ext cx="4858204" cy="5976938"/>
          </a:xfrm>
          <a:prstGeom prst="rect">
            <a:avLst/>
          </a:prstGeom>
        </p:spPr>
      </p:pic>
      <p:sp>
        <p:nvSpPr>
          <p:cNvPr id="3" name="文本框 2"/>
          <p:cNvSpPr txBox="1"/>
          <p:nvPr/>
        </p:nvSpPr>
        <p:spPr>
          <a:xfrm>
            <a:off x="323556" y="321760"/>
            <a:ext cx="8384345" cy="523220"/>
          </a:xfrm>
          <a:prstGeom prst="rect">
            <a:avLst/>
          </a:prstGeom>
          <a:noFill/>
        </p:spPr>
        <p:txBody>
          <a:bodyPr wrap="square" rtlCol="0">
            <a:spAutoFit/>
          </a:bodyPr>
          <a:lstStyle/>
          <a:p>
            <a:r>
              <a:rPr lang="en-US" altLang="zh-CN" sz="2800" dirty="0"/>
              <a:t>DRL for Client Selection</a:t>
            </a:r>
            <a:endParaRPr lang="zh-CN" altLang="en-US" sz="2800" dirty="0"/>
          </a:p>
        </p:txBody>
      </p:sp>
      <p:sp>
        <p:nvSpPr>
          <p:cNvPr id="4" name="文本框 3"/>
          <p:cNvSpPr txBox="1"/>
          <p:nvPr/>
        </p:nvSpPr>
        <p:spPr>
          <a:xfrm>
            <a:off x="751770" y="977954"/>
            <a:ext cx="662940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B.Favor</a:t>
            </a:r>
            <a:r>
              <a:rPr lang="zh-CN" altLang="en-US" dirty="0">
                <a:latin typeface="Times New Roman" panose="02020603050405020304" pitchFamily="18" charset="0"/>
                <a:cs typeface="Times New Roman" panose="02020603050405020304" pitchFamily="18" charset="0"/>
              </a:rPr>
              <a:t>通过</a:t>
            </a:r>
            <a:r>
              <a:rPr lang="en-US" altLang="zh-CN" dirty="0">
                <a:latin typeface="Times New Roman" panose="02020603050405020304" pitchFamily="18" charset="0"/>
                <a:cs typeface="Times New Roman" panose="02020603050405020304" pitchFamily="18" charset="0"/>
              </a:rPr>
              <a:t>DRL agent</a:t>
            </a:r>
            <a:r>
              <a:rPr lang="zh-CN" altLang="en-US" dirty="0">
                <a:latin typeface="Times New Roman" panose="02020603050405020304" pitchFamily="18" charset="0"/>
                <a:cs typeface="Times New Roman" panose="02020603050405020304" pitchFamily="18" charset="0"/>
              </a:rPr>
              <a:t>在每一轮中选择设备参与</a:t>
            </a:r>
            <a:r>
              <a:rPr lang="en-US" altLang="zh-CN" dirty="0">
                <a:latin typeface="Times New Roman" panose="02020603050405020304" pitchFamily="18" charset="0"/>
                <a:cs typeface="Times New Roman" panose="02020603050405020304" pitchFamily="18" charset="0"/>
              </a:rPr>
              <a:t>FL</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956662" y="1480260"/>
                <a:ext cx="4787368" cy="429617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FL</a:t>
                </a:r>
                <a:r>
                  <a:rPr lang="zh-CN" altLang="en-US" dirty="0">
                    <a:latin typeface="Times New Roman" panose="02020603050405020304" pitchFamily="18" charset="0"/>
                    <a:cs typeface="Times New Roman" panose="02020603050405020304" pitchFamily="18" charset="0"/>
                  </a:rPr>
                  <a:t>服务器检查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台设备（是否合格）</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每个设备从服务器下载初始权值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𝑖𝑛𝑖𝑡</m:t>
                        </m:r>
                      </m:sub>
                    </m:sSub>
                    <m:r>
                      <a:rPr lang="zh-CN" altLang="en-US" i="1">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执行一次本地</a:t>
                </a:r>
                <a:r>
                  <a:rPr lang="en-US" altLang="zh-CN" dirty="0">
                    <a:latin typeface="Times New Roman" panose="02020603050405020304" pitchFamily="18" charset="0"/>
                    <a:cs typeface="Times New Roman" panose="02020603050405020304" pitchFamily="18" charset="0"/>
                  </a:rPr>
                  <a:t>SGD</a:t>
                </a:r>
                <a:r>
                  <a:rPr lang="zh-CN" altLang="en-US" dirty="0">
                    <a:latin typeface="Times New Roman" panose="02020603050405020304" pitchFamily="18" charset="0"/>
                    <a:cs typeface="Times New Roman" panose="02020603050405020304" pitchFamily="18" charset="0"/>
                  </a:rPr>
                  <a:t>后，把更新的模型权值</a:t>
                </a:r>
                <a14:m>
                  <m:oMath xmlns:m="http://schemas.openxmlformats.org/officeDocument/2006/math">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发送给</a:t>
                </a:r>
                <a:r>
                  <a:rPr lang="en-US" altLang="zh-CN" dirty="0">
                    <a:latin typeface="Times New Roman" panose="02020603050405020304" pitchFamily="18" charset="0"/>
                    <a:cs typeface="Times New Roman" panose="02020603050405020304" pitchFamily="18" charset="0"/>
                  </a:rPr>
                  <a:t>FL server;</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在第</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轮，收到上传的本地权值后，存储在服务器上的本地模型权值对应副本被更新，</a:t>
                </a:r>
                <a:r>
                  <a:rPr lang="en-US" altLang="zh-CN" dirty="0">
                    <a:latin typeface="Times New Roman" panose="02020603050405020304" pitchFamily="18" charset="0"/>
                    <a:cs typeface="Times New Roman" panose="02020603050405020304" pitchFamily="18" charset="0"/>
                  </a:rPr>
                  <a:t>DQN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agent</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个设备计算</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根据</a:t>
                </a:r>
                <a14:m>
                  <m:oMath xmlns:m="http://schemas.openxmlformats.org/officeDocument/2006/math">
                    <m:r>
                      <a:rPr lang="en-US" altLang="zh-CN" i="1">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top-K</a:t>
                </a:r>
                <a:r>
                  <a:rPr lang="zh-CN" altLang="en-US" dirty="0">
                    <a:latin typeface="Times New Roman" panose="02020603050405020304" pitchFamily="18" charset="0"/>
                    <a:cs typeface="Times New Roman" panose="02020603050405020304" pitchFamily="18" charset="0"/>
                  </a:rPr>
                  <a:t>值，</a:t>
                </a:r>
                <a:r>
                  <a:rPr lang="en-US" altLang="zh-CN" dirty="0">
                    <a:latin typeface="Times New Roman" panose="02020603050405020304" pitchFamily="18" charset="0"/>
                    <a:cs typeface="Times New Roman" panose="02020603050405020304" pitchFamily="18" charset="0"/>
                  </a:rPr>
                  <a:t>DQN agent</a:t>
                </a:r>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个设备，该</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个设备下载最新的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oMath>
                </a14:m>
                <a:r>
                  <a:rPr lang="zh-CN" altLang="en-US" dirty="0">
                    <a:latin typeface="Times New Roman" panose="02020603050405020304" pitchFamily="18" charset="0"/>
                    <a:cs typeface="Times New Roman" panose="02020603050405020304" pitchFamily="18" charset="0"/>
                  </a:rPr>
                  <a:t>，执行一次本地</a:t>
                </a:r>
                <a:r>
                  <a:rPr lang="en-US" altLang="zh-CN" dirty="0">
                    <a:latin typeface="Times New Roman" panose="02020603050405020304" pitchFamily="18" charset="0"/>
                    <a:cs typeface="Times New Roman" panose="02020603050405020304" pitchFamily="18" charset="0"/>
                  </a:rPr>
                  <a:t>SGD</a:t>
                </a:r>
                <a:r>
                  <a:rPr lang="zh-CN" altLang="en-US" dirty="0">
                    <a:latin typeface="Times New Roman" panose="02020603050405020304" pitchFamily="18" charset="0"/>
                    <a:cs typeface="Times New Roman" panose="02020603050405020304" pitchFamily="18" charset="0"/>
                  </a:rPr>
                  <a:t>，得到</a:t>
                </a:r>
                <a14:m>
                  <m:oMath xmlns:m="http://schemas.openxmlformats.org/officeDocument/2006/math">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20000"/>
                  </a:lnSpc>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sup>
                    </m:sSub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]}被</m:t>
                    </m:r>
                  </m:oMath>
                </a14:m>
                <a:r>
                  <a:rPr lang="zh-CN" altLang="en-US" dirty="0">
                    <a:latin typeface="Times New Roman" panose="02020603050405020304" pitchFamily="18" charset="0"/>
                    <a:cs typeface="Times New Roman" panose="02020603050405020304" pitchFamily="18" charset="0"/>
                  </a:rPr>
                  <a:t>发送给</a:t>
                </a:r>
                <a:r>
                  <a:rPr lang="en-US" altLang="zh-CN" dirty="0">
                    <a:latin typeface="Times New Roman" panose="02020603050405020304" pitchFamily="18" charset="0"/>
                    <a:cs typeface="Times New Roman" panose="02020603050405020304" pitchFamily="18" charset="0"/>
                  </a:rPr>
                  <a:t>server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server</a:t>
                </a:r>
                <a:r>
                  <a:rPr lang="zh-CN" altLang="en-US" dirty="0">
                    <a:latin typeface="Times New Roman" panose="02020603050405020304" pitchFamily="18" charset="0"/>
                    <a:cs typeface="Times New Roman" panose="02020603050405020304" pitchFamily="18" charset="0"/>
                  </a:rPr>
                  <a:t>基于</a:t>
                </a:r>
                <a:r>
                  <a:rPr lang="en-US" altLang="zh-CN" dirty="0" err="1">
                    <a:latin typeface="Times New Roman" panose="02020603050405020304" pitchFamily="18" charset="0"/>
                    <a:cs typeface="Times New Roman" panose="02020603050405020304" pitchFamily="18" charset="0"/>
                  </a:rPr>
                  <a:t>FedAvg</a:t>
                </a:r>
                <a:r>
                  <a:rPr lang="zh-CN" altLang="en-US" dirty="0">
                    <a:latin typeface="Times New Roman" panose="02020603050405020304" pitchFamily="18" charset="0"/>
                    <a:cs typeface="Times New Roman" panose="02020603050405020304" pitchFamily="18" charset="0"/>
                  </a:rPr>
                  <a:t>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zh-CN" altLang="en-US" i="1" smtClean="0">
                        <a:latin typeface="Cambria Math" panose="02040503050406030204" pitchFamily="18" charset="0"/>
                      </a:rPr>
                      <m:t>。</m:t>
                    </m:r>
                  </m:oMath>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956662" y="1480260"/>
                <a:ext cx="4787368" cy="4296176"/>
              </a:xfrm>
              <a:prstGeom prst="rect">
                <a:avLst/>
              </a:prstGeom>
              <a:blipFill rotWithShape="1">
                <a:blip r:embed="rId2"/>
                <a:stretch>
                  <a:fillRect l="-7" t="-2" r="10" b="-477"/>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56" y="321760"/>
            <a:ext cx="8384345" cy="523220"/>
          </a:xfrm>
          <a:prstGeom prst="rect">
            <a:avLst/>
          </a:prstGeom>
          <a:noFill/>
        </p:spPr>
        <p:txBody>
          <a:bodyPr wrap="square" rtlCol="0">
            <a:spAutoFit/>
          </a:bodyPr>
          <a:lstStyle/>
          <a:p>
            <a:r>
              <a:rPr lang="en-US" altLang="zh-CN" sz="2800" dirty="0"/>
              <a:t>DRL for Client Selection</a:t>
            </a:r>
            <a:endParaRPr lang="zh-CN" altLang="en-US" sz="2800" dirty="0"/>
          </a:p>
        </p:txBody>
      </p:sp>
      <p:sp>
        <p:nvSpPr>
          <p:cNvPr id="3" name="文本框 2"/>
          <p:cNvSpPr txBox="1"/>
          <p:nvPr/>
        </p:nvSpPr>
        <p:spPr>
          <a:xfrm>
            <a:off x="751770" y="977954"/>
            <a:ext cx="66294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降维</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024640" y="1347286"/>
            <a:ext cx="9101138" cy="1753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DQN</a:t>
            </a:r>
            <a:r>
              <a:rPr lang="zh-CN" altLang="en-US" dirty="0">
                <a:latin typeface="Times New Roman" panose="02020603050405020304" pitchFamily="18" charset="0"/>
                <a:cs typeface="Times New Roman" panose="02020603050405020304" pitchFamily="18" charset="0"/>
              </a:rPr>
              <a:t>智能体</a:t>
            </a:r>
            <a:r>
              <a:rPr lang="zh-CN" altLang="en-US" dirty="0">
                <a:latin typeface="Times New Roman" panose="02020603050405020304" pitchFamily="18" charset="0"/>
                <a:cs typeface="Times New Roman" panose="02020603050405020304" pitchFamily="18" charset="0"/>
              </a:rPr>
              <a:t>使用全局模型和所有本地模型权值构建</a:t>
            </a:r>
            <a:r>
              <a:rPr lang="en-US" altLang="zh-CN" dirty="0">
                <a:latin typeface="Times New Roman" panose="02020603050405020304" pitchFamily="18" charset="0"/>
                <a:cs typeface="Times New Roman" panose="02020603050405020304" pitchFamily="18" charset="0"/>
              </a:rPr>
              <a:t>state</a:t>
            </a:r>
            <a:r>
              <a:rPr lang="zh-CN" altLang="en-US" dirty="0">
                <a:latin typeface="Times New Roman" panose="02020603050405020304" pitchFamily="18" charset="0"/>
                <a:cs typeface="Times New Roman" panose="02020603050405020304" pitchFamily="18" charset="0"/>
              </a:rPr>
              <a:t>（高维状态空间）</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解决：</a:t>
            </a:r>
            <a:r>
              <a:rPr lang="en-US" altLang="zh-CN" dirty="0">
                <a:latin typeface="Times New Roman" panose="02020603050405020304" pitchFamily="18" charset="0"/>
                <a:cs typeface="Times New Roman" panose="02020603050405020304" pitchFamily="18" charset="0"/>
              </a:rPr>
              <a:t>PCA</a:t>
            </a:r>
            <a:r>
              <a:rPr lang="zh-CN" altLang="en-US" dirty="0">
                <a:latin typeface="Times New Roman" panose="02020603050405020304" pitchFamily="18" charset="0"/>
                <a:cs typeface="Times New Roman" panose="02020603050405020304" pitchFamily="18" charset="0"/>
              </a:rPr>
              <a:t>降维，使用压缩模型权值去代表</a:t>
            </a:r>
            <a:r>
              <a:rPr lang="en-US" altLang="zh-CN" dirty="0">
                <a:latin typeface="Times New Roman" panose="02020603050405020304" pitchFamily="18" charset="0"/>
                <a:cs typeface="Times New Roman" panose="02020603050405020304" pitchFamily="18" charset="0"/>
              </a:rPr>
              <a:t>state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PCA</a:t>
            </a:r>
            <a:r>
              <a:rPr lang="zh-CN" altLang="en-US" dirty="0">
                <a:latin typeface="Times New Roman" panose="02020603050405020304" pitchFamily="18" charset="0"/>
                <a:cs typeface="Times New Roman" panose="02020603050405020304" pitchFamily="18" charset="0"/>
              </a:rPr>
              <a:t>提取两个主成分（实验中降到</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维），将状态空间映射到横纵坐标这两个主成分的平面空间上。</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56" y="321760"/>
            <a:ext cx="8384345" cy="523220"/>
          </a:xfrm>
          <a:prstGeom prst="rect">
            <a:avLst/>
          </a:prstGeom>
          <a:noFill/>
        </p:spPr>
        <p:txBody>
          <a:bodyPr wrap="square" rtlCol="0">
            <a:spAutoFit/>
          </a:bodyPr>
          <a:lstStyle/>
          <a:p>
            <a:r>
              <a:rPr lang="en-US" altLang="zh-CN" sz="2800" dirty="0"/>
              <a:t>DRL for Client Selection</a:t>
            </a:r>
            <a:endParaRPr lang="zh-CN" altLang="en-US" sz="2800" dirty="0"/>
          </a:p>
        </p:txBody>
      </p:sp>
      <p:sp>
        <p:nvSpPr>
          <p:cNvPr id="3" name="文本框 2"/>
          <p:cNvSpPr txBox="1"/>
          <p:nvPr/>
        </p:nvSpPr>
        <p:spPr>
          <a:xfrm>
            <a:off x="751770" y="977954"/>
            <a:ext cx="66294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Double DQN</a:t>
            </a:r>
            <a:r>
              <a:rPr lang="zh-CN" altLang="en-US" dirty="0">
                <a:latin typeface="Times New Roman" panose="02020603050405020304" pitchFamily="18" charset="0"/>
                <a:cs typeface="Times New Roman" panose="02020603050405020304" pitchFamily="18" charset="0"/>
              </a:rPr>
              <a:t>训练</a:t>
            </a:r>
            <a:r>
              <a:rPr lang="en-US" altLang="zh-CN" dirty="0">
                <a:latin typeface="Times New Roman" panose="02020603050405020304" pitchFamily="18" charset="0"/>
                <a:cs typeface="Times New Roman" panose="02020603050405020304" pitchFamily="18" charset="0"/>
              </a:rPr>
              <a:t>agent</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568977" y="1814054"/>
            <a:ext cx="6094325" cy="3329763"/>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6624390" y="1311749"/>
                <a:ext cx="4815840" cy="192059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Q-learning</a:t>
                </a:r>
                <a:r>
                  <a:rPr lang="zh-CN" altLang="en-US" dirty="0">
                    <a:latin typeface="Times New Roman" panose="02020603050405020304" pitchFamily="18" charset="0"/>
                    <a:cs typeface="Times New Roman" panose="02020603050405020304" pitchFamily="18" charset="0"/>
                  </a:rPr>
                  <a:t>可能会不稳定，因为它间接优化</a:t>
                </a:r>
                <a:r>
                  <a:rPr lang="en-US" altLang="zh-CN" dirty="0">
                    <a:latin typeface="Times New Roman" panose="02020603050405020304" pitchFamily="18" charset="0"/>
                    <a:cs typeface="Times New Roman" panose="02020603050405020304" pitchFamily="18" charset="0"/>
                  </a:rPr>
                  <a:t>agent</a:t>
                </a:r>
                <a:r>
                  <a:rPr lang="zh-CN" altLang="en-US" dirty="0">
                    <a:latin typeface="Times New Roman" panose="02020603050405020304" pitchFamily="18" charset="0"/>
                    <a:cs typeface="Times New Roman" panose="02020603050405020304" pitchFamily="18" charset="0"/>
                  </a:rPr>
                  <a:t>性能通过学习近似函数</a:t>
                </a:r>
                <a14:m>
                  <m:oMath xmlns:m="http://schemas.openxmlformats.org/officeDocument/2006/math">
                    <m:r>
                      <a:rPr lang="en-US" altLang="zh-CN" i="1">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r>
                      <a:rPr lang="zh-CN" altLang="en-US" i="1" smtClean="0">
                        <a:latin typeface="Cambria Math" panose="02040503050406030204" pitchFamily="18" charset="0"/>
                      </a:rPr>
                      <m:t>代替</m:t>
                    </m:r>
                  </m:oMath>
                </a14:m>
                <a:r>
                  <a:rPr lang="zh-CN" altLang="en-US" dirty="0">
                    <a:latin typeface="Times New Roman" panose="02020603050405020304" pitchFamily="18" charset="0"/>
                    <a:cs typeface="Times New Roman" panose="02020603050405020304" pitchFamily="18" charset="0"/>
                  </a:rPr>
                  <a:t>最优</a:t>
                </a:r>
                <a:r>
                  <a:rPr lang="en-US" altLang="zh-CN" dirty="0">
                    <a:latin typeface="Times New Roman" panose="02020603050405020304" pitchFamily="18" charset="0"/>
                    <a:cs typeface="Times New Roman" panose="02020603050405020304" pitchFamily="18" charset="0"/>
                  </a:rPr>
                  <a:t>action-value</a:t>
                </a:r>
                <a:r>
                  <a:rPr lang="zh-CN" altLang="en-US" dirty="0">
                    <a:latin typeface="Times New Roman" panose="02020603050405020304" pitchFamily="18" charset="0"/>
                    <a:cs typeface="Times New Roman" panose="02020603050405020304" pitchFamily="18" charset="0"/>
                  </a:rPr>
                  <a:t>函数</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ctrlPr>
                      </m:sSupPr>
                      <m:e>
                        <m:r>
                          <m:rPr>
                            <m:sty m:val="p"/>
                          </m:rPr>
                          <a:rPr lang="zh-CN" altLang="en-US">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Q</m:t>
                        </m:r>
                      </m:e>
                      <m:sup>
                        <m:r>
                          <a:rPr lang="en-US" altLang="zh-CN">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sup>
                    </m:sSup>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i="1" dirty="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i="1" dirty="0">
                        <a:latin typeface="Cambria Math" panose="02040503050406030204" pitchFamily="18" charset="0"/>
                        <a:ea typeface="宋体" panose="02010600030101010101" pitchFamily="2" charset="-122"/>
                        <a:cs typeface="Times New Roman" panose="02020603050405020304" pitchFamily="18" charset="0"/>
                      </a:rPr>
                      <m:t>,</m:t>
                    </m:r>
                    <m:r>
                      <a:rPr lang="en-US" altLang="zh-CN" i="1" dirty="0">
                        <a:latin typeface="Cambria Math" panose="02040503050406030204" pitchFamily="18" charset="0"/>
                        <a:ea typeface="宋体" panose="02010600030101010101" pitchFamily="2" charset="-122"/>
                        <a:cs typeface="Times New Roman" panose="02020603050405020304" pitchFamily="18" charset="0"/>
                      </a:rPr>
                      <m:t>𝑎</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DDQN</a:t>
                </a:r>
                <a:r>
                  <a:rPr lang="zh-CN" altLang="en-US" dirty="0">
                    <a:latin typeface="Times New Roman" panose="02020603050405020304" pitchFamily="18" charset="0"/>
                    <a:cs typeface="Times New Roman" panose="02020603050405020304" pitchFamily="18" charset="0"/>
                  </a:rPr>
                  <a:t>添加了另一个值函数</a:t>
                </a:r>
                <a14:m>
                  <m:oMath xmlns:m="http://schemas.openxmlformats.org/officeDocument/2006/math">
                    <m:r>
                      <a:rPr lang="en-US" altLang="zh-CN" i="1">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稳定</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action-value</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函数估计</a:t>
                </a:r>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624390" y="1311749"/>
                <a:ext cx="4815840" cy="1920590"/>
              </a:xfrm>
              <a:prstGeom prst="rect">
                <a:avLst/>
              </a:prstGeom>
              <a:blipFill rotWithShape="1">
                <a:blip r:embed="rId2"/>
                <a:stretch>
                  <a:fillRect l="-1" t="-25" r="1" b="10"/>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6663302" y="3346883"/>
            <a:ext cx="4443436" cy="534858"/>
          </a:xfrm>
          <a:prstGeom prst="rect">
            <a:avLst/>
          </a:prstGeom>
        </p:spPr>
      </p:pic>
      <p:pic>
        <p:nvPicPr>
          <p:cNvPr id="7" name="图片 6"/>
          <p:cNvPicPr>
            <a:picLocks noChangeAspect="1"/>
          </p:cNvPicPr>
          <p:nvPr/>
        </p:nvPicPr>
        <p:blipFill>
          <a:blip r:embed="rId4"/>
          <a:stretch>
            <a:fillRect/>
          </a:stretch>
        </p:blipFill>
        <p:spPr>
          <a:xfrm>
            <a:off x="6663302" y="3987557"/>
            <a:ext cx="5294516" cy="1056388"/>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6663302" y="5312839"/>
                <a:ext cx="5294516" cy="398186"/>
              </a:xfrm>
              <a:prstGeom prst="rect">
                <a:avLst/>
              </a:prstGeom>
              <a:noFill/>
            </p:spPr>
            <p:txBody>
              <a:bodyPr wrap="square" rtlCol="0">
                <a:spAutoFit/>
              </a:bodyPr>
              <a:lstStyle/>
              <a:p>
                <a:pPr marL="285750" indent="-285750">
                  <a:lnSpc>
                    <a:spcPct val="120000"/>
                  </a:lnSpc>
                  <a:buFont typeface="Arial" panose="020B0604020202020204" pitchFamily="34" charset="0"/>
                  <a:buChar char="•"/>
                </a:pPr>
                <a14:m>
                  <m:oMath xmlns:m="http://schemas.openxmlformats.org/officeDocument/2006/math">
                    <m:r>
                      <a:rPr lang="en-US" altLang="zh-CN" i="1" smtClean="0">
                        <a:latin typeface="Cambria Math" panose="02040503050406030204" pitchFamily="18" charset="0"/>
                      </a:rPr>
                      <m:t>𝑄</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zh-CN" altLang="en-US" i="1">
                            <a:latin typeface="Cambria Math" panose="02040503050406030204" pitchFamily="18" charset="0"/>
                          </a:rPr>
                          <m:t>𝜃</m:t>
                        </m:r>
                      </m:e>
                    </m:d>
                    <m:r>
                      <a:rPr lang="zh-CN" altLang="en-US" i="1">
                        <a:latin typeface="Cambria Math" panose="02040503050406030204" pitchFamily="18" charset="0"/>
                      </a:rPr>
                      <m:t>通过梯度下降被</m:t>
                    </m:r>
                  </m:oMath>
                </a14:m>
                <a:r>
                  <a:rPr lang="zh-CN" altLang="en-US" dirty="0">
                    <a:latin typeface="Times New Roman" panose="02020603050405020304" pitchFamily="18" charset="0"/>
                    <a:cs typeface="Times New Roman" panose="02020603050405020304" pitchFamily="18" charset="0"/>
                  </a:rPr>
                  <a:t>更新用于最小化</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𝑙</m:t>
                        </m:r>
                      </m:e>
                      <m:sub>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663302" y="5312839"/>
                <a:ext cx="5294516" cy="398186"/>
              </a:xfrm>
              <a:prstGeom prst="rect">
                <a:avLst/>
              </a:prstGeom>
              <a:blipFill rotWithShape="1">
                <a:blip r:embed="rId5"/>
                <a:stretch>
                  <a:fillRect l="-5" t="-108" r="3" b="118"/>
                </a:stretch>
              </a:blipFill>
            </p:spPr>
            <p:txBody>
              <a:bodyPr/>
              <a:lstStyle/>
              <a:p>
                <a:r>
                  <a:rPr lang="zh-CN" altLang="en-US">
                    <a:noFill/>
                  </a:rPr>
                  <a:t> </a:t>
                </a:r>
              </a:p>
            </p:txBody>
          </p:sp>
        </mc:Fallback>
      </mc:AlternateContent>
      <p:pic>
        <p:nvPicPr>
          <p:cNvPr id="9" name="图片 8"/>
          <p:cNvPicPr>
            <a:picLocks noChangeAspect="1"/>
          </p:cNvPicPr>
          <p:nvPr/>
        </p:nvPicPr>
        <p:blipFill>
          <a:blip r:embed="rId6"/>
          <a:stretch>
            <a:fillRect/>
          </a:stretch>
        </p:blipFill>
        <p:spPr>
          <a:xfrm>
            <a:off x="6236582" y="5880046"/>
            <a:ext cx="5557590" cy="634811"/>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160,&quot;width&quot;:65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5345</Words>
  <Application>WPS 演示</Application>
  <PresentationFormat>宽屏</PresentationFormat>
  <Paragraphs>301</Paragraphs>
  <Slides>29</Slides>
  <Notes>20</Notes>
  <HiddenSlides>0</HiddenSlides>
  <MMClips>0</MMClips>
  <ScaleCrop>false</ScaleCrop>
  <HeadingPairs>
    <vt:vector size="8" baseType="variant">
      <vt:variant>
        <vt:lpstr>已用的字体</vt:lpstr>
      </vt:variant>
      <vt:variant>
        <vt:i4>35</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67" baseType="lpstr">
      <vt:lpstr>Arial</vt:lpstr>
      <vt:lpstr>宋体</vt:lpstr>
      <vt:lpstr>Wingdings</vt:lpstr>
      <vt:lpstr>Times New Roman</vt:lpstr>
      <vt:lpstr>Cambria Math</vt:lpstr>
      <vt:lpstr>Calibri</vt:lpstr>
      <vt:lpstr>微软雅黑</vt:lpstr>
      <vt:lpstr>Arial Unicode MS</vt:lpstr>
      <vt:lpstr>等线</vt:lpstr>
      <vt:lpstr>Wingdings</vt:lpstr>
      <vt:lpstr>Arial Black</vt:lpstr>
      <vt:lpstr>Bahnschrift Light SemiCondensed</vt:lpstr>
      <vt:lpstr>Bahnschrift SemiLight Condensed</vt:lpstr>
      <vt:lpstr>Berlin Sans FB Demi</vt:lpstr>
      <vt:lpstr>Britannic Bold</vt:lpstr>
      <vt:lpstr>Calibri Light</vt:lpstr>
      <vt:lpstr>Cambria</vt:lpstr>
      <vt:lpstr>Showcard Gothic</vt:lpstr>
      <vt:lpstr>SimSun-ExtB</vt:lpstr>
      <vt:lpstr>新宋体</vt:lpstr>
      <vt:lpstr>Rockwell Extra Bold</vt:lpstr>
      <vt:lpstr>Segoe Script</vt:lpstr>
      <vt:lpstr>Segoe UI Historic</vt:lpstr>
      <vt:lpstr>Sitka Subheading</vt:lpstr>
      <vt:lpstr>Sylfaen</vt:lpstr>
      <vt:lpstr>楷体</vt:lpstr>
      <vt:lpstr>微软雅黑 Light</vt:lpstr>
      <vt:lpstr>Bahnschrift SemiBold</vt:lpstr>
      <vt:lpstr>Bahnschrift SemiLight</vt:lpstr>
      <vt:lpstr>Tw Cen MT</vt:lpstr>
      <vt:lpstr>Tw Cen MT Condensed Extra Bold</vt:lpstr>
      <vt:lpstr>华文宋体</vt:lpstr>
      <vt:lpstr>仿宋</vt:lpstr>
      <vt:lpstr>Bauhaus 93</vt:lpstr>
      <vt:lpstr>Bell MT</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dc:creator>
  <cp:lastModifiedBy>qzuser</cp:lastModifiedBy>
  <cp:revision>15</cp:revision>
  <dcterms:created xsi:type="dcterms:W3CDTF">2021-10-26T02:05:00Z</dcterms:created>
  <dcterms:modified xsi:type="dcterms:W3CDTF">2021-11-09T16:08:45Z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0190F2408E72452CB247F0160FA80886</vt:lpwstr>
  </property>
  <property fmtid="{D5CDD505-2E9C-101B-9397-08002B2CF9AE}" pid="3" name="KSOProductBuildVer">
    <vt:lpwstr>2052-11.1.0.11045</vt:lpwstr>
  </property>
</Properties>
</file>