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403" r:id="rId3"/>
    <p:sldId id="409" r:id="rId4"/>
    <p:sldId id="404" r:id="rId5"/>
    <p:sldId id="437" r:id="rId6"/>
    <p:sldId id="405" r:id="rId7"/>
    <p:sldId id="406" r:id="rId8"/>
    <p:sldId id="410" r:id="rId9"/>
    <p:sldId id="407" r:id="rId10"/>
    <p:sldId id="411" r:id="rId11"/>
    <p:sldId id="438" r:id="rId12"/>
    <p:sldId id="412" r:id="rId13"/>
    <p:sldId id="413" r:id="rId14"/>
    <p:sldId id="415" r:id="rId15"/>
    <p:sldId id="416" r:id="rId16"/>
    <p:sldId id="434" r:id="rId17"/>
    <p:sldId id="417" r:id="rId18"/>
    <p:sldId id="419" r:id="rId19"/>
    <p:sldId id="420" r:id="rId20"/>
    <p:sldId id="421" r:id="rId21"/>
    <p:sldId id="422" r:id="rId22"/>
    <p:sldId id="424" r:id="rId23"/>
    <p:sldId id="425" r:id="rId24"/>
    <p:sldId id="427" r:id="rId25"/>
    <p:sldId id="435" r:id="rId26"/>
    <p:sldId id="428" r:id="rId27"/>
    <p:sldId id="429" r:id="rId28"/>
    <p:sldId id="431" r:id="rId29"/>
    <p:sldId id="432" r:id="rId30"/>
    <p:sldId id="43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6" autoAdjust="0"/>
    <p:restoredTop sz="84623" autoAdjust="0"/>
  </p:normalViewPr>
  <p:slideViewPr>
    <p:cSldViewPr snapToGrid="0">
      <p:cViewPr varScale="1">
        <p:scale>
          <a:sx n="79" d="100"/>
          <a:sy n="79" d="100"/>
        </p:scale>
        <p:origin x="15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C9BA4-1608-4E44-BE44-CAEC2C902BAE}"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BF6EA-8A2C-419D-B155-201008054C4F}" type="slidenum">
              <a:rPr lang="zh-CN" altLang="en-US" smtClean="0"/>
              <a:t>‹#›</a:t>
            </a:fld>
            <a:endParaRPr lang="zh-CN" altLang="en-US"/>
          </a:p>
        </p:txBody>
      </p:sp>
    </p:spTree>
    <p:extLst>
      <p:ext uri="{BB962C8B-B14F-4D97-AF65-F5344CB8AC3E}">
        <p14:creationId xmlns:p14="http://schemas.microsoft.com/office/powerpoint/2010/main" val="349732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大家好，我是步一凡，今天给大家分享知识蒸馏在联邦学习中的应用</a:t>
            </a:r>
          </a:p>
        </p:txBody>
      </p:sp>
      <p:sp>
        <p:nvSpPr>
          <p:cNvPr id="4" name="灯片编号占位符 3"/>
          <p:cNvSpPr>
            <a:spLocks noGrp="1"/>
          </p:cNvSpPr>
          <p:nvPr>
            <p:ph type="sldNum" sz="quarter" idx="5"/>
          </p:nvPr>
        </p:nvSpPr>
        <p:spPr/>
        <p:txBody>
          <a:bodyPr/>
          <a:lstStyle/>
          <a:p>
            <a:fld id="{9A5BF6EA-8A2C-419D-B155-201008054C4F}" type="slidenum">
              <a:rPr lang="zh-CN" altLang="en-US" smtClean="0"/>
              <a:t>1</a:t>
            </a:fld>
            <a:endParaRPr lang="zh-CN" altLang="en-US"/>
          </a:p>
        </p:txBody>
      </p:sp>
    </p:spTree>
    <p:extLst>
      <p:ext uri="{BB962C8B-B14F-4D97-AF65-F5344CB8AC3E}">
        <p14:creationId xmlns:p14="http://schemas.microsoft.com/office/powerpoint/2010/main" val="334920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知识蒸馏根据从教师模型中提出的知识的不同，大体分为三类：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logits-</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based,feature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-based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relation-based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Logits(Response)-based knowledge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从图直观感受到，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knowledge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teacher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output layer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学习得到；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Feature-based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是从一些中间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hidden layers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knowledge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Relation-based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则是学习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input-hidden-output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之间的关系。</a:t>
            </a: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11</a:t>
            </a:fld>
            <a:endParaRPr lang="zh-CN" altLang="en-US"/>
          </a:p>
        </p:txBody>
      </p:sp>
    </p:spTree>
    <p:extLst>
      <p:ext uri="{BB962C8B-B14F-4D97-AF65-F5344CB8AC3E}">
        <p14:creationId xmlns:p14="http://schemas.microsoft.com/office/powerpoint/2010/main" val="350765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logits-based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，这篇文章是第一次系统的定义知识蒸馏的概念，训练一个小模型能达到大模型的效果，主要有两个创新点。</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小模型的损失函数包括两项：让新模型的输出尽可能近似真实标签</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一个是让新模型的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输出与原模型的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输出的充分接近。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直接这样做是有问题的：在一般的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函数中，自然指数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先拉大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之间的差距，然后作归一化，其输出是一个接近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的向量，其中一个值很大，其他的都很小。 这种情况下，这张图「很可能是猫，有可能是狗，但绝不是车」这种知识的体现是非常有限的。相较类似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这样的硬性输出，我们更希望输出更「软」一些。因此就提出了一个广义的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函数，就是在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中加入一个温度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，可以使得标签比较平滑。举个例子：如果当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x1=100,x2=10,x3=1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时，原本的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会得到非常近似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的向量，但当温度为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时，得到的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输出，各个类的概率就比较接近。因此训练过程中</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为了使学生模型学到更多教师模型的知识，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用广义的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函数使它们的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输出软化。而</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真正使用</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学生</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模型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时，温度恢复到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，得到硬输出。</a:t>
            </a:r>
          </a:p>
        </p:txBody>
      </p:sp>
      <p:sp>
        <p:nvSpPr>
          <p:cNvPr id="4" name="灯片编号占位符 3"/>
          <p:cNvSpPr>
            <a:spLocks noGrp="1"/>
          </p:cNvSpPr>
          <p:nvPr>
            <p:ph type="sldNum" sz="quarter" idx="5"/>
          </p:nvPr>
        </p:nvSpPr>
        <p:spPr/>
        <p:txBody>
          <a:bodyPr/>
          <a:lstStyle/>
          <a:p>
            <a:fld id="{9A5BF6EA-8A2C-419D-B155-201008054C4F}" type="slidenum">
              <a:rPr lang="zh-CN" altLang="en-US" smtClean="0"/>
              <a:t>12</a:t>
            </a:fld>
            <a:endParaRPr lang="zh-CN" altLang="en-US"/>
          </a:p>
        </p:txBody>
      </p:sp>
    </p:spTree>
    <p:extLst>
      <p:ext uri="{BB962C8B-B14F-4D97-AF65-F5344CB8AC3E}">
        <p14:creationId xmlns:p14="http://schemas.microsoft.com/office/powerpoint/2010/main" val="5230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13</a:t>
            </a:fld>
            <a:endParaRPr lang="zh-CN" altLang="en-US"/>
          </a:p>
        </p:txBody>
      </p:sp>
    </p:spTree>
    <p:extLst>
      <p:ext uri="{BB962C8B-B14F-4D97-AF65-F5344CB8AC3E}">
        <p14:creationId xmlns:p14="http://schemas.microsoft.com/office/powerpoint/2010/main" val="337716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接下来是关于</a:t>
            </a:r>
            <a:r>
              <a:rPr lang="en-US" altLang="zh-CN" sz="1800" dirty="0">
                <a:effectLst/>
                <a:ea typeface="等线" panose="02010600030101010101" pitchFamily="2" charset="-122"/>
                <a:cs typeface="Times New Roman" panose="02020603050405020304" pitchFamily="18" charset="0"/>
              </a:rPr>
              <a:t> feature-based</a:t>
            </a:r>
            <a:r>
              <a:rPr lang="zh-CN" altLang="zh-CN" sz="1800" dirty="0">
                <a:effectLst/>
                <a:ea typeface="等线" panose="02010600030101010101" pitchFamily="2" charset="-122"/>
                <a:cs typeface="Times New Roman" panose="02020603050405020304" pitchFamily="18" charset="0"/>
              </a:rPr>
              <a:t>的知识蒸馏，他的思想是在</a:t>
            </a:r>
            <a:r>
              <a:rPr lang="en-US" altLang="zh-CN" sz="1800" dirty="0" err="1">
                <a:effectLst/>
                <a:ea typeface="等线" panose="02010600030101010101" pitchFamily="2" charset="-122"/>
                <a:cs typeface="Times New Roman" panose="02020603050405020304" pitchFamily="18" charset="0"/>
              </a:rPr>
              <a:t>Hiton</a:t>
            </a:r>
            <a:r>
              <a:rPr lang="zh-CN" altLang="zh-CN" sz="1800" dirty="0">
                <a:effectLst/>
                <a:ea typeface="等线" panose="02010600030101010101" pitchFamily="2" charset="-122"/>
                <a:cs typeface="Times New Roman" panose="02020603050405020304" pitchFamily="18" charset="0"/>
              </a:rPr>
              <a:t>的知识蒸馏的基础上，首先让学生的前面</a:t>
            </a:r>
            <a:r>
              <a:rPr lang="en-US" altLang="zh-CN" sz="1800" dirty="0">
                <a:effectLst/>
                <a:ea typeface="等线" panose="02010600030101010101" pitchFamily="2" charset="-122"/>
                <a:cs typeface="Times New Roman" panose="02020603050405020304" pitchFamily="18" charset="0"/>
              </a:rPr>
              <a:t>t</a:t>
            </a:r>
            <a:r>
              <a:rPr lang="zh-CN" altLang="zh-CN" sz="1800" dirty="0">
                <a:effectLst/>
                <a:ea typeface="等线" panose="02010600030101010101" pitchFamily="2" charset="-122"/>
                <a:cs typeface="Times New Roman" panose="02020603050405020304" pitchFamily="18" charset="0"/>
              </a:rPr>
              <a:t>层的输出和教师模型的前</a:t>
            </a:r>
            <a:r>
              <a:rPr lang="en-US" altLang="zh-CN" sz="1800" dirty="0">
                <a:effectLst/>
                <a:ea typeface="等线" panose="02010600030101010101" pitchFamily="2" charset="-122"/>
                <a:cs typeface="Times New Roman" panose="02020603050405020304" pitchFamily="18" charset="0"/>
              </a:rPr>
              <a:t>k</a:t>
            </a:r>
            <a:r>
              <a:rPr lang="zh-CN" altLang="zh-CN" sz="1800" dirty="0">
                <a:effectLst/>
                <a:ea typeface="等线" panose="02010600030101010101" pitchFamily="2" charset="-122"/>
                <a:cs typeface="Times New Roman" panose="02020603050405020304" pitchFamily="18" charset="0"/>
              </a:rPr>
              <a:t>层输出近似，因为可能它们输出维度不一样，所以再乘上一个适应矩阵，目的是为了学到一个好的特征提取层。再对整个网络做知识蒸馏。右下角这张图的实验是在</a:t>
            </a:r>
            <a:r>
              <a:rPr lang="en-US" altLang="zh-CN" sz="1800" dirty="0" err="1">
                <a:effectLst/>
                <a:ea typeface="等线" panose="02010600030101010101" pitchFamily="2" charset="-122"/>
                <a:cs typeface="Times New Roman" panose="02020603050405020304" pitchFamily="18" charset="0"/>
              </a:rPr>
              <a:t>minist</a:t>
            </a:r>
            <a:r>
              <a:rPr lang="zh-CN" altLang="zh-CN" sz="1800" dirty="0">
                <a:effectLst/>
                <a:ea typeface="等线" panose="02010600030101010101" pitchFamily="2" charset="-122"/>
                <a:cs typeface="Times New Roman" panose="02020603050405020304" pitchFamily="18" charset="0"/>
              </a:rPr>
              <a:t>数据集上的，显示了</a:t>
            </a:r>
            <a:r>
              <a:rPr lang="en-US" altLang="zh-CN" sz="1800" dirty="0" err="1">
                <a:effectLst/>
                <a:ea typeface="等线" panose="02010600030101010101" pitchFamily="2" charset="-122"/>
                <a:cs typeface="Times New Roman" panose="02020603050405020304" pitchFamily="18" charset="0"/>
              </a:rPr>
              <a:t>Fitnet</a:t>
            </a:r>
            <a:r>
              <a:rPr lang="zh-CN" altLang="zh-CN" sz="1800" dirty="0">
                <a:effectLst/>
                <a:ea typeface="等线" panose="02010600030101010101" pitchFamily="2" charset="-122"/>
                <a:cs typeface="Times New Roman" panose="02020603050405020304" pitchFamily="18" charset="0"/>
              </a:rPr>
              <a:t>特征提取的效果，比直接使用原始蒸馏的方法好。</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14</a:t>
            </a:fld>
            <a:endParaRPr lang="zh-CN" altLang="en-US"/>
          </a:p>
        </p:txBody>
      </p:sp>
    </p:spTree>
    <p:extLst>
      <p:ext uri="{BB962C8B-B14F-4D97-AF65-F5344CB8AC3E}">
        <p14:creationId xmlns:p14="http://schemas.microsoft.com/office/powerpoint/2010/main" val="266586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最后是关于</a:t>
            </a:r>
            <a:r>
              <a:rPr lang="en-US" altLang="zh-CN" sz="1800" dirty="0">
                <a:effectLst/>
                <a:ea typeface="等线" panose="02010600030101010101" pitchFamily="2" charset="-122"/>
                <a:cs typeface="Times New Roman" panose="02020603050405020304" pitchFamily="18" charset="0"/>
              </a:rPr>
              <a:t>relation-based</a:t>
            </a:r>
            <a:r>
              <a:rPr lang="zh-CN" altLang="zh-CN" sz="1800" dirty="0">
                <a:effectLst/>
                <a:ea typeface="等线" panose="02010600030101010101" pitchFamily="2" charset="-122"/>
                <a:cs typeface="Times New Roman" panose="02020603050405020304" pitchFamily="18" charset="0"/>
              </a:rPr>
              <a:t>的知识蒸馏，它传递的知识就是输入层和输出层之间的关系。采用的是定义的</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矩阵来传递知识，</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是通过计算输入的</a:t>
            </a:r>
            <a:r>
              <a:rPr lang="en-US" altLang="zh-CN" sz="1800" dirty="0">
                <a:effectLst/>
                <a:ea typeface="等线" panose="02010600030101010101" pitchFamily="2" charset="-122"/>
                <a:cs typeface="Times New Roman" panose="02020603050405020304" pitchFamily="18" charset="0"/>
              </a:rPr>
              <a:t>feature map</a:t>
            </a:r>
            <a:r>
              <a:rPr lang="zh-CN" altLang="zh-CN" sz="1800" dirty="0">
                <a:effectLst/>
                <a:ea typeface="等线" panose="02010600030101010101" pitchFamily="2" charset="-122"/>
                <a:cs typeface="Times New Roman" panose="02020603050405020304" pitchFamily="18" charset="0"/>
              </a:rPr>
              <a:t>和 输出</a:t>
            </a:r>
            <a:r>
              <a:rPr lang="en-US" altLang="zh-CN" sz="1800" dirty="0" err="1">
                <a:effectLst/>
                <a:ea typeface="等线" panose="02010600030101010101" pitchFamily="2" charset="-122"/>
                <a:cs typeface="Times New Roman" panose="02020603050405020304" pitchFamily="18" charset="0"/>
              </a:rPr>
              <a:t>featuremap</a:t>
            </a:r>
            <a:r>
              <a:rPr lang="zh-CN" altLang="zh-CN" sz="1800" dirty="0">
                <a:effectLst/>
                <a:ea typeface="等线" panose="02010600030101010101" pitchFamily="2" charset="-122"/>
                <a:cs typeface="Times New Roman" panose="02020603050405020304" pitchFamily="18" charset="0"/>
              </a:rPr>
              <a:t>两两的内积得到的，和</a:t>
            </a:r>
            <a:r>
              <a:rPr lang="en-US" altLang="zh-CN" sz="1800" dirty="0">
                <a:effectLst/>
                <a:ea typeface="等线" panose="02010600030101010101" pitchFamily="2" charset="-122"/>
                <a:cs typeface="Times New Roman" panose="02020603050405020304" pitchFamily="18" charset="0"/>
              </a:rPr>
              <a:t>feature-based</a:t>
            </a:r>
            <a:r>
              <a:rPr lang="zh-CN" altLang="zh-CN" sz="1800" dirty="0">
                <a:effectLst/>
                <a:ea typeface="等线" panose="02010600030101010101" pitchFamily="2" charset="-122"/>
                <a:cs typeface="Times New Roman" panose="02020603050405020304" pitchFamily="18" charset="0"/>
              </a:rPr>
              <a:t>一样也是两阶段的训练。首先最小化</a:t>
            </a:r>
            <a:r>
              <a:rPr lang="en-US" altLang="zh-CN" sz="1800" dirty="0">
                <a:effectLst/>
                <a:ea typeface="等线" panose="02010600030101010101" pitchFamily="2" charset="-122"/>
                <a:cs typeface="Times New Roman" panose="02020603050405020304" pitchFamily="18" charset="0"/>
              </a:rPr>
              <a:t>teacher</a:t>
            </a:r>
            <a:r>
              <a:rPr lang="zh-CN" altLang="zh-CN" sz="1800" dirty="0">
                <a:effectLst/>
                <a:ea typeface="等线" panose="02010600030101010101" pitchFamily="2" charset="-122"/>
                <a:cs typeface="Times New Roman" panose="02020603050405020304" pitchFamily="18" charset="0"/>
              </a:rPr>
              <a:t>模型</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矩阵与</a:t>
            </a:r>
            <a:r>
              <a:rPr lang="en-US" altLang="zh-CN" sz="1800" dirty="0">
                <a:effectLst/>
                <a:ea typeface="等线" panose="02010600030101010101" pitchFamily="2" charset="-122"/>
                <a:cs typeface="Times New Roman" panose="02020603050405020304" pitchFamily="18" charset="0"/>
              </a:rPr>
              <a:t>student</a:t>
            </a:r>
            <a:r>
              <a:rPr lang="zh-CN" altLang="zh-CN" sz="1800" dirty="0">
                <a:effectLst/>
                <a:ea typeface="等线" panose="02010600030101010101" pitchFamily="2" charset="-122"/>
                <a:cs typeface="Times New Roman" panose="02020603050405020304" pitchFamily="18" charset="0"/>
              </a:rPr>
              <a:t>模型</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矩阵之间的</a:t>
            </a:r>
            <a:r>
              <a:rPr lang="en-US" altLang="zh-CN" sz="1800" dirty="0">
                <a:effectLst/>
                <a:ea typeface="等线" panose="02010600030101010101" pitchFamily="2" charset="-122"/>
                <a:cs typeface="Times New Roman" panose="02020603050405020304" pitchFamily="18" charset="0"/>
              </a:rPr>
              <a:t>L2 Loss</a:t>
            </a:r>
            <a:r>
              <a:rPr lang="zh-CN" altLang="zh-CN" sz="1800" dirty="0">
                <a:effectLst/>
                <a:ea typeface="等线" panose="02010600030101010101" pitchFamily="2" charset="-122"/>
                <a:cs typeface="Times New Roman" panose="02020603050405020304" pitchFamily="18" charset="0"/>
              </a:rPr>
              <a:t>，用来初始化</a:t>
            </a:r>
            <a:r>
              <a:rPr lang="en-US" altLang="zh-CN" sz="1800" dirty="0">
                <a:effectLst/>
                <a:ea typeface="等线" panose="02010600030101010101" pitchFamily="2" charset="-122"/>
                <a:cs typeface="Times New Roman" panose="02020603050405020304" pitchFamily="18" charset="0"/>
              </a:rPr>
              <a:t>student</a:t>
            </a:r>
            <a:r>
              <a:rPr lang="zh-CN" altLang="zh-CN" sz="1800" dirty="0">
                <a:effectLst/>
                <a:ea typeface="等线" panose="02010600030101010101" pitchFamily="2" charset="-122"/>
                <a:cs typeface="Times New Roman" panose="02020603050405020304" pitchFamily="18" charset="0"/>
              </a:rPr>
              <a:t>模型的可训练参数。再在目标任务的数据集上</a:t>
            </a:r>
            <a:r>
              <a:rPr lang="en-US" altLang="zh-CN" sz="1800" dirty="0">
                <a:effectLst/>
                <a:ea typeface="等线" panose="02010600030101010101" pitchFamily="2" charset="-122"/>
                <a:cs typeface="Times New Roman" panose="02020603050405020304" pitchFamily="18" charset="0"/>
              </a:rPr>
              <a:t>fine-</a:t>
            </a:r>
            <a:r>
              <a:rPr lang="en-US" altLang="zh-CN" sz="1800" dirty="0" err="1">
                <a:effectLst/>
                <a:ea typeface="等线" panose="02010600030101010101" pitchFamily="2" charset="-122"/>
                <a:cs typeface="Times New Roman" panose="02020603050405020304" pitchFamily="18" charset="0"/>
              </a:rPr>
              <a:t>tunestudent</a:t>
            </a:r>
            <a:r>
              <a:rPr lang="zh-CN" altLang="zh-CN" sz="1800" dirty="0">
                <a:effectLst/>
                <a:ea typeface="等线" panose="02010600030101010101" pitchFamily="2" charset="-122"/>
                <a:cs typeface="Times New Roman" panose="02020603050405020304" pitchFamily="18" charset="0"/>
              </a:rPr>
              <a:t>模型。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15</a:t>
            </a:fld>
            <a:endParaRPr lang="zh-CN" altLang="en-US"/>
          </a:p>
        </p:txBody>
      </p:sp>
    </p:spTree>
    <p:extLst>
      <p:ext uri="{BB962C8B-B14F-4D97-AF65-F5344CB8AC3E}">
        <p14:creationId xmlns:p14="http://schemas.microsoft.com/office/powerpoint/2010/main" val="158475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实验的话，</a:t>
            </a:r>
            <a:r>
              <a:rPr lang="zh-CN" altLang="en-US" sz="1800" dirty="0">
                <a:effectLst/>
                <a:ea typeface="等线" panose="02010600030101010101" pitchFamily="2" charset="-122"/>
                <a:cs typeface="Times New Roman" panose="02020603050405020304" pitchFamily="18" charset="0"/>
              </a:rPr>
              <a:t>在</a:t>
            </a:r>
            <a:r>
              <a:rPr lang="en-US" altLang="zh-CN" sz="1800" dirty="0">
                <a:effectLst/>
                <a:ea typeface="等线" panose="02010600030101010101" pitchFamily="2" charset="-122"/>
                <a:cs typeface="Times New Roman" panose="02020603050405020304" pitchFamily="18" charset="0"/>
              </a:rPr>
              <a:t>CIFAR100</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和</a:t>
            </a:r>
            <a:r>
              <a:rPr lang="en-US" altLang="zh-CN" sz="1800" dirty="0" err="1">
                <a:effectLst/>
                <a:ea typeface="等线" panose="02010600030101010101" pitchFamily="2" charset="-122"/>
                <a:cs typeface="Times New Roman" panose="02020603050405020304" pitchFamily="18" charset="0"/>
              </a:rPr>
              <a:t>Fitnet</a:t>
            </a:r>
            <a:r>
              <a:rPr lang="zh-CN" altLang="zh-CN" sz="1800" dirty="0">
                <a:effectLst/>
                <a:ea typeface="等线" panose="02010600030101010101" pitchFamily="2" charset="-122"/>
                <a:cs typeface="Times New Roman" panose="02020603050405020304" pitchFamily="18" charset="0"/>
              </a:rPr>
              <a:t>做对比，发现准确率有所提升。</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16</a:t>
            </a:fld>
            <a:endParaRPr lang="zh-CN" altLang="en-US"/>
          </a:p>
        </p:txBody>
      </p:sp>
    </p:spTree>
    <p:extLst>
      <p:ext uri="{BB962C8B-B14F-4D97-AF65-F5344CB8AC3E}">
        <p14:creationId xmlns:p14="http://schemas.microsoft.com/office/powerpoint/2010/main" val="269462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首先因为联邦算法会随</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non-</a:t>
            </a:r>
            <a:r>
              <a:rPr lang="en-US" altLang="zh-CN" sz="18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iid</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影响，减少模型预测准确度，之前有的方法是将其它设备上的缺失标签数据拿过来，会增加大量的通信数据，因此提出联邦学习下的数据增强算法</a:t>
            </a:r>
            <a:r>
              <a:rPr lang="en-US" altLang="zh-CN" sz="18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Faug</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，核心思想，采用</a:t>
            </a:r>
            <a:r>
              <a:rPr lang="en-US" altLang="zh-CN" sz="18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cGAN</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来生成数据使得设备上的数据能够</a:t>
            </a:r>
            <a:r>
              <a:rPr lang="en-US" altLang="zh-CN" sz="18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iid</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。主要分为以下四个步骤：首先的话 识别出每个设备缺少的标签，然后上传这些缺失的标签数据给服务器，其次在服务器上训练</a:t>
            </a:r>
            <a:r>
              <a:rPr lang="en-US" altLang="zh-CN" sz="18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cGAN</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，每个客户机下载训练好的生成器，最后一步每个客户机用下载下来的生成器生成缺失标签的样本。</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可以发现第一步直接上传缺失的标签，会造成隐私泄露，因此本文采取加入冗余标签数据的方式减少隐私泄露，用上式来计算服务器和客户机之间数据传输的泄露。</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Lt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代表缺失标签的标签个数，</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Lr</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代表冗余标签的标签个数。因为采用每个设备使用相同的生成器，所以一个客户机可以通过生成器判断其它客户机缺失的标签个数，因此采用下式来衡量不同客户机间的隐私泄露。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9A5BF6EA-8A2C-419D-B155-201008054C4F}" type="slidenum">
              <a:rPr lang="zh-CN" altLang="en-US" smtClean="0"/>
              <a:t>19</a:t>
            </a:fld>
            <a:endParaRPr lang="zh-CN" altLang="en-US"/>
          </a:p>
        </p:txBody>
      </p:sp>
    </p:spTree>
    <p:extLst>
      <p:ext uri="{BB962C8B-B14F-4D97-AF65-F5344CB8AC3E}">
        <p14:creationId xmlns:p14="http://schemas.microsoft.com/office/powerpoint/2010/main" val="3862351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本文</a:t>
            </a:r>
            <a:r>
              <a:rPr lang="zh-CN" altLang="en-US" sz="1800" dirty="0">
                <a:effectLst/>
                <a:ea typeface="等线" panose="02010600030101010101" pitchFamily="2" charset="-122"/>
                <a:cs typeface="Times New Roman" panose="02020603050405020304" pitchFamily="18" charset="0"/>
              </a:rPr>
              <a:t>第一次将知识蒸馏引入联邦学习</a:t>
            </a:r>
            <a:r>
              <a:rPr lang="zh-CN" altLang="zh-CN" sz="1800" dirty="0">
                <a:effectLst/>
                <a:ea typeface="等线" panose="02010600030101010101" pitchFamily="2" charset="-122"/>
                <a:cs typeface="Times New Roman" panose="02020603050405020304" pitchFamily="18" charset="0"/>
              </a:rPr>
              <a:t>。对于每一个客户机来说，把自己当作学生，把别的客户机的</a:t>
            </a:r>
            <a:r>
              <a:rPr lang="zh-CN" altLang="en-US" sz="1800" dirty="0">
                <a:effectLst/>
                <a:ea typeface="等线" panose="02010600030101010101" pitchFamily="2" charset="-122"/>
                <a:cs typeface="Times New Roman" panose="02020603050405020304" pitchFamily="18" charset="0"/>
              </a:rPr>
              <a:t>输出的</a:t>
            </a:r>
            <a:r>
              <a:rPr lang="zh-CN" altLang="zh-CN" sz="1800" dirty="0">
                <a:effectLst/>
                <a:ea typeface="等线" panose="02010600030101010101" pitchFamily="2" charset="-122"/>
                <a:cs typeface="Times New Roman" panose="02020603050405020304" pitchFamily="18" charset="0"/>
              </a:rPr>
              <a:t>平均值当作老师，并且知识的提取不是单一的从一条数据中提取出来，而是</a:t>
            </a:r>
            <a:r>
              <a:rPr lang="zh-CN" altLang="en-US" sz="1800" dirty="0">
                <a:effectLst/>
                <a:ea typeface="等线" panose="02010600030101010101" pitchFamily="2" charset="-122"/>
                <a:cs typeface="Times New Roman" panose="02020603050405020304" pitchFamily="18" charset="0"/>
              </a:rPr>
              <a:t>以</a:t>
            </a:r>
            <a:r>
              <a:rPr lang="zh-CN" altLang="zh-CN" sz="1800" dirty="0">
                <a:effectLst/>
                <a:ea typeface="等线" panose="02010600030101010101" pitchFamily="2" charset="-122"/>
                <a:cs typeface="Times New Roman" panose="02020603050405020304" pitchFamily="18" charset="0"/>
              </a:rPr>
              <a:t>标签</a:t>
            </a:r>
            <a:r>
              <a:rPr lang="zh-CN" altLang="en-US" sz="1800" dirty="0">
                <a:effectLst/>
                <a:ea typeface="等线" panose="02010600030101010101" pitchFamily="2" charset="-122"/>
                <a:cs typeface="Times New Roman" panose="02020603050405020304" pitchFamily="18" charset="0"/>
              </a:rPr>
              <a:t>为单位提取知识</a:t>
            </a:r>
            <a:r>
              <a:rPr lang="zh-CN" altLang="zh-CN" sz="1800" dirty="0">
                <a:effectLst/>
                <a:ea typeface="等线" panose="02010600030101010101" pitchFamily="2" charset="-122"/>
                <a:cs typeface="Times New Roman" panose="02020603050405020304" pitchFamily="18" charset="0"/>
              </a:rPr>
              <a:t>。算法流程是这样的，在通信之前，每个客户机先将每个标签的</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平均 然后上传到服务器上对每个标签</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平均 客户机下载每个标签对应的全局平均</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，最后对应每个训练样本，将对应标签的全局平均</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作为正则化项。</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20</a:t>
            </a:fld>
            <a:endParaRPr lang="zh-CN" altLang="en-US"/>
          </a:p>
        </p:txBody>
      </p:sp>
    </p:spTree>
    <p:extLst>
      <p:ext uri="{BB962C8B-B14F-4D97-AF65-F5344CB8AC3E}">
        <p14:creationId xmlns:p14="http://schemas.microsoft.com/office/powerpoint/2010/main" val="162210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实验在</a:t>
            </a:r>
            <a:r>
              <a:rPr lang="en-US" altLang="zh-CN" sz="1800" dirty="0" err="1">
                <a:effectLst/>
                <a:ea typeface="等线" panose="02010600030101010101" pitchFamily="2" charset="-122"/>
                <a:cs typeface="Times New Roman" panose="02020603050405020304" pitchFamily="18" charset="0"/>
              </a:rPr>
              <a:t>Mnist</a:t>
            </a:r>
            <a:r>
              <a:rPr lang="zh-CN" altLang="zh-CN" sz="1800" dirty="0">
                <a:effectLst/>
                <a:ea typeface="等线" panose="02010600030101010101" pitchFamily="2" charset="-122"/>
                <a:cs typeface="Times New Roman" panose="02020603050405020304" pitchFamily="18" charset="0"/>
              </a:rPr>
              <a:t>上评估本文的算法，</a:t>
            </a:r>
            <a:r>
              <a:rPr lang="en-US" altLang="zh-CN" sz="1800" dirty="0">
                <a:effectLst/>
                <a:ea typeface="等线" panose="02010600030101010101" pitchFamily="2" charset="-122"/>
                <a:cs typeface="Times New Roman" panose="02020603050405020304" pitchFamily="18" charset="0"/>
              </a:rPr>
              <a:t>baseline</a:t>
            </a:r>
            <a:r>
              <a:rPr lang="zh-CN" altLang="zh-CN" sz="1800" dirty="0">
                <a:effectLst/>
                <a:ea typeface="等线" panose="02010600030101010101" pitchFamily="2" charset="-122"/>
                <a:cs typeface="Times New Roman" panose="02020603050405020304" pitchFamily="18" charset="0"/>
              </a:rPr>
              <a:t>是联邦平均，比较了在</a:t>
            </a:r>
            <a:r>
              <a:rPr lang="en-US" altLang="zh-CN" sz="1800" dirty="0" err="1">
                <a:effectLst/>
                <a:ea typeface="等线" panose="02010600030101010101" pitchFamily="2" charset="-122"/>
                <a:cs typeface="Times New Roman" panose="02020603050405020304" pitchFamily="18" charset="0"/>
              </a:rPr>
              <a:t>noniid</a:t>
            </a:r>
            <a:r>
              <a:rPr lang="zh-CN" altLang="zh-CN" sz="1800" dirty="0">
                <a:effectLst/>
                <a:ea typeface="等线" panose="02010600030101010101" pitchFamily="2" charset="-122"/>
                <a:cs typeface="Times New Roman" panose="02020603050405020304" pitchFamily="18" charset="0"/>
              </a:rPr>
              <a:t>条件下的实验效果，</a:t>
            </a:r>
            <a:r>
              <a:rPr lang="en-US" altLang="zh-CN" sz="1800" dirty="0">
                <a:effectLst/>
                <a:ea typeface="等线" panose="02010600030101010101" pitchFamily="2" charset="-122"/>
                <a:cs typeface="Times New Roman" panose="02020603050405020304" pitchFamily="18" charset="0"/>
              </a:rPr>
              <a:t>Non-</a:t>
            </a:r>
            <a:r>
              <a:rPr lang="en-US" altLang="zh-CN" sz="1800" dirty="0" err="1">
                <a:effectLst/>
                <a:ea typeface="等线" panose="02010600030101010101" pitchFamily="2" charset="-122"/>
                <a:cs typeface="Times New Roman" panose="02020603050405020304" pitchFamily="18" charset="0"/>
              </a:rPr>
              <a:t>iid</a:t>
            </a:r>
            <a:r>
              <a:rPr lang="zh-CN" altLang="zh-CN" sz="1800" dirty="0">
                <a:effectLst/>
                <a:ea typeface="等线" panose="02010600030101010101" pitchFamily="2" charset="-122"/>
                <a:cs typeface="Times New Roman" panose="02020603050405020304" pitchFamily="18" charset="0"/>
              </a:rPr>
              <a:t>是这样构造的，每个客户机均匀采样</a:t>
            </a:r>
            <a:r>
              <a:rPr lang="en-US" altLang="zh-CN" sz="1800" dirty="0">
                <a:effectLst/>
                <a:ea typeface="等线" panose="02010600030101010101" pitchFamily="2" charset="-122"/>
                <a:cs typeface="Times New Roman" panose="02020603050405020304" pitchFamily="18" charset="0"/>
              </a:rPr>
              <a:t>2000</a:t>
            </a:r>
            <a:r>
              <a:rPr lang="zh-CN" altLang="zh-CN" sz="1800" dirty="0">
                <a:effectLst/>
                <a:ea typeface="等线" panose="02010600030101010101" pitchFamily="2" charset="-122"/>
                <a:cs typeface="Times New Roman" panose="02020603050405020304" pitchFamily="18" charset="0"/>
              </a:rPr>
              <a:t>个数据，每个标签约</a:t>
            </a:r>
            <a:r>
              <a:rPr lang="en-US" altLang="zh-CN" sz="1800" dirty="0">
                <a:effectLst/>
                <a:ea typeface="等线" panose="02010600030101010101" pitchFamily="2" charset="-122"/>
                <a:cs typeface="Times New Roman" panose="02020603050405020304" pitchFamily="18" charset="0"/>
              </a:rPr>
              <a:t>200</a:t>
            </a:r>
            <a:r>
              <a:rPr lang="zh-CN" altLang="zh-CN" sz="1800" dirty="0">
                <a:effectLst/>
                <a:ea typeface="等线" panose="02010600030101010101" pitchFamily="2" charset="-122"/>
                <a:cs typeface="Times New Roman" panose="02020603050405020304" pitchFamily="18" charset="0"/>
              </a:rPr>
              <a:t>个数据，预设一个缺失的标签，对缺失的标签使得对应的样本数只有</a:t>
            </a:r>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个。对比</a:t>
            </a:r>
            <a:r>
              <a:rPr lang="en-US" altLang="zh-CN" sz="1800" dirty="0">
                <a:effectLst/>
                <a:ea typeface="等线" panose="02010600030101010101" pitchFamily="2" charset="-122"/>
                <a:cs typeface="Times New Roman" panose="02020603050405020304" pitchFamily="18" charset="0"/>
              </a:rPr>
              <a:t>FD</a:t>
            </a:r>
            <a:r>
              <a:rPr lang="zh-CN" altLang="zh-CN" sz="1800" dirty="0">
                <a:effectLst/>
                <a:ea typeface="等线" panose="02010600030101010101" pitchFamily="2" charset="-122"/>
                <a:cs typeface="Times New Roman" panose="02020603050405020304" pitchFamily="18" charset="0"/>
              </a:rPr>
              <a:t>和联邦平均方法，通信上明显减少，因为蒸馏方法只传</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和生成器的模型参数。</a:t>
            </a:r>
            <a:r>
              <a:rPr lang="en-US" altLang="zh-CN" sz="1800" dirty="0">
                <a:effectLst/>
                <a:ea typeface="等线" panose="02010600030101010101" pitchFamily="2" charset="-122"/>
                <a:cs typeface="Times New Roman" panose="02020603050405020304" pitchFamily="18" charset="0"/>
              </a:rPr>
              <a:t>FD</a:t>
            </a:r>
            <a:r>
              <a:rPr lang="zh-CN" altLang="zh-CN" sz="1800" dirty="0">
                <a:effectLst/>
                <a:ea typeface="等线" panose="02010600030101010101" pitchFamily="2" charset="-122"/>
                <a:cs typeface="Times New Roman" panose="02020603050405020304" pitchFamily="18" charset="0"/>
              </a:rPr>
              <a:t>虽然通信上减少，但是会造成准确度的下降，但通过</a:t>
            </a:r>
            <a:r>
              <a:rPr lang="en-US" altLang="zh-CN" sz="1800" dirty="0" err="1">
                <a:effectLst/>
                <a:ea typeface="等线" panose="02010600030101010101" pitchFamily="2" charset="-122"/>
                <a:cs typeface="Times New Roman" panose="02020603050405020304" pitchFamily="18" charset="0"/>
              </a:rPr>
              <a:t>Faug</a:t>
            </a:r>
            <a:r>
              <a:rPr lang="zh-CN" altLang="zh-CN" sz="1800" dirty="0">
                <a:effectLst/>
                <a:ea typeface="等线" panose="02010600030101010101" pitchFamily="2" charset="-122"/>
                <a:cs typeface="Times New Roman" panose="02020603050405020304" pitchFamily="18" charset="0"/>
              </a:rPr>
              <a:t>能够弥补一些准确度。</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21</a:t>
            </a:fld>
            <a:endParaRPr lang="zh-CN" altLang="en-US"/>
          </a:p>
        </p:txBody>
      </p:sp>
    </p:spTree>
    <p:extLst>
      <p:ext uri="{BB962C8B-B14F-4D97-AF65-F5344CB8AC3E}">
        <p14:creationId xmlns:p14="http://schemas.microsoft.com/office/powerpoint/2010/main" val="3735188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第二篇是基于半监督的联邦蒸馏算法是在第一篇</a:t>
            </a:r>
            <a:r>
              <a:rPr lang="en-US" altLang="zh-CN" sz="1800" dirty="0">
                <a:effectLst/>
                <a:ea typeface="等线" panose="02010600030101010101" pitchFamily="2" charset="-122"/>
                <a:cs typeface="Times New Roman" panose="02020603050405020304" pitchFamily="18" charset="0"/>
              </a:rPr>
              <a:t>FD</a:t>
            </a:r>
            <a:r>
              <a:rPr lang="zh-CN" altLang="zh-CN" sz="1800" dirty="0">
                <a:effectLst/>
                <a:ea typeface="等线" panose="02010600030101010101" pitchFamily="2" charset="-122"/>
                <a:cs typeface="Times New Roman" panose="02020603050405020304" pitchFamily="18" charset="0"/>
              </a:rPr>
              <a:t>上的改进，从刚刚的实验也发现，</a:t>
            </a:r>
            <a:r>
              <a:rPr lang="en-US" altLang="zh-CN" sz="1800" dirty="0">
                <a:effectLst/>
                <a:ea typeface="等线" panose="02010600030101010101" pitchFamily="2" charset="-122"/>
                <a:cs typeface="Times New Roman" panose="02020603050405020304" pitchFamily="18" charset="0"/>
              </a:rPr>
              <a:t>FD</a:t>
            </a:r>
            <a:r>
              <a:rPr lang="zh-CN" altLang="zh-CN" sz="1800" dirty="0">
                <a:effectLst/>
                <a:ea typeface="等线" panose="02010600030101010101" pitchFamily="2" charset="-122"/>
                <a:cs typeface="Times New Roman" panose="02020603050405020304" pitchFamily="18" charset="0"/>
              </a:rPr>
              <a:t>在</a:t>
            </a:r>
            <a:r>
              <a:rPr lang="en-US" altLang="zh-CN" sz="1800" dirty="0" err="1">
                <a:effectLst/>
                <a:ea typeface="等线" panose="02010600030101010101" pitchFamily="2" charset="-122"/>
                <a:cs typeface="Times New Roman" panose="02020603050405020304" pitchFamily="18" charset="0"/>
              </a:rPr>
              <a:t>noniid</a:t>
            </a:r>
            <a:r>
              <a:rPr lang="zh-CN" altLang="zh-CN" sz="1800" dirty="0">
                <a:effectLst/>
                <a:ea typeface="等线" panose="02010600030101010101" pitchFamily="2" charset="-122"/>
                <a:cs typeface="Times New Roman" panose="02020603050405020304" pitchFamily="18" charset="0"/>
              </a:rPr>
              <a:t>的情况下表现不是很好，作者分析原因是，在蒸馏过程中，其训练数据还是客户机本身的数据，因此最后模型的训练效果和只用本地数据训练效果差不多。第二个问题是在</a:t>
            </a:r>
            <a:r>
              <a:rPr lang="en-US" altLang="zh-CN" sz="1800" dirty="0">
                <a:effectLst/>
                <a:ea typeface="等线" panose="02010600030101010101" pitchFamily="2" charset="-122"/>
                <a:cs typeface="Times New Roman" panose="02020603050405020304" pitchFamily="18" charset="0"/>
              </a:rPr>
              <a:t>non-</a:t>
            </a:r>
            <a:r>
              <a:rPr lang="en-US" altLang="zh-CN" sz="1800" dirty="0" err="1">
                <a:effectLst/>
                <a:ea typeface="等线" panose="02010600030101010101" pitchFamily="2" charset="-122"/>
                <a:cs typeface="Times New Roman" panose="02020603050405020304" pitchFamily="18" charset="0"/>
              </a:rPr>
              <a:t>iid</a:t>
            </a:r>
            <a:r>
              <a:rPr lang="zh-CN" altLang="zh-CN" sz="1800" dirty="0">
                <a:effectLst/>
                <a:ea typeface="等线" panose="02010600030101010101" pitchFamily="2" charset="-122"/>
                <a:cs typeface="Times New Roman" panose="02020603050405020304" pitchFamily="18" charset="0"/>
              </a:rPr>
              <a:t>数据分布下，服务器平均</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后，</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的熵比较大，会导致比较不稳定的收敛速度和稳定性。本文选择使用无标签公共数据集的方式来蒸馏知识来解决第一个问题，</a:t>
            </a:r>
            <a:r>
              <a:rPr lang="en-US" altLang="zh-CN" sz="1800" dirty="0">
                <a:effectLst/>
                <a:ea typeface="等线" panose="02010600030101010101" pitchFamily="2" charset="-122"/>
                <a:cs typeface="Times New Roman" panose="02020603050405020304" pitchFamily="18" charset="0"/>
              </a:rPr>
              <a:t>logits</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ERA</a:t>
            </a:r>
            <a:r>
              <a:rPr lang="zh-CN" altLang="zh-CN" sz="1800" dirty="0">
                <a:effectLst/>
                <a:ea typeface="等线" panose="02010600030101010101" pitchFamily="2" charset="-122"/>
                <a:cs typeface="Times New Roman" panose="02020603050405020304" pitchFamily="18" charset="0"/>
              </a:rPr>
              <a:t>操作来解决第二个问题。</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23</a:t>
            </a:fld>
            <a:endParaRPr lang="zh-CN" altLang="en-US"/>
          </a:p>
        </p:txBody>
      </p:sp>
    </p:spTree>
    <p:extLst>
      <p:ext uri="{BB962C8B-B14F-4D97-AF65-F5344CB8AC3E}">
        <p14:creationId xmlns:p14="http://schemas.microsoft.com/office/powerpoint/2010/main" val="74447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a:t>
            </a:fld>
            <a:endParaRPr lang="zh-CN" altLang="en-US"/>
          </a:p>
        </p:txBody>
      </p:sp>
    </p:spTree>
    <p:extLst>
      <p:ext uri="{BB962C8B-B14F-4D97-AF65-F5344CB8AC3E}">
        <p14:creationId xmlns:p14="http://schemas.microsoft.com/office/powerpoint/2010/main" val="3293096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a:t>
            </a:r>
            <a:r>
              <a:rPr lang="en-US" altLang="zh-CN" dirty="0" err="1"/>
              <a:t>iid</a:t>
            </a:r>
            <a:r>
              <a:rPr lang="en-US" altLang="zh-CN" dirty="0"/>
              <a:t> logits</a:t>
            </a:r>
            <a:r>
              <a:rPr lang="zh-CN" altLang="en-US" dirty="0"/>
              <a:t>熵大</a:t>
            </a:r>
            <a:endParaRPr lang="en-US" altLang="zh-CN" dirty="0"/>
          </a:p>
          <a:p>
            <a:r>
              <a:rPr lang="en-US" altLang="zh-CN" dirty="0"/>
              <a:t>1.</a:t>
            </a:r>
            <a:r>
              <a:rPr lang="zh-CN" altLang="en-US" dirty="0"/>
              <a:t>熵大，不确定，不好训练和收敛</a:t>
            </a:r>
            <a:endParaRPr lang="en-US" altLang="zh-CN" dirty="0"/>
          </a:p>
          <a:p>
            <a:r>
              <a:rPr lang="en-US" altLang="zh-CN" dirty="0"/>
              <a:t>2.</a:t>
            </a:r>
            <a:r>
              <a:rPr lang="zh-CN" altLang="en-US" dirty="0"/>
              <a:t>能够一定的防止攻击，错误的标签通过平均之后，就会更模糊</a:t>
            </a:r>
            <a:r>
              <a:rPr lang="en-US" altLang="zh-CN" dirty="0"/>
              <a:t>logits</a:t>
            </a:r>
            <a:r>
              <a:rPr lang="zh-CN" altLang="en-US" dirty="0"/>
              <a:t>，通过减少</a:t>
            </a:r>
            <a:r>
              <a:rPr lang="en-US" altLang="zh-CN" dirty="0"/>
              <a:t>logits</a:t>
            </a:r>
            <a:r>
              <a:rPr lang="zh-CN" altLang="en-US" dirty="0"/>
              <a:t>的熵，来减少攻击带来的影响</a:t>
            </a: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24</a:t>
            </a:fld>
            <a:endParaRPr lang="zh-CN" altLang="en-US"/>
          </a:p>
        </p:txBody>
      </p:sp>
    </p:spTree>
    <p:extLst>
      <p:ext uri="{BB962C8B-B14F-4D97-AF65-F5344CB8AC3E}">
        <p14:creationId xmlns:p14="http://schemas.microsoft.com/office/powerpoint/2010/main" val="3141741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本文提出了新的</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logits</a:t>
            </a:r>
            <a:r>
              <a:rPr lang="zh-CN" altLang="en-US"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聚合方式</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en-US"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，作者发现直接平均</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全局</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logits</a:t>
            </a:r>
            <a:r>
              <a:rPr lang="zh-CN" altLang="en-US"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后，</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熵比较大，会影响模型的收敛速度。因为熵大意味着标签的不确定，因此希望用</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算法来缓解熵大的问题。</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其实本质就是</a:t>
            </a:r>
            <a:r>
              <a:rPr lang="en-US" altLang="zh-CN" sz="1800" dirty="0" err="1">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hinton</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中温度</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&lt;1</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的情况，在聚合之后通过广义的</a:t>
            </a:r>
            <a:r>
              <a:rPr lang="en-US" altLang="zh-CN" sz="1800" dirty="0" err="1">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softmax</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函数，来增加不同类别概率的差异。文中说主要有两个好处，一个是锐化这个标签来加快收敛速度，其次是抵御攻击，因为每个客户都可以上传本地的</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logits</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，而如果客户上传有毒的</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logits</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来混淆全局</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logits</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，会影响模型的效果，通过</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的方式能够在某种程度上减少这种攻击带来的影响。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25</a:t>
            </a:fld>
            <a:endParaRPr lang="zh-CN" altLang="en-US"/>
          </a:p>
        </p:txBody>
      </p:sp>
    </p:spTree>
    <p:extLst>
      <p:ext uri="{BB962C8B-B14F-4D97-AF65-F5344CB8AC3E}">
        <p14:creationId xmlns:p14="http://schemas.microsoft.com/office/powerpoint/2010/main" val="1304833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每轮的通信代价，</a:t>
            </a:r>
            <a:r>
              <a:rPr lang="en-US" altLang="zh-CN" dirty="0"/>
              <a:t>FL</a:t>
            </a:r>
            <a:r>
              <a:rPr lang="zh-CN" altLang="en-US" dirty="0"/>
              <a:t>是根据模型大小的，</a:t>
            </a:r>
            <a:r>
              <a:rPr lang="en-US" altLang="zh-CN" dirty="0"/>
              <a:t>FD</a:t>
            </a:r>
            <a:r>
              <a:rPr lang="zh-CN" altLang="en-US" dirty="0"/>
              <a:t>是只跟分类数相关，</a:t>
            </a:r>
            <a:r>
              <a:rPr lang="en-US" altLang="zh-CN" dirty="0"/>
              <a:t>DS-FL</a:t>
            </a:r>
            <a:r>
              <a:rPr lang="zh-CN" altLang="en-US" dirty="0"/>
              <a:t>是跟公共数据集的大小和分类数相关</a:t>
            </a:r>
            <a:endParaRPr lang="en-US" altLang="zh-CN" dirty="0"/>
          </a:p>
          <a:p>
            <a:r>
              <a:rPr lang="zh-CN" altLang="en-US" dirty="0"/>
              <a:t>右边的两个图显示了随着累计通信量的提升，测试集的准确度</a:t>
            </a:r>
            <a:endParaRPr lang="en-US" altLang="zh-CN" dirty="0"/>
          </a:p>
          <a:p>
            <a:endParaRPr lang="en-US" altLang="zh-CN" dirty="0"/>
          </a:p>
          <a:p>
            <a:r>
              <a:rPr lang="zh-CN" altLang="en-US" dirty="0"/>
              <a:t>上面一个是</a:t>
            </a:r>
            <a:r>
              <a:rPr lang="en-US" altLang="zh-CN" dirty="0" err="1"/>
              <a:t>mnist</a:t>
            </a:r>
            <a:r>
              <a:rPr lang="zh-CN" altLang="en-US" dirty="0"/>
              <a:t>，下面一个是</a:t>
            </a:r>
            <a:r>
              <a:rPr lang="en-US" altLang="zh-CN" dirty="0" err="1"/>
              <a:t>fMNIST</a:t>
            </a:r>
            <a:endParaRPr lang="en-US" altLang="zh-CN" dirty="0"/>
          </a:p>
          <a:p>
            <a:r>
              <a:rPr lang="en-US" altLang="zh-CN" dirty="0"/>
              <a:t>FD</a:t>
            </a:r>
            <a:r>
              <a:rPr lang="zh-CN" altLang="en-US" dirty="0"/>
              <a:t>的效果和只用自己的数据跑，效果是差不多的</a:t>
            </a:r>
            <a:endParaRPr lang="en-US" altLang="zh-CN" dirty="0"/>
          </a:p>
          <a:p>
            <a:r>
              <a:rPr lang="zh-CN" altLang="en-US" dirty="0"/>
              <a:t>当所达到准确度差不多时，通信量明显小很多，因为像表</a:t>
            </a:r>
            <a:r>
              <a:rPr lang="en-US" altLang="zh-CN" dirty="0"/>
              <a:t>1</a:t>
            </a:r>
            <a:r>
              <a:rPr lang="zh-CN" altLang="en-US" dirty="0"/>
              <a:t>它的每轮通信都少</a:t>
            </a:r>
            <a:endParaRPr lang="en-US" altLang="zh-CN" dirty="0"/>
          </a:p>
          <a:p>
            <a:r>
              <a:rPr lang="zh-CN" altLang="en-US" dirty="0"/>
              <a:t>使用</a:t>
            </a:r>
            <a:r>
              <a:rPr lang="en-US" altLang="zh-CN" dirty="0"/>
              <a:t>ERA</a:t>
            </a:r>
            <a:r>
              <a:rPr lang="zh-CN" altLang="en-US" dirty="0"/>
              <a:t>能够和</a:t>
            </a:r>
            <a:r>
              <a:rPr lang="en-US" altLang="zh-CN" dirty="0"/>
              <a:t>SA</a:t>
            </a:r>
            <a:r>
              <a:rPr lang="zh-CN" altLang="en-US" dirty="0"/>
              <a:t>达到相同的准确度，但是收敛速度更快</a:t>
            </a: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26</a:t>
            </a:fld>
            <a:endParaRPr lang="zh-CN" altLang="en-US"/>
          </a:p>
        </p:txBody>
      </p:sp>
    </p:spTree>
    <p:extLst>
      <p:ext uri="{BB962C8B-B14F-4D97-AF65-F5344CB8AC3E}">
        <p14:creationId xmlns:p14="http://schemas.microsoft.com/office/powerpoint/2010/main" val="37797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680"/>
              </a:spcBef>
              <a:spcAft>
                <a:spcPts val="1680"/>
              </a:spcAft>
            </a:pPr>
            <a:r>
              <a:rPr lang="en-US" altLang="zh-CN" sz="180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这个实验比较了在不同公共数据集大小的情况下，达到相同准确率所需的通信量和所能达到的最高准确度，实验结果同样显示了</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DS-FL</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使用</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策略，无论在</a:t>
            </a:r>
            <a:r>
              <a:rPr lang="en-US" altLang="zh-CN" sz="1800" dirty="0" err="1">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mnist</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还是</a:t>
            </a:r>
            <a:r>
              <a:rPr lang="en-US" altLang="zh-CN" sz="1800" dirty="0" err="1">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FashionMnist</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上都能大幅减少通信量，并且</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策略在复杂的</a:t>
            </a:r>
            <a:r>
              <a:rPr lang="en-US" altLang="zh-CN" sz="1800" dirty="0" err="1">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FashionMnist</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上能够提升模型预测的准确度。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27</a:t>
            </a:fld>
            <a:endParaRPr lang="zh-CN" altLang="en-US"/>
          </a:p>
        </p:txBody>
      </p:sp>
    </p:spTree>
    <p:extLst>
      <p:ext uri="{BB962C8B-B14F-4D97-AF65-F5344CB8AC3E}">
        <p14:creationId xmlns:p14="http://schemas.microsoft.com/office/powerpoint/2010/main" val="2417781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680"/>
              </a:spcBef>
              <a:spcAft>
                <a:spcPts val="1680"/>
              </a:spcAft>
            </a:pP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最后一个实验是为了证明前面所提到的</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的第二个考虑，就是减少有害客户机的噪声影响，通过对每个客户机</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C</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个类别的错误标注数据来使客户机的变得有害，发现</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FL</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和</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DS-FL</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使用</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SA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聚合，随着噪声的增加，准确率下降的越来越厉害，但使用</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ERA</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策略能够维持准确率不变。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28</a:t>
            </a:fld>
            <a:endParaRPr lang="zh-CN" altLang="en-US"/>
          </a:p>
        </p:txBody>
      </p:sp>
    </p:spTree>
    <p:extLst>
      <p:ext uri="{BB962C8B-B14F-4D97-AF65-F5344CB8AC3E}">
        <p14:creationId xmlns:p14="http://schemas.microsoft.com/office/powerpoint/2010/main" val="4068077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29</a:t>
            </a:fld>
            <a:endParaRPr lang="zh-CN" altLang="en-US"/>
          </a:p>
        </p:txBody>
      </p:sp>
    </p:spTree>
    <p:extLst>
      <p:ext uri="{BB962C8B-B14F-4D97-AF65-F5344CB8AC3E}">
        <p14:creationId xmlns:p14="http://schemas.microsoft.com/office/powerpoint/2010/main" val="215498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都知道好的模型，都是依靠大量优质的数据训练得到的。现实生活中，除了少数巨头公司的数据能够满足，绝大多数数据分散在各个企业中，而单个企业的数据量少，数据质量差的问题，不足以支撑训练出好的模型；那么直接将这些数据聚合起来就能解决这样的问题，但会造成隐私泄露的问题，各国陆续出台相关政策，如欧盟最近引入的新法案《通用数据保护条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GDPR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针对数据孤岛和数据隐私的问题，谷歌就提出了联邦学习框架来解决这个问题。</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联邦学习本质上是一种分布式机器学习技术，或机器学习框架。联邦学习的目标是在保证数据隐私安全及合法合规的基础上，实现共同建模，提升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效果。它的思想就是数据不动，模型动，如果把模型比作羊，数据比作草的话，以往的方法都是把草从从草场运到羊嘴里，这样草离开了草场，存在隐私泄露的问题，而联邦学习的框架相当于让羊到各个草场去吃草，避免了草离开草场的问题。</a:t>
            </a:r>
          </a:p>
        </p:txBody>
      </p:sp>
      <p:sp>
        <p:nvSpPr>
          <p:cNvPr id="4" name="灯片编号占位符 3"/>
          <p:cNvSpPr>
            <a:spLocks noGrp="1"/>
          </p:cNvSpPr>
          <p:nvPr>
            <p:ph type="sldNum" sz="quarter" idx="5"/>
          </p:nvPr>
        </p:nvSpPr>
        <p:spPr/>
        <p:txBody>
          <a:bodyPr/>
          <a:lstStyle/>
          <a:p>
            <a:fld id="{9A5BF6EA-8A2C-419D-B155-201008054C4F}" type="slidenum">
              <a:rPr lang="zh-CN" altLang="en-US" smtClean="0"/>
              <a:t>4</a:t>
            </a:fld>
            <a:endParaRPr lang="zh-CN" altLang="en-US"/>
          </a:p>
        </p:txBody>
      </p:sp>
    </p:spTree>
    <p:extLst>
      <p:ext uri="{BB962C8B-B14F-4D97-AF65-F5344CB8AC3E}">
        <p14:creationId xmlns:p14="http://schemas.microsoft.com/office/powerpoint/2010/main" val="40590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如果把模型比作羊，数据比作草的话，以往的方法都是把草从从草场运到羊嘴里，这样草离开了草场，存在隐私泄露的问题，而联邦学习的框架相当于让羊到各个草场去吃草，避免了草离开草场的问题。</a:t>
            </a:r>
          </a:p>
        </p:txBody>
      </p:sp>
      <p:sp>
        <p:nvSpPr>
          <p:cNvPr id="4" name="灯片编号占位符 3"/>
          <p:cNvSpPr>
            <a:spLocks noGrp="1"/>
          </p:cNvSpPr>
          <p:nvPr>
            <p:ph type="sldNum" sz="quarter" idx="5"/>
          </p:nvPr>
        </p:nvSpPr>
        <p:spPr/>
        <p:txBody>
          <a:bodyPr/>
          <a:lstStyle/>
          <a:p>
            <a:fld id="{9A5BF6EA-8A2C-419D-B155-201008054C4F}" type="slidenum">
              <a:rPr lang="zh-CN" altLang="en-US" smtClean="0"/>
              <a:t>5</a:t>
            </a:fld>
            <a:endParaRPr lang="zh-CN" altLang="en-US"/>
          </a:p>
        </p:txBody>
      </p:sp>
    </p:spTree>
    <p:extLst>
      <p:ext uri="{BB962C8B-B14F-4D97-AF65-F5344CB8AC3E}">
        <p14:creationId xmlns:p14="http://schemas.microsoft.com/office/powerpoint/2010/main" val="25021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接下来我们看一下联邦学习框架中最早提出的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FedAvg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算法，在联邦学习中，主要有两个角色 服务器 和客户端。服务器主要负责的是管理全局模型，任务调度等。客户端是数据的拥有方，主要负责的是管理各自的本地模型。在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FedAvg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中假设全局模型和本地模型的结构是一样的，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在每轮训练中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主要分为以下四个步骤：</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第一步    客户端从服务器下载最新的全局模型，来更新每个客户端的本地模型。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接着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每个客户机利用各自的数据更新本地模型，达到一个比较好的效果</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第三步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客户机上传更新后的模型至服务器</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服务器聚合客户机上传的模型，采用的是平均客户机本地模型的方式</a:t>
            </a:r>
          </a:p>
          <a:p>
            <a:endParaRPr lang="en-US" altLang="zh-CN"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6</a:t>
            </a:fld>
            <a:endParaRPr lang="zh-CN" altLang="en-US"/>
          </a:p>
        </p:txBody>
      </p:sp>
    </p:spTree>
    <p:extLst>
      <p:ext uri="{BB962C8B-B14F-4D97-AF65-F5344CB8AC3E}">
        <p14:creationId xmlns:p14="http://schemas.microsoft.com/office/powerpoint/2010/main" val="171451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正因为联邦学习有很多限制，因此带来了非常多的挑战。</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例如设备异构性的问题，因为联邦学习中的客户端可能是手机等移动设备，又或者是公司的高性能服务器，它们之间的处理完成相同任务的时间是不同的，传统</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FedAvg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同步更新的方式，因此处理性能好的客户机需要等待处理性能差的客户机训练完，服务器才能聚合新的全局模型并下发。现有的解决方法有：根据客户机的性能分配每个轮次每个客户机的任务量，使得每个客户机在聚合时，都不用等待。 又或者是采用异步更新的方式来更新全局模型，客户机不用等待其它客户机完成任务，当自己完成后，直接上传。</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还有模型异构性的问题，现在大多数联邦学习的论文都是假设所有客户机的模型都是一样的，因此可以采取模型参数平均的方式来更新模型，而现实生活中，不同客户端上的模型可能是不同的。现在的解决方法有：知识蒸馏，我之后会具体介绍这种方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第二个问题的话就是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noniid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FedAvg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的基本假设就是数据是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non-</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的，因此模型收敛是有保障。而每个客户机都是以不同的方式是收集和采集数据的，会导致数据的分布是非独立同分布的，从而影响模型的性能。现有的解决方法有：数据扩充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还有隐私问题，刚开始认为只传模型就能避免隐私泄露的问题，但有一篇论文通过深度梯度泄露的方式来获得私人数据，也就是说能够通过模型的更新过程来获取用户的私有数据。因此就需要对模型上进行加密和差分隐私。</a:t>
            </a:r>
          </a:p>
          <a:p>
            <a:r>
              <a:rPr lang="en-US" altLang="zh-CN" sz="1800" dirty="0">
                <a:effectLst/>
                <a:latin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最后是通信问题，联邦学习中客户机通常是移动端，有着有限的存储资源和计算资源。因此，联邦学习是模型压缩很好的应用场景。模型压缩包括网络剪枝，将网络中比较小的权重直接删去；量化，例如将网络参数二值化，可以大幅减少模型的大小；还有网络结构设计，比如</a:t>
            </a:r>
            <a:r>
              <a:rPr lang="en-US" altLang="zh-CN" sz="1800" dirty="0" err="1">
                <a:effectLst/>
                <a:ea typeface="等线" panose="02010600030101010101" pitchFamily="2" charset="-122"/>
                <a:cs typeface="Times New Roman" panose="02020603050405020304" pitchFamily="18" charset="0"/>
              </a:rPr>
              <a:t>mobileNet</a:t>
            </a:r>
            <a:r>
              <a:rPr lang="zh-CN" altLang="zh-CN" sz="1800" dirty="0">
                <a:effectLst/>
                <a:ea typeface="等线" panose="02010600030101010101" pitchFamily="2" charset="-122"/>
                <a:cs typeface="Times New Roman" panose="02020603050405020304" pitchFamily="18" charset="0"/>
              </a:rPr>
              <a:t>中的深层可分离卷积层，减少卷积层的参数数量；最后还有后面会讲的知识蒸馏的方法。</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7</a:t>
            </a:fld>
            <a:endParaRPr lang="zh-CN" altLang="en-US"/>
          </a:p>
        </p:txBody>
      </p:sp>
    </p:spTree>
    <p:extLst>
      <p:ext uri="{BB962C8B-B14F-4D97-AF65-F5344CB8AC3E}">
        <p14:creationId xmlns:p14="http://schemas.microsoft.com/office/powerpoint/2010/main" val="130125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8</a:t>
            </a:fld>
            <a:endParaRPr lang="zh-CN" altLang="en-US"/>
          </a:p>
        </p:txBody>
      </p:sp>
    </p:spTree>
    <p:extLst>
      <p:ext uri="{BB962C8B-B14F-4D97-AF65-F5344CB8AC3E}">
        <p14:creationId xmlns:p14="http://schemas.microsoft.com/office/powerpoint/2010/main" val="29026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接下来对知识蒸馏的方法进行一个概述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在深度学习的背景下，为了达到更好的预测，常常会有两种方案：使用过参数化的深度神经网络，这类网络学习能力非常强，因此往往加上一定的正则化策略；集成模型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(ensemble)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，将许多弱的模型集成起来，往往可以实现较好的预测。这两种方案无疑都有较大的支出，需要的计算量和计算资源很大，对部署非常不利。这也就是模型压缩的动机。</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其次直接训练一个小模型通常情况下可能会训崩，通过知识蒸馏的方式，可以让小模型也达到一个比较好的效果</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这两点也就是知识蒸馏算法所要解决的问题</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他的思想是：训练一个大的模型，将它包含的知识传给一个小模型，既能达到模型压缩的目的，也能让小模型的效果比较好。用一个例子来说就是，让学生直接作对题目太难了，可以让他偷看老师是怎么想的，怎么解出来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知识常用的应用场景是分类任务</a:t>
            </a:r>
          </a:p>
        </p:txBody>
      </p:sp>
      <p:sp>
        <p:nvSpPr>
          <p:cNvPr id="4" name="灯片编号占位符 3"/>
          <p:cNvSpPr>
            <a:spLocks noGrp="1"/>
          </p:cNvSpPr>
          <p:nvPr>
            <p:ph type="sldNum" sz="quarter" idx="5"/>
          </p:nvPr>
        </p:nvSpPr>
        <p:spPr/>
        <p:txBody>
          <a:bodyPr/>
          <a:lstStyle/>
          <a:p>
            <a:fld id="{9A5BF6EA-8A2C-419D-B155-201008054C4F}" type="slidenum">
              <a:rPr lang="zh-CN" altLang="en-US" smtClean="0"/>
              <a:t>9</a:t>
            </a:fld>
            <a:endParaRPr lang="zh-CN" altLang="en-US"/>
          </a:p>
        </p:txBody>
      </p:sp>
    </p:spTree>
    <p:extLst>
      <p:ext uri="{BB962C8B-B14F-4D97-AF65-F5344CB8AC3E}">
        <p14:creationId xmlns:p14="http://schemas.microsoft.com/office/powerpoint/2010/main" val="303786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我们可以把一个典型的知识蒸馏框架分为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部分，教师模型，通常情况下是一个大的模型，并且已经训练好的；学生模型，是一个小模型是个未经训练的模型，希望能够汲取教师的知识；最后是知识转移的方法。不同的知识蒸馏算法在于，谁是老师，谁是学生，老师中的知识的不同来区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dirty="0"/>
          </a:p>
        </p:txBody>
      </p:sp>
      <p:sp>
        <p:nvSpPr>
          <p:cNvPr id="4" name="灯片编号占位符 3"/>
          <p:cNvSpPr>
            <a:spLocks noGrp="1"/>
          </p:cNvSpPr>
          <p:nvPr>
            <p:ph type="sldNum" sz="quarter" idx="5"/>
          </p:nvPr>
        </p:nvSpPr>
        <p:spPr/>
        <p:txBody>
          <a:bodyPr/>
          <a:lstStyle/>
          <a:p>
            <a:fld id="{9A5BF6EA-8A2C-419D-B155-201008054C4F}" type="slidenum">
              <a:rPr lang="zh-CN" altLang="en-US" smtClean="0"/>
              <a:t>10</a:t>
            </a:fld>
            <a:endParaRPr lang="zh-CN" altLang="en-US"/>
          </a:p>
        </p:txBody>
      </p:sp>
    </p:spTree>
    <p:extLst>
      <p:ext uri="{BB962C8B-B14F-4D97-AF65-F5344CB8AC3E}">
        <p14:creationId xmlns:p14="http://schemas.microsoft.com/office/powerpoint/2010/main" val="419309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5790-8FBF-43B8-86A1-1B5EC4C621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1DB5A3-2C73-4374-AD78-471613A46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7B256B-E705-44DE-A5B5-CCB7F09EC624}"/>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C5A597BE-9EC2-4325-8794-6A9A4EE1ED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819593-453F-4FC9-8E0C-6BA3327E5219}"/>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122342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DD3BD-2E94-48D0-A1EB-BC2DD472D6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980B51-5522-4B9F-A77A-C1A40021D49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E2519F-8B1E-4B66-81AD-796F56E25F48}"/>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AF8C2F60-F3F7-4D16-B377-F2789271B6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F52985-3A83-4DDD-A1AA-A39E4DA56E57}"/>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107533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9651FA-4CB8-4F99-A8A4-A1087BABC0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2642E4-C82E-4874-9361-F9628FCF22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B6185A-2EF0-49CF-8BDD-07D671B354C2}"/>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6C5E21D0-BE5C-4427-A532-2CE35B8B91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5E06E1-33B8-4B17-A9D1-9B1248ACADCB}"/>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232061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D5A91-FF69-41ED-B6F3-FC7C466B30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5DACE7-75E9-475B-8A6D-8C59DAD19F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7FE923-CDDF-45CE-A801-77AF9B314C18}"/>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35A692E0-4BC2-4609-BF61-C60622AD96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5392AC-A82D-48B3-9BE5-FBBEB28A09EF}"/>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284358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E0DB-AD40-4957-9FE3-5EEDE14640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F3FD3F-F602-41F3-BAD8-B0BF68B8C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C954B1D-64FD-479F-B781-96A3C9286D45}"/>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F8C36722-9F86-4CEA-9776-3D1C89ADC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5DE90C-C3F0-432F-8CEF-F934E803AA95}"/>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2580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935EF-BDD4-4DD6-AF05-E57D99B2FF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9601EA-19E2-4595-842A-3AF1F5F15B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B1E24F-0A82-429E-A27F-D7AF3CB847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22C9816-9630-46C5-98BB-8F4557757DF4}"/>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A11797B3-21C3-495E-B983-E003145BD6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7C4F3D-69A7-4E8C-8047-908689FE73E1}"/>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253401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AA237-EF8F-42C9-957A-3AFDFB32FC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559E27-5E2F-41A3-A3C1-DF069CEF1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3B8CA8F-2464-448F-9A31-B3778D013A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EFDC1E2-56A9-4635-A5B6-4E6B678B3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AEFBB6-BA66-4C2C-AF0D-3EE66204BA2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19B2E9-F633-414B-B3D7-88A31C7E82AE}"/>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8" name="页脚占位符 7">
            <a:extLst>
              <a:ext uri="{FF2B5EF4-FFF2-40B4-BE49-F238E27FC236}">
                <a16:creationId xmlns:a16="http://schemas.microsoft.com/office/drawing/2014/main" id="{C201A556-E126-466A-9836-49B2327B6E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23E1B3-A9F5-4668-A568-B6AF5B269E48}"/>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133410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E884B-BFA4-48AD-81B7-A63D7F17C9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13C126-B435-4D25-8502-E760843165CB}"/>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4" name="页脚占位符 3">
            <a:extLst>
              <a:ext uri="{FF2B5EF4-FFF2-40B4-BE49-F238E27FC236}">
                <a16:creationId xmlns:a16="http://schemas.microsoft.com/office/drawing/2014/main" id="{F33DE7C1-04E8-4E86-AF12-CB9E855DCD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D4A407-64A3-44FF-87CD-749950A23EF8}"/>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15141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70A328-DE2F-44B7-B747-0851C0AA1160}"/>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3" name="页脚占位符 2">
            <a:extLst>
              <a:ext uri="{FF2B5EF4-FFF2-40B4-BE49-F238E27FC236}">
                <a16:creationId xmlns:a16="http://schemas.microsoft.com/office/drawing/2014/main" id="{07D85F45-4AA4-4A9C-86CB-D848A0B7EC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CF1F4F-5D8F-4027-A232-67EB484D52E2}"/>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35987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16B69-B094-4AD2-B464-41E2892788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DD1A58-5527-4018-ABBF-16F4BA60B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C012BB-56AA-46AF-81FD-5D2C9BE9E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85978F1-2189-4963-A03D-757F9C18FAA3}"/>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60C0FF34-A6BB-4AA2-A0B2-1B32B525B5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FC54B2-10D1-4EED-8234-0BF8E00371D7}"/>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15914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ED5F-2864-4537-97DD-86C860EB33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57572A-1302-43B9-BD1B-BA477C449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B970E8-4693-4633-8670-F3D1F786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76E937-79AB-411B-92AC-47CC671B68B0}"/>
              </a:ext>
            </a:extLst>
          </p:cNvPr>
          <p:cNvSpPr>
            <a:spLocks noGrp="1"/>
          </p:cNvSpPr>
          <p:nvPr>
            <p:ph type="dt" sz="half" idx="10"/>
          </p:nvPr>
        </p:nvSpPr>
        <p:spPr/>
        <p:txBody>
          <a:bodyPr/>
          <a:lstStyle/>
          <a:p>
            <a:fld id="{BCAC2028-99CB-4ED1-96A2-663C08A04BB2}"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D0E7CC63-CCC1-42E3-9358-395C532A01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14DEF3-95CC-4F35-8F4A-1BBCD7B5EBB5}"/>
              </a:ext>
            </a:extLst>
          </p:cNvPr>
          <p:cNvSpPr>
            <a:spLocks noGrp="1"/>
          </p:cNvSpPr>
          <p:nvPr>
            <p:ph type="sldNum" sz="quarter" idx="12"/>
          </p:nvPr>
        </p:nvSpPr>
        <p:spPr/>
        <p:txBody>
          <a:body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414055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063CA9-C721-4539-878B-ACB599583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0F3723-8F14-43A2-B533-62EA67D83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6CEA62-5DCE-43CD-9686-95564BAC5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C2028-99CB-4ED1-96A2-663C08A04BB2}"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338F9884-307F-4DD0-B142-D46044FD4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05896B-5902-47AE-80CF-FADB77796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CFD79-F9D1-489E-968E-E53B69816952}" type="slidenum">
              <a:rPr lang="zh-CN" altLang="en-US" smtClean="0"/>
              <a:t>‹#›</a:t>
            </a:fld>
            <a:endParaRPr lang="zh-CN" altLang="en-US"/>
          </a:p>
        </p:txBody>
      </p:sp>
    </p:spTree>
    <p:extLst>
      <p:ext uri="{BB962C8B-B14F-4D97-AF65-F5344CB8AC3E}">
        <p14:creationId xmlns:p14="http://schemas.microsoft.com/office/powerpoint/2010/main" val="25831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CD8EE-F58D-4298-8227-6ADD4EC5089A}"/>
              </a:ext>
            </a:extLst>
          </p:cNvPr>
          <p:cNvSpPr>
            <a:spLocks noGrp="1"/>
          </p:cNvSpPr>
          <p:nvPr>
            <p:ph type="ctrTitle"/>
          </p:nvPr>
        </p:nvSpPr>
        <p:spPr/>
        <p:txBody>
          <a:bodyPr/>
          <a:lstStyle/>
          <a:p>
            <a:r>
              <a:rPr lang="zh-CN" altLang="en-US" dirty="0"/>
              <a:t>联邦学习中的知识蒸馏</a:t>
            </a:r>
            <a:br>
              <a:rPr lang="en-US" altLang="zh-CN" dirty="0"/>
            </a:br>
            <a:endParaRPr lang="zh-CN" altLang="en-US" dirty="0"/>
          </a:p>
        </p:txBody>
      </p:sp>
      <p:sp>
        <p:nvSpPr>
          <p:cNvPr id="3" name="副标题 2">
            <a:extLst>
              <a:ext uri="{FF2B5EF4-FFF2-40B4-BE49-F238E27FC236}">
                <a16:creationId xmlns:a16="http://schemas.microsoft.com/office/drawing/2014/main" id="{66683796-96D8-4846-8367-921DD0176232}"/>
              </a:ext>
            </a:extLst>
          </p:cNvPr>
          <p:cNvSpPr>
            <a:spLocks noGrp="1"/>
          </p:cNvSpPr>
          <p:nvPr>
            <p:ph type="subTitle" idx="1"/>
          </p:nvPr>
        </p:nvSpPr>
        <p:spPr/>
        <p:txBody>
          <a:bodyPr/>
          <a:lstStyle/>
          <a:p>
            <a:r>
              <a:rPr lang="zh-CN" altLang="en-US" dirty="0"/>
              <a:t>步一凡</a:t>
            </a:r>
          </a:p>
        </p:txBody>
      </p:sp>
    </p:spTree>
    <p:extLst>
      <p:ext uri="{BB962C8B-B14F-4D97-AF65-F5344CB8AC3E}">
        <p14:creationId xmlns:p14="http://schemas.microsoft.com/office/powerpoint/2010/main" val="404572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551507-24BE-4E7D-B664-5B37DB9A2D11}"/>
              </a:ext>
            </a:extLst>
          </p:cNvPr>
          <p:cNvPicPr>
            <a:picLocks noChangeAspect="1"/>
          </p:cNvPicPr>
          <p:nvPr/>
        </p:nvPicPr>
        <p:blipFill>
          <a:blip r:embed="rId3"/>
          <a:stretch>
            <a:fillRect/>
          </a:stretch>
        </p:blipFill>
        <p:spPr>
          <a:xfrm>
            <a:off x="3030731" y="1718670"/>
            <a:ext cx="6154818" cy="2611473"/>
          </a:xfrm>
          <a:prstGeom prst="rect">
            <a:avLst/>
          </a:prstGeom>
        </p:spPr>
      </p:pic>
      <p:sp>
        <p:nvSpPr>
          <p:cNvPr id="5" name="矩形 4">
            <a:extLst>
              <a:ext uri="{FF2B5EF4-FFF2-40B4-BE49-F238E27FC236}">
                <a16:creationId xmlns:a16="http://schemas.microsoft.com/office/drawing/2014/main" id="{B4E4E37A-E792-44C4-9997-EB6D832376FC}"/>
              </a:ext>
            </a:extLst>
          </p:cNvPr>
          <p:cNvSpPr/>
          <p:nvPr/>
        </p:nvSpPr>
        <p:spPr>
          <a:xfrm>
            <a:off x="6975555" y="3864204"/>
            <a:ext cx="2736005" cy="437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36D3F32-7277-4467-B759-16861BFB7C7B}"/>
              </a:ext>
            </a:extLst>
          </p:cNvPr>
          <p:cNvSpPr txBox="1"/>
          <p:nvPr/>
        </p:nvSpPr>
        <p:spPr>
          <a:xfrm>
            <a:off x="1820084" y="4739966"/>
            <a:ext cx="8845501" cy="923330"/>
          </a:xfrm>
          <a:prstGeom prst="rect">
            <a:avLst/>
          </a:prstGeom>
          <a:noFill/>
        </p:spPr>
        <p:txBody>
          <a:bodyPr wrap="square">
            <a:spAutoFit/>
          </a:bodyPr>
          <a:lstStyle/>
          <a:p>
            <a:r>
              <a:rPr lang="zh-CN" altLang="en-US" b="0" i="0" dirty="0">
                <a:solidFill>
                  <a:srgbClr val="121212"/>
                </a:solidFill>
                <a:effectLst/>
                <a:latin typeface="-apple-system"/>
              </a:rPr>
              <a:t>一个典型的</a:t>
            </a:r>
            <a:r>
              <a:rPr lang="en-US" altLang="zh-CN" b="0" i="0" dirty="0">
                <a:solidFill>
                  <a:srgbClr val="121212"/>
                </a:solidFill>
                <a:effectLst/>
                <a:latin typeface="-apple-system"/>
              </a:rPr>
              <a:t>KD</a:t>
            </a:r>
            <a:r>
              <a:rPr lang="zh-CN" altLang="en-US" b="0" i="0" dirty="0">
                <a:solidFill>
                  <a:srgbClr val="121212"/>
                </a:solidFill>
                <a:effectLst/>
                <a:latin typeface="-apple-system"/>
              </a:rPr>
              <a:t>框架由三个</a:t>
            </a:r>
            <a:r>
              <a:rPr lang="en-US" altLang="zh-CN" b="0" i="0" dirty="0">
                <a:solidFill>
                  <a:srgbClr val="121212"/>
                </a:solidFill>
                <a:effectLst/>
                <a:latin typeface="-apple-system"/>
              </a:rPr>
              <a:t>part</a:t>
            </a:r>
            <a:r>
              <a:rPr lang="zh-CN" altLang="en-US" b="0" i="0" dirty="0">
                <a:solidFill>
                  <a:srgbClr val="121212"/>
                </a:solidFill>
                <a:effectLst/>
                <a:latin typeface="-apple-system"/>
              </a:rPr>
              <a:t>组成，</a:t>
            </a:r>
            <a:r>
              <a:rPr lang="en-US" altLang="zh-CN" b="0" i="0" dirty="0">
                <a:solidFill>
                  <a:srgbClr val="121212"/>
                </a:solidFill>
                <a:effectLst/>
                <a:latin typeface="-apple-system"/>
              </a:rPr>
              <a:t>Teacher model</a:t>
            </a:r>
            <a:r>
              <a:rPr lang="zh-CN" altLang="en-US" b="0" i="0" dirty="0">
                <a:solidFill>
                  <a:srgbClr val="121212"/>
                </a:solidFill>
                <a:effectLst/>
                <a:latin typeface="-apple-system"/>
              </a:rPr>
              <a:t>，</a:t>
            </a:r>
            <a:r>
              <a:rPr lang="en-US" altLang="zh-CN" b="0" i="0" dirty="0">
                <a:solidFill>
                  <a:srgbClr val="121212"/>
                </a:solidFill>
                <a:effectLst/>
                <a:latin typeface="-apple-system"/>
              </a:rPr>
              <a:t>student model </a:t>
            </a:r>
            <a:r>
              <a:rPr lang="zh-CN" altLang="en-US" b="0" i="0" dirty="0">
                <a:solidFill>
                  <a:srgbClr val="121212"/>
                </a:solidFill>
                <a:effectLst/>
                <a:latin typeface="-apple-system"/>
              </a:rPr>
              <a:t>和</a:t>
            </a:r>
            <a:r>
              <a:rPr lang="en-US" altLang="zh-CN" b="0" i="0" dirty="0">
                <a:solidFill>
                  <a:srgbClr val="121212"/>
                </a:solidFill>
                <a:effectLst/>
                <a:latin typeface="-apple-system"/>
              </a:rPr>
              <a:t>Knowledge transfer</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a:solidFill>
                  <a:srgbClr val="121212"/>
                </a:solidFill>
                <a:effectLst/>
                <a:latin typeface="-apple-system"/>
              </a:rPr>
              <a:t>学生</a:t>
            </a:r>
            <a:r>
              <a:rPr lang="zh-CN" altLang="en-US" b="0" i="0" dirty="0">
                <a:solidFill>
                  <a:srgbClr val="121212"/>
                </a:solidFill>
                <a:effectLst/>
                <a:latin typeface="-apple-system"/>
              </a:rPr>
              <a:t>？   教师？   知识？  迁移？</a:t>
            </a:r>
            <a:endParaRPr lang="en-US" altLang="zh-CN" b="0" i="0" dirty="0">
              <a:solidFill>
                <a:srgbClr val="121212"/>
              </a:solidFill>
              <a:effectLst/>
              <a:latin typeface="-apple-system"/>
            </a:endParaRPr>
          </a:p>
        </p:txBody>
      </p:sp>
      <p:sp>
        <p:nvSpPr>
          <p:cNvPr id="8" name="标题 1">
            <a:extLst>
              <a:ext uri="{FF2B5EF4-FFF2-40B4-BE49-F238E27FC236}">
                <a16:creationId xmlns:a16="http://schemas.microsoft.com/office/drawing/2014/main" id="{0C3BA8EB-36D1-48AE-ABAB-8830A7636DD0}"/>
              </a:ext>
            </a:extLst>
          </p:cNvPr>
          <p:cNvSpPr>
            <a:spLocks noGrp="1"/>
          </p:cNvSpPr>
          <p:nvPr>
            <p:ph type="title"/>
          </p:nvPr>
        </p:nvSpPr>
        <p:spPr>
          <a:xfrm>
            <a:off x="838200" y="365125"/>
            <a:ext cx="4385063" cy="1325563"/>
          </a:xfrm>
        </p:spPr>
        <p:txBody>
          <a:bodyPr/>
          <a:lstStyle/>
          <a:p>
            <a:r>
              <a:rPr lang="zh-CN" altLang="en-US" dirty="0"/>
              <a:t>知识蒸馏框架</a:t>
            </a:r>
          </a:p>
        </p:txBody>
      </p:sp>
      <p:sp>
        <p:nvSpPr>
          <p:cNvPr id="10" name="矩形 9">
            <a:extLst>
              <a:ext uri="{FF2B5EF4-FFF2-40B4-BE49-F238E27FC236}">
                <a16:creationId xmlns:a16="http://schemas.microsoft.com/office/drawing/2014/main" id="{AB082F8B-D839-4C7C-A513-FF6D969EB64A}"/>
              </a:ext>
            </a:extLst>
          </p:cNvPr>
          <p:cNvSpPr/>
          <p:nvPr/>
        </p:nvSpPr>
        <p:spPr>
          <a:xfrm>
            <a:off x="9711560" y="4330143"/>
            <a:ext cx="2221360" cy="381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708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4E4E37A-E792-44C4-9997-EB6D832376FC}"/>
              </a:ext>
            </a:extLst>
          </p:cNvPr>
          <p:cNvSpPr/>
          <p:nvPr/>
        </p:nvSpPr>
        <p:spPr>
          <a:xfrm>
            <a:off x="3969560" y="3848198"/>
            <a:ext cx="2736005" cy="437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0C3BA8EB-36D1-48AE-ABAB-8830A7636DD0}"/>
              </a:ext>
            </a:extLst>
          </p:cNvPr>
          <p:cNvSpPr>
            <a:spLocks noGrp="1"/>
          </p:cNvSpPr>
          <p:nvPr>
            <p:ph type="title"/>
          </p:nvPr>
        </p:nvSpPr>
        <p:spPr>
          <a:xfrm>
            <a:off x="838200" y="365125"/>
            <a:ext cx="4385063" cy="1325563"/>
          </a:xfrm>
        </p:spPr>
        <p:txBody>
          <a:bodyPr/>
          <a:lstStyle/>
          <a:p>
            <a:r>
              <a:rPr lang="zh-CN" altLang="en-US" dirty="0"/>
              <a:t>知识蒸馏分类</a:t>
            </a:r>
          </a:p>
        </p:txBody>
      </p:sp>
      <p:pic>
        <p:nvPicPr>
          <p:cNvPr id="9" name="图片 8">
            <a:extLst>
              <a:ext uri="{FF2B5EF4-FFF2-40B4-BE49-F238E27FC236}">
                <a16:creationId xmlns:a16="http://schemas.microsoft.com/office/drawing/2014/main" id="{86C76F59-9D48-4218-94D7-2068487D764D}"/>
              </a:ext>
            </a:extLst>
          </p:cNvPr>
          <p:cNvPicPr>
            <a:picLocks noChangeAspect="1"/>
          </p:cNvPicPr>
          <p:nvPr/>
        </p:nvPicPr>
        <p:blipFill>
          <a:blip r:embed="rId3"/>
          <a:stretch>
            <a:fillRect/>
          </a:stretch>
        </p:blipFill>
        <p:spPr>
          <a:xfrm>
            <a:off x="3138374" y="1268812"/>
            <a:ext cx="5571716" cy="3252213"/>
          </a:xfrm>
          <a:prstGeom prst="rect">
            <a:avLst/>
          </a:prstGeom>
        </p:spPr>
      </p:pic>
      <p:sp>
        <p:nvSpPr>
          <p:cNvPr id="10" name="矩形 9">
            <a:extLst>
              <a:ext uri="{FF2B5EF4-FFF2-40B4-BE49-F238E27FC236}">
                <a16:creationId xmlns:a16="http://schemas.microsoft.com/office/drawing/2014/main" id="{AB082F8B-D839-4C7C-A513-FF6D969EB64A}"/>
              </a:ext>
            </a:extLst>
          </p:cNvPr>
          <p:cNvSpPr/>
          <p:nvPr/>
        </p:nvSpPr>
        <p:spPr>
          <a:xfrm>
            <a:off x="6809334" y="4442508"/>
            <a:ext cx="2221360" cy="381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150A723-1703-4A25-8734-7B183A6F2293}"/>
              </a:ext>
            </a:extLst>
          </p:cNvPr>
          <p:cNvSpPr txBox="1"/>
          <p:nvPr/>
        </p:nvSpPr>
        <p:spPr>
          <a:xfrm>
            <a:off x="3138374" y="5127523"/>
            <a:ext cx="6553475" cy="923330"/>
          </a:xfrm>
          <a:prstGeom prst="rect">
            <a:avLst/>
          </a:prstGeom>
          <a:noFill/>
        </p:spPr>
        <p:txBody>
          <a:bodyPr wrap="square">
            <a:spAutoFit/>
          </a:bodyPr>
          <a:lstStyle/>
          <a:p>
            <a:r>
              <a:rPr lang="en-US" altLang="zh-CN" b="0" i="0" dirty="0">
                <a:solidFill>
                  <a:srgbClr val="121212"/>
                </a:solidFill>
                <a:effectLst/>
                <a:latin typeface="-apple-system"/>
              </a:rPr>
              <a:t>Logits(Response)-based</a:t>
            </a:r>
            <a:r>
              <a:rPr lang="en-US" altLang="zh-CN" dirty="0">
                <a:solidFill>
                  <a:srgbClr val="121212"/>
                </a:solidFill>
                <a:latin typeface="-apple-system"/>
              </a:rPr>
              <a:t>:                  </a:t>
            </a:r>
            <a:r>
              <a:rPr lang="en-US" altLang="zh-CN" b="0" i="0" dirty="0">
                <a:solidFill>
                  <a:srgbClr val="121212"/>
                </a:solidFill>
                <a:effectLst/>
                <a:latin typeface="-apple-system"/>
              </a:rPr>
              <a:t>output layer</a:t>
            </a:r>
            <a:br>
              <a:rPr lang="en-US" altLang="zh-CN" b="0" i="0" dirty="0">
                <a:solidFill>
                  <a:srgbClr val="121212"/>
                </a:solidFill>
                <a:effectLst/>
                <a:latin typeface="-apple-system"/>
              </a:rPr>
            </a:br>
            <a:r>
              <a:rPr lang="en-US" altLang="zh-CN" b="0" i="0" dirty="0">
                <a:solidFill>
                  <a:srgbClr val="121212"/>
                </a:solidFill>
                <a:effectLst/>
                <a:latin typeface="-apple-system"/>
              </a:rPr>
              <a:t>Feature-based</a:t>
            </a:r>
            <a:r>
              <a:rPr lang="en-US" altLang="zh-CN" dirty="0">
                <a:solidFill>
                  <a:srgbClr val="121212"/>
                </a:solidFill>
                <a:latin typeface="-apple-system"/>
              </a:rPr>
              <a:t>:                                   </a:t>
            </a:r>
            <a:r>
              <a:rPr lang="en-US" altLang="zh-CN" b="0" i="0" dirty="0">
                <a:solidFill>
                  <a:srgbClr val="121212"/>
                </a:solidFill>
                <a:effectLst/>
                <a:latin typeface="-apple-system"/>
              </a:rPr>
              <a:t>hidden layers</a:t>
            </a:r>
            <a:br>
              <a:rPr lang="en-US" altLang="zh-CN" b="0" i="0" dirty="0">
                <a:solidFill>
                  <a:srgbClr val="121212"/>
                </a:solidFill>
                <a:effectLst/>
                <a:latin typeface="-apple-system"/>
              </a:rPr>
            </a:br>
            <a:r>
              <a:rPr lang="en-US" altLang="zh-CN" b="0" i="0" dirty="0">
                <a:solidFill>
                  <a:srgbClr val="121212"/>
                </a:solidFill>
                <a:effectLst/>
                <a:latin typeface="-apple-system"/>
              </a:rPr>
              <a:t>Relation-based:                                  input-hidden-output</a:t>
            </a:r>
            <a:r>
              <a:rPr lang="zh-CN" altLang="en-US" b="0" i="0" dirty="0">
                <a:solidFill>
                  <a:srgbClr val="121212"/>
                </a:solidFill>
                <a:effectLst/>
                <a:latin typeface="-apple-system"/>
              </a:rPr>
              <a:t>之间的关系</a:t>
            </a:r>
            <a:endParaRPr lang="zh-CN" altLang="en-US" dirty="0"/>
          </a:p>
        </p:txBody>
      </p:sp>
    </p:spTree>
    <p:extLst>
      <p:ext uri="{BB962C8B-B14F-4D97-AF65-F5344CB8AC3E}">
        <p14:creationId xmlns:p14="http://schemas.microsoft.com/office/powerpoint/2010/main" val="3350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FCBFF31-9DE0-474C-9B96-5F7180EB5DDC}"/>
              </a:ext>
            </a:extLst>
          </p:cNvPr>
          <p:cNvSpPr>
            <a:spLocks noGrp="1"/>
          </p:cNvSpPr>
          <p:nvPr>
            <p:ph type="title"/>
          </p:nvPr>
        </p:nvSpPr>
        <p:spPr>
          <a:xfrm>
            <a:off x="702309" y="670232"/>
            <a:ext cx="11836940" cy="1139113"/>
          </a:xfrm>
        </p:spPr>
        <p:txBody>
          <a:bodyPr>
            <a:normAutofit fontScale="90000"/>
          </a:bodyPr>
          <a:lstStyle/>
          <a:p>
            <a:r>
              <a:rPr lang="en-US" altLang="zh-CN" sz="3100" b="1" dirty="0">
                <a:solidFill>
                  <a:srgbClr val="4D4D4D"/>
                </a:solidFill>
                <a:latin typeface="-apple-system"/>
              </a:rPr>
              <a:t>Distilling the Knowledge in a Neural Network(logits-based)</a:t>
            </a:r>
            <a:br>
              <a:rPr lang="en-US" altLang="zh-CN" sz="3100" b="1" dirty="0">
                <a:solidFill>
                  <a:srgbClr val="4D4D4D"/>
                </a:solidFill>
                <a:latin typeface="-apple-system"/>
              </a:rPr>
            </a:br>
            <a:r>
              <a:rPr lang="en-US" altLang="zh-CN" sz="3100" b="1" dirty="0">
                <a:solidFill>
                  <a:srgbClr val="4D4D4D"/>
                </a:solidFill>
                <a:latin typeface="-apple-system"/>
              </a:rPr>
              <a:t>NIPS 2014</a:t>
            </a:r>
            <a:br>
              <a:rPr lang="zh-CN" altLang="en-US" dirty="0"/>
            </a:br>
            <a:endParaRPr lang="zh-CN" altLang="en-US" dirty="0"/>
          </a:p>
        </p:txBody>
      </p:sp>
      <p:pic>
        <p:nvPicPr>
          <p:cNvPr id="11" name="图片 10">
            <a:extLst>
              <a:ext uri="{FF2B5EF4-FFF2-40B4-BE49-F238E27FC236}">
                <a16:creationId xmlns:a16="http://schemas.microsoft.com/office/drawing/2014/main" id="{D0246108-BB24-4A56-8EA7-0141620E1756}"/>
              </a:ext>
            </a:extLst>
          </p:cNvPr>
          <p:cNvPicPr>
            <a:picLocks noChangeAspect="1"/>
          </p:cNvPicPr>
          <p:nvPr/>
        </p:nvPicPr>
        <p:blipFill>
          <a:blip r:embed="rId3"/>
          <a:stretch>
            <a:fillRect/>
          </a:stretch>
        </p:blipFill>
        <p:spPr>
          <a:xfrm>
            <a:off x="7737907" y="2752552"/>
            <a:ext cx="2616334" cy="857294"/>
          </a:xfrm>
          <a:prstGeom prst="rect">
            <a:avLst/>
          </a:prstGeom>
        </p:spPr>
      </p:pic>
      <p:pic>
        <p:nvPicPr>
          <p:cNvPr id="12" name="图片 11">
            <a:extLst>
              <a:ext uri="{FF2B5EF4-FFF2-40B4-BE49-F238E27FC236}">
                <a16:creationId xmlns:a16="http://schemas.microsoft.com/office/drawing/2014/main" id="{7F003E56-C6CE-436E-A73D-4D99E4717ED8}"/>
              </a:ext>
            </a:extLst>
          </p:cNvPr>
          <p:cNvPicPr>
            <a:picLocks noChangeAspect="1"/>
          </p:cNvPicPr>
          <p:nvPr/>
        </p:nvPicPr>
        <p:blipFill>
          <a:blip r:embed="rId4"/>
          <a:stretch>
            <a:fillRect/>
          </a:stretch>
        </p:blipFill>
        <p:spPr>
          <a:xfrm>
            <a:off x="1377343" y="5474200"/>
            <a:ext cx="3820371" cy="542603"/>
          </a:xfrm>
          <a:prstGeom prst="rect">
            <a:avLst/>
          </a:prstGeom>
        </p:spPr>
      </p:pic>
      <p:pic>
        <p:nvPicPr>
          <p:cNvPr id="14" name="图片 13">
            <a:extLst>
              <a:ext uri="{FF2B5EF4-FFF2-40B4-BE49-F238E27FC236}">
                <a16:creationId xmlns:a16="http://schemas.microsoft.com/office/drawing/2014/main" id="{360DE583-0CAE-43BF-BE58-F97D11B0813A}"/>
              </a:ext>
            </a:extLst>
          </p:cNvPr>
          <p:cNvPicPr>
            <a:picLocks noChangeAspect="1"/>
          </p:cNvPicPr>
          <p:nvPr/>
        </p:nvPicPr>
        <p:blipFill>
          <a:blip r:embed="rId5"/>
          <a:stretch>
            <a:fillRect/>
          </a:stretch>
        </p:blipFill>
        <p:spPr>
          <a:xfrm>
            <a:off x="6786104" y="3562550"/>
            <a:ext cx="5003284" cy="1856422"/>
          </a:xfrm>
          <a:prstGeom prst="rect">
            <a:avLst/>
          </a:prstGeom>
        </p:spPr>
      </p:pic>
      <p:pic>
        <p:nvPicPr>
          <p:cNvPr id="7" name="图片 6">
            <a:extLst>
              <a:ext uri="{FF2B5EF4-FFF2-40B4-BE49-F238E27FC236}">
                <a16:creationId xmlns:a16="http://schemas.microsoft.com/office/drawing/2014/main" id="{41361717-591E-483C-9116-98D107435140}"/>
              </a:ext>
            </a:extLst>
          </p:cNvPr>
          <p:cNvPicPr>
            <a:picLocks noChangeAspect="1"/>
          </p:cNvPicPr>
          <p:nvPr/>
        </p:nvPicPr>
        <p:blipFill>
          <a:blip r:embed="rId6"/>
          <a:stretch>
            <a:fillRect/>
          </a:stretch>
        </p:blipFill>
        <p:spPr>
          <a:xfrm>
            <a:off x="285722" y="2250061"/>
            <a:ext cx="6340305" cy="2963711"/>
          </a:xfrm>
          <a:prstGeom prst="rect">
            <a:avLst/>
          </a:prstGeom>
        </p:spPr>
      </p:pic>
      <p:sp>
        <p:nvSpPr>
          <p:cNvPr id="8" name="椭圆 7">
            <a:extLst>
              <a:ext uri="{FF2B5EF4-FFF2-40B4-BE49-F238E27FC236}">
                <a16:creationId xmlns:a16="http://schemas.microsoft.com/office/drawing/2014/main" id="{4C67FD3B-32A2-42BF-B4D7-A265EB55BDBD}"/>
              </a:ext>
            </a:extLst>
          </p:cNvPr>
          <p:cNvSpPr/>
          <p:nvPr/>
        </p:nvSpPr>
        <p:spPr>
          <a:xfrm>
            <a:off x="1233450" y="5462577"/>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F15DBE57-83C5-4AED-BC4E-3F0F7825C9C6}"/>
              </a:ext>
            </a:extLst>
          </p:cNvPr>
          <p:cNvSpPr/>
          <p:nvPr/>
        </p:nvSpPr>
        <p:spPr>
          <a:xfrm>
            <a:off x="7563556" y="2623641"/>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 name="文本框 1">
            <a:extLst>
              <a:ext uri="{FF2B5EF4-FFF2-40B4-BE49-F238E27FC236}">
                <a16:creationId xmlns:a16="http://schemas.microsoft.com/office/drawing/2014/main" id="{23E17779-FB06-4E8D-A8D8-DE4F1CD13041}"/>
              </a:ext>
            </a:extLst>
          </p:cNvPr>
          <p:cNvSpPr txBox="1"/>
          <p:nvPr/>
        </p:nvSpPr>
        <p:spPr>
          <a:xfrm>
            <a:off x="1836891" y="1558226"/>
            <a:ext cx="6182316" cy="369332"/>
          </a:xfrm>
          <a:prstGeom prst="rect">
            <a:avLst/>
          </a:prstGeom>
          <a:noFill/>
        </p:spPr>
        <p:txBody>
          <a:bodyPr wrap="square" rtlCol="0">
            <a:spAutoFit/>
          </a:bodyPr>
          <a:lstStyle/>
          <a:p>
            <a:r>
              <a:rPr lang="zh-CN" altLang="en-US" dirty="0"/>
              <a:t>训练一个小模型能够达到大模型的效果</a:t>
            </a:r>
          </a:p>
        </p:txBody>
      </p:sp>
      <p:sp>
        <p:nvSpPr>
          <p:cNvPr id="3" name="文本框 2">
            <a:extLst>
              <a:ext uri="{FF2B5EF4-FFF2-40B4-BE49-F238E27FC236}">
                <a16:creationId xmlns:a16="http://schemas.microsoft.com/office/drawing/2014/main" id="{F4AE6B54-18AE-41CB-80E1-D2B502DD8A19}"/>
              </a:ext>
            </a:extLst>
          </p:cNvPr>
          <p:cNvSpPr txBox="1"/>
          <p:nvPr/>
        </p:nvSpPr>
        <p:spPr>
          <a:xfrm>
            <a:off x="6096001" y="5700604"/>
            <a:ext cx="6090752" cy="646331"/>
          </a:xfrm>
          <a:prstGeom prst="rect">
            <a:avLst/>
          </a:prstGeom>
          <a:noFill/>
        </p:spPr>
        <p:txBody>
          <a:bodyPr wrap="square" rtlCol="0">
            <a:spAutoFit/>
          </a:bodyPr>
          <a:lstStyle/>
          <a:p>
            <a:r>
              <a:rPr lang="zh-CN" altLang="en-US" dirty="0"/>
              <a:t>训练过程中，使教师模型与学生模型输出软化，温度升高</a:t>
            </a:r>
            <a:endParaRPr lang="en-US" altLang="zh-CN" dirty="0"/>
          </a:p>
          <a:p>
            <a:r>
              <a:rPr lang="zh-CN" altLang="en-US" dirty="0"/>
              <a:t>使用时，温度恢复到</a:t>
            </a:r>
            <a:r>
              <a:rPr lang="en-US" altLang="zh-CN" dirty="0"/>
              <a:t>1</a:t>
            </a:r>
            <a:endParaRPr lang="zh-CN" altLang="en-US" dirty="0"/>
          </a:p>
        </p:txBody>
      </p:sp>
    </p:spTree>
    <p:extLst>
      <p:ext uri="{BB962C8B-B14F-4D97-AF65-F5344CB8AC3E}">
        <p14:creationId xmlns:p14="http://schemas.microsoft.com/office/powerpoint/2010/main" val="206308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6C4A0F0-1078-485B-AA85-361CAF1D79FA}"/>
              </a:ext>
            </a:extLst>
          </p:cNvPr>
          <p:cNvPicPr>
            <a:picLocks noGrp="1" noChangeAspect="1"/>
          </p:cNvPicPr>
          <p:nvPr>
            <p:ph idx="1"/>
          </p:nvPr>
        </p:nvPicPr>
        <p:blipFill>
          <a:blip r:embed="rId3"/>
          <a:stretch>
            <a:fillRect/>
          </a:stretch>
        </p:blipFill>
        <p:spPr>
          <a:xfrm>
            <a:off x="2153875" y="1433767"/>
            <a:ext cx="8522604" cy="2757782"/>
          </a:xfrm>
        </p:spPr>
      </p:pic>
      <p:pic>
        <p:nvPicPr>
          <p:cNvPr id="4" name="内容占位符 4">
            <a:extLst>
              <a:ext uri="{FF2B5EF4-FFF2-40B4-BE49-F238E27FC236}">
                <a16:creationId xmlns:a16="http://schemas.microsoft.com/office/drawing/2014/main" id="{3FBB6035-040E-4F6D-BACC-51D9777D6289}"/>
              </a:ext>
            </a:extLst>
          </p:cNvPr>
          <p:cNvPicPr>
            <a:picLocks noChangeAspect="1"/>
          </p:cNvPicPr>
          <p:nvPr/>
        </p:nvPicPr>
        <p:blipFill>
          <a:blip r:embed="rId4"/>
          <a:stretch>
            <a:fillRect/>
          </a:stretch>
        </p:blipFill>
        <p:spPr>
          <a:xfrm>
            <a:off x="1157377" y="4109997"/>
            <a:ext cx="10515600" cy="2132741"/>
          </a:xfrm>
          <a:prstGeom prst="rect">
            <a:avLst/>
          </a:prstGeom>
        </p:spPr>
      </p:pic>
      <p:sp>
        <p:nvSpPr>
          <p:cNvPr id="7" name="标题 1">
            <a:extLst>
              <a:ext uri="{FF2B5EF4-FFF2-40B4-BE49-F238E27FC236}">
                <a16:creationId xmlns:a16="http://schemas.microsoft.com/office/drawing/2014/main" id="{88BE853A-473E-4BC5-95C5-248373B6C90F}"/>
              </a:ext>
            </a:extLst>
          </p:cNvPr>
          <p:cNvSpPr>
            <a:spLocks noGrp="1"/>
          </p:cNvSpPr>
          <p:nvPr>
            <p:ph type="title"/>
          </p:nvPr>
        </p:nvSpPr>
        <p:spPr>
          <a:xfrm>
            <a:off x="702309" y="670232"/>
            <a:ext cx="11836940" cy="1139113"/>
          </a:xfrm>
        </p:spPr>
        <p:txBody>
          <a:bodyPr>
            <a:normAutofit fontScale="90000"/>
          </a:bodyPr>
          <a:lstStyle/>
          <a:p>
            <a:r>
              <a:rPr lang="en-US" altLang="zh-CN" sz="3100" b="1" dirty="0">
                <a:solidFill>
                  <a:srgbClr val="4D4D4D"/>
                </a:solidFill>
                <a:latin typeface="-apple-system"/>
              </a:rPr>
              <a:t>Distilling the Knowledge in a Neural Network (logits-based)</a:t>
            </a:r>
            <a:br>
              <a:rPr lang="en-US" altLang="zh-CN" sz="3100" b="1" dirty="0">
                <a:solidFill>
                  <a:srgbClr val="4D4D4D"/>
                </a:solidFill>
                <a:latin typeface="-apple-system"/>
              </a:rPr>
            </a:br>
            <a:r>
              <a:rPr lang="en-US" altLang="zh-CN" sz="3100" b="1" dirty="0">
                <a:solidFill>
                  <a:srgbClr val="4D4D4D"/>
                </a:solidFill>
                <a:latin typeface="-apple-system"/>
              </a:rPr>
              <a:t>NIPS 2014</a:t>
            </a:r>
            <a:br>
              <a:rPr lang="zh-CN" altLang="en-US" dirty="0"/>
            </a:br>
            <a:endParaRPr lang="zh-CN" altLang="en-US" dirty="0"/>
          </a:p>
        </p:txBody>
      </p:sp>
    </p:spTree>
    <p:extLst>
      <p:ext uri="{BB962C8B-B14F-4D97-AF65-F5344CB8AC3E}">
        <p14:creationId xmlns:p14="http://schemas.microsoft.com/office/powerpoint/2010/main" val="35660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F4B0C-1B52-467C-ADD2-632F0F58617C}"/>
              </a:ext>
            </a:extLst>
          </p:cNvPr>
          <p:cNvSpPr>
            <a:spLocks noGrp="1"/>
          </p:cNvSpPr>
          <p:nvPr>
            <p:ph type="title"/>
          </p:nvPr>
        </p:nvSpPr>
        <p:spPr>
          <a:xfrm>
            <a:off x="838200" y="455077"/>
            <a:ext cx="10515600" cy="1463675"/>
          </a:xfrm>
        </p:spPr>
        <p:txBody>
          <a:bodyPr>
            <a:normAutofit/>
          </a:bodyPr>
          <a:lstStyle/>
          <a:p>
            <a:r>
              <a:rPr lang="en-US" altLang="zh-CN" sz="2800" b="1" dirty="0" err="1">
                <a:solidFill>
                  <a:srgbClr val="4D4D4D"/>
                </a:solidFill>
                <a:latin typeface="-apple-system"/>
              </a:rPr>
              <a:t>Fitnets</a:t>
            </a:r>
            <a:r>
              <a:rPr lang="en-US" altLang="zh-CN" sz="2800" b="1" dirty="0">
                <a:solidFill>
                  <a:srgbClr val="4D4D4D"/>
                </a:solidFill>
                <a:latin typeface="-apple-system"/>
              </a:rPr>
              <a:t>: Hints for thin </a:t>
            </a:r>
            <a:r>
              <a:rPr lang="en-US" altLang="zh-CN" sz="2800" b="1" i="0" dirty="0">
                <a:solidFill>
                  <a:srgbClr val="4D4D4D"/>
                </a:solidFill>
                <a:effectLst/>
                <a:latin typeface="-apple-system"/>
              </a:rPr>
              <a:t>deep nets(feature-based)</a:t>
            </a:r>
            <a:br>
              <a:rPr lang="en-US" altLang="zh-CN" sz="2800" b="1" i="0" dirty="0">
                <a:solidFill>
                  <a:srgbClr val="4D4D4D"/>
                </a:solidFill>
                <a:effectLst/>
                <a:latin typeface="-apple-system"/>
              </a:rPr>
            </a:br>
            <a:r>
              <a:rPr lang="en-US" altLang="zh-CN" sz="2800" b="1" i="0" dirty="0">
                <a:solidFill>
                  <a:srgbClr val="4D4D4D"/>
                </a:solidFill>
                <a:effectLst/>
                <a:latin typeface="-apple-system"/>
              </a:rPr>
              <a:t> ICLR 2015</a:t>
            </a:r>
            <a:endParaRPr lang="zh-CN" altLang="en-US" sz="2800" dirty="0"/>
          </a:p>
        </p:txBody>
      </p:sp>
      <p:pic>
        <p:nvPicPr>
          <p:cNvPr id="5" name="图片 4">
            <a:extLst>
              <a:ext uri="{FF2B5EF4-FFF2-40B4-BE49-F238E27FC236}">
                <a16:creationId xmlns:a16="http://schemas.microsoft.com/office/drawing/2014/main" id="{60C00EF8-AB4F-48C0-B033-879495C8828C}"/>
              </a:ext>
            </a:extLst>
          </p:cNvPr>
          <p:cNvPicPr>
            <a:picLocks noChangeAspect="1"/>
          </p:cNvPicPr>
          <p:nvPr/>
        </p:nvPicPr>
        <p:blipFill>
          <a:blip r:embed="rId3"/>
          <a:stretch>
            <a:fillRect/>
          </a:stretch>
        </p:blipFill>
        <p:spPr>
          <a:xfrm>
            <a:off x="838200" y="5134201"/>
            <a:ext cx="7061563" cy="755689"/>
          </a:xfrm>
          <a:prstGeom prst="rect">
            <a:avLst/>
          </a:prstGeom>
        </p:spPr>
      </p:pic>
      <p:pic>
        <p:nvPicPr>
          <p:cNvPr id="6" name="图片 5">
            <a:extLst>
              <a:ext uri="{FF2B5EF4-FFF2-40B4-BE49-F238E27FC236}">
                <a16:creationId xmlns:a16="http://schemas.microsoft.com/office/drawing/2014/main" id="{58B3378B-CF47-42E5-B6A9-3F702E472885}"/>
              </a:ext>
            </a:extLst>
          </p:cNvPr>
          <p:cNvPicPr>
            <a:picLocks noChangeAspect="1"/>
          </p:cNvPicPr>
          <p:nvPr/>
        </p:nvPicPr>
        <p:blipFill>
          <a:blip r:embed="rId4"/>
          <a:stretch>
            <a:fillRect/>
          </a:stretch>
        </p:blipFill>
        <p:spPr>
          <a:xfrm>
            <a:off x="8258085" y="5010112"/>
            <a:ext cx="3511730" cy="1473276"/>
          </a:xfrm>
          <a:prstGeom prst="rect">
            <a:avLst/>
          </a:prstGeom>
        </p:spPr>
      </p:pic>
      <p:pic>
        <p:nvPicPr>
          <p:cNvPr id="9" name="图片 8">
            <a:extLst>
              <a:ext uri="{FF2B5EF4-FFF2-40B4-BE49-F238E27FC236}">
                <a16:creationId xmlns:a16="http://schemas.microsoft.com/office/drawing/2014/main" id="{FD4DD2FA-FB97-46E9-9E2D-DD1DA34B7CDA}"/>
              </a:ext>
            </a:extLst>
          </p:cNvPr>
          <p:cNvPicPr>
            <a:picLocks noChangeAspect="1"/>
          </p:cNvPicPr>
          <p:nvPr/>
        </p:nvPicPr>
        <p:blipFill>
          <a:blip r:embed="rId5"/>
          <a:stretch>
            <a:fillRect/>
          </a:stretch>
        </p:blipFill>
        <p:spPr>
          <a:xfrm>
            <a:off x="668783" y="2331761"/>
            <a:ext cx="7333446" cy="2194478"/>
          </a:xfrm>
          <a:prstGeom prst="rect">
            <a:avLst/>
          </a:prstGeom>
        </p:spPr>
      </p:pic>
      <p:sp>
        <p:nvSpPr>
          <p:cNvPr id="10" name="矩形 9">
            <a:extLst>
              <a:ext uri="{FF2B5EF4-FFF2-40B4-BE49-F238E27FC236}">
                <a16:creationId xmlns:a16="http://schemas.microsoft.com/office/drawing/2014/main" id="{B51AB176-41F5-4035-AB7C-B1BB3DDF3500}"/>
              </a:ext>
            </a:extLst>
          </p:cNvPr>
          <p:cNvSpPr/>
          <p:nvPr/>
        </p:nvSpPr>
        <p:spPr>
          <a:xfrm>
            <a:off x="3407343" y="2331761"/>
            <a:ext cx="2093495" cy="2389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2296E4A-4B20-48CD-BC26-62053B0426AA}"/>
              </a:ext>
            </a:extLst>
          </p:cNvPr>
          <p:cNvSpPr/>
          <p:nvPr/>
        </p:nvSpPr>
        <p:spPr>
          <a:xfrm>
            <a:off x="6626994" y="5370897"/>
            <a:ext cx="418699" cy="389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9F4A1B7B-1C9B-44DF-ACE9-152C440C5304}"/>
              </a:ext>
            </a:extLst>
          </p:cNvPr>
          <p:cNvSpPr/>
          <p:nvPr/>
        </p:nvSpPr>
        <p:spPr>
          <a:xfrm>
            <a:off x="4252686" y="1918752"/>
            <a:ext cx="362857" cy="413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C2041DA-9539-4DEB-AF81-EC0F955B8125}"/>
              </a:ext>
            </a:extLst>
          </p:cNvPr>
          <p:cNvSpPr txBox="1"/>
          <p:nvPr/>
        </p:nvSpPr>
        <p:spPr>
          <a:xfrm>
            <a:off x="3828257" y="1527582"/>
            <a:ext cx="1890371" cy="369332"/>
          </a:xfrm>
          <a:prstGeom prst="rect">
            <a:avLst/>
          </a:prstGeom>
          <a:noFill/>
        </p:spPr>
        <p:txBody>
          <a:bodyPr wrap="square" rtlCol="0">
            <a:spAutoFit/>
          </a:bodyPr>
          <a:lstStyle/>
          <a:p>
            <a:r>
              <a:rPr lang="zh-CN" altLang="en-US" dirty="0"/>
              <a:t>特征提取层</a:t>
            </a:r>
          </a:p>
        </p:txBody>
      </p:sp>
    </p:spTree>
    <p:extLst>
      <p:ext uri="{BB962C8B-B14F-4D97-AF65-F5344CB8AC3E}">
        <p14:creationId xmlns:p14="http://schemas.microsoft.com/office/powerpoint/2010/main" val="396553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2FD765-1D18-4080-A9EB-035F7D748485}"/>
              </a:ext>
            </a:extLst>
          </p:cNvPr>
          <p:cNvSpPr txBox="1">
            <a:spLocks noGrp="1"/>
          </p:cNvSpPr>
          <p:nvPr>
            <p:ph type="title"/>
          </p:nvPr>
        </p:nvSpPr>
        <p:spPr>
          <a:xfrm>
            <a:off x="838200" y="730781"/>
            <a:ext cx="10515600" cy="1255728"/>
          </a:xfrm>
          <a:prstGeom prst="rect">
            <a:avLst/>
          </a:prstGeom>
          <a:noFill/>
        </p:spPr>
        <p:txBody>
          <a:bodyPr wrap="square">
            <a:spAutoFit/>
          </a:bodyPr>
          <a:lstStyle/>
          <a:p>
            <a:r>
              <a:rPr lang="en-US" altLang="zh-CN" sz="2800" b="1" dirty="0">
                <a:solidFill>
                  <a:srgbClr val="4D4D4D"/>
                </a:solidFill>
                <a:latin typeface="-apple-system"/>
              </a:rPr>
              <a:t>A gift from knowledge distillation: Fast optimization, network minimization and transfer learning(relation-based)</a:t>
            </a:r>
            <a:br>
              <a:rPr lang="en-US" altLang="zh-CN" sz="2800" b="1" dirty="0">
                <a:solidFill>
                  <a:srgbClr val="4D4D4D"/>
                </a:solidFill>
                <a:latin typeface="-apple-system"/>
              </a:rPr>
            </a:br>
            <a:r>
              <a:rPr lang="en-US" altLang="zh-CN" sz="2800" b="1" dirty="0">
                <a:solidFill>
                  <a:srgbClr val="4D4D4D"/>
                </a:solidFill>
                <a:latin typeface="-apple-system"/>
              </a:rPr>
              <a:t>CVPR 2017</a:t>
            </a:r>
            <a:endParaRPr lang="zh-CN" altLang="en-US" sz="2800" b="1" dirty="0">
              <a:solidFill>
                <a:srgbClr val="4D4D4D"/>
              </a:solidFill>
              <a:latin typeface="-apple-system"/>
            </a:endParaRPr>
          </a:p>
        </p:txBody>
      </p:sp>
      <p:sp>
        <p:nvSpPr>
          <p:cNvPr id="8" name="矩形 7">
            <a:extLst>
              <a:ext uri="{FF2B5EF4-FFF2-40B4-BE49-F238E27FC236}">
                <a16:creationId xmlns:a16="http://schemas.microsoft.com/office/drawing/2014/main" id="{9FAD3300-4A9E-44C5-B86B-D8EF4B6FAA89}"/>
              </a:ext>
            </a:extLst>
          </p:cNvPr>
          <p:cNvSpPr/>
          <p:nvPr/>
        </p:nvSpPr>
        <p:spPr>
          <a:xfrm>
            <a:off x="9640049" y="3715056"/>
            <a:ext cx="1847102" cy="3421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4DDFF34A-CCF5-4F05-91C2-1D48EFF1A9BC}"/>
              </a:ext>
            </a:extLst>
          </p:cNvPr>
          <p:cNvPicPr>
            <a:picLocks noChangeAspect="1"/>
          </p:cNvPicPr>
          <p:nvPr/>
        </p:nvPicPr>
        <p:blipFill>
          <a:blip r:embed="rId3"/>
          <a:stretch>
            <a:fillRect/>
          </a:stretch>
        </p:blipFill>
        <p:spPr>
          <a:xfrm>
            <a:off x="6403034" y="3777603"/>
            <a:ext cx="5391427" cy="660434"/>
          </a:xfrm>
          <a:prstGeom prst="rect">
            <a:avLst/>
          </a:prstGeom>
        </p:spPr>
      </p:pic>
      <p:pic>
        <p:nvPicPr>
          <p:cNvPr id="3" name="图片 2">
            <a:extLst>
              <a:ext uri="{FF2B5EF4-FFF2-40B4-BE49-F238E27FC236}">
                <a16:creationId xmlns:a16="http://schemas.microsoft.com/office/drawing/2014/main" id="{7F67CE05-A61C-4238-B925-3F43A454D7F1}"/>
              </a:ext>
            </a:extLst>
          </p:cNvPr>
          <p:cNvPicPr>
            <a:picLocks noChangeAspect="1"/>
          </p:cNvPicPr>
          <p:nvPr/>
        </p:nvPicPr>
        <p:blipFill>
          <a:blip r:embed="rId4"/>
          <a:stretch>
            <a:fillRect/>
          </a:stretch>
        </p:blipFill>
        <p:spPr>
          <a:xfrm>
            <a:off x="838200" y="2631917"/>
            <a:ext cx="5250622" cy="2825607"/>
          </a:xfrm>
          <a:prstGeom prst="rect">
            <a:avLst/>
          </a:prstGeom>
        </p:spPr>
      </p:pic>
      <p:pic>
        <p:nvPicPr>
          <p:cNvPr id="11" name="图片 10">
            <a:extLst>
              <a:ext uri="{FF2B5EF4-FFF2-40B4-BE49-F238E27FC236}">
                <a16:creationId xmlns:a16="http://schemas.microsoft.com/office/drawing/2014/main" id="{502E0D81-EF64-42DD-9A5C-EF0C70BE93A7}"/>
              </a:ext>
            </a:extLst>
          </p:cNvPr>
          <p:cNvPicPr>
            <a:picLocks noChangeAspect="1"/>
          </p:cNvPicPr>
          <p:nvPr/>
        </p:nvPicPr>
        <p:blipFill>
          <a:blip r:embed="rId5"/>
          <a:stretch>
            <a:fillRect/>
          </a:stretch>
        </p:blipFill>
        <p:spPr>
          <a:xfrm>
            <a:off x="6403034" y="2824364"/>
            <a:ext cx="4560784" cy="854264"/>
          </a:xfrm>
          <a:prstGeom prst="rect">
            <a:avLst/>
          </a:prstGeom>
        </p:spPr>
      </p:pic>
      <p:pic>
        <p:nvPicPr>
          <p:cNvPr id="13" name="图片 12">
            <a:extLst>
              <a:ext uri="{FF2B5EF4-FFF2-40B4-BE49-F238E27FC236}">
                <a16:creationId xmlns:a16="http://schemas.microsoft.com/office/drawing/2014/main" id="{5B88E5C1-8D1E-49DA-B0CA-F949E185D1F7}"/>
              </a:ext>
            </a:extLst>
          </p:cNvPr>
          <p:cNvPicPr>
            <a:picLocks noChangeAspect="1"/>
          </p:cNvPicPr>
          <p:nvPr/>
        </p:nvPicPr>
        <p:blipFill>
          <a:blip r:embed="rId6"/>
          <a:stretch>
            <a:fillRect/>
          </a:stretch>
        </p:blipFill>
        <p:spPr>
          <a:xfrm>
            <a:off x="6585561" y="2114042"/>
            <a:ext cx="2640439" cy="305253"/>
          </a:xfrm>
          <a:prstGeom prst="rect">
            <a:avLst/>
          </a:prstGeom>
        </p:spPr>
      </p:pic>
      <p:pic>
        <p:nvPicPr>
          <p:cNvPr id="15" name="图片 14">
            <a:extLst>
              <a:ext uri="{FF2B5EF4-FFF2-40B4-BE49-F238E27FC236}">
                <a16:creationId xmlns:a16="http://schemas.microsoft.com/office/drawing/2014/main" id="{62D2190F-B140-4236-8765-87596A8FFA91}"/>
              </a:ext>
            </a:extLst>
          </p:cNvPr>
          <p:cNvPicPr>
            <a:picLocks noChangeAspect="1"/>
          </p:cNvPicPr>
          <p:nvPr/>
        </p:nvPicPr>
        <p:blipFill>
          <a:blip r:embed="rId7"/>
          <a:stretch>
            <a:fillRect/>
          </a:stretch>
        </p:blipFill>
        <p:spPr>
          <a:xfrm>
            <a:off x="9538604" y="1850522"/>
            <a:ext cx="1219263" cy="234962"/>
          </a:xfrm>
          <a:prstGeom prst="rect">
            <a:avLst/>
          </a:prstGeom>
        </p:spPr>
      </p:pic>
      <p:pic>
        <p:nvPicPr>
          <p:cNvPr id="17" name="图片 16">
            <a:extLst>
              <a:ext uri="{FF2B5EF4-FFF2-40B4-BE49-F238E27FC236}">
                <a16:creationId xmlns:a16="http://schemas.microsoft.com/office/drawing/2014/main" id="{4DEF8D00-C40E-428C-B876-13EF6225E95B}"/>
              </a:ext>
            </a:extLst>
          </p:cNvPr>
          <p:cNvPicPr>
            <a:picLocks noChangeAspect="1"/>
          </p:cNvPicPr>
          <p:nvPr/>
        </p:nvPicPr>
        <p:blipFill>
          <a:blip r:embed="rId8"/>
          <a:stretch>
            <a:fillRect/>
          </a:stretch>
        </p:blipFill>
        <p:spPr>
          <a:xfrm>
            <a:off x="9567180" y="2308164"/>
            <a:ext cx="1162110" cy="222261"/>
          </a:xfrm>
          <a:prstGeom prst="rect">
            <a:avLst/>
          </a:prstGeom>
        </p:spPr>
      </p:pic>
      <p:sp>
        <p:nvSpPr>
          <p:cNvPr id="19" name="文本框 18">
            <a:extLst>
              <a:ext uri="{FF2B5EF4-FFF2-40B4-BE49-F238E27FC236}">
                <a16:creationId xmlns:a16="http://schemas.microsoft.com/office/drawing/2014/main" id="{5DAED21C-3D6B-4BE8-8BA6-7F9C967FE9D8}"/>
              </a:ext>
            </a:extLst>
          </p:cNvPr>
          <p:cNvSpPr txBox="1"/>
          <p:nvPr/>
        </p:nvSpPr>
        <p:spPr>
          <a:xfrm>
            <a:off x="5805914" y="4633169"/>
            <a:ext cx="6062035" cy="1200329"/>
          </a:xfrm>
          <a:prstGeom prst="rect">
            <a:avLst/>
          </a:prstGeom>
          <a:noFill/>
        </p:spPr>
        <p:txBody>
          <a:bodyPr wrap="square" rtlCol="0">
            <a:spAutoFit/>
          </a:bodyPr>
          <a:lstStyle/>
          <a:p>
            <a:r>
              <a:rPr lang="zh-CN" altLang="en-US" sz="1800" dirty="0">
                <a:effectLst/>
                <a:ea typeface="等线" panose="02010600030101010101" pitchFamily="2" charset="-122"/>
                <a:cs typeface="Times New Roman" panose="02020603050405020304" pitchFamily="18" charset="0"/>
              </a:rPr>
              <a:t>两阶段训练：</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最小化</a:t>
            </a:r>
            <a:r>
              <a:rPr lang="en-US" altLang="zh-CN" sz="1800" dirty="0">
                <a:effectLst/>
                <a:ea typeface="等线" panose="02010600030101010101" pitchFamily="2" charset="-122"/>
                <a:cs typeface="Times New Roman" panose="02020603050405020304" pitchFamily="18" charset="0"/>
              </a:rPr>
              <a:t>teacher</a:t>
            </a:r>
            <a:r>
              <a:rPr lang="zh-CN" altLang="zh-CN" sz="1800" dirty="0">
                <a:effectLst/>
                <a:ea typeface="等线" panose="02010600030101010101" pitchFamily="2" charset="-122"/>
                <a:cs typeface="Times New Roman" panose="02020603050405020304" pitchFamily="18" charset="0"/>
              </a:rPr>
              <a:t>模型</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矩阵与</a:t>
            </a:r>
            <a:r>
              <a:rPr lang="en-US" altLang="zh-CN" sz="1800" dirty="0">
                <a:effectLst/>
                <a:ea typeface="等线" panose="02010600030101010101" pitchFamily="2" charset="-122"/>
                <a:cs typeface="Times New Roman" panose="02020603050405020304" pitchFamily="18" charset="0"/>
              </a:rPr>
              <a:t>student</a:t>
            </a:r>
            <a:r>
              <a:rPr lang="zh-CN" altLang="zh-CN" sz="1800" dirty="0">
                <a:effectLst/>
                <a:ea typeface="等线" panose="02010600030101010101" pitchFamily="2" charset="-122"/>
                <a:cs typeface="Times New Roman" panose="02020603050405020304" pitchFamily="18" charset="0"/>
              </a:rPr>
              <a:t>模型</a:t>
            </a:r>
            <a:r>
              <a:rPr lang="en-US" altLang="zh-CN" sz="1800" dirty="0">
                <a:effectLst/>
                <a:ea typeface="等线" panose="02010600030101010101" pitchFamily="2" charset="-122"/>
                <a:cs typeface="Times New Roman" panose="02020603050405020304" pitchFamily="18" charset="0"/>
              </a:rPr>
              <a:t>FSP</a:t>
            </a:r>
            <a:r>
              <a:rPr lang="zh-CN" altLang="zh-CN" sz="1800" dirty="0">
                <a:effectLst/>
                <a:ea typeface="等线" panose="02010600030101010101" pitchFamily="2" charset="-122"/>
                <a:cs typeface="Times New Roman" panose="02020603050405020304" pitchFamily="18" charset="0"/>
              </a:rPr>
              <a:t>矩阵之间的</a:t>
            </a:r>
            <a:r>
              <a:rPr lang="en-US" altLang="zh-CN" sz="1800" dirty="0">
                <a:effectLst/>
                <a:ea typeface="等线" panose="02010600030101010101" pitchFamily="2" charset="-122"/>
                <a:cs typeface="Times New Roman" panose="02020603050405020304" pitchFamily="18" charset="0"/>
              </a:rPr>
              <a:t>L2 Loss</a:t>
            </a:r>
            <a:r>
              <a:rPr lang="zh-CN" altLang="zh-CN" sz="1800" dirty="0">
                <a:effectLst/>
                <a:ea typeface="等线" panose="02010600030101010101" pitchFamily="2" charset="-122"/>
                <a:cs typeface="Times New Roman" panose="02020603050405020304" pitchFamily="18" charset="0"/>
              </a:rPr>
              <a:t>，用来初始化</a:t>
            </a:r>
            <a:r>
              <a:rPr lang="en-US" altLang="zh-CN" sz="1800" dirty="0">
                <a:effectLst/>
                <a:ea typeface="等线" panose="02010600030101010101" pitchFamily="2" charset="-122"/>
                <a:cs typeface="Times New Roman" panose="02020603050405020304" pitchFamily="18" charset="0"/>
              </a:rPr>
              <a:t>student</a:t>
            </a:r>
            <a:r>
              <a:rPr lang="zh-CN" altLang="zh-CN" sz="1800" dirty="0">
                <a:effectLst/>
                <a:ea typeface="等线" panose="02010600030101010101" pitchFamily="2" charset="-122"/>
                <a:cs typeface="Times New Roman" panose="02020603050405020304" pitchFamily="18" charset="0"/>
              </a:rPr>
              <a:t>模型的可训练参数</a:t>
            </a:r>
            <a:endParaRPr lang="en-US" altLang="zh-CN" sz="1800" dirty="0">
              <a:effectLst/>
              <a:ea typeface="等线" panose="02010600030101010101" pitchFamily="2" charset="-122"/>
              <a:cs typeface="Times New Roman" panose="02020603050405020304" pitchFamily="18" charset="0"/>
            </a:endParaRPr>
          </a:p>
          <a:p>
            <a:r>
              <a:rPr lang="en-US" altLang="zh-CN" dirty="0">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再在目标任务的数据集上</a:t>
            </a:r>
            <a:r>
              <a:rPr lang="en-US" altLang="zh-CN" sz="1800" dirty="0">
                <a:effectLst/>
                <a:ea typeface="等线" panose="02010600030101010101" pitchFamily="2" charset="-122"/>
                <a:cs typeface="Times New Roman" panose="02020603050405020304" pitchFamily="18" charset="0"/>
              </a:rPr>
              <a:t>fine-</a:t>
            </a:r>
            <a:r>
              <a:rPr lang="en-US" altLang="zh-CN" sz="1800" dirty="0" err="1">
                <a:effectLst/>
                <a:ea typeface="等线" panose="02010600030101010101" pitchFamily="2" charset="-122"/>
                <a:cs typeface="Times New Roman" panose="02020603050405020304" pitchFamily="18" charset="0"/>
              </a:rPr>
              <a:t>tunestudent</a:t>
            </a:r>
            <a:r>
              <a:rPr lang="zh-CN" altLang="zh-CN" sz="1800" dirty="0">
                <a:effectLst/>
                <a:ea typeface="等线" panose="02010600030101010101" pitchFamily="2" charset="-122"/>
                <a:cs typeface="Times New Roman" panose="02020603050405020304" pitchFamily="18" charset="0"/>
              </a:rPr>
              <a:t>模型</a:t>
            </a:r>
            <a:endParaRPr lang="zh-CN" altLang="en-US" dirty="0"/>
          </a:p>
        </p:txBody>
      </p:sp>
    </p:spTree>
    <p:extLst>
      <p:ext uri="{BB962C8B-B14F-4D97-AF65-F5344CB8AC3E}">
        <p14:creationId xmlns:p14="http://schemas.microsoft.com/office/powerpoint/2010/main" val="219944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5A854C27-4FF9-47D0-8A66-F1AF9F9A83B3}"/>
              </a:ext>
            </a:extLst>
          </p:cNvPr>
          <p:cNvSpPr txBox="1">
            <a:spLocks noGrp="1"/>
          </p:cNvSpPr>
          <p:nvPr>
            <p:ph type="title"/>
          </p:nvPr>
        </p:nvSpPr>
        <p:spPr>
          <a:xfrm>
            <a:off x="838200" y="400042"/>
            <a:ext cx="10740390" cy="1255728"/>
          </a:xfrm>
          <a:prstGeom prst="rect">
            <a:avLst/>
          </a:prstGeom>
          <a:noFill/>
        </p:spPr>
        <p:txBody>
          <a:bodyPr wrap="square">
            <a:spAutoFit/>
          </a:bodyPr>
          <a:lstStyle/>
          <a:p>
            <a:r>
              <a:rPr lang="en-US" altLang="zh-CN" sz="2800" b="1" dirty="0">
                <a:solidFill>
                  <a:srgbClr val="4D4D4D"/>
                </a:solidFill>
                <a:latin typeface="-apple-system"/>
              </a:rPr>
              <a:t>A gift from knowledge distillation: Fast optimization, network minimization and transfer learning (relation-based)</a:t>
            </a:r>
            <a:br>
              <a:rPr lang="en-US" altLang="zh-CN" sz="2800" b="1" dirty="0">
                <a:solidFill>
                  <a:srgbClr val="4D4D4D"/>
                </a:solidFill>
                <a:latin typeface="-apple-system"/>
              </a:rPr>
            </a:br>
            <a:r>
              <a:rPr lang="en-US" altLang="zh-CN" sz="2800" b="1" dirty="0">
                <a:solidFill>
                  <a:srgbClr val="4D4D4D"/>
                </a:solidFill>
                <a:latin typeface="-apple-system"/>
              </a:rPr>
              <a:t>CVPR 2017</a:t>
            </a:r>
            <a:endParaRPr lang="zh-CN" altLang="en-US" sz="2800" b="1" dirty="0">
              <a:solidFill>
                <a:srgbClr val="4D4D4D"/>
              </a:solidFill>
              <a:latin typeface="-apple-system"/>
            </a:endParaRPr>
          </a:p>
        </p:txBody>
      </p:sp>
      <p:sp>
        <p:nvSpPr>
          <p:cNvPr id="6" name="矩形 5">
            <a:extLst>
              <a:ext uri="{FF2B5EF4-FFF2-40B4-BE49-F238E27FC236}">
                <a16:creationId xmlns:a16="http://schemas.microsoft.com/office/drawing/2014/main" id="{0470FC0E-482C-4E14-AE34-130A8648704E}"/>
              </a:ext>
            </a:extLst>
          </p:cNvPr>
          <p:cNvSpPr/>
          <p:nvPr/>
        </p:nvSpPr>
        <p:spPr>
          <a:xfrm>
            <a:off x="2376487" y="4709466"/>
            <a:ext cx="8030731" cy="948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内容占位符 9">
            <a:extLst>
              <a:ext uri="{FF2B5EF4-FFF2-40B4-BE49-F238E27FC236}">
                <a16:creationId xmlns:a16="http://schemas.microsoft.com/office/drawing/2014/main" id="{D73B9BE2-E890-48BC-8E93-748B2F440961}"/>
              </a:ext>
            </a:extLst>
          </p:cNvPr>
          <p:cNvPicPr>
            <a:picLocks noGrp="1" noChangeAspect="1"/>
          </p:cNvPicPr>
          <p:nvPr>
            <p:ph idx="1"/>
          </p:nvPr>
        </p:nvPicPr>
        <p:blipFill>
          <a:blip r:embed="rId3"/>
          <a:stretch>
            <a:fillRect/>
          </a:stretch>
        </p:blipFill>
        <p:spPr>
          <a:xfrm>
            <a:off x="2167084" y="1655770"/>
            <a:ext cx="7343729" cy="3321951"/>
          </a:xfrm>
        </p:spPr>
      </p:pic>
      <p:pic>
        <p:nvPicPr>
          <p:cNvPr id="12" name="图片 11">
            <a:extLst>
              <a:ext uri="{FF2B5EF4-FFF2-40B4-BE49-F238E27FC236}">
                <a16:creationId xmlns:a16="http://schemas.microsoft.com/office/drawing/2014/main" id="{CECE7DDE-36E2-4AD1-B36F-160A2026911C}"/>
              </a:ext>
            </a:extLst>
          </p:cNvPr>
          <p:cNvPicPr>
            <a:picLocks noChangeAspect="1"/>
          </p:cNvPicPr>
          <p:nvPr/>
        </p:nvPicPr>
        <p:blipFill>
          <a:blip r:embed="rId4"/>
          <a:stretch>
            <a:fillRect/>
          </a:stretch>
        </p:blipFill>
        <p:spPr>
          <a:xfrm>
            <a:off x="4057580" y="5252049"/>
            <a:ext cx="3289521" cy="1351329"/>
          </a:xfrm>
          <a:prstGeom prst="rect">
            <a:avLst/>
          </a:prstGeom>
        </p:spPr>
      </p:pic>
    </p:spTree>
    <p:extLst>
      <p:ext uri="{BB962C8B-B14F-4D97-AF65-F5344CB8AC3E}">
        <p14:creationId xmlns:p14="http://schemas.microsoft.com/office/powerpoint/2010/main" val="162429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482CD3D-A845-478E-81EC-5F93F3E00218}"/>
              </a:ext>
            </a:extLst>
          </p:cNvPr>
          <p:cNvPicPr>
            <a:picLocks noChangeAspect="1"/>
          </p:cNvPicPr>
          <p:nvPr/>
        </p:nvPicPr>
        <p:blipFill>
          <a:blip r:embed="rId2"/>
          <a:stretch>
            <a:fillRect/>
          </a:stretch>
        </p:blipFill>
        <p:spPr>
          <a:xfrm>
            <a:off x="1130300" y="931246"/>
            <a:ext cx="9461500" cy="4141249"/>
          </a:xfrm>
          <a:prstGeom prst="rect">
            <a:avLst/>
          </a:prstGeom>
        </p:spPr>
      </p:pic>
    </p:spTree>
    <p:extLst>
      <p:ext uri="{BB962C8B-B14F-4D97-AF65-F5344CB8AC3E}">
        <p14:creationId xmlns:p14="http://schemas.microsoft.com/office/powerpoint/2010/main" val="183943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9BCBC-3B5E-408C-86C1-1939D9CBA1C3}"/>
              </a:ext>
            </a:extLst>
          </p:cNvPr>
          <p:cNvSpPr>
            <a:spLocks noGrp="1"/>
          </p:cNvSpPr>
          <p:nvPr>
            <p:ph type="title"/>
          </p:nvPr>
        </p:nvSpPr>
        <p:spPr/>
        <p:txBody>
          <a:bodyPr/>
          <a:lstStyle/>
          <a:p>
            <a:r>
              <a:rPr lang="zh-CN" altLang="en-US" dirty="0"/>
              <a:t>动机</a:t>
            </a:r>
          </a:p>
        </p:txBody>
      </p:sp>
      <p:sp>
        <p:nvSpPr>
          <p:cNvPr id="3" name="内容占位符 2">
            <a:extLst>
              <a:ext uri="{FF2B5EF4-FFF2-40B4-BE49-F238E27FC236}">
                <a16:creationId xmlns:a16="http://schemas.microsoft.com/office/drawing/2014/main" id="{AF520B84-EB5F-4884-8EBC-C791B1F00104}"/>
              </a:ext>
            </a:extLst>
          </p:cNvPr>
          <p:cNvSpPr>
            <a:spLocks noGrp="1"/>
          </p:cNvSpPr>
          <p:nvPr>
            <p:ph idx="1"/>
          </p:nvPr>
        </p:nvSpPr>
        <p:spPr>
          <a:xfrm>
            <a:off x="838200" y="1825625"/>
            <a:ext cx="10515600" cy="3667125"/>
          </a:xfrm>
        </p:spPr>
        <p:txBody>
          <a:bodyPr>
            <a:normAutofit lnSpcReduction="10000"/>
          </a:bodyPr>
          <a:lstStyle/>
          <a:p>
            <a:r>
              <a:rPr lang="zh-CN" altLang="en-US" dirty="0"/>
              <a:t>在传统联邦学习中，传输的数据量和模型比例正相关，而且会随</a:t>
            </a:r>
            <a:r>
              <a:rPr lang="en-US" altLang="zh-CN" dirty="0"/>
              <a:t>non-</a:t>
            </a:r>
            <a:r>
              <a:rPr lang="en-US" altLang="zh-CN" dirty="0" err="1"/>
              <a:t>iid</a:t>
            </a:r>
            <a:r>
              <a:rPr lang="zh-CN" altLang="en-US" dirty="0"/>
              <a:t>影响减少准确度。</a:t>
            </a:r>
            <a:endParaRPr lang="en-US" altLang="zh-CN" dirty="0"/>
          </a:p>
          <a:p>
            <a:endParaRPr lang="en-US" altLang="zh-CN" dirty="0"/>
          </a:p>
          <a:p>
            <a:r>
              <a:rPr lang="zh-CN" altLang="en-US" dirty="0"/>
              <a:t>针对第一个问题的话，引入知识蒸馏技术，来减少每轮的通信量，文中提出了</a:t>
            </a:r>
            <a:r>
              <a:rPr lang="en-US" altLang="zh-CN" dirty="0"/>
              <a:t>FD</a:t>
            </a:r>
            <a:r>
              <a:rPr lang="zh-CN" altLang="en-US" dirty="0"/>
              <a:t>，联邦蒸馏算法。</a:t>
            </a:r>
            <a:endParaRPr lang="en-US" altLang="zh-CN" dirty="0"/>
          </a:p>
          <a:p>
            <a:endParaRPr lang="en-US" altLang="zh-CN" dirty="0"/>
          </a:p>
          <a:p>
            <a:r>
              <a:rPr lang="zh-CN" altLang="en-US" dirty="0"/>
              <a:t>针对第二个问题的话，是</a:t>
            </a:r>
            <a:r>
              <a:rPr lang="en-US" altLang="zh-CN" dirty="0"/>
              <a:t>non-</a:t>
            </a:r>
            <a:r>
              <a:rPr lang="en-US" altLang="zh-CN" dirty="0" err="1"/>
              <a:t>iid</a:t>
            </a:r>
            <a:r>
              <a:rPr lang="zh-CN" altLang="en-US" dirty="0"/>
              <a:t>问题，通过数据增强，将每个客户机的数据都近似于均匀分布，文中采用</a:t>
            </a:r>
            <a:r>
              <a:rPr lang="en-US" altLang="zh-CN" dirty="0" err="1"/>
              <a:t>FAug</a:t>
            </a:r>
            <a:r>
              <a:rPr lang="zh-CN" altLang="en-US" dirty="0"/>
              <a:t>进行数据补全。</a:t>
            </a:r>
          </a:p>
          <a:p>
            <a:endParaRPr lang="zh-CN" altLang="en-US" dirty="0"/>
          </a:p>
        </p:txBody>
      </p:sp>
    </p:spTree>
    <p:extLst>
      <p:ext uri="{BB962C8B-B14F-4D97-AF65-F5344CB8AC3E}">
        <p14:creationId xmlns:p14="http://schemas.microsoft.com/office/powerpoint/2010/main" val="95225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7EE3F25-A27D-483D-9828-DD20C97450CE}"/>
              </a:ext>
            </a:extLst>
          </p:cNvPr>
          <p:cNvPicPr>
            <a:picLocks noGrp="1" noChangeAspect="1"/>
          </p:cNvPicPr>
          <p:nvPr>
            <p:ph idx="1"/>
          </p:nvPr>
        </p:nvPicPr>
        <p:blipFill>
          <a:blip r:embed="rId3"/>
          <a:stretch>
            <a:fillRect/>
          </a:stretch>
        </p:blipFill>
        <p:spPr>
          <a:xfrm>
            <a:off x="748541" y="2128434"/>
            <a:ext cx="5649018" cy="3192597"/>
          </a:xfrm>
          <a:prstGeom prst="rect">
            <a:avLst/>
          </a:prstGeom>
        </p:spPr>
      </p:pic>
      <p:sp>
        <p:nvSpPr>
          <p:cNvPr id="5" name="标题 1">
            <a:extLst>
              <a:ext uri="{FF2B5EF4-FFF2-40B4-BE49-F238E27FC236}">
                <a16:creationId xmlns:a16="http://schemas.microsoft.com/office/drawing/2014/main" id="{44BF9B26-9F85-48E8-BA56-AB4632FABA5D}"/>
              </a:ext>
            </a:extLst>
          </p:cNvPr>
          <p:cNvSpPr>
            <a:spLocks noGrp="1"/>
          </p:cNvSpPr>
          <p:nvPr>
            <p:ph type="title"/>
          </p:nvPr>
        </p:nvSpPr>
        <p:spPr>
          <a:xfrm>
            <a:off x="838200" y="365125"/>
            <a:ext cx="10515600" cy="1325563"/>
          </a:xfrm>
        </p:spPr>
        <p:txBody>
          <a:bodyPr/>
          <a:lstStyle/>
          <a:p>
            <a:r>
              <a:rPr lang="en-US" altLang="zh-CN" dirty="0" err="1"/>
              <a:t>Faug</a:t>
            </a:r>
            <a:endParaRPr lang="zh-CN" altLang="en-US" dirty="0"/>
          </a:p>
        </p:txBody>
      </p:sp>
      <p:pic>
        <p:nvPicPr>
          <p:cNvPr id="7" name="图片 6">
            <a:extLst>
              <a:ext uri="{FF2B5EF4-FFF2-40B4-BE49-F238E27FC236}">
                <a16:creationId xmlns:a16="http://schemas.microsoft.com/office/drawing/2014/main" id="{EBE1DBCE-6DCD-4724-9113-5325F170E7A1}"/>
              </a:ext>
            </a:extLst>
          </p:cNvPr>
          <p:cNvPicPr>
            <a:picLocks noChangeAspect="1"/>
          </p:cNvPicPr>
          <p:nvPr/>
        </p:nvPicPr>
        <p:blipFill>
          <a:blip r:embed="rId4"/>
          <a:stretch>
            <a:fillRect/>
          </a:stretch>
        </p:blipFill>
        <p:spPr>
          <a:xfrm>
            <a:off x="8993785" y="3007812"/>
            <a:ext cx="1733639" cy="279414"/>
          </a:xfrm>
          <a:prstGeom prst="rect">
            <a:avLst/>
          </a:prstGeom>
        </p:spPr>
      </p:pic>
      <p:pic>
        <p:nvPicPr>
          <p:cNvPr id="9" name="图片 8">
            <a:extLst>
              <a:ext uri="{FF2B5EF4-FFF2-40B4-BE49-F238E27FC236}">
                <a16:creationId xmlns:a16="http://schemas.microsoft.com/office/drawing/2014/main" id="{63F3FB97-2A7E-4E84-8833-D0FCD3F83297}"/>
              </a:ext>
            </a:extLst>
          </p:cNvPr>
          <p:cNvPicPr>
            <a:picLocks noChangeAspect="1"/>
          </p:cNvPicPr>
          <p:nvPr/>
        </p:nvPicPr>
        <p:blipFill>
          <a:blip r:embed="rId5"/>
          <a:stretch>
            <a:fillRect/>
          </a:stretch>
        </p:blipFill>
        <p:spPr>
          <a:xfrm>
            <a:off x="8961088" y="4050880"/>
            <a:ext cx="2133710" cy="292115"/>
          </a:xfrm>
          <a:prstGeom prst="rect">
            <a:avLst/>
          </a:prstGeom>
        </p:spPr>
      </p:pic>
      <p:sp>
        <p:nvSpPr>
          <p:cNvPr id="10" name="文本框 9">
            <a:extLst>
              <a:ext uri="{FF2B5EF4-FFF2-40B4-BE49-F238E27FC236}">
                <a16:creationId xmlns:a16="http://schemas.microsoft.com/office/drawing/2014/main" id="{6185F6AC-2A27-4FC5-B725-FD5DFDE24F36}"/>
              </a:ext>
            </a:extLst>
          </p:cNvPr>
          <p:cNvSpPr txBox="1"/>
          <p:nvPr/>
        </p:nvSpPr>
        <p:spPr>
          <a:xfrm>
            <a:off x="6440135" y="2959172"/>
            <a:ext cx="2511073" cy="369332"/>
          </a:xfrm>
          <a:prstGeom prst="rect">
            <a:avLst/>
          </a:prstGeom>
          <a:noFill/>
        </p:spPr>
        <p:txBody>
          <a:bodyPr wrap="square">
            <a:spAutoFit/>
          </a:bodyPr>
          <a:lstStyle/>
          <a:p>
            <a:r>
              <a:rPr lang="zh-CN" altLang="en-US" sz="1800" b="0" dirty="0">
                <a:solidFill>
                  <a:srgbClr val="000000"/>
                </a:solidFill>
                <a:effectLst/>
                <a:latin typeface="NimbusRomNo9L-ReguItal"/>
              </a:rPr>
              <a:t>服务器客户机隐私泄露</a:t>
            </a:r>
            <a:endParaRPr lang="zh-CN" altLang="en-US" dirty="0"/>
          </a:p>
        </p:txBody>
      </p:sp>
      <p:sp>
        <p:nvSpPr>
          <p:cNvPr id="11" name="文本框 10">
            <a:extLst>
              <a:ext uri="{FF2B5EF4-FFF2-40B4-BE49-F238E27FC236}">
                <a16:creationId xmlns:a16="http://schemas.microsoft.com/office/drawing/2014/main" id="{095516B0-2B66-4F0B-A8FD-51F8A78F831E}"/>
              </a:ext>
            </a:extLst>
          </p:cNvPr>
          <p:cNvSpPr txBox="1"/>
          <p:nvPr/>
        </p:nvSpPr>
        <p:spPr>
          <a:xfrm>
            <a:off x="6440135" y="3999572"/>
            <a:ext cx="2511073" cy="369332"/>
          </a:xfrm>
          <a:prstGeom prst="rect">
            <a:avLst/>
          </a:prstGeom>
          <a:noFill/>
        </p:spPr>
        <p:txBody>
          <a:bodyPr wrap="square">
            <a:spAutoFit/>
          </a:bodyPr>
          <a:lstStyle/>
          <a:p>
            <a:r>
              <a:rPr lang="zh-CN" altLang="en-US" sz="1800" b="0" dirty="0">
                <a:solidFill>
                  <a:srgbClr val="000000"/>
                </a:solidFill>
                <a:effectLst/>
                <a:latin typeface="NimbusRomNo9L-ReguItal"/>
              </a:rPr>
              <a:t>客户机客户机隐私泄露</a:t>
            </a:r>
            <a:endParaRPr lang="zh-CN" altLang="en-US" dirty="0"/>
          </a:p>
        </p:txBody>
      </p:sp>
      <p:sp>
        <p:nvSpPr>
          <p:cNvPr id="2" name="文本框 1">
            <a:extLst>
              <a:ext uri="{FF2B5EF4-FFF2-40B4-BE49-F238E27FC236}">
                <a16:creationId xmlns:a16="http://schemas.microsoft.com/office/drawing/2014/main" id="{984F61B9-5BED-4609-A1B6-207D615E89C8}"/>
              </a:ext>
            </a:extLst>
          </p:cNvPr>
          <p:cNvSpPr txBox="1"/>
          <p:nvPr/>
        </p:nvSpPr>
        <p:spPr>
          <a:xfrm>
            <a:off x="6440134" y="616490"/>
            <a:ext cx="4913665" cy="369332"/>
          </a:xfrm>
          <a:prstGeom prst="rect">
            <a:avLst/>
          </a:prstGeom>
          <a:noFill/>
        </p:spPr>
        <p:txBody>
          <a:bodyPr wrap="square" rtlCol="0">
            <a:spAutoFit/>
          </a:bodyPr>
          <a:lstStyle/>
          <a:p>
            <a:r>
              <a:rPr lang="zh-CN" altLang="en-US" dirty="0"/>
              <a:t>把别的客户机的数据上的数据拿过来  ？</a:t>
            </a:r>
          </a:p>
        </p:txBody>
      </p:sp>
      <p:sp>
        <p:nvSpPr>
          <p:cNvPr id="3" name="箭头: 下 2">
            <a:extLst>
              <a:ext uri="{FF2B5EF4-FFF2-40B4-BE49-F238E27FC236}">
                <a16:creationId xmlns:a16="http://schemas.microsoft.com/office/drawing/2014/main" id="{98CAAC36-6548-4CBF-B16A-4A95507B4821}"/>
              </a:ext>
            </a:extLst>
          </p:cNvPr>
          <p:cNvSpPr/>
          <p:nvPr/>
        </p:nvSpPr>
        <p:spPr>
          <a:xfrm>
            <a:off x="8265760" y="1065714"/>
            <a:ext cx="29845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5FC7E1-CD2A-49C5-8E11-119C82533725}"/>
              </a:ext>
            </a:extLst>
          </p:cNvPr>
          <p:cNvSpPr txBox="1"/>
          <p:nvPr/>
        </p:nvSpPr>
        <p:spPr>
          <a:xfrm>
            <a:off x="6908800" y="1587500"/>
            <a:ext cx="3022600" cy="369332"/>
          </a:xfrm>
          <a:prstGeom prst="rect">
            <a:avLst/>
          </a:prstGeom>
          <a:noFill/>
        </p:spPr>
        <p:txBody>
          <a:bodyPr wrap="square" rtlCol="0">
            <a:spAutoFit/>
          </a:bodyPr>
          <a:lstStyle/>
          <a:p>
            <a:r>
              <a:rPr lang="zh-CN" altLang="en-US" dirty="0"/>
              <a:t>通信量增大</a:t>
            </a:r>
            <a:r>
              <a:rPr lang="en-US" altLang="zh-CN" dirty="0"/>
              <a:t>&amp;</a:t>
            </a:r>
            <a:r>
              <a:rPr lang="zh-CN" altLang="en-US" dirty="0"/>
              <a:t>隐私信息泄露</a:t>
            </a:r>
          </a:p>
        </p:txBody>
      </p:sp>
      <p:sp>
        <p:nvSpPr>
          <p:cNvPr id="8" name="箭头: 下 7">
            <a:extLst>
              <a:ext uri="{FF2B5EF4-FFF2-40B4-BE49-F238E27FC236}">
                <a16:creationId xmlns:a16="http://schemas.microsoft.com/office/drawing/2014/main" id="{B3C4B3D5-8A7D-4E7D-9EE7-37D57A4F75A7}"/>
              </a:ext>
            </a:extLst>
          </p:cNvPr>
          <p:cNvSpPr/>
          <p:nvPr/>
        </p:nvSpPr>
        <p:spPr>
          <a:xfrm flipV="1">
            <a:off x="3048000" y="5370485"/>
            <a:ext cx="381000" cy="432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AE011BA-3F37-45F3-9AB5-DAE4C80251A3}"/>
              </a:ext>
            </a:extLst>
          </p:cNvPr>
          <p:cNvSpPr txBox="1"/>
          <p:nvPr/>
        </p:nvSpPr>
        <p:spPr>
          <a:xfrm>
            <a:off x="2217384" y="5852008"/>
            <a:ext cx="2220031" cy="369332"/>
          </a:xfrm>
          <a:prstGeom prst="rect">
            <a:avLst/>
          </a:prstGeom>
          <a:noFill/>
        </p:spPr>
        <p:txBody>
          <a:bodyPr wrap="square" rtlCol="0">
            <a:spAutoFit/>
          </a:bodyPr>
          <a:lstStyle/>
          <a:p>
            <a:r>
              <a:rPr lang="zh-CN" altLang="en-US" dirty="0"/>
              <a:t>服务器上训练</a:t>
            </a:r>
            <a:r>
              <a:rPr lang="en-US" altLang="zh-CN" dirty="0" err="1"/>
              <a:t>cgan</a:t>
            </a:r>
            <a:endParaRPr lang="zh-CN" altLang="en-US" dirty="0"/>
          </a:p>
        </p:txBody>
      </p:sp>
    </p:spTree>
    <p:extLst>
      <p:ext uri="{BB962C8B-B14F-4D97-AF65-F5344CB8AC3E}">
        <p14:creationId xmlns:p14="http://schemas.microsoft.com/office/powerpoint/2010/main" val="189492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2D684-3CFD-4B2E-8BA7-71AAFF614FCF}"/>
              </a:ext>
            </a:extLst>
          </p:cNvPr>
          <p:cNvSpPr>
            <a:spLocks noGrp="1"/>
          </p:cNvSpPr>
          <p:nvPr>
            <p:ph type="title"/>
          </p:nvPr>
        </p:nvSpPr>
        <p:spPr/>
        <p:txBody>
          <a:bodyPr/>
          <a:lstStyle/>
          <a:p>
            <a:r>
              <a:rPr lang="zh-CN" altLang="en-US" dirty="0"/>
              <a:t>内容大纲</a:t>
            </a:r>
          </a:p>
        </p:txBody>
      </p:sp>
      <p:sp>
        <p:nvSpPr>
          <p:cNvPr id="3" name="内容占位符 2">
            <a:extLst>
              <a:ext uri="{FF2B5EF4-FFF2-40B4-BE49-F238E27FC236}">
                <a16:creationId xmlns:a16="http://schemas.microsoft.com/office/drawing/2014/main" id="{0B28B9A8-516C-4914-A5E0-26E99CEC3698}"/>
              </a:ext>
            </a:extLst>
          </p:cNvPr>
          <p:cNvSpPr>
            <a:spLocks noGrp="1"/>
          </p:cNvSpPr>
          <p:nvPr>
            <p:ph idx="1"/>
          </p:nvPr>
        </p:nvSpPr>
        <p:spPr>
          <a:xfrm>
            <a:off x="838200" y="1825625"/>
            <a:ext cx="10515600" cy="2849245"/>
          </a:xfrm>
        </p:spPr>
        <p:txBody>
          <a:bodyPr/>
          <a:lstStyle/>
          <a:p>
            <a:r>
              <a:rPr lang="zh-CN" altLang="en-US" dirty="0"/>
              <a:t>联邦学习简介（</a:t>
            </a:r>
            <a:r>
              <a:rPr lang="en-US" altLang="zh-CN" dirty="0" err="1"/>
              <a:t>FedAvg</a:t>
            </a:r>
            <a:r>
              <a:rPr lang="zh-CN" altLang="en-US" dirty="0"/>
              <a:t>）</a:t>
            </a:r>
            <a:endParaRPr lang="en-US" altLang="zh-CN" dirty="0"/>
          </a:p>
          <a:p>
            <a:r>
              <a:rPr lang="zh-CN" altLang="en-US" dirty="0"/>
              <a:t>知识蒸馏概述</a:t>
            </a:r>
            <a:endParaRPr lang="en-US" altLang="zh-CN" dirty="0"/>
          </a:p>
          <a:p>
            <a:r>
              <a:rPr lang="zh-CN" altLang="en-US" dirty="0"/>
              <a:t>联邦学习中的知识蒸馏</a:t>
            </a:r>
            <a:endParaRPr lang="en-US" altLang="zh-CN" dirty="0"/>
          </a:p>
          <a:p>
            <a:pPr marL="0" indent="0">
              <a:buNone/>
            </a:pPr>
            <a:r>
              <a:rPr lang="en-US" altLang="zh-CN" sz="1800" dirty="0">
                <a:solidFill>
                  <a:srgbClr val="000000"/>
                </a:solidFill>
                <a:latin typeface="ArialMT"/>
              </a:rPr>
              <a:t>Communication-Efficient On-Device Machine Learning: Federated Distillation and Augmentation under Non-IID Private Data.(NIPS workshop</a:t>
            </a:r>
            <a:r>
              <a:rPr lang="en-US" altLang="zh-CN" sz="1800">
                <a:solidFill>
                  <a:srgbClr val="000000"/>
                </a:solidFill>
                <a:latin typeface="ArialMT"/>
              </a:rPr>
              <a:t>,2018)</a:t>
            </a:r>
            <a:endParaRPr lang="en-US" altLang="zh-CN" sz="1800" dirty="0">
              <a:solidFill>
                <a:srgbClr val="000000"/>
              </a:solidFill>
              <a:latin typeface="ArialMT"/>
            </a:endParaRPr>
          </a:p>
          <a:p>
            <a:pPr marL="0" indent="0">
              <a:buNone/>
            </a:pPr>
            <a:r>
              <a:rPr lang="en-US" altLang="zh-CN" sz="1800" dirty="0">
                <a:solidFill>
                  <a:srgbClr val="000000"/>
                </a:solidFill>
                <a:latin typeface="ArialMT"/>
              </a:rPr>
              <a:t>Distillation-Based Semi-Supervised Federated Learning for Communication-Efficient Collaborative Training with Non-IID Private Data(</a:t>
            </a:r>
            <a:r>
              <a:rPr lang="en-US" altLang="zh-CN" sz="1800" dirty="0" err="1">
                <a:solidFill>
                  <a:srgbClr val="000000"/>
                </a:solidFill>
                <a:latin typeface="ArialMT"/>
              </a:rPr>
              <a:t>CoRR</a:t>
            </a:r>
            <a:r>
              <a:rPr lang="en-US" altLang="zh-CN" sz="1800" dirty="0">
                <a:solidFill>
                  <a:srgbClr val="000000"/>
                </a:solidFill>
                <a:latin typeface="ArialMT"/>
              </a:rPr>
              <a:t> 2020)</a:t>
            </a:r>
          </a:p>
          <a:p>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286102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D5C54-567A-452A-9D9D-3E68A765CBF3}"/>
              </a:ext>
            </a:extLst>
          </p:cNvPr>
          <p:cNvSpPr>
            <a:spLocks noGrp="1"/>
          </p:cNvSpPr>
          <p:nvPr>
            <p:ph type="title"/>
          </p:nvPr>
        </p:nvSpPr>
        <p:spPr/>
        <p:txBody>
          <a:bodyPr/>
          <a:lstStyle/>
          <a:p>
            <a:r>
              <a:rPr lang="en-US" altLang="zh-CN" dirty="0"/>
              <a:t>FD</a:t>
            </a:r>
            <a:endParaRPr lang="zh-CN" altLang="en-US" dirty="0"/>
          </a:p>
        </p:txBody>
      </p:sp>
      <p:pic>
        <p:nvPicPr>
          <p:cNvPr id="4" name="内容占位符 3">
            <a:extLst>
              <a:ext uri="{FF2B5EF4-FFF2-40B4-BE49-F238E27FC236}">
                <a16:creationId xmlns:a16="http://schemas.microsoft.com/office/drawing/2014/main" id="{35E6202B-EFDA-4033-8B8F-0D98686270FA}"/>
              </a:ext>
            </a:extLst>
          </p:cNvPr>
          <p:cNvPicPr>
            <a:picLocks noGrp="1" noChangeAspect="1"/>
          </p:cNvPicPr>
          <p:nvPr>
            <p:ph idx="1"/>
          </p:nvPr>
        </p:nvPicPr>
        <p:blipFill>
          <a:blip r:embed="rId3"/>
          <a:stretch>
            <a:fillRect/>
          </a:stretch>
        </p:blipFill>
        <p:spPr>
          <a:xfrm>
            <a:off x="0" y="1528233"/>
            <a:ext cx="4894251" cy="2735023"/>
          </a:xfrm>
          <a:prstGeom prst="rect">
            <a:avLst/>
          </a:prstGeom>
        </p:spPr>
      </p:pic>
      <p:pic>
        <p:nvPicPr>
          <p:cNvPr id="5" name="图片 4">
            <a:extLst>
              <a:ext uri="{FF2B5EF4-FFF2-40B4-BE49-F238E27FC236}">
                <a16:creationId xmlns:a16="http://schemas.microsoft.com/office/drawing/2014/main" id="{7B1AAA7B-B8C1-45C5-A070-6EB7C25044ED}"/>
              </a:ext>
            </a:extLst>
          </p:cNvPr>
          <p:cNvPicPr>
            <a:picLocks noChangeAspect="1"/>
          </p:cNvPicPr>
          <p:nvPr/>
        </p:nvPicPr>
        <p:blipFill>
          <a:blip r:embed="rId4"/>
          <a:stretch>
            <a:fillRect/>
          </a:stretch>
        </p:blipFill>
        <p:spPr>
          <a:xfrm>
            <a:off x="4799468" y="1570182"/>
            <a:ext cx="7099946" cy="3974584"/>
          </a:xfrm>
          <a:prstGeom prst="rect">
            <a:avLst/>
          </a:prstGeom>
        </p:spPr>
      </p:pic>
      <p:sp>
        <p:nvSpPr>
          <p:cNvPr id="6" name="文本框 5">
            <a:extLst>
              <a:ext uri="{FF2B5EF4-FFF2-40B4-BE49-F238E27FC236}">
                <a16:creationId xmlns:a16="http://schemas.microsoft.com/office/drawing/2014/main" id="{F685CF65-8052-4D34-BFE7-C0487FAF858C}"/>
              </a:ext>
            </a:extLst>
          </p:cNvPr>
          <p:cNvSpPr txBox="1"/>
          <p:nvPr/>
        </p:nvSpPr>
        <p:spPr>
          <a:xfrm>
            <a:off x="487679" y="5544766"/>
            <a:ext cx="5994401" cy="923330"/>
          </a:xfrm>
          <a:prstGeom prst="rect">
            <a:avLst/>
          </a:prstGeom>
          <a:noFill/>
        </p:spPr>
        <p:txBody>
          <a:bodyPr wrap="square" rtlCol="0">
            <a:spAutoFit/>
          </a:bodyPr>
          <a:lstStyle/>
          <a:p>
            <a:r>
              <a:rPr lang="en-US" altLang="zh-CN" dirty="0"/>
              <a:t>1.</a:t>
            </a:r>
            <a:r>
              <a:rPr lang="zh-CN" altLang="en-US" dirty="0"/>
              <a:t>对于每一个客户机来说，把自己当作学生模型，把其它客户机当作老师模型</a:t>
            </a:r>
            <a:endParaRPr lang="en-US" altLang="zh-CN" dirty="0"/>
          </a:p>
          <a:p>
            <a:r>
              <a:rPr lang="en-US" altLang="zh-CN" dirty="0"/>
              <a:t>2.</a:t>
            </a:r>
            <a:r>
              <a:rPr lang="zh-CN" altLang="en-US" dirty="0"/>
              <a:t>全局的角度，根据标签提取知识</a:t>
            </a:r>
          </a:p>
        </p:txBody>
      </p:sp>
      <p:sp>
        <p:nvSpPr>
          <p:cNvPr id="3" name="文本框 2">
            <a:extLst>
              <a:ext uri="{FF2B5EF4-FFF2-40B4-BE49-F238E27FC236}">
                <a16:creationId xmlns:a16="http://schemas.microsoft.com/office/drawing/2014/main" id="{8088D17D-17E5-4A2C-B468-313F4F880D0D}"/>
              </a:ext>
            </a:extLst>
          </p:cNvPr>
          <p:cNvSpPr txBox="1"/>
          <p:nvPr/>
        </p:nvSpPr>
        <p:spPr>
          <a:xfrm>
            <a:off x="660400" y="1570182"/>
            <a:ext cx="2286000" cy="246221"/>
          </a:xfrm>
          <a:prstGeom prst="rect">
            <a:avLst/>
          </a:prstGeom>
          <a:noFill/>
        </p:spPr>
        <p:txBody>
          <a:bodyPr wrap="square" rtlCol="0">
            <a:spAutoFit/>
          </a:bodyPr>
          <a:lstStyle/>
          <a:p>
            <a:r>
              <a:rPr lang="zh-CN" altLang="en-US" sz="1000" dirty="0"/>
              <a:t>每个客户机上传每个标签的平均</a:t>
            </a:r>
            <a:r>
              <a:rPr lang="en-US" altLang="zh-CN" sz="1000" dirty="0"/>
              <a:t>logits</a:t>
            </a:r>
            <a:endParaRPr lang="zh-CN" altLang="en-US" sz="1000" dirty="0"/>
          </a:p>
        </p:txBody>
      </p:sp>
      <p:sp>
        <p:nvSpPr>
          <p:cNvPr id="7" name="文本框 6">
            <a:extLst>
              <a:ext uri="{FF2B5EF4-FFF2-40B4-BE49-F238E27FC236}">
                <a16:creationId xmlns:a16="http://schemas.microsoft.com/office/drawing/2014/main" id="{658CCC39-C23D-4DC5-A8D0-CE62EB1A12BC}"/>
              </a:ext>
            </a:extLst>
          </p:cNvPr>
          <p:cNvSpPr txBox="1"/>
          <p:nvPr/>
        </p:nvSpPr>
        <p:spPr>
          <a:xfrm>
            <a:off x="1614992" y="4399542"/>
            <a:ext cx="2017208" cy="246221"/>
          </a:xfrm>
          <a:prstGeom prst="rect">
            <a:avLst/>
          </a:prstGeom>
          <a:noFill/>
        </p:spPr>
        <p:txBody>
          <a:bodyPr wrap="square" rtlCol="0">
            <a:spAutoFit/>
          </a:bodyPr>
          <a:lstStyle/>
          <a:p>
            <a:r>
              <a:rPr lang="zh-CN" altLang="en-US" sz="1000" dirty="0"/>
              <a:t>下载全局每个标签的平均</a:t>
            </a:r>
            <a:r>
              <a:rPr lang="en-US" altLang="zh-CN" sz="1000" dirty="0"/>
              <a:t>logits</a:t>
            </a:r>
            <a:endParaRPr lang="zh-CN" altLang="en-US" sz="1000" dirty="0"/>
          </a:p>
        </p:txBody>
      </p:sp>
      <p:sp>
        <p:nvSpPr>
          <p:cNvPr id="8" name="矩形 7">
            <a:extLst>
              <a:ext uri="{FF2B5EF4-FFF2-40B4-BE49-F238E27FC236}">
                <a16:creationId xmlns:a16="http://schemas.microsoft.com/office/drawing/2014/main" id="{E2DE699C-C094-49FE-B075-20F957782B5D}"/>
              </a:ext>
            </a:extLst>
          </p:cNvPr>
          <p:cNvSpPr/>
          <p:nvPr/>
        </p:nvSpPr>
        <p:spPr>
          <a:xfrm>
            <a:off x="5346700" y="3429000"/>
            <a:ext cx="385934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DAF1563-8505-46CB-87FB-1C0E1EC68729}"/>
              </a:ext>
            </a:extLst>
          </p:cNvPr>
          <p:cNvSpPr/>
          <p:nvPr/>
        </p:nvSpPr>
        <p:spPr>
          <a:xfrm>
            <a:off x="9370703" y="3521771"/>
            <a:ext cx="1094096" cy="1685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a:t>
            </a:r>
            <a:r>
              <a:rPr lang="en-US" altLang="zh-CN" dirty="0"/>
              <a:t>2</a:t>
            </a:r>
            <a:endParaRPr lang="zh-CN" altLang="en-US" dirty="0"/>
          </a:p>
        </p:txBody>
      </p:sp>
      <p:sp>
        <p:nvSpPr>
          <p:cNvPr id="10" name="矩形 9">
            <a:extLst>
              <a:ext uri="{FF2B5EF4-FFF2-40B4-BE49-F238E27FC236}">
                <a16:creationId xmlns:a16="http://schemas.microsoft.com/office/drawing/2014/main" id="{B915FA35-9FE1-444F-A56C-25C813B3B8BD}"/>
              </a:ext>
            </a:extLst>
          </p:cNvPr>
          <p:cNvSpPr/>
          <p:nvPr/>
        </p:nvSpPr>
        <p:spPr>
          <a:xfrm>
            <a:off x="5511363" y="4067782"/>
            <a:ext cx="3859340" cy="1220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69FAD2A-A608-48D7-AF1D-77B08702620F}"/>
              </a:ext>
            </a:extLst>
          </p:cNvPr>
          <p:cNvSpPr/>
          <p:nvPr/>
        </p:nvSpPr>
        <p:spPr>
          <a:xfrm>
            <a:off x="9533785" y="4549807"/>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3" name="矩形 12">
            <a:extLst>
              <a:ext uri="{FF2B5EF4-FFF2-40B4-BE49-F238E27FC236}">
                <a16:creationId xmlns:a16="http://schemas.microsoft.com/office/drawing/2014/main" id="{E8F105AE-3134-4F2E-83FA-8F846CF21E09}"/>
              </a:ext>
            </a:extLst>
          </p:cNvPr>
          <p:cNvSpPr/>
          <p:nvPr/>
        </p:nvSpPr>
        <p:spPr>
          <a:xfrm>
            <a:off x="5746888" y="2895745"/>
            <a:ext cx="4717911" cy="27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4B85540-2D39-4964-9735-C96F2D62E983}"/>
              </a:ext>
            </a:extLst>
          </p:cNvPr>
          <p:cNvSpPr/>
          <p:nvPr/>
        </p:nvSpPr>
        <p:spPr>
          <a:xfrm>
            <a:off x="10600585" y="2935752"/>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文本框 14">
            <a:extLst>
              <a:ext uri="{FF2B5EF4-FFF2-40B4-BE49-F238E27FC236}">
                <a16:creationId xmlns:a16="http://schemas.microsoft.com/office/drawing/2014/main" id="{17727D47-09B5-438F-A5DF-BB5BC7F26974}"/>
              </a:ext>
            </a:extLst>
          </p:cNvPr>
          <p:cNvSpPr txBox="1"/>
          <p:nvPr/>
        </p:nvSpPr>
        <p:spPr>
          <a:xfrm>
            <a:off x="9093200" y="2654300"/>
            <a:ext cx="3098800" cy="276999"/>
          </a:xfrm>
          <a:prstGeom prst="rect">
            <a:avLst/>
          </a:prstGeom>
          <a:noFill/>
        </p:spPr>
        <p:txBody>
          <a:bodyPr wrap="square" rtlCol="0">
            <a:spAutoFit/>
          </a:bodyPr>
          <a:lstStyle/>
          <a:p>
            <a:r>
              <a:rPr lang="zh-CN" altLang="en-US" sz="1200" dirty="0"/>
              <a:t>将对应标签的全局</a:t>
            </a:r>
            <a:r>
              <a:rPr lang="en-US" altLang="zh-CN" sz="1200" dirty="0"/>
              <a:t>logits</a:t>
            </a:r>
            <a:r>
              <a:rPr lang="zh-CN" altLang="en-US" sz="1200" dirty="0"/>
              <a:t>作为正则化项</a:t>
            </a:r>
          </a:p>
        </p:txBody>
      </p:sp>
      <p:sp>
        <p:nvSpPr>
          <p:cNvPr id="16" name="文本框 15">
            <a:extLst>
              <a:ext uri="{FF2B5EF4-FFF2-40B4-BE49-F238E27FC236}">
                <a16:creationId xmlns:a16="http://schemas.microsoft.com/office/drawing/2014/main" id="{6F3E68AC-32B5-4C7C-A0A3-E0038803A6F5}"/>
              </a:ext>
            </a:extLst>
          </p:cNvPr>
          <p:cNvSpPr txBox="1"/>
          <p:nvPr/>
        </p:nvSpPr>
        <p:spPr>
          <a:xfrm>
            <a:off x="9370703" y="4194220"/>
            <a:ext cx="3098800" cy="276999"/>
          </a:xfrm>
          <a:prstGeom prst="rect">
            <a:avLst/>
          </a:prstGeom>
          <a:noFill/>
        </p:spPr>
        <p:txBody>
          <a:bodyPr wrap="square" rtlCol="0">
            <a:spAutoFit/>
          </a:bodyPr>
          <a:lstStyle/>
          <a:p>
            <a:r>
              <a:rPr lang="zh-CN" altLang="en-US" sz="1200" dirty="0"/>
              <a:t>服务器上聚合每个标签的平均</a:t>
            </a:r>
            <a:r>
              <a:rPr lang="en-US" altLang="zh-CN" sz="1200" dirty="0"/>
              <a:t>logits</a:t>
            </a:r>
            <a:endParaRPr lang="zh-CN" altLang="en-US" sz="1200" dirty="0"/>
          </a:p>
        </p:txBody>
      </p:sp>
    </p:spTree>
    <p:extLst>
      <p:ext uri="{BB962C8B-B14F-4D97-AF65-F5344CB8AC3E}">
        <p14:creationId xmlns:p14="http://schemas.microsoft.com/office/powerpoint/2010/main" val="192030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9FEED-7FA8-477D-9A77-2E0D488D97B5}"/>
              </a:ext>
            </a:extLst>
          </p:cNvPr>
          <p:cNvSpPr>
            <a:spLocks noGrp="1"/>
          </p:cNvSpPr>
          <p:nvPr>
            <p:ph type="title"/>
          </p:nvPr>
        </p:nvSpPr>
        <p:spPr/>
        <p:txBody>
          <a:bodyPr/>
          <a:lstStyle/>
          <a:p>
            <a:r>
              <a:rPr lang="zh-CN" altLang="en-US" dirty="0"/>
              <a:t>实验</a:t>
            </a:r>
          </a:p>
        </p:txBody>
      </p:sp>
      <p:pic>
        <p:nvPicPr>
          <p:cNvPr id="4" name="图片 3">
            <a:extLst>
              <a:ext uri="{FF2B5EF4-FFF2-40B4-BE49-F238E27FC236}">
                <a16:creationId xmlns:a16="http://schemas.microsoft.com/office/drawing/2014/main" id="{43939836-2FCB-49B2-B6ED-44C8E4F463D7}"/>
              </a:ext>
            </a:extLst>
          </p:cNvPr>
          <p:cNvPicPr>
            <a:picLocks noChangeAspect="1"/>
          </p:cNvPicPr>
          <p:nvPr/>
        </p:nvPicPr>
        <p:blipFill>
          <a:blip r:embed="rId3"/>
          <a:stretch>
            <a:fillRect/>
          </a:stretch>
        </p:blipFill>
        <p:spPr>
          <a:xfrm>
            <a:off x="1215157" y="3074185"/>
            <a:ext cx="10138643" cy="2103317"/>
          </a:xfrm>
          <a:prstGeom prst="rect">
            <a:avLst/>
          </a:prstGeom>
        </p:spPr>
      </p:pic>
      <p:sp>
        <p:nvSpPr>
          <p:cNvPr id="5" name="文本框 4">
            <a:extLst>
              <a:ext uri="{FF2B5EF4-FFF2-40B4-BE49-F238E27FC236}">
                <a16:creationId xmlns:a16="http://schemas.microsoft.com/office/drawing/2014/main" id="{96298155-B09D-4FBE-9FA1-7AB78C4FB139}"/>
              </a:ext>
            </a:extLst>
          </p:cNvPr>
          <p:cNvSpPr txBox="1"/>
          <p:nvPr/>
        </p:nvSpPr>
        <p:spPr>
          <a:xfrm>
            <a:off x="1363228" y="1873856"/>
            <a:ext cx="9842500" cy="1200329"/>
          </a:xfrm>
          <a:prstGeom prst="rect">
            <a:avLst/>
          </a:prstGeom>
          <a:noFill/>
        </p:spPr>
        <p:txBody>
          <a:bodyPr wrap="square">
            <a:spAutoFit/>
          </a:bodyPr>
          <a:lstStyle/>
          <a:p>
            <a:r>
              <a:rPr lang="zh-CN" altLang="en-US" dirty="0"/>
              <a:t>数据集：</a:t>
            </a:r>
            <a:r>
              <a:rPr lang="en-US" altLang="zh-CN" dirty="0" err="1"/>
              <a:t>mnist</a:t>
            </a:r>
            <a:endParaRPr lang="en-US" altLang="zh-CN" dirty="0"/>
          </a:p>
          <a:p>
            <a:r>
              <a:rPr lang="en-US" altLang="zh-CN" dirty="0"/>
              <a:t>Non-</a:t>
            </a:r>
            <a:r>
              <a:rPr lang="en-US" altLang="zh-CN" dirty="0" err="1"/>
              <a:t>iid</a:t>
            </a:r>
            <a:r>
              <a:rPr lang="zh-CN" altLang="en-US" dirty="0"/>
              <a:t>构造：每个客户机均匀采样</a:t>
            </a:r>
            <a:r>
              <a:rPr lang="en-US" altLang="zh-CN" dirty="0"/>
              <a:t>2000</a:t>
            </a:r>
            <a:r>
              <a:rPr lang="zh-CN" altLang="en-US" dirty="0"/>
              <a:t>个数据，每个标签约</a:t>
            </a:r>
            <a:r>
              <a:rPr lang="en-US" altLang="zh-CN" dirty="0"/>
              <a:t>200</a:t>
            </a:r>
            <a:r>
              <a:rPr lang="zh-CN" altLang="en-US" dirty="0"/>
              <a:t>个数据，预设</a:t>
            </a:r>
            <a:r>
              <a:rPr lang="en-US" altLang="zh-CN" dirty="0"/>
              <a:t>3</a:t>
            </a:r>
            <a:r>
              <a:rPr lang="zh-CN" altLang="en-US" dirty="0"/>
              <a:t>个缺失的标签，对缺失的标签使得对应的样本数只有</a:t>
            </a:r>
            <a:r>
              <a:rPr lang="en-US" altLang="zh-CN" dirty="0"/>
              <a:t>5</a:t>
            </a:r>
            <a:r>
              <a:rPr lang="zh-CN" altLang="en-US" dirty="0"/>
              <a:t>个</a:t>
            </a:r>
            <a:endParaRPr lang="en-US" altLang="zh-CN" dirty="0"/>
          </a:p>
          <a:p>
            <a:endParaRPr lang="zh-CN" altLang="en-US" dirty="0"/>
          </a:p>
        </p:txBody>
      </p:sp>
      <p:sp>
        <p:nvSpPr>
          <p:cNvPr id="6" name="矩形 5">
            <a:extLst>
              <a:ext uri="{FF2B5EF4-FFF2-40B4-BE49-F238E27FC236}">
                <a16:creationId xmlns:a16="http://schemas.microsoft.com/office/drawing/2014/main" id="{B6246197-8C0A-4368-BFBD-7DE63FC69711}"/>
              </a:ext>
            </a:extLst>
          </p:cNvPr>
          <p:cNvSpPr/>
          <p:nvPr/>
        </p:nvSpPr>
        <p:spPr>
          <a:xfrm>
            <a:off x="9842500" y="4000500"/>
            <a:ext cx="1270000" cy="977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3FEDA07-7BB5-4CBC-9515-CC425BCF6232}"/>
              </a:ext>
            </a:extLst>
          </p:cNvPr>
          <p:cNvSpPr/>
          <p:nvPr/>
        </p:nvSpPr>
        <p:spPr>
          <a:xfrm>
            <a:off x="5789683" y="4000500"/>
            <a:ext cx="687317" cy="977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950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8E7EB44-36E9-4D51-9000-3C2C26A46052}"/>
              </a:ext>
            </a:extLst>
          </p:cNvPr>
          <p:cNvSpPr>
            <a:spLocks noGrp="1"/>
          </p:cNvSpPr>
          <p:nvPr>
            <p:ph type="title"/>
          </p:nvPr>
        </p:nvSpPr>
        <p:spPr/>
        <p:txBody>
          <a:bodyPr/>
          <a:lstStyle/>
          <a:p>
            <a:endParaRPr lang="zh-CN" altLang="en-US" dirty="0"/>
          </a:p>
        </p:txBody>
      </p:sp>
      <p:pic>
        <p:nvPicPr>
          <p:cNvPr id="6" name="图片 5">
            <a:extLst>
              <a:ext uri="{FF2B5EF4-FFF2-40B4-BE49-F238E27FC236}">
                <a16:creationId xmlns:a16="http://schemas.microsoft.com/office/drawing/2014/main" id="{72D5C68F-3C88-4521-86CA-AF277B951E96}"/>
              </a:ext>
            </a:extLst>
          </p:cNvPr>
          <p:cNvPicPr>
            <a:picLocks noChangeAspect="1"/>
          </p:cNvPicPr>
          <p:nvPr/>
        </p:nvPicPr>
        <p:blipFill>
          <a:blip r:embed="rId2"/>
          <a:stretch>
            <a:fillRect/>
          </a:stretch>
        </p:blipFill>
        <p:spPr>
          <a:xfrm>
            <a:off x="1247526" y="2152584"/>
            <a:ext cx="9696948" cy="2552831"/>
          </a:xfrm>
          <a:prstGeom prst="rect">
            <a:avLst/>
          </a:prstGeom>
        </p:spPr>
      </p:pic>
      <p:sp>
        <p:nvSpPr>
          <p:cNvPr id="2" name="矩形 1">
            <a:extLst>
              <a:ext uri="{FF2B5EF4-FFF2-40B4-BE49-F238E27FC236}">
                <a16:creationId xmlns:a16="http://schemas.microsoft.com/office/drawing/2014/main" id="{DAE496DB-C1C9-4809-984C-3E21E92A71F3}"/>
              </a:ext>
            </a:extLst>
          </p:cNvPr>
          <p:cNvSpPr/>
          <p:nvPr/>
        </p:nvSpPr>
        <p:spPr>
          <a:xfrm>
            <a:off x="4409826" y="2152584"/>
            <a:ext cx="2968874" cy="514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210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9BCBC-3B5E-408C-86C1-1939D9CBA1C3}"/>
              </a:ext>
            </a:extLst>
          </p:cNvPr>
          <p:cNvSpPr>
            <a:spLocks noGrp="1"/>
          </p:cNvSpPr>
          <p:nvPr>
            <p:ph type="title"/>
          </p:nvPr>
        </p:nvSpPr>
        <p:spPr/>
        <p:txBody>
          <a:bodyPr/>
          <a:lstStyle/>
          <a:p>
            <a:r>
              <a:rPr lang="zh-CN" altLang="en-US" dirty="0"/>
              <a:t>动机</a:t>
            </a:r>
          </a:p>
        </p:txBody>
      </p:sp>
      <p:sp>
        <p:nvSpPr>
          <p:cNvPr id="3" name="内容占位符 2">
            <a:extLst>
              <a:ext uri="{FF2B5EF4-FFF2-40B4-BE49-F238E27FC236}">
                <a16:creationId xmlns:a16="http://schemas.microsoft.com/office/drawing/2014/main" id="{AF520B84-EB5F-4884-8EBC-C791B1F00104}"/>
              </a:ext>
            </a:extLst>
          </p:cNvPr>
          <p:cNvSpPr>
            <a:spLocks noGrp="1"/>
          </p:cNvSpPr>
          <p:nvPr>
            <p:ph idx="1"/>
          </p:nvPr>
        </p:nvSpPr>
        <p:spPr>
          <a:xfrm>
            <a:off x="501650" y="1812925"/>
            <a:ext cx="10852150" cy="4351338"/>
          </a:xfrm>
        </p:spPr>
        <p:txBody>
          <a:bodyPr/>
          <a:lstStyle/>
          <a:p>
            <a:r>
              <a:rPr lang="en-US" altLang="zh-CN" sz="2800" dirty="0">
                <a:solidFill>
                  <a:srgbClr val="000000"/>
                </a:solidFill>
                <a:latin typeface="LinLibertineT"/>
              </a:rPr>
              <a:t>FD </a:t>
            </a:r>
            <a:r>
              <a:rPr lang="zh-CN" altLang="en-US" sz="2800" dirty="0">
                <a:solidFill>
                  <a:srgbClr val="000000"/>
                </a:solidFill>
                <a:latin typeface="LinLibertineT"/>
              </a:rPr>
              <a:t>在</a:t>
            </a:r>
            <a:r>
              <a:rPr lang="en-US" altLang="zh-CN" sz="2800" dirty="0">
                <a:solidFill>
                  <a:srgbClr val="000000"/>
                </a:solidFill>
                <a:latin typeface="LinLibertineT"/>
              </a:rPr>
              <a:t>non-</a:t>
            </a:r>
            <a:r>
              <a:rPr lang="en-US" altLang="zh-CN" sz="2800" dirty="0" err="1">
                <a:solidFill>
                  <a:srgbClr val="000000"/>
                </a:solidFill>
                <a:latin typeface="LinLibertineT"/>
              </a:rPr>
              <a:t>iid</a:t>
            </a:r>
            <a:r>
              <a:rPr lang="zh-CN" altLang="en-US" sz="2800" dirty="0">
                <a:solidFill>
                  <a:srgbClr val="000000"/>
                </a:solidFill>
                <a:latin typeface="LinLibertineT"/>
              </a:rPr>
              <a:t>下的情况下，蒸馏过程和训练使用的是同一个数据，和使用本地数据训练结果近似。</a:t>
            </a:r>
            <a:endParaRPr lang="en-US" altLang="zh-CN" sz="2800" dirty="0">
              <a:solidFill>
                <a:srgbClr val="000000"/>
              </a:solidFill>
              <a:latin typeface="LinLibertineT"/>
            </a:endParaRPr>
          </a:p>
          <a:p>
            <a:r>
              <a:rPr lang="zh-CN" altLang="en-US" sz="2800" dirty="0">
                <a:solidFill>
                  <a:srgbClr val="000000"/>
                </a:solidFill>
                <a:latin typeface="LinLibertineT"/>
              </a:rPr>
              <a:t>在</a:t>
            </a:r>
            <a:r>
              <a:rPr lang="en-US" altLang="zh-CN" dirty="0">
                <a:solidFill>
                  <a:srgbClr val="000000"/>
                </a:solidFill>
                <a:latin typeface="LinLibertineT"/>
              </a:rPr>
              <a:t>non-</a:t>
            </a:r>
            <a:r>
              <a:rPr lang="en-US" altLang="zh-CN" dirty="0" err="1">
                <a:solidFill>
                  <a:srgbClr val="000000"/>
                </a:solidFill>
                <a:latin typeface="LinLibertineT"/>
              </a:rPr>
              <a:t>iid</a:t>
            </a:r>
            <a:r>
              <a:rPr lang="zh-CN" altLang="en-US" dirty="0">
                <a:solidFill>
                  <a:srgbClr val="000000"/>
                </a:solidFill>
                <a:latin typeface="LinLibertineT"/>
              </a:rPr>
              <a:t>下，</a:t>
            </a:r>
            <a:r>
              <a:rPr lang="zh-CN" altLang="en-US" sz="2800" dirty="0">
                <a:solidFill>
                  <a:srgbClr val="000000"/>
                </a:solidFill>
                <a:latin typeface="LinLibertineT"/>
              </a:rPr>
              <a:t>以往对不同客户机的</a:t>
            </a:r>
            <a:r>
              <a:rPr lang="en-US" altLang="zh-CN" sz="2800" dirty="0">
                <a:solidFill>
                  <a:srgbClr val="000000"/>
                </a:solidFill>
                <a:latin typeface="LinLibertineT"/>
              </a:rPr>
              <a:t>logits</a:t>
            </a:r>
            <a:r>
              <a:rPr lang="zh-CN" altLang="en-US" sz="2800" dirty="0">
                <a:solidFill>
                  <a:srgbClr val="000000"/>
                </a:solidFill>
                <a:latin typeface="LinLibertineT"/>
              </a:rPr>
              <a:t>处理是直接平均就拿来用，导致</a:t>
            </a:r>
            <a:r>
              <a:rPr lang="en-US" altLang="zh-CN" sz="2800" dirty="0">
                <a:solidFill>
                  <a:srgbClr val="000000"/>
                </a:solidFill>
                <a:latin typeface="LinLibertineT"/>
              </a:rPr>
              <a:t>logits</a:t>
            </a:r>
            <a:r>
              <a:rPr lang="zh-CN" altLang="en-US" sz="2800" dirty="0">
                <a:solidFill>
                  <a:srgbClr val="000000"/>
                </a:solidFill>
                <a:latin typeface="LinLibertineT"/>
              </a:rPr>
              <a:t>熵大，</a:t>
            </a:r>
            <a:r>
              <a:rPr lang="zh-CN" altLang="en-US" dirty="0">
                <a:solidFill>
                  <a:srgbClr val="000000"/>
                </a:solidFill>
                <a:latin typeface="LinLibertineT"/>
              </a:rPr>
              <a:t>模型收敛慢</a:t>
            </a:r>
            <a:r>
              <a:rPr lang="zh-CN" altLang="en-US" sz="2800" dirty="0">
                <a:solidFill>
                  <a:srgbClr val="000000"/>
                </a:solidFill>
                <a:latin typeface="LinLibertineT"/>
              </a:rPr>
              <a:t>。</a:t>
            </a:r>
            <a:endParaRPr lang="en-US" altLang="zh-CN" sz="2800" dirty="0">
              <a:solidFill>
                <a:srgbClr val="000000"/>
              </a:solidFill>
              <a:latin typeface="LinLibertineT"/>
            </a:endParaRPr>
          </a:p>
          <a:p>
            <a:endParaRPr lang="en-US" altLang="zh-CN" dirty="0">
              <a:solidFill>
                <a:srgbClr val="000000"/>
              </a:solidFill>
              <a:latin typeface="LinLibertineT"/>
            </a:endParaRPr>
          </a:p>
          <a:p>
            <a:endParaRPr lang="en-US" altLang="zh-CN" dirty="0">
              <a:solidFill>
                <a:srgbClr val="000000"/>
              </a:solidFill>
              <a:latin typeface="LinLibertineT"/>
            </a:endParaRPr>
          </a:p>
          <a:p>
            <a:r>
              <a:rPr lang="zh-CN" altLang="en-US" sz="2800" dirty="0">
                <a:solidFill>
                  <a:srgbClr val="000000"/>
                </a:solidFill>
                <a:latin typeface="LinLibertineT"/>
              </a:rPr>
              <a:t>针对第一个问题，利用无标签公共数据集进行蒸馏</a:t>
            </a:r>
            <a:endParaRPr lang="en-US" altLang="zh-CN" sz="2800" dirty="0">
              <a:solidFill>
                <a:srgbClr val="000000"/>
              </a:solidFill>
              <a:latin typeface="LinLibertineT"/>
            </a:endParaRPr>
          </a:p>
          <a:p>
            <a:r>
              <a:rPr lang="zh-CN" altLang="en-US" sz="2800" dirty="0">
                <a:solidFill>
                  <a:srgbClr val="000000"/>
                </a:solidFill>
                <a:latin typeface="LinLibertineT"/>
              </a:rPr>
              <a:t>针对第二个问题，提出了新的</a:t>
            </a:r>
            <a:r>
              <a:rPr lang="en-US" altLang="zh-CN" sz="2800" dirty="0">
                <a:solidFill>
                  <a:srgbClr val="000000"/>
                </a:solidFill>
                <a:latin typeface="LinLibertineT"/>
              </a:rPr>
              <a:t>logits</a:t>
            </a:r>
            <a:r>
              <a:rPr lang="zh-CN" altLang="en-US" sz="2800" dirty="0">
                <a:solidFill>
                  <a:srgbClr val="000000"/>
                </a:solidFill>
                <a:latin typeface="LinLibertineT"/>
              </a:rPr>
              <a:t>输出的聚合方式</a:t>
            </a:r>
            <a:endParaRPr lang="en-US" altLang="zh-CN" dirty="0">
              <a:solidFill>
                <a:srgbClr val="000000"/>
              </a:solidFill>
              <a:latin typeface="LinLibertineT"/>
            </a:endParaRPr>
          </a:p>
          <a:p>
            <a:pPr marL="0" indent="0">
              <a:buNone/>
            </a:pPr>
            <a:endParaRPr lang="zh-CN" altLang="en-US" dirty="0"/>
          </a:p>
        </p:txBody>
      </p:sp>
    </p:spTree>
    <p:extLst>
      <p:ext uri="{BB962C8B-B14F-4D97-AF65-F5344CB8AC3E}">
        <p14:creationId xmlns:p14="http://schemas.microsoft.com/office/powerpoint/2010/main" val="3106861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6DA1BADB-47AE-4A4B-92AC-0BDAA1F57398}"/>
              </a:ext>
            </a:extLst>
          </p:cNvPr>
          <p:cNvPicPr>
            <a:picLocks noGrp="1" noChangeAspect="1"/>
          </p:cNvPicPr>
          <p:nvPr>
            <p:ph idx="1"/>
          </p:nvPr>
        </p:nvPicPr>
        <p:blipFill>
          <a:blip r:embed="rId3"/>
          <a:stretch>
            <a:fillRect/>
          </a:stretch>
        </p:blipFill>
        <p:spPr>
          <a:xfrm>
            <a:off x="1202625" y="1281932"/>
            <a:ext cx="4398411" cy="5576068"/>
          </a:xfrm>
          <a:prstGeom prst="rect">
            <a:avLst/>
          </a:prstGeom>
        </p:spPr>
      </p:pic>
      <p:sp>
        <p:nvSpPr>
          <p:cNvPr id="8" name="标题 1">
            <a:extLst>
              <a:ext uri="{FF2B5EF4-FFF2-40B4-BE49-F238E27FC236}">
                <a16:creationId xmlns:a16="http://schemas.microsoft.com/office/drawing/2014/main" id="{94755B84-006E-491C-89FF-EF9BAF631A3C}"/>
              </a:ext>
            </a:extLst>
          </p:cNvPr>
          <p:cNvSpPr>
            <a:spLocks noGrp="1"/>
          </p:cNvSpPr>
          <p:nvPr>
            <p:ph type="title"/>
          </p:nvPr>
        </p:nvSpPr>
        <p:spPr>
          <a:xfrm>
            <a:off x="838200" y="365125"/>
            <a:ext cx="10515600" cy="1325563"/>
          </a:xfrm>
        </p:spPr>
        <p:txBody>
          <a:bodyPr/>
          <a:lstStyle/>
          <a:p>
            <a:r>
              <a:rPr lang="en-US" altLang="zh-CN" dirty="0"/>
              <a:t>DS-FL</a:t>
            </a:r>
            <a:endParaRPr lang="zh-CN" altLang="en-US" dirty="0"/>
          </a:p>
        </p:txBody>
      </p:sp>
      <p:pic>
        <p:nvPicPr>
          <p:cNvPr id="3" name="图片 2">
            <a:extLst>
              <a:ext uri="{FF2B5EF4-FFF2-40B4-BE49-F238E27FC236}">
                <a16:creationId xmlns:a16="http://schemas.microsoft.com/office/drawing/2014/main" id="{7162E653-0265-4EB3-8662-2AE25B2EB5BE}"/>
              </a:ext>
            </a:extLst>
          </p:cNvPr>
          <p:cNvPicPr>
            <a:picLocks noChangeAspect="1"/>
          </p:cNvPicPr>
          <p:nvPr/>
        </p:nvPicPr>
        <p:blipFill>
          <a:blip r:embed="rId4"/>
          <a:stretch>
            <a:fillRect/>
          </a:stretch>
        </p:blipFill>
        <p:spPr>
          <a:xfrm>
            <a:off x="6030503" y="2740016"/>
            <a:ext cx="4940554" cy="336567"/>
          </a:xfrm>
          <a:prstGeom prst="rect">
            <a:avLst/>
          </a:prstGeom>
        </p:spPr>
      </p:pic>
      <p:pic>
        <p:nvPicPr>
          <p:cNvPr id="9" name="图片 8">
            <a:extLst>
              <a:ext uri="{FF2B5EF4-FFF2-40B4-BE49-F238E27FC236}">
                <a16:creationId xmlns:a16="http://schemas.microsoft.com/office/drawing/2014/main" id="{2EB3C979-6BEA-45AA-A972-C7671E4993F4}"/>
              </a:ext>
            </a:extLst>
          </p:cNvPr>
          <p:cNvPicPr>
            <a:picLocks noChangeAspect="1"/>
          </p:cNvPicPr>
          <p:nvPr/>
        </p:nvPicPr>
        <p:blipFill>
          <a:blip r:embed="rId5"/>
          <a:stretch>
            <a:fillRect/>
          </a:stretch>
        </p:blipFill>
        <p:spPr>
          <a:xfrm>
            <a:off x="6209834" y="3678367"/>
            <a:ext cx="4581892" cy="336566"/>
          </a:xfrm>
          <a:prstGeom prst="rect">
            <a:avLst/>
          </a:prstGeom>
        </p:spPr>
      </p:pic>
      <p:pic>
        <p:nvPicPr>
          <p:cNvPr id="11" name="图片 10">
            <a:extLst>
              <a:ext uri="{FF2B5EF4-FFF2-40B4-BE49-F238E27FC236}">
                <a16:creationId xmlns:a16="http://schemas.microsoft.com/office/drawing/2014/main" id="{EEDB5F7E-6047-4C05-846D-1712519C34B5}"/>
              </a:ext>
            </a:extLst>
          </p:cNvPr>
          <p:cNvPicPr>
            <a:picLocks noChangeAspect="1"/>
          </p:cNvPicPr>
          <p:nvPr/>
        </p:nvPicPr>
        <p:blipFill>
          <a:blip r:embed="rId6"/>
          <a:stretch>
            <a:fillRect/>
          </a:stretch>
        </p:blipFill>
        <p:spPr>
          <a:xfrm>
            <a:off x="6964385" y="4404766"/>
            <a:ext cx="3978266" cy="615422"/>
          </a:xfrm>
          <a:prstGeom prst="rect">
            <a:avLst/>
          </a:prstGeom>
        </p:spPr>
      </p:pic>
      <p:pic>
        <p:nvPicPr>
          <p:cNvPr id="15" name="图片 14">
            <a:extLst>
              <a:ext uri="{FF2B5EF4-FFF2-40B4-BE49-F238E27FC236}">
                <a16:creationId xmlns:a16="http://schemas.microsoft.com/office/drawing/2014/main" id="{8EAD9731-D16C-420A-9C5D-31FC45024568}"/>
              </a:ext>
            </a:extLst>
          </p:cNvPr>
          <p:cNvPicPr>
            <a:picLocks noChangeAspect="1"/>
          </p:cNvPicPr>
          <p:nvPr/>
        </p:nvPicPr>
        <p:blipFill>
          <a:blip r:embed="rId7"/>
          <a:stretch>
            <a:fillRect/>
          </a:stretch>
        </p:blipFill>
        <p:spPr>
          <a:xfrm>
            <a:off x="6659094" y="5005355"/>
            <a:ext cx="4132632" cy="730674"/>
          </a:xfrm>
          <a:prstGeom prst="rect">
            <a:avLst/>
          </a:prstGeom>
        </p:spPr>
      </p:pic>
      <p:pic>
        <p:nvPicPr>
          <p:cNvPr id="17" name="图片 16">
            <a:extLst>
              <a:ext uri="{FF2B5EF4-FFF2-40B4-BE49-F238E27FC236}">
                <a16:creationId xmlns:a16="http://schemas.microsoft.com/office/drawing/2014/main" id="{10924BB7-2540-46B6-9E2D-E2B735F1C739}"/>
              </a:ext>
            </a:extLst>
          </p:cNvPr>
          <p:cNvPicPr>
            <a:picLocks noChangeAspect="1"/>
          </p:cNvPicPr>
          <p:nvPr/>
        </p:nvPicPr>
        <p:blipFill>
          <a:blip r:embed="rId8"/>
          <a:stretch>
            <a:fillRect/>
          </a:stretch>
        </p:blipFill>
        <p:spPr>
          <a:xfrm>
            <a:off x="6931978" y="5866421"/>
            <a:ext cx="4779377" cy="450289"/>
          </a:xfrm>
          <a:prstGeom prst="rect">
            <a:avLst/>
          </a:prstGeom>
        </p:spPr>
      </p:pic>
      <p:sp>
        <p:nvSpPr>
          <p:cNvPr id="2" name="矩形 1">
            <a:extLst>
              <a:ext uri="{FF2B5EF4-FFF2-40B4-BE49-F238E27FC236}">
                <a16:creationId xmlns:a16="http://schemas.microsoft.com/office/drawing/2014/main" id="{8BC96BDE-A2FA-47F4-9F11-8C1F9EE5F9F4}"/>
              </a:ext>
            </a:extLst>
          </p:cNvPr>
          <p:cNvSpPr/>
          <p:nvPr/>
        </p:nvSpPr>
        <p:spPr>
          <a:xfrm>
            <a:off x="1168400" y="3210560"/>
            <a:ext cx="4479360" cy="995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BB945EB-63EC-44CE-8285-9209A6814B69}"/>
              </a:ext>
            </a:extLst>
          </p:cNvPr>
          <p:cNvSpPr/>
          <p:nvPr/>
        </p:nvSpPr>
        <p:spPr>
          <a:xfrm>
            <a:off x="1168400" y="4618672"/>
            <a:ext cx="4479360" cy="7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36B4EC6-CCB7-4E34-AEBB-BF2DEF9D088D}"/>
              </a:ext>
            </a:extLst>
          </p:cNvPr>
          <p:cNvSpPr/>
          <p:nvPr/>
        </p:nvSpPr>
        <p:spPr>
          <a:xfrm>
            <a:off x="1178247" y="5726112"/>
            <a:ext cx="4479360" cy="73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3C2306-824D-4214-865D-65AECA710799}"/>
              </a:ext>
            </a:extLst>
          </p:cNvPr>
          <p:cNvSpPr txBox="1"/>
          <p:nvPr/>
        </p:nvSpPr>
        <p:spPr>
          <a:xfrm>
            <a:off x="5672138" y="3485988"/>
            <a:ext cx="2577782" cy="584775"/>
          </a:xfrm>
          <a:prstGeom prst="rect">
            <a:avLst/>
          </a:prstGeom>
          <a:noFill/>
        </p:spPr>
        <p:txBody>
          <a:bodyPr wrap="square" rtlCol="0">
            <a:spAutoFit/>
          </a:bodyPr>
          <a:lstStyle/>
          <a:p>
            <a:r>
              <a:rPr lang="zh-CN" altLang="en-US" dirty="0"/>
              <a:t>用</a:t>
            </a:r>
            <a:r>
              <a:rPr lang="en-US" altLang="zh-CN" dirty="0"/>
              <a:t>…</a:t>
            </a:r>
            <a:r>
              <a:rPr lang="zh-CN" altLang="en-US" dirty="0"/>
              <a:t>蒸馏</a:t>
            </a:r>
            <a:endParaRPr lang="en-US" altLang="zh-CN" dirty="0"/>
          </a:p>
          <a:p>
            <a:r>
              <a:rPr lang="zh-CN" altLang="en-US" sz="1400" dirty="0"/>
              <a:t>无标签公共数据集</a:t>
            </a:r>
          </a:p>
        </p:txBody>
      </p:sp>
      <p:sp>
        <p:nvSpPr>
          <p:cNvPr id="18" name="文本框 17">
            <a:extLst>
              <a:ext uri="{FF2B5EF4-FFF2-40B4-BE49-F238E27FC236}">
                <a16:creationId xmlns:a16="http://schemas.microsoft.com/office/drawing/2014/main" id="{426CA2EF-1B4E-4BF1-AC1E-CCBD716324ED}"/>
              </a:ext>
            </a:extLst>
          </p:cNvPr>
          <p:cNvSpPr txBox="1"/>
          <p:nvPr/>
        </p:nvSpPr>
        <p:spPr>
          <a:xfrm>
            <a:off x="5681985" y="4756011"/>
            <a:ext cx="1259840" cy="369332"/>
          </a:xfrm>
          <a:prstGeom prst="rect">
            <a:avLst/>
          </a:prstGeom>
          <a:noFill/>
        </p:spPr>
        <p:txBody>
          <a:bodyPr wrap="square" rtlCol="0">
            <a:spAutoFit/>
          </a:bodyPr>
          <a:lstStyle/>
          <a:p>
            <a:r>
              <a:rPr lang="zh-CN" altLang="en-US" dirty="0"/>
              <a:t>怎么聚合</a:t>
            </a:r>
          </a:p>
        </p:txBody>
      </p:sp>
      <p:sp>
        <p:nvSpPr>
          <p:cNvPr id="19" name="文本框 18">
            <a:extLst>
              <a:ext uri="{FF2B5EF4-FFF2-40B4-BE49-F238E27FC236}">
                <a16:creationId xmlns:a16="http://schemas.microsoft.com/office/drawing/2014/main" id="{CB7F87DD-D0A4-452F-9A59-80A74CAF85B6}"/>
              </a:ext>
            </a:extLst>
          </p:cNvPr>
          <p:cNvSpPr txBox="1"/>
          <p:nvPr/>
        </p:nvSpPr>
        <p:spPr>
          <a:xfrm>
            <a:off x="5647760" y="5928129"/>
            <a:ext cx="3293040" cy="800219"/>
          </a:xfrm>
          <a:prstGeom prst="rect">
            <a:avLst/>
          </a:prstGeom>
          <a:noFill/>
        </p:spPr>
        <p:txBody>
          <a:bodyPr wrap="square" rtlCol="0">
            <a:spAutoFit/>
          </a:bodyPr>
          <a:lstStyle/>
          <a:p>
            <a:r>
              <a:rPr lang="zh-CN" altLang="en-US" dirty="0"/>
              <a:t>蒸馏到</a:t>
            </a:r>
            <a:r>
              <a:rPr lang="en-US" altLang="zh-CN" dirty="0"/>
              <a:t>…</a:t>
            </a:r>
            <a:r>
              <a:rPr lang="zh-CN" altLang="en-US" dirty="0"/>
              <a:t>知识</a:t>
            </a:r>
            <a:endParaRPr lang="en-US" altLang="zh-CN" dirty="0"/>
          </a:p>
          <a:p>
            <a:r>
              <a:rPr lang="zh-CN" altLang="en-US" sz="1400" dirty="0"/>
              <a:t>聚合后每条公共数据的</a:t>
            </a:r>
            <a:r>
              <a:rPr lang="en-US" altLang="zh-CN" sz="1400" dirty="0"/>
              <a:t>logits</a:t>
            </a:r>
          </a:p>
          <a:p>
            <a:r>
              <a:rPr lang="zh-CN" altLang="en-US" sz="1400" strike="sngStrike" dirty="0"/>
              <a:t>每个标签的</a:t>
            </a:r>
            <a:r>
              <a:rPr lang="en-US" altLang="zh-CN" sz="1400" strike="sngStrike" dirty="0"/>
              <a:t>logits</a:t>
            </a:r>
            <a:endParaRPr lang="zh-CN" altLang="en-US" sz="1400" strike="sngStrike" dirty="0"/>
          </a:p>
        </p:txBody>
      </p:sp>
    </p:spTree>
    <p:extLst>
      <p:ext uri="{BB962C8B-B14F-4D97-AF65-F5344CB8AC3E}">
        <p14:creationId xmlns:p14="http://schemas.microsoft.com/office/powerpoint/2010/main" val="181936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EDC4B-8391-4291-8DBE-0C5F5EE84038}"/>
              </a:ext>
            </a:extLst>
          </p:cNvPr>
          <p:cNvSpPr>
            <a:spLocks noGrp="1"/>
          </p:cNvSpPr>
          <p:nvPr>
            <p:ph type="title"/>
          </p:nvPr>
        </p:nvSpPr>
        <p:spPr/>
        <p:txBody>
          <a:bodyPr/>
          <a:lstStyle/>
          <a:p>
            <a:r>
              <a:rPr lang="en-US" altLang="zh-CN" dirty="0"/>
              <a:t>ERA</a:t>
            </a:r>
            <a:endParaRPr lang="zh-CN" altLang="en-US" dirty="0"/>
          </a:p>
        </p:txBody>
      </p:sp>
      <p:pic>
        <p:nvPicPr>
          <p:cNvPr id="5" name="图片 4">
            <a:extLst>
              <a:ext uri="{FF2B5EF4-FFF2-40B4-BE49-F238E27FC236}">
                <a16:creationId xmlns:a16="http://schemas.microsoft.com/office/drawing/2014/main" id="{0CE3C801-B3AC-41C5-9F9B-1C103D02D630}"/>
              </a:ext>
            </a:extLst>
          </p:cNvPr>
          <p:cNvPicPr>
            <a:picLocks noChangeAspect="1"/>
          </p:cNvPicPr>
          <p:nvPr/>
        </p:nvPicPr>
        <p:blipFill>
          <a:blip r:embed="rId3"/>
          <a:stretch>
            <a:fillRect/>
          </a:stretch>
        </p:blipFill>
        <p:spPr>
          <a:xfrm>
            <a:off x="1109133" y="1690688"/>
            <a:ext cx="4224867" cy="3552336"/>
          </a:xfrm>
          <a:prstGeom prst="rect">
            <a:avLst/>
          </a:prstGeom>
        </p:spPr>
      </p:pic>
      <p:pic>
        <p:nvPicPr>
          <p:cNvPr id="7" name="图片 6">
            <a:extLst>
              <a:ext uri="{FF2B5EF4-FFF2-40B4-BE49-F238E27FC236}">
                <a16:creationId xmlns:a16="http://schemas.microsoft.com/office/drawing/2014/main" id="{20123E3D-AB53-407A-A58D-07FCD0D53326}"/>
              </a:ext>
            </a:extLst>
          </p:cNvPr>
          <p:cNvPicPr>
            <a:picLocks noChangeAspect="1"/>
          </p:cNvPicPr>
          <p:nvPr/>
        </p:nvPicPr>
        <p:blipFill>
          <a:blip r:embed="rId4"/>
          <a:stretch>
            <a:fillRect/>
          </a:stretch>
        </p:blipFill>
        <p:spPr>
          <a:xfrm>
            <a:off x="6180667" y="1938772"/>
            <a:ext cx="4529667" cy="762332"/>
          </a:xfrm>
          <a:prstGeom prst="rect">
            <a:avLst/>
          </a:prstGeom>
        </p:spPr>
      </p:pic>
      <p:pic>
        <p:nvPicPr>
          <p:cNvPr id="9" name="图片 8">
            <a:extLst>
              <a:ext uri="{FF2B5EF4-FFF2-40B4-BE49-F238E27FC236}">
                <a16:creationId xmlns:a16="http://schemas.microsoft.com/office/drawing/2014/main" id="{B541F35F-DB09-41A1-A61C-680AD777C9F5}"/>
              </a:ext>
            </a:extLst>
          </p:cNvPr>
          <p:cNvPicPr>
            <a:picLocks noChangeAspect="1"/>
          </p:cNvPicPr>
          <p:nvPr/>
        </p:nvPicPr>
        <p:blipFill>
          <a:blip r:embed="rId5"/>
          <a:stretch>
            <a:fillRect/>
          </a:stretch>
        </p:blipFill>
        <p:spPr>
          <a:xfrm>
            <a:off x="6730577" y="3153673"/>
            <a:ext cx="3895090" cy="657612"/>
          </a:xfrm>
          <a:prstGeom prst="rect">
            <a:avLst/>
          </a:prstGeom>
        </p:spPr>
      </p:pic>
      <p:pic>
        <p:nvPicPr>
          <p:cNvPr id="11" name="图片 10">
            <a:extLst>
              <a:ext uri="{FF2B5EF4-FFF2-40B4-BE49-F238E27FC236}">
                <a16:creationId xmlns:a16="http://schemas.microsoft.com/office/drawing/2014/main" id="{50F62E98-3DB0-4CA0-A0E5-DCC7D6C592C5}"/>
              </a:ext>
            </a:extLst>
          </p:cNvPr>
          <p:cNvPicPr>
            <a:picLocks noChangeAspect="1"/>
          </p:cNvPicPr>
          <p:nvPr/>
        </p:nvPicPr>
        <p:blipFill>
          <a:blip r:embed="rId6"/>
          <a:stretch>
            <a:fillRect/>
          </a:stretch>
        </p:blipFill>
        <p:spPr>
          <a:xfrm>
            <a:off x="6165717" y="4344449"/>
            <a:ext cx="4459950" cy="447684"/>
          </a:xfrm>
          <a:prstGeom prst="rect">
            <a:avLst/>
          </a:prstGeom>
        </p:spPr>
      </p:pic>
      <p:sp>
        <p:nvSpPr>
          <p:cNvPr id="8" name="文本框 7">
            <a:extLst>
              <a:ext uri="{FF2B5EF4-FFF2-40B4-BE49-F238E27FC236}">
                <a16:creationId xmlns:a16="http://schemas.microsoft.com/office/drawing/2014/main" id="{AB6D930A-C1A5-44FF-9F7E-51B0B1089EF5}"/>
              </a:ext>
            </a:extLst>
          </p:cNvPr>
          <p:cNvSpPr txBox="1"/>
          <p:nvPr/>
        </p:nvSpPr>
        <p:spPr>
          <a:xfrm>
            <a:off x="5257377" y="2911102"/>
            <a:ext cx="1333500" cy="646331"/>
          </a:xfrm>
          <a:prstGeom prst="rect">
            <a:avLst/>
          </a:prstGeom>
          <a:noFill/>
        </p:spPr>
        <p:txBody>
          <a:bodyPr wrap="square" rtlCol="0">
            <a:spAutoFit/>
          </a:bodyPr>
          <a:lstStyle/>
          <a:p>
            <a:r>
              <a:rPr lang="zh-CN" altLang="en-US" dirty="0"/>
              <a:t>增加不同类别的差异</a:t>
            </a:r>
          </a:p>
        </p:txBody>
      </p:sp>
      <p:sp>
        <p:nvSpPr>
          <p:cNvPr id="10" name="箭头: 下 9">
            <a:extLst>
              <a:ext uri="{FF2B5EF4-FFF2-40B4-BE49-F238E27FC236}">
                <a16:creationId xmlns:a16="http://schemas.microsoft.com/office/drawing/2014/main" id="{0E83AF4E-4534-4FBA-8019-7445E1E190D5}"/>
              </a:ext>
            </a:extLst>
          </p:cNvPr>
          <p:cNvSpPr/>
          <p:nvPr/>
        </p:nvSpPr>
        <p:spPr>
          <a:xfrm>
            <a:off x="3008841" y="5167312"/>
            <a:ext cx="425449" cy="700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6BB1F3D9-A34C-4592-AC6A-EA1B6EC429E3}"/>
              </a:ext>
            </a:extLst>
          </p:cNvPr>
          <p:cNvCxnSpPr/>
          <p:nvPr/>
        </p:nvCxnSpPr>
        <p:spPr>
          <a:xfrm>
            <a:off x="4737100" y="32893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1D6B770-EF21-4C7D-972E-C7F1631062CA}"/>
              </a:ext>
            </a:extLst>
          </p:cNvPr>
          <p:cNvSpPr txBox="1"/>
          <p:nvPr/>
        </p:nvSpPr>
        <p:spPr>
          <a:xfrm>
            <a:off x="2578100" y="5867888"/>
            <a:ext cx="3848100" cy="646331"/>
          </a:xfrm>
          <a:prstGeom prst="rect">
            <a:avLst/>
          </a:prstGeom>
          <a:noFill/>
        </p:spPr>
        <p:txBody>
          <a:bodyPr wrap="square" rtlCol="0">
            <a:spAutoFit/>
          </a:bodyPr>
          <a:lstStyle/>
          <a:p>
            <a:r>
              <a:rPr lang="en-US" altLang="zh-CN" dirty="0"/>
              <a:t>1.</a:t>
            </a:r>
            <a:r>
              <a:rPr lang="zh-CN" altLang="en-US" dirty="0"/>
              <a:t>锐化标签，加快收敛</a:t>
            </a:r>
            <a:endParaRPr lang="en-US" altLang="zh-CN" dirty="0"/>
          </a:p>
          <a:p>
            <a:r>
              <a:rPr lang="en-US" altLang="zh-CN" dirty="0"/>
              <a:t>2.</a:t>
            </a:r>
            <a:r>
              <a:rPr lang="zh-CN" altLang="en-US" dirty="0"/>
              <a:t>抵御有害客户机的攻击</a:t>
            </a:r>
          </a:p>
        </p:txBody>
      </p:sp>
      <p:sp>
        <p:nvSpPr>
          <p:cNvPr id="3" name="文本框 2">
            <a:extLst>
              <a:ext uri="{FF2B5EF4-FFF2-40B4-BE49-F238E27FC236}">
                <a16:creationId xmlns:a16="http://schemas.microsoft.com/office/drawing/2014/main" id="{0E1022D1-2B92-4C93-8D53-708C14F496E5}"/>
              </a:ext>
            </a:extLst>
          </p:cNvPr>
          <p:cNvSpPr txBox="1"/>
          <p:nvPr/>
        </p:nvSpPr>
        <p:spPr>
          <a:xfrm>
            <a:off x="4491080" y="1076241"/>
            <a:ext cx="4529667" cy="369332"/>
          </a:xfrm>
          <a:prstGeom prst="rect">
            <a:avLst/>
          </a:prstGeom>
          <a:noFill/>
        </p:spPr>
        <p:txBody>
          <a:bodyPr wrap="square" rtlCol="0">
            <a:spAutoFit/>
          </a:bodyPr>
          <a:lstStyle/>
          <a:p>
            <a:r>
              <a:rPr lang="zh-CN" altLang="en-US" dirty="0"/>
              <a:t>直接平均全局</a:t>
            </a:r>
            <a:r>
              <a:rPr lang="en-US" altLang="zh-CN" dirty="0"/>
              <a:t>logits</a:t>
            </a:r>
            <a:r>
              <a:rPr lang="zh-CN" altLang="en-US" dirty="0"/>
              <a:t>，熵大</a:t>
            </a:r>
            <a:r>
              <a:rPr lang="en-US" altLang="zh-CN" dirty="0"/>
              <a:t>-》</a:t>
            </a:r>
            <a:r>
              <a:rPr lang="zh-CN" altLang="en-US" dirty="0"/>
              <a:t>影响模型收敛</a:t>
            </a:r>
          </a:p>
        </p:txBody>
      </p:sp>
      <p:sp>
        <p:nvSpPr>
          <p:cNvPr id="4" name="文本框 3">
            <a:extLst>
              <a:ext uri="{FF2B5EF4-FFF2-40B4-BE49-F238E27FC236}">
                <a16:creationId xmlns:a16="http://schemas.microsoft.com/office/drawing/2014/main" id="{782E5735-8F67-4E70-A050-680F8CBC29EC}"/>
              </a:ext>
            </a:extLst>
          </p:cNvPr>
          <p:cNvSpPr txBox="1"/>
          <p:nvPr/>
        </p:nvSpPr>
        <p:spPr>
          <a:xfrm>
            <a:off x="6319880" y="5397388"/>
            <a:ext cx="4459950" cy="369332"/>
          </a:xfrm>
          <a:prstGeom prst="rect">
            <a:avLst/>
          </a:prstGeom>
          <a:noFill/>
        </p:spPr>
        <p:txBody>
          <a:bodyPr wrap="square" rtlCol="0">
            <a:spAutoFit/>
          </a:bodyPr>
          <a:lstStyle/>
          <a:p>
            <a:r>
              <a:rPr lang="en-US" altLang="zh-CN" dirty="0"/>
              <a:t>ERA</a:t>
            </a:r>
            <a:r>
              <a:rPr lang="zh-CN" altLang="en-US" dirty="0"/>
              <a:t>本质是广义</a:t>
            </a:r>
            <a:r>
              <a:rPr lang="en-US" altLang="zh-CN" dirty="0" err="1"/>
              <a:t>softmax</a:t>
            </a:r>
            <a:r>
              <a:rPr lang="zh-CN" altLang="en-US" dirty="0"/>
              <a:t>函数</a:t>
            </a:r>
            <a:r>
              <a:rPr lang="en-US" altLang="zh-CN" dirty="0"/>
              <a:t> t&lt;1</a:t>
            </a:r>
            <a:r>
              <a:rPr lang="zh-CN" altLang="en-US" dirty="0"/>
              <a:t>的情况</a:t>
            </a:r>
          </a:p>
        </p:txBody>
      </p:sp>
    </p:spTree>
    <p:extLst>
      <p:ext uri="{BB962C8B-B14F-4D97-AF65-F5344CB8AC3E}">
        <p14:creationId xmlns:p14="http://schemas.microsoft.com/office/powerpoint/2010/main" val="212585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41F603-A3D2-4D2F-9B1D-AAA458498A34}"/>
              </a:ext>
            </a:extLst>
          </p:cNvPr>
          <p:cNvPicPr>
            <a:picLocks noChangeAspect="1"/>
          </p:cNvPicPr>
          <p:nvPr/>
        </p:nvPicPr>
        <p:blipFill>
          <a:blip r:embed="rId3"/>
          <a:stretch>
            <a:fillRect/>
          </a:stretch>
        </p:blipFill>
        <p:spPr>
          <a:xfrm>
            <a:off x="3526202" y="1469919"/>
            <a:ext cx="5290559" cy="2380034"/>
          </a:xfrm>
          <a:prstGeom prst="rect">
            <a:avLst/>
          </a:prstGeom>
        </p:spPr>
      </p:pic>
      <p:sp>
        <p:nvSpPr>
          <p:cNvPr id="6" name="标题 1">
            <a:extLst>
              <a:ext uri="{FF2B5EF4-FFF2-40B4-BE49-F238E27FC236}">
                <a16:creationId xmlns:a16="http://schemas.microsoft.com/office/drawing/2014/main" id="{44BF9B26-9F85-48E8-BA56-AB4632FABA5D}"/>
              </a:ext>
            </a:extLst>
          </p:cNvPr>
          <p:cNvSpPr>
            <a:spLocks noGrp="1"/>
          </p:cNvSpPr>
          <p:nvPr/>
        </p:nvSpPr>
        <p:spPr>
          <a:xfrm>
            <a:off x="838200" y="480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r>
              <a:rPr lang="en-US" altLang="zh-CN" dirty="0"/>
              <a:t>-</a:t>
            </a:r>
            <a:r>
              <a:rPr lang="zh-CN" altLang="en-US" dirty="0"/>
              <a:t>通信</a:t>
            </a:r>
          </a:p>
        </p:txBody>
      </p:sp>
      <p:pic>
        <p:nvPicPr>
          <p:cNvPr id="9" name="图片 8">
            <a:extLst>
              <a:ext uri="{FF2B5EF4-FFF2-40B4-BE49-F238E27FC236}">
                <a16:creationId xmlns:a16="http://schemas.microsoft.com/office/drawing/2014/main" id="{F17E4226-2F90-4C13-8C99-1521B394DCE2}"/>
              </a:ext>
            </a:extLst>
          </p:cNvPr>
          <p:cNvPicPr>
            <a:picLocks noChangeAspect="1"/>
          </p:cNvPicPr>
          <p:nvPr/>
        </p:nvPicPr>
        <p:blipFill>
          <a:blip r:embed="rId4"/>
          <a:stretch>
            <a:fillRect/>
          </a:stretch>
        </p:blipFill>
        <p:spPr>
          <a:xfrm>
            <a:off x="4241704" y="3766293"/>
            <a:ext cx="3708591" cy="2832246"/>
          </a:xfrm>
          <a:prstGeom prst="rect">
            <a:avLst/>
          </a:prstGeom>
        </p:spPr>
      </p:pic>
      <p:sp>
        <p:nvSpPr>
          <p:cNvPr id="2" name="文本框 1">
            <a:extLst>
              <a:ext uri="{FF2B5EF4-FFF2-40B4-BE49-F238E27FC236}">
                <a16:creationId xmlns:a16="http://schemas.microsoft.com/office/drawing/2014/main" id="{99FC7179-CE33-4F6C-A09C-84C43B359BC3}"/>
              </a:ext>
            </a:extLst>
          </p:cNvPr>
          <p:cNvSpPr txBox="1"/>
          <p:nvPr/>
        </p:nvSpPr>
        <p:spPr>
          <a:xfrm>
            <a:off x="1016000" y="2367280"/>
            <a:ext cx="2245360" cy="369332"/>
          </a:xfrm>
          <a:prstGeom prst="rect">
            <a:avLst/>
          </a:prstGeom>
          <a:noFill/>
        </p:spPr>
        <p:txBody>
          <a:bodyPr wrap="square" rtlCol="0">
            <a:spAutoFit/>
          </a:bodyPr>
          <a:lstStyle/>
          <a:p>
            <a:r>
              <a:rPr lang="zh-CN" altLang="en-US" dirty="0"/>
              <a:t>每一轮通信的比较</a:t>
            </a:r>
          </a:p>
        </p:txBody>
      </p:sp>
      <p:sp>
        <p:nvSpPr>
          <p:cNvPr id="7" name="文本框 6">
            <a:extLst>
              <a:ext uri="{FF2B5EF4-FFF2-40B4-BE49-F238E27FC236}">
                <a16:creationId xmlns:a16="http://schemas.microsoft.com/office/drawing/2014/main" id="{70F64E81-C8C4-4BA9-9B48-58BC28AC02B5}"/>
              </a:ext>
            </a:extLst>
          </p:cNvPr>
          <p:cNvSpPr txBox="1"/>
          <p:nvPr/>
        </p:nvSpPr>
        <p:spPr>
          <a:xfrm>
            <a:off x="1016000" y="4672728"/>
            <a:ext cx="2245360" cy="369332"/>
          </a:xfrm>
          <a:prstGeom prst="rect">
            <a:avLst/>
          </a:prstGeom>
          <a:noFill/>
        </p:spPr>
        <p:txBody>
          <a:bodyPr wrap="square" rtlCol="0">
            <a:spAutoFit/>
          </a:bodyPr>
          <a:lstStyle/>
          <a:p>
            <a:r>
              <a:rPr lang="zh-CN" altLang="en-US" dirty="0"/>
              <a:t>通信与准确度的关系</a:t>
            </a:r>
          </a:p>
        </p:txBody>
      </p:sp>
      <p:cxnSp>
        <p:nvCxnSpPr>
          <p:cNvPr id="5" name="直接连接符 4">
            <a:extLst>
              <a:ext uri="{FF2B5EF4-FFF2-40B4-BE49-F238E27FC236}">
                <a16:creationId xmlns:a16="http://schemas.microsoft.com/office/drawing/2014/main" id="{FEC5812B-58AD-4D58-980A-D80DCD907E22}"/>
              </a:ext>
            </a:extLst>
          </p:cNvPr>
          <p:cNvCxnSpPr/>
          <p:nvPr/>
        </p:nvCxnSpPr>
        <p:spPr>
          <a:xfrm>
            <a:off x="3848100" y="3111500"/>
            <a:ext cx="4686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8B6CD21-379E-4AA5-83BB-E8F2501D55C7}"/>
              </a:ext>
            </a:extLst>
          </p:cNvPr>
          <p:cNvSpPr txBox="1"/>
          <p:nvPr/>
        </p:nvSpPr>
        <p:spPr>
          <a:xfrm>
            <a:off x="8145777" y="542834"/>
            <a:ext cx="3358986" cy="1200329"/>
          </a:xfrm>
          <a:prstGeom prst="rect">
            <a:avLst/>
          </a:prstGeom>
          <a:noFill/>
        </p:spPr>
        <p:txBody>
          <a:bodyPr wrap="square">
            <a:spAutoFit/>
          </a:bodyPr>
          <a:lstStyle/>
          <a:p>
            <a:r>
              <a:rPr lang="zh-CN" altLang="en-US" dirty="0"/>
              <a:t>数据集：</a:t>
            </a:r>
            <a:r>
              <a:rPr lang="en-US" altLang="zh-CN" dirty="0" err="1"/>
              <a:t>mnist</a:t>
            </a:r>
            <a:r>
              <a:rPr lang="zh-CN" altLang="en-US" dirty="0"/>
              <a:t>，</a:t>
            </a:r>
            <a:r>
              <a:rPr lang="en-US" altLang="zh-CN" dirty="0"/>
              <a:t>fashion-</a:t>
            </a:r>
            <a:r>
              <a:rPr lang="en-US" altLang="zh-CN" dirty="0" err="1"/>
              <a:t>mnist</a:t>
            </a:r>
            <a:endParaRPr lang="en-US" altLang="zh-CN" dirty="0"/>
          </a:p>
          <a:p>
            <a:r>
              <a:rPr lang="en-US" altLang="zh-CN" dirty="0"/>
              <a:t>Non-</a:t>
            </a:r>
            <a:r>
              <a:rPr lang="en-US" altLang="zh-CN" dirty="0" err="1"/>
              <a:t>iid</a:t>
            </a:r>
            <a:r>
              <a:rPr lang="zh-CN" altLang="en-US" dirty="0"/>
              <a:t>构造：每个客户机最多拥有两类数据</a:t>
            </a:r>
            <a:endParaRPr lang="en-US" altLang="zh-CN" dirty="0"/>
          </a:p>
          <a:p>
            <a:r>
              <a:rPr lang="en-US" altLang="zh-CN" dirty="0"/>
              <a:t>Baseline</a:t>
            </a:r>
            <a:r>
              <a:rPr lang="zh-CN" altLang="en-US" dirty="0"/>
              <a:t>：</a:t>
            </a:r>
            <a:r>
              <a:rPr lang="en-US" altLang="zh-CN" dirty="0"/>
              <a:t>FL</a:t>
            </a:r>
            <a:r>
              <a:rPr lang="zh-CN" altLang="en-US" dirty="0"/>
              <a:t>、</a:t>
            </a:r>
            <a:r>
              <a:rPr lang="en-US" altLang="zh-CN" dirty="0"/>
              <a:t>FD</a:t>
            </a:r>
          </a:p>
        </p:txBody>
      </p:sp>
    </p:spTree>
    <p:extLst>
      <p:ext uri="{BB962C8B-B14F-4D97-AF65-F5344CB8AC3E}">
        <p14:creationId xmlns:p14="http://schemas.microsoft.com/office/powerpoint/2010/main" val="29528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1EE4C89-BA2F-4B48-82E8-344090F3E8C5}"/>
              </a:ext>
            </a:extLst>
          </p:cNvPr>
          <p:cNvSpPr>
            <a:spLocks noGrp="1"/>
          </p:cNvSpPr>
          <p:nvPr/>
        </p:nvSpPr>
        <p:spPr>
          <a:xfrm>
            <a:off x="838200" y="480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r>
              <a:rPr lang="en-US" altLang="zh-CN" dirty="0"/>
              <a:t>-</a:t>
            </a:r>
            <a:r>
              <a:rPr lang="zh-CN" altLang="en-US" dirty="0"/>
              <a:t>通信</a:t>
            </a:r>
          </a:p>
        </p:txBody>
      </p:sp>
      <p:pic>
        <p:nvPicPr>
          <p:cNvPr id="7" name="图片 6">
            <a:extLst>
              <a:ext uri="{FF2B5EF4-FFF2-40B4-BE49-F238E27FC236}">
                <a16:creationId xmlns:a16="http://schemas.microsoft.com/office/drawing/2014/main" id="{8A757C69-BB6A-40BD-8710-4FD49BDF7CAC}"/>
              </a:ext>
            </a:extLst>
          </p:cNvPr>
          <p:cNvPicPr>
            <a:picLocks noChangeAspect="1"/>
          </p:cNvPicPr>
          <p:nvPr/>
        </p:nvPicPr>
        <p:blipFill>
          <a:blip r:embed="rId3"/>
          <a:stretch>
            <a:fillRect/>
          </a:stretch>
        </p:blipFill>
        <p:spPr>
          <a:xfrm>
            <a:off x="1115769" y="2374332"/>
            <a:ext cx="4544319" cy="2987890"/>
          </a:xfrm>
          <a:prstGeom prst="rect">
            <a:avLst/>
          </a:prstGeom>
        </p:spPr>
      </p:pic>
      <p:pic>
        <p:nvPicPr>
          <p:cNvPr id="3" name="图片 2">
            <a:extLst>
              <a:ext uri="{FF2B5EF4-FFF2-40B4-BE49-F238E27FC236}">
                <a16:creationId xmlns:a16="http://schemas.microsoft.com/office/drawing/2014/main" id="{B41F051A-EAE4-4859-BFB4-EE830E1F73DB}"/>
              </a:ext>
            </a:extLst>
          </p:cNvPr>
          <p:cNvPicPr>
            <a:picLocks noChangeAspect="1"/>
          </p:cNvPicPr>
          <p:nvPr/>
        </p:nvPicPr>
        <p:blipFill>
          <a:blip r:embed="rId4"/>
          <a:stretch>
            <a:fillRect/>
          </a:stretch>
        </p:blipFill>
        <p:spPr>
          <a:xfrm>
            <a:off x="6133770" y="2374332"/>
            <a:ext cx="4544319" cy="2991034"/>
          </a:xfrm>
          <a:prstGeom prst="rect">
            <a:avLst/>
          </a:prstGeom>
        </p:spPr>
      </p:pic>
      <p:sp>
        <p:nvSpPr>
          <p:cNvPr id="6" name="文本框 5">
            <a:extLst>
              <a:ext uri="{FF2B5EF4-FFF2-40B4-BE49-F238E27FC236}">
                <a16:creationId xmlns:a16="http://schemas.microsoft.com/office/drawing/2014/main" id="{0533B68F-F95E-434F-B729-BBEE6AF12967}"/>
              </a:ext>
            </a:extLst>
          </p:cNvPr>
          <p:cNvSpPr txBox="1"/>
          <p:nvPr/>
        </p:nvSpPr>
        <p:spPr>
          <a:xfrm>
            <a:off x="1142568" y="1720724"/>
            <a:ext cx="8560232" cy="369332"/>
          </a:xfrm>
          <a:prstGeom prst="rect">
            <a:avLst/>
          </a:prstGeom>
          <a:noFill/>
        </p:spPr>
        <p:txBody>
          <a:bodyPr wrap="square" rtlCol="0">
            <a:spAutoFit/>
          </a:bodyPr>
          <a:lstStyle/>
          <a:p>
            <a:r>
              <a:rPr lang="zh-CN" altLang="en-US" dirty="0"/>
              <a:t>不同公共数据集下，达到相同准确率所需的通信量，和能达到的最高准确率</a:t>
            </a:r>
          </a:p>
        </p:txBody>
      </p:sp>
      <p:sp>
        <p:nvSpPr>
          <p:cNvPr id="2" name="矩形 1">
            <a:extLst>
              <a:ext uri="{FF2B5EF4-FFF2-40B4-BE49-F238E27FC236}">
                <a16:creationId xmlns:a16="http://schemas.microsoft.com/office/drawing/2014/main" id="{6A36144A-71E3-4FD9-8334-3D1AE1BAB4E2}"/>
              </a:ext>
            </a:extLst>
          </p:cNvPr>
          <p:cNvSpPr/>
          <p:nvPr/>
        </p:nvSpPr>
        <p:spPr>
          <a:xfrm>
            <a:off x="10020300" y="3175000"/>
            <a:ext cx="482600" cy="1993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0695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DB25EC4-DF78-487F-BCB8-9D1CEE5FED29}"/>
              </a:ext>
            </a:extLst>
          </p:cNvPr>
          <p:cNvPicPr>
            <a:picLocks noChangeAspect="1"/>
          </p:cNvPicPr>
          <p:nvPr/>
        </p:nvPicPr>
        <p:blipFill>
          <a:blip r:embed="rId3"/>
          <a:stretch>
            <a:fillRect/>
          </a:stretch>
        </p:blipFill>
        <p:spPr>
          <a:xfrm>
            <a:off x="5592278" y="1943816"/>
            <a:ext cx="4889751" cy="3276768"/>
          </a:xfrm>
          <a:prstGeom prst="rect">
            <a:avLst/>
          </a:prstGeom>
        </p:spPr>
      </p:pic>
      <p:sp>
        <p:nvSpPr>
          <p:cNvPr id="6" name="标题 1">
            <a:extLst>
              <a:ext uri="{FF2B5EF4-FFF2-40B4-BE49-F238E27FC236}">
                <a16:creationId xmlns:a16="http://schemas.microsoft.com/office/drawing/2014/main" id="{EE592704-E45C-4335-B207-EC20DE3F658A}"/>
              </a:ext>
            </a:extLst>
          </p:cNvPr>
          <p:cNvSpPr>
            <a:spLocks noGrp="1"/>
          </p:cNvSpPr>
          <p:nvPr/>
        </p:nvSpPr>
        <p:spPr>
          <a:xfrm>
            <a:off x="838200" y="480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r>
              <a:rPr lang="en-US" altLang="zh-CN" dirty="0"/>
              <a:t>-ERA</a:t>
            </a:r>
            <a:r>
              <a:rPr lang="zh-CN" altLang="en-US" dirty="0"/>
              <a:t>有效性</a:t>
            </a:r>
          </a:p>
        </p:txBody>
      </p:sp>
      <p:sp>
        <p:nvSpPr>
          <p:cNvPr id="2" name="文本框 1">
            <a:extLst>
              <a:ext uri="{FF2B5EF4-FFF2-40B4-BE49-F238E27FC236}">
                <a16:creationId xmlns:a16="http://schemas.microsoft.com/office/drawing/2014/main" id="{314409B1-FFAC-458C-B08A-9FF0A5BA1E45}"/>
              </a:ext>
            </a:extLst>
          </p:cNvPr>
          <p:cNvSpPr txBox="1"/>
          <p:nvPr/>
        </p:nvSpPr>
        <p:spPr>
          <a:xfrm>
            <a:off x="912360" y="1436449"/>
            <a:ext cx="3111500" cy="369332"/>
          </a:xfrm>
          <a:prstGeom prst="rect">
            <a:avLst/>
          </a:prstGeom>
          <a:noFill/>
        </p:spPr>
        <p:txBody>
          <a:bodyPr wrap="square" rtlCol="0">
            <a:spAutoFit/>
          </a:bodyPr>
          <a:lstStyle/>
          <a:p>
            <a:r>
              <a:rPr lang="zh-CN" altLang="en-US" dirty="0"/>
              <a:t>防御有害客户机攻击</a:t>
            </a:r>
          </a:p>
        </p:txBody>
      </p:sp>
      <p:sp>
        <p:nvSpPr>
          <p:cNvPr id="7" name="文本框 6">
            <a:extLst>
              <a:ext uri="{FF2B5EF4-FFF2-40B4-BE49-F238E27FC236}">
                <a16:creationId xmlns:a16="http://schemas.microsoft.com/office/drawing/2014/main" id="{808AB8B8-1B93-44A2-871E-5C5E406B4497}"/>
              </a:ext>
            </a:extLst>
          </p:cNvPr>
          <p:cNvSpPr txBox="1"/>
          <p:nvPr/>
        </p:nvSpPr>
        <p:spPr>
          <a:xfrm>
            <a:off x="990600" y="3105834"/>
            <a:ext cx="3856721" cy="646331"/>
          </a:xfrm>
          <a:prstGeom prst="rect">
            <a:avLst/>
          </a:prstGeom>
          <a:noFill/>
        </p:spPr>
        <p:txBody>
          <a:bodyPr wrap="square">
            <a:spAutoFit/>
          </a:bodyPr>
          <a:lstStyle/>
          <a:p>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对每个客户机</a:t>
            </a:r>
            <a:r>
              <a:rPr lang="en-US"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C</a:t>
            </a:r>
            <a:r>
              <a:rPr lang="zh-CN" altLang="zh-CN" sz="18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个类别的错误标注数据来使客户机的变得有害</a:t>
            </a:r>
            <a:endParaRPr lang="zh-CN" altLang="en-US" dirty="0"/>
          </a:p>
        </p:txBody>
      </p:sp>
    </p:spTree>
    <p:extLst>
      <p:ext uri="{BB962C8B-B14F-4D97-AF65-F5344CB8AC3E}">
        <p14:creationId xmlns:p14="http://schemas.microsoft.com/office/powerpoint/2010/main" val="142589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9">
            <a:extLst>
              <a:ext uri="{FF2B5EF4-FFF2-40B4-BE49-F238E27FC236}">
                <a16:creationId xmlns:a16="http://schemas.microsoft.com/office/drawing/2014/main" id="{4667D3C7-1753-4459-B6AD-3C3E2B6C407E}"/>
              </a:ext>
            </a:extLst>
          </p:cNvPr>
          <p:cNvGraphicFramePr>
            <a:graphicFrameLocks noGrp="1"/>
          </p:cNvGraphicFramePr>
          <p:nvPr>
            <p:extLst>
              <p:ext uri="{D42A27DB-BD31-4B8C-83A1-F6EECF244321}">
                <p14:modId xmlns:p14="http://schemas.microsoft.com/office/powerpoint/2010/main" val="1999693521"/>
              </p:ext>
            </p:extLst>
          </p:nvPr>
        </p:nvGraphicFramePr>
        <p:xfrm>
          <a:off x="1786890" y="1542744"/>
          <a:ext cx="8618220" cy="2089207"/>
        </p:xfrm>
        <a:graphic>
          <a:graphicData uri="http://schemas.openxmlformats.org/drawingml/2006/table">
            <a:tbl>
              <a:tblPr firstRow="1" bandRow="1">
                <a:tableStyleId>{5C22544A-7EE6-4342-B048-85BDC9FD1C3A}</a:tableStyleId>
              </a:tblPr>
              <a:tblGrid>
                <a:gridCol w="1265122">
                  <a:extLst>
                    <a:ext uri="{9D8B030D-6E8A-4147-A177-3AD203B41FA5}">
                      <a16:colId xmlns:a16="http://schemas.microsoft.com/office/drawing/2014/main" val="1028543094"/>
                    </a:ext>
                  </a:extLst>
                </a:gridCol>
                <a:gridCol w="2643938">
                  <a:extLst>
                    <a:ext uri="{9D8B030D-6E8A-4147-A177-3AD203B41FA5}">
                      <a16:colId xmlns:a16="http://schemas.microsoft.com/office/drawing/2014/main" val="186960624"/>
                    </a:ext>
                  </a:extLst>
                </a:gridCol>
                <a:gridCol w="1281016">
                  <a:extLst>
                    <a:ext uri="{9D8B030D-6E8A-4147-A177-3AD203B41FA5}">
                      <a16:colId xmlns:a16="http://schemas.microsoft.com/office/drawing/2014/main" val="1943043602"/>
                    </a:ext>
                  </a:extLst>
                </a:gridCol>
                <a:gridCol w="3428144">
                  <a:extLst>
                    <a:ext uri="{9D8B030D-6E8A-4147-A177-3AD203B41FA5}">
                      <a16:colId xmlns:a16="http://schemas.microsoft.com/office/drawing/2014/main" val="576874632"/>
                    </a:ext>
                  </a:extLst>
                </a:gridCol>
              </a:tblGrid>
              <a:tr h="328114">
                <a:tc>
                  <a:txBody>
                    <a:bodyPr/>
                    <a:lstStyle/>
                    <a:p>
                      <a:endParaRPr lang="zh-CN" altLang="en-US" dirty="0"/>
                    </a:p>
                  </a:txBody>
                  <a:tcPr/>
                </a:tc>
                <a:tc>
                  <a:txBody>
                    <a:bodyPr/>
                    <a:lstStyle/>
                    <a:p>
                      <a:r>
                        <a:rPr lang="zh-CN" altLang="en-US" dirty="0"/>
                        <a:t>用</a:t>
                      </a:r>
                      <a:r>
                        <a:rPr lang="en-US" altLang="zh-CN" dirty="0"/>
                        <a:t>…</a:t>
                      </a:r>
                      <a:r>
                        <a:rPr lang="zh-CN" altLang="en-US" dirty="0"/>
                        <a:t>传递知识</a:t>
                      </a:r>
                    </a:p>
                  </a:txBody>
                  <a:tcPr/>
                </a:tc>
                <a:tc>
                  <a:txBody>
                    <a:bodyPr/>
                    <a:lstStyle/>
                    <a:p>
                      <a:r>
                        <a:rPr lang="en-US" altLang="zh-CN" dirty="0"/>
                        <a:t>…</a:t>
                      </a:r>
                      <a:r>
                        <a:rPr lang="zh-CN" altLang="en-US" dirty="0"/>
                        <a:t>吸收了知识</a:t>
                      </a:r>
                    </a:p>
                  </a:txBody>
                  <a:tcPr/>
                </a:tc>
                <a:tc>
                  <a:txBody>
                    <a:bodyPr/>
                    <a:lstStyle/>
                    <a:p>
                      <a:r>
                        <a:rPr lang="zh-CN" altLang="en-US" dirty="0"/>
                        <a:t>吸收了</a:t>
                      </a:r>
                      <a:r>
                        <a:rPr lang="en-US" altLang="zh-CN" dirty="0"/>
                        <a:t>…</a:t>
                      </a:r>
                      <a:r>
                        <a:rPr lang="zh-CN" altLang="en-US" dirty="0"/>
                        <a:t>知识</a:t>
                      </a:r>
                    </a:p>
                  </a:txBody>
                  <a:tcPr/>
                </a:tc>
                <a:extLst>
                  <a:ext uri="{0D108BD9-81ED-4DB2-BD59-A6C34878D82A}">
                    <a16:rowId xmlns:a16="http://schemas.microsoft.com/office/drawing/2014/main" val="1762619328"/>
                  </a:ext>
                </a:extLst>
              </a:tr>
              <a:tr h="566333">
                <a:tc>
                  <a:txBody>
                    <a:bodyPr/>
                    <a:lstStyle/>
                    <a:p>
                      <a:r>
                        <a:rPr lang="en-US" altLang="zh-CN" dirty="0"/>
                        <a:t>FD</a:t>
                      </a:r>
                      <a:endParaRPr lang="zh-CN" altLang="en-US" dirty="0"/>
                    </a:p>
                  </a:txBody>
                  <a:tcPr/>
                </a:tc>
                <a:tc>
                  <a:txBody>
                    <a:bodyPr/>
                    <a:lstStyle/>
                    <a:p>
                      <a:r>
                        <a:rPr lang="zh-CN" altLang="en-US" dirty="0"/>
                        <a:t>有标签的私有数据</a:t>
                      </a:r>
                    </a:p>
                  </a:txBody>
                  <a:tcPr/>
                </a:tc>
                <a:tc>
                  <a:txBody>
                    <a:bodyPr/>
                    <a:lstStyle/>
                    <a:p>
                      <a:r>
                        <a:rPr lang="zh-CN" altLang="en-US" dirty="0"/>
                        <a:t>客户机</a:t>
                      </a:r>
                    </a:p>
                  </a:txBody>
                  <a:tcPr/>
                </a:tc>
                <a:tc>
                  <a:txBody>
                    <a:bodyPr/>
                    <a:lstStyle/>
                    <a:p>
                      <a:r>
                        <a:rPr lang="zh-CN" altLang="en-US" dirty="0"/>
                        <a:t>其它客户机（全局）对于该样本同标签样本集的平均知识</a:t>
                      </a:r>
                    </a:p>
                  </a:txBody>
                  <a:tcPr/>
                </a:tc>
                <a:extLst>
                  <a:ext uri="{0D108BD9-81ED-4DB2-BD59-A6C34878D82A}">
                    <a16:rowId xmlns:a16="http://schemas.microsoft.com/office/drawing/2014/main" val="3677971156"/>
                  </a:ext>
                </a:extLst>
              </a:tr>
              <a:tr h="809047">
                <a:tc>
                  <a:txBody>
                    <a:bodyPr/>
                    <a:lstStyle/>
                    <a:p>
                      <a:r>
                        <a:rPr lang="en-US" altLang="zh-CN" dirty="0"/>
                        <a:t>DS-FL</a:t>
                      </a:r>
                      <a:endParaRPr lang="zh-CN" altLang="en-US" dirty="0"/>
                    </a:p>
                  </a:txBody>
                  <a:tcPr/>
                </a:tc>
                <a:tc>
                  <a:txBody>
                    <a:bodyPr/>
                    <a:lstStyle/>
                    <a:p>
                      <a:r>
                        <a:rPr lang="zh-CN" altLang="en-US" dirty="0"/>
                        <a:t>无标记的公共数据集</a:t>
                      </a:r>
                    </a:p>
                  </a:txBody>
                  <a:tcPr/>
                </a:tc>
                <a:tc>
                  <a:txBody>
                    <a:bodyPr/>
                    <a:lstStyle/>
                    <a:p>
                      <a:r>
                        <a:rPr lang="zh-CN" altLang="en-US" dirty="0"/>
                        <a:t>客户机</a:t>
                      </a:r>
                    </a:p>
                  </a:txBody>
                  <a:tcPr/>
                </a:tc>
                <a:tc>
                  <a:txBody>
                    <a:bodyPr/>
                    <a:lstStyle/>
                    <a:p>
                      <a:r>
                        <a:rPr lang="zh-CN" altLang="en-US" dirty="0"/>
                        <a:t>其它</a:t>
                      </a:r>
                      <a:r>
                        <a:rPr lang="zh-CN" altLang="en-US"/>
                        <a:t>客户机（全局）对于</a:t>
                      </a:r>
                      <a:r>
                        <a:rPr lang="zh-CN" altLang="en-US" dirty="0"/>
                        <a:t>该公共数据样本的知识</a:t>
                      </a:r>
                    </a:p>
                  </a:txBody>
                  <a:tcPr/>
                </a:tc>
                <a:extLst>
                  <a:ext uri="{0D108BD9-81ED-4DB2-BD59-A6C34878D82A}">
                    <a16:rowId xmlns:a16="http://schemas.microsoft.com/office/drawing/2014/main" val="3006935268"/>
                  </a:ext>
                </a:extLst>
              </a:tr>
            </a:tbl>
          </a:graphicData>
        </a:graphic>
      </p:graphicFrame>
      <p:sp>
        <p:nvSpPr>
          <p:cNvPr id="10" name="标题 1">
            <a:extLst>
              <a:ext uri="{FF2B5EF4-FFF2-40B4-BE49-F238E27FC236}">
                <a16:creationId xmlns:a16="http://schemas.microsoft.com/office/drawing/2014/main" id="{AB820127-687A-429A-900F-08BAB4D71CD0}"/>
              </a:ext>
            </a:extLst>
          </p:cNvPr>
          <p:cNvSpPr>
            <a:spLocks noGrp="1"/>
          </p:cNvSpPr>
          <p:nvPr/>
        </p:nvSpPr>
        <p:spPr>
          <a:xfrm>
            <a:off x="838200" y="480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方法比较</a:t>
            </a:r>
          </a:p>
        </p:txBody>
      </p:sp>
      <p:pic>
        <p:nvPicPr>
          <p:cNvPr id="4" name="图片 3">
            <a:extLst>
              <a:ext uri="{FF2B5EF4-FFF2-40B4-BE49-F238E27FC236}">
                <a16:creationId xmlns:a16="http://schemas.microsoft.com/office/drawing/2014/main" id="{5C53AB8D-B31D-4416-8250-F03CC71EF22D}"/>
              </a:ext>
            </a:extLst>
          </p:cNvPr>
          <p:cNvPicPr>
            <a:picLocks noChangeAspect="1"/>
          </p:cNvPicPr>
          <p:nvPr/>
        </p:nvPicPr>
        <p:blipFill>
          <a:blip r:embed="rId3"/>
          <a:stretch>
            <a:fillRect/>
          </a:stretch>
        </p:blipFill>
        <p:spPr>
          <a:xfrm>
            <a:off x="2985640" y="3631951"/>
            <a:ext cx="2134285" cy="2840538"/>
          </a:xfrm>
          <a:prstGeom prst="rect">
            <a:avLst/>
          </a:prstGeom>
        </p:spPr>
      </p:pic>
      <p:pic>
        <p:nvPicPr>
          <p:cNvPr id="5" name="内容占位符 6">
            <a:extLst>
              <a:ext uri="{FF2B5EF4-FFF2-40B4-BE49-F238E27FC236}">
                <a16:creationId xmlns:a16="http://schemas.microsoft.com/office/drawing/2014/main" id="{C8D926C3-5F1E-4092-85DF-5C3D2E8D9C00}"/>
              </a:ext>
            </a:extLst>
          </p:cNvPr>
          <p:cNvPicPr>
            <a:picLocks noGrp="1" noChangeAspect="1"/>
          </p:cNvPicPr>
          <p:nvPr>
            <p:ph idx="1"/>
          </p:nvPr>
        </p:nvPicPr>
        <p:blipFill>
          <a:blip r:embed="rId4"/>
          <a:stretch>
            <a:fillRect/>
          </a:stretch>
        </p:blipFill>
        <p:spPr>
          <a:xfrm>
            <a:off x="6824424" y="3700820"/>
            <a:ext cx="2059092" cy="2702800"/>
          </a:xfrm>
        </p:spPr>
      </p:pic>
    </p:spTree>
    <p:extLst>
      <p:ext uri="{BB962C8B-B14F-4D97-AF65-F5344CB8AC3E}">
        <p14:creationId xmlns:p14="http://schemas.microsoft.com/office/powerpoint/2010/main" val="152787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2D684-3CFD-4B2E-8BA7-71AAFF614FCF}"/>
              </a:ext>
            </a:extLst>
          </p:cNvPr>
          <p:cNvSpPr>
            <a:spLocks noGrp="1"/>
          </p:cNvSpPr>
          <p:nvPr>
            <p:ph type="title"/>
          </p:nvPr>
        </p:nvSpPr>
        <p:spPr/>
        <p:txBody>
          <a:bodyPr/>
          <a:lstStyle/>
          <a:p>
            <a:r>
              <a:rPr lang="zh-CN" altLang="en-US" dirty="0"/>
              <a:t>内容大纲</a:t>
            </a:r>
          </a:p>
        </p:txBody>
      </p:sp>
      <p:sp>
        <p:nvSpPr>
          <p:cNvPr id="3" name="内容占位符 2">
            <a:extLst>
              <a:ext uri="{FF2B5EF4-FFF2-40B4-BE49-F238E27FC236}">
                <a16:creationId xmlns:a16="http://schemas.microsoft.com/office/drawing/2014/main" id="{0B28B9A8-516C-4914-A5E0-26E99CEC3698}"/>
              </a:ext>
            </a:extLst>
          </p:cNvPr>
          <p:cNvSpPr>
            <a:spLocks noGrp="1"/>
          </p:cNvSpPr>
          <p:nvPr>
            <p:ph idx="1"/>
          </p:nvPr>
        </p:nvSpPr>
        <p:spPr/>
        <p:txBody>
          <a:bodyPr/>
          <a:lstStyle/>
          <a:p>
            <a:r>
              <a:rPr lang="zh-CN" altLang="en-US" sz="3600" b="1" dirty="0"/>
              <a:t>联邦学习简介（</a:t>
            </a:r>
            <a:r>
              <a:rPr lang="en-US" altLang="zh-CN" sz="3600" b="1" dirty="0" err="1"/>
              <a:t>FedAvg</a:t>
            </a:r>
            <a:r>
              <a:rPr lang="zh-CN" altLang="en-US" sz="3600" b="1" dirty="0"/>
              <a:t>）</a:t>
            </a:r>
            <a:endParaRPr lang="en-US" altLang="zh-CN" sz="3600" b="1" dirty="0"/>
          </a:p>
          <a:p>
            <a:r>
              <a:rPr lang="zh-CN" altLang="en-US" dirty="0"/>
              <a:t>知识蒸馏概述</a:t>
            </a:r>
            <a:endParaRPr lang="en-US" altLang="zh-CN" dirty="0"/>
          </a:p>
          <a:p>
            <a:r>
              <a:rPr lang="zh-CN" altLang="en-US" dirty="0"/>
              <a:t>联邦学习中的知识蒸馏</a:t>
            </a:r>
            <a:endParaRPr lang="en-US" altLang="zh-CN" dirty="0"/>
          </a:p>
          <a:p>
            <a:pPr marL="0" indent="0">
              <a:buNone/>
            </a:pPr>
            <a:r>
              <a:rPr lang="en-US" altLang="zh-CN" sz="1800" dirty="0">
                <a:solidFill>
                  <a:srgbClr val="000000"/>
                </a:solidFill>
                <a:latin typeface="ArialMT"/>
              </a:rPr>
              <a:t>Communication-Efficient On-Device Machine Learning: Federated Distillation and Augmentation under Non-IID Private Data.(NIPS workshop,2018)</a:t>
            </a:r>
          </a:p>
          <a:p>
            <a:pPr marL="0" indent="0">
              <a:buNone/>
            </a:pPr>
            <a:r>
              <a:rPr lang="en-US" altLang="zh-CN" sz="1800" dirty="0">
                <a:solidFill>
                  <a:srgbClr val="000000"/>
                </a:solidFill>
                <a:latin typeface="ArialMT"/>
              </a:rPr>
              <a:t>Distillation-Based Semi-Supervised Federated Learning for Communication-Efficient Collaborative Training with Non-IID Private Data(</a:t>
            </a:r>
            <a:r>
              <a:rPr lang="en-US" altLang="zh-CN" sz="1800" dirty="0" err="1">
                <a:solidFill>
                  <a:srgbClr val="000000"/>
                </a:solidFill>
                <a:latin typeface="ArialMT"/>
              </a:rPr>
              <a:t>CoRR</a:t>
            </a:r>
            <a:r>
              <a:rPr lang="en-US" altLang="zh-CN" sz="1800" dirty="0">
                <a:solidFill>
                  <a:srgbClr val="000000"/>
                </a:solidFill>
                <a:latin typeface="ArialMT"/>
              </a:rPr>
              <a:t> 2020)</a:t>
            </a:r>
          </a:p>
          <a:p>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3819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2425A-0EF8-4BE1-A5F1-E05082A3059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BE0F8EE-CD7F-4E9B-8877-97543FFA0741}"/>
              </a:ext>
            </a:extLst>
          </p:cNvPr>
          <p:cNvSpPr>
            <a:spLocks noGrp="1"/>
          </p:cNvSpPr>
          <p:nvPr>
            <p:ph idx="1"/>
          </p:nvPr>
        </p:nvSpPr>
        <p:spPr/>
        <p:txBody>
          <a:bodyPr/>
          <a:lstStyle/>
          <a:p>
            <a:r>
              <a:rPr lang="zh-CN" altLang="en-US" dirty="0"/>
              <a:t>联邦学习是知识蒸馏很好的应用场景</a:t>
            </a:r>
            <a:endParaRPr lang="en-US" altLang="zh-CN" dirty="0"/>
          </a:p>
          <a:p>
            <a:r>
              <a:rPr lang="en-US" altLang="zh-CN" dirty="0"/>
              <a:t>1.</a:t>
            </a:r>
            <a:r>
              <a:rPr lang="zh-CN" altLang="en-US" dirty="0"/>
              <a:t>解决通信问题</a:t>
            </a:r>
            <a:endParaRPr lang="en-US" altLang="zh-CN" dirty="0"/>
          </a:p>
          <a:p>
            <a:r>
              <a:rPr lang="en-US" altLang="zh-CN" dirty="0"/>
              <a:t>2.</a:t>
            </a:r>
            <a:r>
              <a:rPr lang="zh-CN" altLang="en-US" dirty="0"/>
              <a:t>解决知识迁移问题</a:t>
            </a:r>
            <a:endParaRPr lang="en-US" altLang="zh-CN" dirty="0"/>
          </a:p>
          <a:p>
            <a:r>
              <a:rPr lang="en-US" altLang="zh-CN" dirty="0"/>
              <a:t>3.</a:t>
            </a:r>
            <a:r>
              <a:rPr lang="zh-CN" altLang="en-US" dirty="0"/>
              <a:t>解决模型异构的问题</a:t>
            </a:r>
            <a:endParaRPr lang="en-US" altLang="zh-CN" dirty="0"/>
          </a:p>
          <a:p>
            <a:endParaRPr lang="en-US" altLang="zh-CN" dirty="0"/>
          </a:p>
          <a:p>
            <a:pPr marL="0" indent="0">
              <a:buNone/>
            </a:pPr>
            <a:r>
              <a:rPr lang="zh-CN" altLang="en-US" dirty="0"/>
              <a:t>但现在的论文思想普遍简单，都是基于</a:t>
            </a:r>
            <a:r>
              <a:rPr lang="en-US" altLang="zh-CN" dirty="0"/>
              <a:t>logits-based</a:t>
            </a:r>
          </a:p>
          <a:p>
            <a:pPr marL="0" indent="0">
              <a:buNone/>
            </a:pPr>
            <a:r>
              <a:rPr lang="zh-CN" altLang="en-US" dirty="0"/>
              <a:t>在未来工作中，可以考虑</a:t>
            </a:r>
            <a:r>
              <a:rPr lang="en-US" altLang="zh-CN" dirty="0"/>
              <a:t>feature-based</a:t>
            </a:r>
            <a:r>
              <a:rPr lang="zh-CN" altLang="en-US" dirty="0"/>
              <a:t>的知识蒸馏，类似于共享特征提取层</a:t>
            </a:r>
          </a:p>
        </p:txBody>
      </p:sp>
    </p:spTree>
    <p:extLst>
      <p:ext uri="{BB962C8B-B14F-4D97-AF65-F5344CB8AC3E}">
        <p14:creationId xmlns:p14="http://schemas.microsoft.com/office/powerpoint/2010/main" val="147283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340DD-421C-4067-89B8-BD0111D6A828}"/>
              </a:ext>
            </a:extLst>
          </p:cNvPr>
          <p:cNvSpPr>
            <a:spLocks noGrp="1"/>
          </p:cNvSpPr>
          <p:nvPr>
            <p:ph type="title"/>
          </p:nvPr>
        </p:nvSpPr>
        <p:spPr>
          <a:xfrm>
            <a:off x="838200" y="160178"/>
            <a:ext cx="10515600" cy="1325563"/>
          </a:xfrm>
        </p:spPr>
        <p:txBody>
          <a:bodyPr/>
          <a:lstStyle/>
          <a:p>
            <a:r>
              <a:rPr lang="zh-CN" altLang="en-US" dirty="0"/>
              <a:t>联邦学习背景</a:t>
            </a:r>
          </a:p>
        </p:txBody>
      </p:sp>
      <p:sp>
        <p:nvSpPr>
          <p:cNvPr id="3" name="内容占位符 2">
            <a:extLst>
              <a:ext uri="{FF2B5EF4-FFF2-40B4-BE49-F238E27FC236}">
                <a16:creationId xmlns:a16="http://schemas.microsoft.com/office/drawing/2014/main" id="{07E93FAA-0931-4A69-B9F5-834BE15E3C03}"/>
              </a:ext>
            </a:extLst>
          </p:cNvPr>
          <p:cNvSpPr>
            <a:spLocks noGrp="1"/>
          </p:cNvSpPr>
          <p:nvPr>
            <p:ph idx="1"/>
          </p:nvPr>
        </p:nvSpPr>
        <p:spPr>
          <a:xfrm>
            <a:off x="219075" y="1679258"/>
            <a:ext cx="11972925" cy="4058602"/>
          </a:xfrm>
        </p:spPr>
        <p:txBody>
          <a:bodyPr>
            <a:normAutofit/>
          </a:bodyPr>
          <a:lstStyle/>
          <a:p>
            <a:r>
              <a:rPr lang="zh-CN" altLang="en-US" sz="2800" dirty="0"/>
              <a:t>数据是人工智能的基础，但很分散</a:t>
            </a:r>
            <a:endParaRPr lang="en-US" altLang="zh-CN" sz="2800" dirty="0"/>
          </a:p>
          <a:p>
            <a:r>
              <a:rPr lang="zh-CN" altLang="en-US" sz="2800" dirty="0"/>
              <a:t>直接聚集数据造成隐私泄露风险</a:t>
            </a:r>
            <a:endParaRPr lang="en-US" altLang="zh-CN" sz="2800" dirty="0"/>
          </a:p>
          <a:p>
            <a:r>
              <a:rPr lang="zh-CN" altLang="en-US" sz="2800" dirty="0"/>
              <a:t>针对</a:t>
            </a:r>
            <a:r>
              <a:rPr lang="zh-CN" altLang="en-US" sz="2800" dirty="0">
                <a:solidFill>
                  <a:srgbClr val="FF0000"/>
                </a:solidFill>
              </a:rPr>
              <a:t>数据孤岛</a:t>
            </a:r>
            <a:r>
              <a:rPr lang="zh-CN" altLang="en-US" sz="2800" dirty="0"/>
              <a:t>和</a:t>
            </a:r>
            <a:r>
              <a:rPr lang="zh-CN" altLang="en-US" sz="2800" dirty="0">
                <a:solidFill>
                  <a:srgbClr val="FF0000"/>
                </a:solidFill>
              </a:rPr>
              <a:t>数据隐私</a:t>
            </a:r>
            <a:r>
              <a:rPr lang="zh-CN" altLang="en-US" sz="2800" dirty="0"/>
              <a:t>的两难问题</a:t>
            </a:r>
            <a:r>
              <a:rPr lang="en-US" altLang="zh-CN" sz="2800" dirty="0"/>
              <a:t>,</a:t>
            </a:r>
            <a:r>
              <a:rPr lang="zh-CN" altLang="en-US" sz="2800" dirty="0"/>
              <a:t>多家机构和学者提出解决办法。谷歌公司提出了基于个人终端设备的“联邦学习”</a:t>
            </a:r>
            <a:r>
              <a:rPr lang="en-US" altLang="zh-CN" sz="2800" dirty="0"/>
              <a:t> </a:t>
            </a:r>
            <a:r>
              <a:rPr lang="zh-CN" altLang="en-US" sz="2800" dirty="0"/>
              <a:t>算法框架。</a:t>
            </a:r>
            <a:r>
              <a:rPr lang="en-US" altLang="zh-CN" sz="2800" dirty="0"/>
              <a:t>(</a:t>
            </a:r>
            <a:r>
              <a:rPr lang="en-US" altLang="zh-CN" sz="2800" dirty="0" err="1"/>
              <a:t>FedAvg</a:t>
            </a:r>
            <a:r>
              <a:rPr lang="en-US" altLang="zh-CN" sz="2800" dirty="0"/>
              <a:t>)</a:t>
            </a:r>
          </a:p>
          <a:p>
            <a:endParaRPr lang="en-US" altLang="zh-CN" sz="2800" dirty="0"/>
          </a:p>
          <a:p>
            <a:r>
              <a:rPr lang="zh-CN" altLang="en-US" sz="2800" dirty="0"/>
              <a:t>本质：分布式机器学习技术，或机器学习框架</a:t>
            </a:r>
            <a:endParaRPr lang="en-US" altLang="zh-CN" sz="2800" dirty="0"/>
          </a:p>
          <a:p>
            <a:r>
              <a:rPr lang="zh-CN" altLang="en-US" dirty="0"/>
              <a:t>目标：解决数据孤岛和数据隐私的同时</a:t>
            </a:r>
            <a:r>
              <a:rPr lang="zh-CN" altLang="zh-CN" dirty="0"/>
              <a:t>，实现共同建模，提升模型的效果</a:t>
            </a:r>
            <a:endParaRPr lang="en-US" altLang="zh-CN" dirty="0"/>
          </a:p>
          <a:p>
            <a:r>
              <a:rPr lang="zh-CN" altLang="en-US" dirty="0"/>
              <a:t>思想：数据不动，模型动</a:t>
            </a:r>
          </a:p>
        </p:txBody>
      </p:sp>
    </p:spTree>
    <p:extLst>
      <p:ext uri="{BB962C8B-B14F-4D97-AF65-F5344CB8AC3E}">
        <p14:creationId xmlns:p14="http://schemas.microsoft.com/office/powerpoint/2010/main" val="3965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340DD-421C-4067-89B8-BD0111D6A828}"/>
              </a:ext>
            </a:extLst>
          </p:cNvPr>
          <p:cNvSpPr>
            <a:spLocks noGrp="1"/>
          </p:cNvSpPr>
          <p:nvPr>
            <p:ph type="title"/>
          </p:nvPr>
        </p:nvSpPr>
        <p:spPr>
          <a:xfrm>
            <a:off x="838200" y="160178"/>
            <a:ext cx="10515600" cy="1325563"/>
          </a:xfrm>
        </p:spPr>
        <p:txBody>
          <a:bodyPr/>
          <a:lstStyle/>
          <a:p>
            <a:r>
              <a:rPr lang="zh-CN" altLang="en-US" dirty="0"/>
              <a:t>联邦学习背景</a:t>
            </a:r>
          </a:p>
        </p:txBody>
      </p:sp>
      <p:sp>
        <p:nvSpPr>
          <p:cNvPr id="3" name="内容占位符 2">
            <a:extLst>
              <a:ext uri="{FF2B5EF4-FFF2-40B4-BE49-F238E27FC236}">
                <a16:creationId xmlns:a16="http://schemas.microsoft.com/office/drawing/2014/main" id="{07E93FAA-0931-4A69-B9F5-834BE15E3C03}"/>
              </a:ext>
            </a:extLst>
          </p:cNvPr>
          <p:cNvSpPr>
            <a:spLocks noGrp="1"/>
          </p:cNvSpPr>
          <p:nvPr>
            <p:ph idx="1"/>
          </p:nvPr>
        </p:nvSpPr>
        <p:spPr>
          <a:xfrm>
            <a:off x="219075" y="1679258"/>
            <a:ext cx="11972925" cy="4058602"/>
          </a:xfrm>
        </p:spPr>
        <p:txBody>
          <a:bodyPr>
            <a:normAutofit/>
          </a:bodyPr>
          <a:lstStyle/>
          <a:p>
            <a:r>
              <a:rPr lang="zh-CN" altLang="en-US" dirty="0"/>
              <a:t>思想：数据不动，模型动</a:t>
            </a:r>
          </a:p>
        </p:txBody>
      </p:sp>
      <p:pic>
        <p:nvPicPr>
          <p:cNvPr id="5" name="图片 4">
            <a:extLst>
              <a:ext uri="{FF2B5EF4-FFF2-40B4-BE49-F238E27FC236}">
                <a16:creationId xmlns:a16="http://schemas.microsoft.com/office/drawing/2014/main" id="{555ADCB7-72A7-401F-B6EB-BF0F2F821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168" y="2390215"/>
            <a:ext cx="7620000" cy="3171825"/>
          </a:xfrm>
          <a:prstGeom prst="rect">
            <a:avLst/>
          </a:prstGeom>
        </p:spPr>
      </p:pic>
      <p:sp>
        <p:nvSpPr>
          <p:cNvPr id="4" name="文本框 3">
            <a:extLst>
              <a:ext uri="{FF2B5EF4-FFF2-40B4-BE49-F238E27FC236}">
                <a16:creationId xmlns:a16="http://schemas.microsoft.com/office/drawing/2014/main" id="{C12A21F6-8971-4BAC-9032-4544FA42AA1A}"/>
              </a:ext>
            </a:extLst>
          </p:cNvPr>
          <p:cNvSpPr txBox="1"/>
          <p:nvPr/>
        </p:nvSpPr>
        <p:spPr>
          <a:xfrm>
            <a:off x="5161280" y="935474"/>
            <a:ext cx="5836920" cy="369332"/>
          </a:xfrm>
          <a:prstGeom prst="rect">
            <a:avLst/>
          </a:prstGeom>
          <a:noFill/>
        </p:spPr>
        <p:txBody>
          <a:bodyPr wrap="square" rtlCol="0">
            <a:spAutoFit/>
          </a:bodyPr>
          <a:lstStyle/>
          <a:p>
            <a:r>
              <a:rPr lang="zh-CN" altLang="en-US" dirty="0"/>
              <a:t>模型</a:t>
            </a:r>
            <a:r>
              <a:rPr lang="en-US" altLang="zh-CN" dirty="0"/>
              <a:t>-》</a:t>
            </a:r>
            <a:r>
              <a:rPr lang="zh-CN" altLang="en-US" dirty="0"/>
              <a:t>羊   数据</a:t>
            </a:r>
            <a:r>
              <a:rPr lang="en-US" altLang="zh-CN" dirty="0"/>
              <a:t>-》</a:t>
            </a:r>
            <a:r>
              <a:rPr lang="zh-CN" altLang="en-US" dirty="0"/>
              <a:t>草        草离开草场</a:t>
            </a:r>
            <a:r>
              <a:rPr lang="en-US" altLang="zh-CN" dirty="0"/>
              <a:t>=&gt;</a:t>
            </a:r>
            <a:r>
              <a:rPr lang="zh-CN" altLang="en-US" dirty="0"/>
              <a:t>隐私泄露</a:t>
            </a:r>
          </a:p>
        </p:txBody>
      </p:sp>
    </p:spTree>
    <p:extLst>
      <p:ext uri="{BB962C8B-B14F-4D97-AF65-F5344CB8AC3E}">
        <p14:creationId xmlns:p14="http://schemas.microsoft.com/office/powerpoint/2010/main" val="77627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0745E-4C58-43A7-8CB1-5CE9A5071BE9}"/>
              </a:ext>
            </a:extLst>
          </p:cNvPr>
          <p:cNvSpPr>
            <a:spLocks noGrp="1"/>
          </p:cNvSpPr>
          <p:nvPr>
            <p:ph type="title"/>
          </p:nvPr>
        </p:nvSpPr>
        <p:spPr/>
        <p:txBody>
          <a:bodyPr/>
          <a:lstStyle/>
          <a:p>
            <a:r>
              <a:rPr lang="en-US" altLang="zh-CN" dirty="0" err="1"/>
              <a:t>FedAvg</a:t>
            </a:r>
            <a:endParaRPr lang="zh-CN" altLang="en-US" dirty="0"/>
          </a:p>
        </p:txBody>
      </p:sp>
      <p:pic>
        <p:nvPicPr>
          <p:cNvPr id="5" name="内容占位符 4">
            <a:extLst>
              <a:ext uri="{FF2B5EF4-FFF2-40B4-BE49-F238E27FC236}">
                <a16:creationId xmlns:a16="http://schemas.microsoft.com/office/drawing/2014/main" id="{6650D1BF-5CBE-45C1-B4AD-FD660ADF28AE}"/>
              </a:ext>
            </a:extLst>
          </p:cNvPr>
          <p:cNvPicPr>
            <a:picLocks noGrp="1" noChangeAspect="1"/>
          </p:cNvPicPr>
          <p:nvPr>
            <p:ph idx="1"/>
          </p:nvPr>
        </p:nvPicPr>
        <p:blipFill>
          <a:blip r:embed="rId3"/>
          <a:stretch>
            <a:fillRect/>
          </a:stretch>
        </p:blipFill>
        <p:spPr>
          <a:xfrm>
            <a:off x="928227" y="1853396"/>
            <a:ext cx="3988005" cy="3829247"/>
          </a:xfrm>
        </p:spPr>
      </p:pic>
      <p:pic>
        <p:nvPicPr>
          <p:cNvPr id="4" name="图片 3">
            <a:extLst>
              <a:ext uri="{FF2B5EF4-FFF2-40B4-BE49-F238E27FC236}">
                <a16:creationId xmlns:a16="http://schemas.microsoft.com/office/drawing/2014/main" id="{565508AC-0544-4D34-8D9F-5DFD059D39E1}"/>
              </a:ext>
            </a:extLst>
          </p:cNvPr>
          <p:cNvPicPr>
            <a:picLocks noChangeAspect="1"/>
          </p:cNvPicPr>
          <p:nvPr/>
        </p:nvPicPr>
        <p:blipFill>
          <a:blip r:embed="rId4"/>
          <a:stretch>
            <a:fillRect/>
          </a:stretch>
        </p:blipFill>
        <p:spPr>
          <a:xfrm>
            <a:off x="4955854" y="2091041"/>
            <a:ext cx="5503189" cy="3449915"/>
          </a:xfrm>
          <a:prstGeom prst="rect">
            <a:avLst/>
          </a:prstGeom>
        </p:spPr>
      </p:pic>
      <p:sp>
        <p:nvSpPr>
          <p:cNvPr id="3" name="椭圆 2">
            <a:extLst>
              <a:ext uri="{FF2B5EF4-FFF2-40B4-BE49-F238E27FC236}">
                <a16:creationId xmlns:a16="http://schemas.microsoft.com/office/drawing/2014/main" id="{8B9BBDD9-D6BA-4CF7-8CDC-B6B6693424EA}"/>
              </a:ext>
            </a:extLst>
          </p:cNvPr>
          <p:cNvSpPr/>
          <p:nvPr/>
        </p:nvSpPr>
        <p:spPr>
          <a:xfrm>
            <a:off x="6745157" y="3333044"/>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0CC20000-A0A4-40A5-9EF6-E613172E951D}"/>
              </a:ext>
            </a:extLst>
          </p:cNvPr>
          <p:cNvSpPr/>
          <p:nvPr/>
        </p:nvSpPr>
        <p:spPr>
          <a:xfrm>
            <a:off x="5765519" y="5540956"/>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 name="椭圆 6">
            <a:extLst>
              <a:ext uri="{FF2B5EF4-FFF2-40B4-BE49-F238E27FC236}">
                <a16:creationId xmlns:a16="http://schemas.microsoft.com/office/drawing/2014/main" id="{1BCC6B40-0F6C-43E5-A490-6DC3AA2BE4E8}"/>
              </a:ext>
            </a:extLst>
          </p:cNvPr>
          <p:cNvSpPr/>
          <p:nvPr/>
        </p:nvSpPr>
        <p:spPr>
          <a:xfrm>
            <a:off x="5765519" y="3243391"/>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0BC2F089-E7C2-449E-9DA1-7104E70702C9}"/>
              </a:ext>
            </a:extLst>
          </p:cNvPr>
          <p:cNvSpPr/>
          <p:nvPr/>
        </p:nvSpPr>
        <p:spPr>
          <a:xfrm>
            <a:off x="7707448" y="1947107"/>
            <a:ext cx="287786" cy="19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 name="箭头: 右 9">
            <a:extLst>
              <a:ext uri="{FF2B5EF4-FFF2-40B4-BE49-F238E27FC236}">
                <a16:creationId xmlns:a16="http://schemas.microsoft.com/office/drawing/2014/main" id="{3A18809B-C0AF-4511-9E76-E124E0DA97BD}"/>
              </a:ext>
            </a:extLst>
          </p:cNvPr>
          <p:cNvSpPr/>
          <p:nvPr/>
        </p:nvSpPr>
        <p:spPr>
          <a:xfrm>
            <a:off x="9458960" y="2364043"/>
            <a:ext cx="77216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6C8583B-2D26-499C-A5DE-F71D9C2CB8FF}"/>
              </a:ext>
            </a:extLst>
          </p:cNvPr>
          <p:cNvSpPr txBox="1"/>
          <p:nvPr/>
        </p:nvSpPr>
        <p:spPr>
          <a:xfrm>
            <a:off x="10231120" y="2223757"/>
            <a:ext cx="1747520" cy="646331"/>
          </a:xfrm>
          <a:prstGeom prst="rect">
            <a:avLst/>
          </a:prstGeom>
          <a:noFill/>
        </p:spPr>
        <p:txBody>
          <a:bodyPr wrap="square" rtlCol="0">
            <a:spAutoFit/>
          </a:bodyPr>
          <a:lstStyle/>
          <a:p>
            <a:r>
              <a:rPr lang="zh-CN" altLang="en-US" dirty="0"/>
              <a:t>管理全局模型，任务调度</a:t>
            </a:r>
          </a:p>
        </p:txBody>
      </p:sp>
      <p:sp>
        <p:nvSpPr>
          <p:cNvPr id="12" name="箭头: 下 11">
            <a:extLst>
              <a:ext uri="{FF2B5EF4-FFF2-40B4-BE49-F238E27FC236}">
                <a16:creationId xmlns:a16="http://schemas.microsoft.com/office/drawing/2014/main" id="{7604C3AC-1F84-4803-B169-C141E75C169F}"/>
              </a:ext>
            </a:extLst>
          </p:cNvPr>
          <p:cNvSpPr/>
          <p:nvPr/>
        </p:nvSpPr>
        <p:spPr>
          <a:xfrm>
            <a:off x="6041171" y="5540956"/>
            <a:ext cx="456117" cy="494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7270F8A-3CF3-4EE0-91A0-C8AD8787EF18}"/>
              </a:ext>
            </a:extLst>
          </p:cNvPr>
          <p:cNvSpPr txBox="1"/>
          <p:nvPr/>
        </p:nvSpPr>
        <p:spPr>
          <a:xfrm>
            <a:off x="5172756" y="6179624"/>
            <a:ext cx="3144801" cy="369332"/>
          </a:xfrm>
          <a:prstGeom prst="rect">
            <a:avLst/>
          </a:prstGeom>
          <a:noFill/>
        </p:spPr>
        <p:txBody>
          <a:bodyPr wrap="square" rtlCol="0">
            <a:spAutoFit/>
          </a:bodyPr>
          <a:lstStyle/>
          <a:p>
            <a:r>
              <a:rPr lang="zh-CN" altLang="en-US" dirty="0"/>
              <a:t>数据拥有方，管理本地模型</a:t>
            </a:r>
          </a:p>
        </p:txBody>
      </p:sp>
      <p:sp>
        <p:nvSpPr>
          <p:cNvPr id="14" name="文本框 13">
            <a:extLst>
              <a:ext uri="{FF2B5EF4-FFF2-40B4-BE49-F238E27FC236}">
                <a16:creationId xmlns:a16="http://schemas.microsoft.com/office/drawing/2014/main" id="{D81037F0-5B3C-4493-B4D9-D1CF39AFCFAA}"/>
              </a:ext>
            </a:extLst>
          </p:cNvPr>
          <p:cNvSpPr txBox="1"/>
          <p:nvPr/>
        </p:nvSpPr>
        <p:spPr>
          <a:xfrm>
            <a:off x="6269229" y="1244031"/>
            <a:ext cx="6097604"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假设全局模型和本地模型的结构是一样的</a:t>
            </a:r>
            <a:endParaRPr lang="zh-CN" altLang="en-US" dirty="0"/>
          </a:p>
        </p:txBody>
      </p:sp>
    </p:spTree>
    <p:extLst>
      <p:ext uri="{BB962C8B-B14F-4D97-AF65-F5344CB8AC3E}">
        <p14:creationId xmlns:p14="http://schemas.microsoft.com/office/powerpoint/2010/main" val="355532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B4CA6-3821-406B-A6F8-EA35CB8CB2EA}"/>
              </a:ext>
            </a:extLst>
          </p:cNvPr>
          <p:cNvSpPr>
            <a:spLocks noGrp="1"/>
          </p:cNvSpPr>
          <p:nvPr>
            <p:ph type="title"/>
          </p:nvPr>
        </p:nvSpPr>
        <p:spPr/>
        <p:txBody>
          <a:bodyPr/>
          <a:lstStyle/>
          <a:p>
            <a:r>
              <a:rPr lang="zh-CN" altLang="en-US" dirty="0"/>
              <a:t>联邦学习挑战</a:t>
            </a:r>
          </a:p>
        </p:txBody>
      </p:sp>
      <p:sp>
        <p:nvSpPr>
          <p:cNvPr id="3" name="内容占位符 2">
            <a:extLst>
              <a:ext uri="{FF2B5EF4-FFF2-40B4-BE49-F238E27FC236}">
                <a16:creationId xmlns:a16="http://schemas.microsoft.com/office/drawing/2014/main" id="{3053A8FF-68DA-49AB-B0C5-31B172C17B69}"/>
              </a:ext>
            </a:extLst>
          </p:cNvPr>
          <p:cNvSpPr>
            <a:spLocks noGrp="1"/>
          </p:cNvSpPr>
          <p:nvPr>
            <p:ph idx="1"/>
          </p:nvPr>
        </p:nvSpPr>
        <p:spPr>
          <a:xfrm>
            <a:off x="1688648" y="1980298"/>
            <a:ext cx="8146543" cy="3626010"/>
          </a:xfrm>
        </p:spPr>
        <p:txBody>
          <a:bodyPr>
            <a:normAutofit fontScale="85000" lnSpcReduction="20000"/>
          </a:bodyPr>
          <a:lstStyle/>
          <a:p>
            <a:r>
              <a:rPr lang="zh-CN" altLang="en-US" dirty="0"/>
              <a:t>设备异构性</a:t>
            </a:r>
            <a:endParaRPr lang="en-US" altLang="zh-CN" dirty="0"/>
          </a:p>
          <a:p>
            <a:pPr marL="0" indent="0">
              <a:buNone/>
            </a:pPr>
            <a:r>
              <a:rPr lang="zh-CN" altLang="en-US" sz="2200" dirty="0"/>
              <a:t>启发式规则分配任务、异步更新</a:t>
            </a:r>
            <a:endParaRPr lang="en-US" altLang="zh-CN" sz="2200" dirty="0"/>
          </a:p>
          <a:p>
            <a:r>
              <a:rPr lang="zh-CN" altLang="en-US" dirty="0"/>
              <a:t>模型异构性</a:t>
            </a:r>
            <a:endParaRPr lang="en-US" altLang="zh-CN" dirty="0"/>
          </a:p>
          <a:p>
            <a:pPr marL="0" indent="0">
              <a:buNone/>
            </a:pPr>
            <a:r>
              <a:rPr lang="zh-CN" altLang="en-US" sz="2200" b="1" dirty="0"/>
              <a:t>知识蒸馏</a:t>
            </a:r>
            <a:endParaRPr lang="en-US" altLang="zh-CN" sz="2200" b="1" dirty="0"/>
          </a:p>
          <a:p>
            <a:r>
              <a:rPr lang="en-US" altLang="zh-CN" dirty="0"/>
              <a:t>Non-</a:t>
            </a:r>
            <a:r>
              <a:rPr lang="en-US" altLang="zh-CN" dirty="0" err="1"/>
              <a:t>iid</a:t>
            </a:r>
            <a:endParaRPr lang="en-US" altLang="zh-CN" dirty="0"/>
          </a:p>
          <a:p>
            <a:pPr marL="0" indent="0">
              <a:buNone/>
            </a:pPr>
            <a:r>
              <a:rPr lang="zh-CN" altLang="en-US" sz="2200" dirty="0"/>
              <a:t>数据扩充</a:t>
            </a:r>
            <a:endParaRPr lang="en-US" altLang="zh-CN" sz="2200" dirty="0"/>
          </a:p>
          <a:p>
            <a:r>
              <a:rPr lang="zh-CN" altLang="en-US" dirty="0"/>
              <a:t>隐私问题</a:t>
            </a:r>
            <a:endParaRPr lang="en-US" altLang="zh-CN" dirty="0"/>
          </a:p>
          <a:p>
            <a:pPr marL="0" indent="0">
              <a:buNone/>
            </a:pPr>
            <a:r>
              <a:rPr lang="zh-CN" altLang="en-US" sz="2200" dirty="0"/>
              <a:t>差分隐私、加密算法</a:t>
            </a:r>
            <a:endParaRPr lang="en-US" altLang="zh-CN" sz="2200" dirty="0"/>
          </a:p>
          <a:p>
            <a:r>
              <a:rPr lang="zh-CN" altLang="en-US" dirty="0"/>
              <a:t>通信问题</a:t>
            </a:r>
            <a:endParaRPr lang="en-US" altLang="zh-CN" dirty="0"/>
          </a:p>
          <a:p>
            <a:pPr marL="0" indent="0">
              <a:buNone/>
            </a:pPr>
            <a:r>
              <a:rPr lang="zh-CN" altLang="en-US" sz="2400" dirty="0"/>
              <a:t>模型压缩</a:t>
            </a:r>
            <a:r>
              <a:rPr lang="en-US" altLang="zh-CN" sz="2400" dirty="0"/>
              <a:t>(</a:t>
            </a:r>
            <a:r>
              <a:rPr lang="zh-CN" altLang="en-US" sz="2400" dirty="0"/>
              <a:t>网络剪枝，量化，网络结构设计，</a:t>
            </a:r>
            <a:r>
              <a:rPr lang="zh-CN" altLang="en-US" sz="2400" b="1" dirty="0"/>
              <a:t>知识蒸馏</a:t>
            </a:r>
            <a:r>
              <a:rPr lang="en-US" altLang="zh-CN" sz="2400" dirty="0"/>
              <a:t>)</a:t>
            </a:r>
          </a:p>
        </p:txBody>
      </p:sp>
    </p:spTree>
    <p:extLst>
      <p:ext uri="{BB962C8B-B14F-4D97-AF65-F5344CB8AC3E}">
        <p14:creationId xmlns:p14="http://schemas.microsoft.com/office/powerpoint/2010/main" val="341756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2D684-3CFD-4B2E-8BA7-71AAFF614FCF}"/>
              </a:ext>
            </a:extLst>
          </p:cNvPr>
          <p:cNvSpPr>
            <a:spLocks noGrp="1"/>
          </p:cNvSpPr>
          <p:nvPr>
            <p:ph type="title"/>
          </p:nvPr>
        </p:nvSpPr>
        <p:spPr/>
        <p:txBody>
          <a:bodyPr/>
          <a:lstStyle/>
          <a:p>
            <a:r>
              <a:rPr lang="zh-CN" altLang="en-US" dirty="0"/>
              <a:t>内容大纲</a:t>
            </a:r>
          </a:p>
        </p:txBody>
      </p:sp>
      <p:sp>
        <p:nvSpPr>
          <p:cNvPr id="3" name="内容占位符 2">
            <a:extLst>
              <a:ext uri="{FF2B5EF4-FFF2-40B4-BE49-F238E27FC236}">
                <a16:creationId xmlns:a16="http://schemas.microsoft.com/office/drawing/2014/main" id="{0B28B9A8-516C-4914-A5E0-26E99CEC3698}"/>
              </a:ext>
            </a:extLst>
          </p:cNvPr>
          <p:cNvSpPr>
            <a:spLocks noGrp="1"/>
          </p:cNvSpPr>
          <p:nvPr>
            <p:ph idx="1"/>
          </p:nvPr>
        </p:nvSpPr>
        <p:spPr/>
        <p:txBody>
          <a:bodyPr/>
          <a:lstStyle/>
          <a:p>
            <a:r>
              <a:rPr lang="zh-CN" altLang="en-US" dirty="0"/>
              <a:t>联邦学习简介（</a:t>
            </a:r>
            <a:r>
              <a:rPr lang="en-US" altLang="zh-CN" dirty="0" err="1"/>
              <a:t>FedAvg</a:t>
            </a:r>
            <a:r>
              <a:rPr lang="zh-CN" altLang="en-US" dirty="0"/>
              <a:t>）</a:t>
            </a:r>
            <a:endParaRPr lang="en-US" altLang="zh-CN" dirty="0"/>
          </a:p>
          <a:p>
            <a:r>
              <a:rPr lang="zh-CN" altLang="en-US" sz="3600" b="1" dirty="0"/>
              <a:t>知识蒸馏概述</a:t>
            </a:r>
            <a:endParaRPr lang="en-US" altLang="zh-CN" sz="3600" b="1" dirty="0"/>
          </a:p>
          <a:p>
            <a:r>
              <a:rPr lang="zh-CN" altLang="en-US" dirty="0"/>
              <a:t>联邦学习中的知识蒸馏</a:t>
            </a:r>
            <a:endParaRPr lang="en-US" altLang="zh-CN" dirty="0"/>
          </a:p>
          <a:p>
            <a:pPr marL="0" indent="0">
              <a:buNone/>
            </a:pPr>
            <a:r>
              <a:rPr lang="en-US" altLang="zh-CN" sz="1800" dirty="0">
                <a:solidFill>
                  <a:srgbClr val="000000"/>
                </a:solidFill>
                <a:latin typeface="ArialMT"/>
              </a:rPr>
              <a:t>Communication-Efficient On-Device Machine Learning: Federated Distillation and Augmentation under Non-IID Private Data.(NIPS workshop,2018)</a:t>
            </a:r>
          </a:p>
          <a:p>
            <a:pPr marL="0" indent="0">
              <a:buNone/>
            </a:pPr>
            <a:r>
              <a:rPr lang="en-US" altLang="zh-CN" sz="1800" dirty="0">
                <a:solidFill>
                  <a:srgbClr val="000000"/>
                </a:solidFill>
                <a:latin typeface="ArialMT"/>
              </a:rPr>
              <a:t>Distillation-Based Semi-Supervised Federated Learning for Communication-Efficient Collaborative Training with Non-IID Private Data.(</a:t>
            </a:r>
            <a:r>
              <a:rPr lang="en-US" altLang="zh-CN" sz="1800" dirty="0" err="1">
                <a:solidFill>
                  <a:srgbClr val="000000"/>
                </a:solidFill>
                <a:latin typeface="ArialMT"/>
              </a:rPr>
              <a:t>CoRR</a:t>
            </a:r>
            <a:r>
              <a:rPr lang="en-US" altLang="zh-CN" sz="1800" dirty="0">
                <a:solidFill>
                  <a:srgbClr val="000000"/>
                </a:solidFill>
                <a:latin typeface="ArialMT"/>
              </a:rPr>
              <a:t> 2020)</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8213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D2FBB-24CF-4943-8061-55B458C096AF}"/>
              </a:ext>
            </a:extLst>
          </p:cNvPr>
          <p:cNvSpPr>
            <a:spLocks noGrp="1"/>
          </p:cNvSpPr>
          <p:nvPr>
            <p:ph type="title"/>
          </p:nvPr>
        </p:nvSpPr>
        <p:spPr>
          <a:xfrm>
            <a:off x="838200" y="0"/>
            <a:ext cx="10515600" cy="1325563"/>
          </a:xfrm>
        </p:spPr>
        <p:txBody>
          <a:bodyPr/>
          <a:lstStyle/>
          <a:p>
            <a:r>
              <a:rPr lang="zh-CN" altLang="en-US" dirty="0"/>
              <a:t>知识蒸馏</a:t>
            </a:r>
          </a:p>
        </p:txBody>
      </p:sp>
      <p:sp>
        <p:nvSpPr>
          <p:cNvPr id="4" name="文本框 3">
            <a:extLst>
              <a:ext uri="{FF2B5EF4-FFF2-40B4-BE49-F238E27FC236}">
                <a16:creationId xmlns:a16="http://schemas.microsoft.com/office/drawing/2014/main" id="{FB3AD17B-6091-43E7-B900-1CF2D06BF667}"/>
              </a:ext>
            </a:extLst>
          </p:cNvPr>
          <p:cNvSpPr txBox="1"/>
          <p:nvPr/>
        </p:nvSpPr>
        <p:spPr>
          <a:xfrm>
            <a:off x="766437" y="2030619"/>
            <a:ext cx="5108677" cy="1512209"/>
          </a:xfrm>
          <a:prstGeom prst="rect">
            <a:avLst/>
          </a:prstGeom>
          <a:noFill/>
        </p:spPr>
        <p:txBody>
          <a:bodyPr wrap="square">
            <a:spAutoFit/>
          </a:bodyPr>
          <a:lstStyle/>
          <a:p>
            <a:pPr>
              <a:lnSpc>
                <a:spcPct val="90000"/>
              </a:lnSpc>
              <a:spcBef>
                <a:spcPts val="1000"/>
              </a:spcBef>
            </a:pPr>
            <a:r>
              <a:rPr lang="en-US" altLang="zh-CN" sz="2800" dirty="0"/>
              <a:t>1.</a:t>
            </a:r>
            <a:r>
              <a:rPr lang="zh-CN" altLang="en-US" sz="2800" dirty="0"/>
              <a:t>目的：</a:t>
            </a:r>
            <a:endParaRPr lang="en-US" altLang="zh-CN" sz="2800" dirty="0"/>
          </a:p>
          <a:p>
            <a:pPr marL="228600" indent="-228600">
              <a:lnSpc>
                <a:spcPct val="90000"/>
              </a:lnSpc>
              <a:spcBef>
                <a:spcPts val="1000"/>
              </a:spcBef>
              <a:buFont typeface="Arial" panose="020B0604020202020204" pitchFamily="34" charset="0"/>
              <a:buChar char="•"/>
            </a:pPr>
            <a:r>
              <a:rPr lang="zh-CN" altLang="en-US" sz="2800" dirty="0"/>
              <a:t>模型压缩</a:t>
            </a:r>
          </a:p>
          <a:p>
            <a:pPr marL="228600" indent="-228600">
              <a:lnSpc>
                <a:spcPct val="90000"/>
              </a:lnSpc>
              <a:spcBef>
                <a:spcPts val="1000"/>
              </a:spcBef>
              <a:buFont typeface="Arial" panose="020B0604020202020204" pitchFamily="34" charset="0"/>
              <a:buChar char="•"/>
            </a:pPr>
            <a:r>
              <a:rPr lang="zh-CN" altLang="en-US" sz="2800" dirty="0"/>
              <a:t>让小模型的效果比较好</a:t>
            </a:r>
          </a:p>
        </p:txBody>
      </p:sp>
      <p:sp>
        <p:nvSpPr>
          <p:cNvPr id="6" name="文本框 5">
            <a:extLst>
              <a:ext uri="{FF2B5EF4-FFF2-40B4-BE49-F238E27FC236}">
                <a16:creationId xmlns:a16="http://schemas.microsoft.com/office/drawing/2014/main" id="{955B05AF-7909-4748-9A51-0BCD518A463F}"/>
              </a:ext>
            </a:extLst>
          </p:cNvPr>
          <p:cNvSpPr txBox="1"/>
          <p:nvPr/>
        </p:nvSpPr>
        <p:spPr>
          <a:xfrm>
            <a:off x="766437" y="3882760"/>
            <a:ext cx="11358186" cy="480131"/>
          </a:xfrm>
          <a:prstGeom prst="rect">
            <a:avLst/>
          </a:prstGeom>
          <a:noFill/>
        </p:spPr>
        <p:txBody>
          <a:bodyPr wrap="square">
            <a:spAutoFit/>
          </a:bodyPr>
          <a:lstStyle/>
          <a:p>
            <a:pPr>
              <a:lnSpc>
                <a:spcPct val="90000"/>
              </a:lnSpc>
              <a:spcBef>
                <a:spcPts val="1000"/>
              </a:spcBef>
            </a:pPr>
            <a:r>
              <a:rPr lang="en-US" altLang="zh-CN" sz="2800" dirty="0"/>
              <a:t>2.</a:t>
            </a:r>
            <a:r>
              <a:rPr lang="zh-CN" altLang="en-US" sz="2800" dirty="0"/>
              <a:t>思想：训练一个大而强的模型，然后将其包含的知识转移给小的模型</a:t>
            </a:r>
          </a:p>
        </p:txBody>
      </p:sp>
      <p:sp>
        <p:nvSpPr>
          <p:cNvPr id="7" name="文本框 6">
            <a:extLst>
              <a:ext uri="{FF2B5EF4-FFF2-40B4-BE49-F238E27FC236}">
                <a16:creationId xmlns:a16="http://schemas.microsoft.com/office/drawing/2014/main" id="{AB80255F-34E0-40A1-9059-E95480A316B7}"/>
              </a:ext>
            </a:extLst>
          </p:cNvPr>
          <p:cNvSpPr txBox="1"/>
          <p:nvPr/>
        </p:nvSpPr>
        <p:spPr>
          <a:xfrm>
            <a:off x="766437" y="4890365"/>
            <a:ext cx="8621564" cy="523220"/>
          </a:xfrm>
          <a:prstGeom prst="rect">
            <a:avLst/>
          </a:prstGeom>
          <a:noFill/>
        </p:spPr>
        <p:txBody>
          <a:bodyPr wrap="square">
            <a:spAutoFit/>
          </a:bodyPr>
          <a:lstStyle/>
          <a:p>
            <a:r>
              <a:rPr lang="en-US" altLang="zh-CN" sz="2800" dirty="0"/>
              <a:t>3.</a:t>
            </a:r>
            <a:r>
              <a:rPr lang="zh-CN" altLang="en-US" sz="2800" dirty="0"/>
              <a:t>应用场景：分类任务</a:t>
            </a:r>
          </a:p>
        </p:txBody>
      </p:sp>
      <p:pic>
        <p:nvPicPr>
          <p:cNvPr id="5" name="图片 4">
            <a:extLst>
              <a:ext uri="{FF2B5EF4-FFF2-40B4-BE49-F238E27FC236}">
                <a16:creationId xmlns:a16="http://schemas.microsoft.com/office/drawing/2014/main" id="{55A59DCC-3BA5-4B69-A2CA-BD23936CA7C0}"/>
              </a:ext>
            </a:extLst>
          </p:cNvPr>
          <p:cNvPicPr>
            <a:picLocks noChangeAspect="1"/>
          </p:cNvPicPr>
          <p:nvPr/>
        </p:nvPicPr>
        <p:blipFill>
          <a:blip r:embed="rId3"/>
          <a:stretch>
            <a:fillRect/>
          </a:stretch>
        </p:blipFill>
        <p:spPr>
          <a:xfrm>
            <a:off x="5875114" y="1269215"/>
            <a:ext cx="5931074" cy="2613545"/>
          </a:xfrm>
          <a:prstGeom prst="rect">
            <a:avLst/>
          </a:prstGeom>
        </p:spPr>
      </p:pic>
      <p:sp>
        <p:nvSpPr>
          <p:cNvPr id="3" name="文本框 2">
            <a:extLst>
              <a:ext uri="{FF2B5EF4-FFF2-40B4-BE49-F238E27FC236}">
                <a16:creationId xmlns:a16="http://schemas.microsoft.com/office/drawing/2014/main" id="{3A4B125B-E1EE-4E0C-96B7-B0C6AA82C68E}"/>
              </a:ext>
            </a:extLst>
          </p:cNvPr>
          <p:cNvSpPr txBox="1"/>
          <p:nvPr/>
        </p:nvSpPr>
        <p:spPr>
          <a:xfrm>
            <a:off x="477679" y="1212884"/>
            <a:ext cx="7318784" cy="369332"/>
          </a:xfrm>
          <a:prstGeom prst="rect">
            <a:avLst/>
          </a:prstGeom>
          <a:noFill/>
        </p:spPr>
        <p:txBody>
          <a:bodyPr wrap="square" rtlCol="0">
            <a:spAutoFit/>
          </a:bodyPr>
          <a:lstStyle/>
          <a:p>
            <a:r>
              <a:rPr lang="zh-CN" altLang="en-US" dirty="0"/>
              <a:t>好的预测 </a:t>
            </a:r>
            <a:r>
              <a:rPr lang="en-US" altLang="zh-CN" dirty="0"/>
              <a:t>=》 1. </a:t>
            </a:r>
            <a:r>
              <a:rPr lang="zh-CN" altLang="en-US" dirty="0"/>
              <a:t>过参数化模型  </a:t>
            </a:r>
            <a:r>
              <a:rPr lang="en-US" altLang="zh-CN" dirty="0"/>
              <a:t>2.</a:t>
            </a:r>
            <a:r>
              <a:rPr lang="zh-CN" altLang="en-US" dirty="0"/>
              <a:t>集成模型 </a:t>
            </a:r>
            <a:r>
              <a:rPr lang="en-US" altLang="zh-CN" dirty="0"/>
              <a:t>=》 </a:t>
            </a:r>
            <a:r>
              <a:rPr lang="zh-CN" altLang="en-US" dirty="0"/>
              <a:t>大的开销，难以部署</a:t>
            </a:r>
          </a:p>
        </p:txBody>
      </p:sp>
    </p:spTree>
    <p:extLst>
      <p:ext uri="{BB962C8B-B14F-4D97-AF65-F5344CB8AC3E}">
        <p14:creationId xmlns:p14="http://schemas.microsoft.com/office/powerpoint/2010/main" val="21758787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7873</TotalTime>
  <Words>4092</Words>
  <Application>Microsoft Office PowerPoint</Application>
  <PresentationFormat>宽屏</PresentationFormat>
  <Paragraphs>232</Paragraphs>
  <Slides>30</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-apple-system</vt:lpstr>
      <vt:lpstr>ArialMT</vt:lpstr>
      <vt:lpstr>LinLibertineT</vt:lpstr>
      <vt:lpstr>NimbusRomNo9L-ReguItal</vt:lpstr>
      <vt:lpstr>等线</vt:lpstr>
      <vt:lpstr>等线 Light</vt:lpstr>
      <vt:lpstr>宋体</vt:lpstr>
      <vt:lpstr>Arial</vt:lpstr>
      <vt:lpstr>Office 主题​​</vt:lpstr>
      <vt:lpstr>联邦学习中的知识蒸馏 </vt:lpstr>
      <vt:lpstr>内容大纲</vt:lpstr>
      <vt:lpstr>内容大纲</vt:lpstr>
      <vt:lpstr>联邦学习背景</vt:lpstr>
      <vt:lpstr>联邦学习背景</vt:lpstr>
      <vt:lpstr>FedAvg</vt:lpstr>
      <vt:lpstr>联邦学习挑战</vt:lpstr>
      <vt:lpstr>内容大纲</vt:lpstr>
      <vt:lpstr>知识蒸馏</vt:lpstr>
      <vt:lpstr>知识蒸馏框架</vt:lpstr>
      <vt:lpstr>知识蒸馏分类</vt:lpstr>
      <vt:lpstr>Distilling the Knowledge in a Neural Network(logits-based) NIPS 2014 </vt:lpstr>
      <vt:lpstr>Distilling the Knowledge in a Neural Network (logits-based) NIPS 2014 </vt:lpstr>
      <vt:lpstr>Fitnets: Hints for thin deep nets(feature-based)  ICLR 2015</vt:lpstr>
      <vt:lpstr>A gift from knowledge distillation: Fast optimization, network minimization and transfer learning(relation-based) CVPR 2017</vt:lpstr>
      <vt:lpstr>A gift from knowledge distillation: Fast optimization, network minimization and transfer learning (relation-based) CVPR 2017</vt:lpstr>
      <vt:lpstr>PowerPoint 演示文稿</vt:lpstr>
      <vt:lpstr>动机</vt:lpstr>
      <vt:lpstr>Faug</vt:lpstr>
      <vt:lpstr>FD</vt:lpstr>
      <vt:lpstr>实验</vt:lpstr>
      <vt:lpstr>PowerPoint 演示文稿</vt:lpstr>
      <vt:lpstr>动机</vt:lpstr>
      <vt:lpstr>DS-FL</vt:lpstr>
      <vt:lpstr>ERA</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Learning</dc:title>
  <dc:creator>李放</dc:creator>
  <cp:lastModifiedBy>步 一凡</cp:lastModifiedBy>
  <cp:revision>442</cp:revision>
  <dcterms:created xsi:type="dcterms:W3CDTF">2020-12-03T02:43:54Z</dcterms:created>
  <dcterms:modified xsi:type="dcterms:W3CDTF">2021-03-18T13:10:57Z</dcterms:modified>
</cp:coreProperties>
</file>