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431" r:id="rId2"/>
    <p:sldId id="434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44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chunyi" initials="z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7" autoAdjust="0"/>
    <p:restoredTop sz="80879" autoAdjust="0"/>
  </p:normalViewPr>
  <p:slideViewPr>
    <p:cSldViewPr snapToGrid="0" snapToObjects="1">
      <p:cViewPr>
        <p:scale>
          <a:sx n="100" d="100"/>
          <a:sy n="100" d="100"/>
        </p:scale>
        <p:origin x="-1072" y="-832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C2F7-E260-4D59-A481-35BCBD2D73D8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3C13-DEEA-44D3-8961-A5FDDD8D4E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在非独立同分布数据下的 联邦蒸馏和增强算法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9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在传统联邦学习中，传输的数据量和模型比例正相关，而且会随</a:t>
            </a:r>
            <a:r>
              <a:rPr lang="en-US" altLang="zh-CN" dirty="0"/>
              <a:t>non-</a:t>
            </a:r>
            <a:r>
              <a:rPr lang="en-US" altLang="zh-CN" dirty="0" err="1"/>
              <a:t>iid</a:t>
            </a:r>
            <a:r>
              <a:rPr lang="zh-CN" altLang="en-US" dirty="0"/>
              <a:t>影响减少准确度。</a:t>
            </a:r>
            <a:endParaRPr lang="en-US" altLang="zh-CN" dirty="0"/>
          </a:p>
          <a:p>
            <a:r>
              <a:rPr lang="zh-CN" altLang="en-US" dirty="0"/>
              <a:t>针对第一个问题的话，是通信问题，减少传递的数据量，文中提出了</a:t>
            </a:r>
            <a:r>
              <a:rPr lang="en-US" altLang="zh-CN" dirty="0"/>
              <a:t>FD</a:t>
            </a:r>
            <a:r>
              <a:rPr lang="zh-CN" altLang="en-US" dirty="0"/>
              <a:t>，联邦蒸馏算法</a:t>
            </a:r>
            <a:endParaRPr lang="en-US" altLang="zh-CN" dirty="0"/>
          </a:p>
          <a:p>
            <a:r>
              <a:rPr lang="zh-CN" altLang="en-US" dirty="0"/>
              <a:t>针对第二个问题的话，是数据增强问题，将每个客户机的数据都近似于正态分布，文中采用</a:t>
            </a:r>
            <a:r>
              <a:rPr lang="en-US" altLang="zh-CN" dirty="0"/>
              <a:t>GAN</a:t>
            </a:r>
            <a:r>
              <a:rPr lang="zh-CN" altLang="en-US" dirty="0"/>
              <a:t>进行数据补全。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5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因为联邦算法会随</a:t>
            </a:r>
            <a:r>
              <a:rPr lang="en-US" altLang="zh-CN" dirty="0"/>
              <a:t>non-</a:t>
            </a:r>
            <a:r>
              <a:rPr lang="en-US" altLang="zh-CN" dirty="0" err="1"/>
              <a:t>iid</a:t>
            </a:r>
            <a:r>
              <a:rPr lang="zh-CN" altLang="en-US" dirty="0"/>
              <a:t>影响，减少模型预测准确度，因此提出联邦</a:t>
            </a:r>
            <a:r>
              <a:rPr lang="en-US" altLang="zh-CN" dirty="0" err="1"/>
              <a:t>Faug</a:t>
            </a:r>
            <a:r>
              <a:rPr lang="zh-CN" altLang="en-US" dirty="0"/>
              <a:t>。一种数据增强模式，采用</a:t>
            </a:r>
            <a:r>
              <a:rPr lang="en-US" altLang="zh-CN" dirty="0"/>
              <a:t>GAN</a:t>
            </a:r>
            <a:r>
              <a:rPr lang="zh-CN" altLang="en-US" dirty="0"/>
              <a:t>来使</a:t>
            </a:r>
            <a:r>
              <a:rPr lang="en-US" altLang="zh-CN" dirty="0"/>
              <a:t>non-</a:t>
            </a:r>
            <a:r>
              <a:rPr lang="en-US" altLang="zh-CN" dirty="0" err="1"/>
              <a:t>iid</a:t>
            </a:r>
            <a:r>
              <a:rPr lang="zh-CN" altLang="en-US" dirty="0"/>
              <a:t>数据生成成</a:t>
            </a:r>
            <a:r>
              <a:rPr lang="en-US" altLang="zh-CN" dirty="0" err="1"/>
              <a:t>iid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主要分为以下四个步骤：</a:t>
            </a:r>
            <a:endParaRPr lang="en-US" altLang="zh-CN" dirty="0"/>
          </a:p>
          <a:p>
            <a:r>
              <a:rPr lang="zh-CN" altLang="en-US" dirty="0"/>
              <a:t>首先的话 识别出每个设备缺少的标签，然后上传这些缺失的标签数据给服务器</a:t>
            </a:r>
            <a:endParaRPr lang="en-US" altLang="zh-CN" dirty="0"/>
          </a:p>
          <a:p>
            <a:r>
              <a:rPr lang="zh-CN" altLang="en-US" dirty="0"/>
              <a:t>其次在服务器端上训练</a:t>
            </a:r>
            <a:r>
              <a:rPr lang="en-US" altLang="zh-CN" dirty="0"/>
              <a:t>conditional GAN</a:t>
            </a:r>
          </a:p>
          <a:p>
            <a:r>
              <a:rPr lang="zh-CN" altLang="en-US" dirty="0"/>
              <a:t>第三步 每个客户机下载训练好的生成器</a:t>
            </a:r>
            <a:endParaRPr lang="en-US" altLang="zh-CN" dirty="0"/>
          </a:p>
          <a:p>
            <a:r>
              <a:rPr lang="zh-CN" altLang="en-US" dirty="0"/>
              <a:t>最后一步 每个客户机生成缺失标签的样本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9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可以发现第一步直接上传缺失的标签，会造成隐私泄露，因此本文采取加入冗余标签数据的方式减少隐私泄露，用上式来计算服务器和客户机之间数据传输的泄露。</a:t>
            </a:r>
            <a:r>
              <a:rPr lang="en-US" altLang="zh-CN" dirty="0"/>
              <a:t>Lt</a:t>
            </a:r>
            <a:r>
              <a:rPr lang="zh-CN" altLang="en-US" dirty="0"/>
              <a:t>代表缺失标签的标签个数，</a:t>
            </a:r>
            <a:r>
              <a:rPr lang="en-US" altLang="zh-CN" dirty="0"/>
              <a:t>Lr</a:t>
            </a:r>
            <a:r>
              <a:rPr lang="zh-CN" altLang="en-US" dirty="0"/>
              <a:t>代表冗余标签的标签个数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采用相同的生成器，所以一个客户机可以通过生成器判断其它客户机缺失的标签个数。因此用客户间隐私泄露来度量，采用下式来衡量不同客户机间的隐私泄露。可以发现只要分母足够大，这个数就会比较小，即只要客户机足够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8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FL</a:t>
            </a:r>
            <a:r>
              <a:rPr lang="zh-CN" altLang="en-US" dirty="0"/>
              <a:t>在模型聚合时，聚合的是模型参数，传输的数据量正比于模型大小。本文借鉴了知识蒸馏的方法。</a:t>
            </a:r>
            <a:endParaRPr lang="en-US" altLang="zh-CN" dirty="0"/>
          </a:p>
          <a:p>
            <a:r>
              <a:rPr lang="zh-CN" altLang="en-US" dirty="0"/>
              <a:t>提出了一个共同蒸馏</a:t>
            </a:r>
            <a:r>
              <a:rPr lang="en-US" altLang="zh-CN" dirty="0"/>
              <a:t>CD</a:t>
            </a:r>
            <a:r>
              <a:rPr lang="zh-CN" altLang="en-US" dirty="0"/>
              <a:t>，对于每一个客户机来说，把自己当作学生，把别的客户模型的输出</a:t>
            </a:r>
            <a:r>
              <a:rPr lang="en-US" altLang="zh-CN" dirty="0"/>
              <a:t>logits</a:t>
            </a:r>
            <a:r>
              <a:rPr lang="zh-CN" altLang="en-US" dirty="0"/>
              <a:t>的平均值当作老师。把学生和老师</a:t>
            </a:r>
            <a:r>
              <a:rPr lang="en-US" altLang="zh-CN" dirty="0"/>
              <a:t>logits</a:t>
            </a:r>
            <a:r>
              <a:rPr lang="zh-CN" altLang="en-US" dirty="0"/>
              <a:t>的损失加入正则项中。但</a:t>
            </a:r>
            <a:r>
              <a:rPr lang="en-US" altLang="zh-CN" dirty="0"/>
              <a:t>CD</a:t>
            </a:r>
            <a:r>
              <a:rPr lang="zh-CN" altLang="en-US" dirty="0"/>
              <a:t>需要使用同一个训练</a:t>
            </a:r>
            <a:r>
              <a:rPr lang="en-US" altLang="zh-CN" dirty="0"/>
              <a:t>sample</a:t>
            </a:r>
            <a:r>
              <a:rPr lang="zh-CN" altLang="en-US" dirty="0"/>
              <a:t>作为每个模型的输入，会造成大量的通信开销。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因此本文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到聚合时间，对每个客户机每个标签平均</a:t>
            </a:r>
            <a:r>
              <a:rPr lang="en-US" altLang="zh-CN" dirty="0"/>
              <a:t>logits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然后周期性的上传每个标签的平均</a:t>
            </a:r>
            <a:r>
              <a:rPr lang="en-US" altLang="zh-CN" dirty="0"/>
              <a:t>logits</a:t>
            </a:r>
            <a:r>
              <a:rPr lang="zh-CN" altLang="en-US" dirty="0"/>
              <a:t>，在服务器平均每个标签的平均</a:t>
            </a:r>
            <a:r>
              <a:rPr lang="en-US" altLang="zh-CN" dirty="0"/>
              <a:t>logits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下载全局平均</a:t>
            </a:r>
            <a:r>
              <a:rPr lang="en-US" altLang="zh-CN" dirty="0"/>
              <a:t>logits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把全局平均</a:t>
            </a:r>
            <a:r>
              <a:rPr lang="en-US" altLang="zh-CN" dirty="0"/>
              <a:t>logits</a:t>
            </a:r>
            <a:r>
              <a:rPr lang="zh-CN" altLang="en-US" dirty="0"/>
              <a:t>当作老师来学习训练样本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</a:t>
            </a:r>
            <a:r>
              <a:rPr lang="zh-CN" altLang="en-US" dirty="0"/>
              <a:t>中都是一个标签</a:t>
            </a:r>
            <a:endParaRPr lang="en-US" altLang="zh-CN" dirty="0"/>
          </a:p>
          <a:p>
            <a:r>
              <a:rPr lang="zh-CN" altLang="en-US" dirty="0"/>
              <a:t>首先对每个</a:t>
            </a:r>
            <a:r>
              <a:rPr lang="en-US" altLang="zh-CN" dirty="0"/>
              <a:t>b</a:t>
            </a:r>
            <a:r>
              <a:rPr lang="zh-CN" altLang="en-US" dirty="0"/>
              <a:t>，使用含蒸馏正则项的</a:t>
            </a:r>
            <a:r>
              <a:rPr lang="en-US" altLang="zh-CN" dirty="0"/>
              <a:t>F</a:t>
            </a:r>
            <a:r>
              <a:rPr lang="zh-CN" altLang="en-US" dirty="0"/>
              <a:t>去优化</a:t>
            </a:r>
            <a:r>
              <a:rPr lang="en-US" altLang="zh-CN" dirty="0"/>
              <a:t>w</a:t>
            </a:r>
            <a:r>
              <a:rPr lang="zh-CN" altLang="en-US" dirty="0"/>
              <a:t>，最后平均每个标签的</a:t>
            </a:r>
            <a:r>
              <a:rPr lang="en-US" altLang="zh-CN" dirty="0"/>
              <a:t>logits</a:t>
            </a:r>
            <a:r>
              <a:rPr lang="zh-CN" altLang="en-US" dirty="0"/>
              <a:t>传输给服务器</a:t>
            </a:r>
            <a:endParaRPr lang="en-US" altLang="zh-CN" dirty="0"/>
          </a:p>
          <a:p>
            <a:r>
              <a:rPr lang="zh-CN" altLang="en-US" dirty="0"/>
              <a:t>服务器平均所有客户机对应标签的</a:t>
            </a:r>
            <a:r>
              <a:rPr lang="en-US" altLang="zh-CN" dirty="0"/>
              <a:t>logits</a:t>
            </a:r>
            <a:r>
              <a:rPr lang="zh-CN" altLang="en-US" dirty="0"/>
              <a:t>，传输给客户机用于正则化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6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Mnist</a:t>
            </a:r>
            <a:r>
              <a:rPr lang="en-US" altLang="zh-CN" dirty="0"/>
              <a:t> </a:t>
            </a:r>
            <a:r>
              <a:rPr lang="zh-CN" altLang="en-US" dirty="0"/>
              <a:t>评估算法本文的算法和联邦平均算法，做了消融实验 对比的方法是联邦平均算法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比较了在</a:t>
            </a:r>
            <a:r>
              <a:rPr lang="en-US" altLang="zh-CN" dirty="0" err="1"/>
              <a:t>noniid</a:t>
            </a:r>
            <a:r>
              <a:rPr lang="zh-CN" altLang="en-US" dirty="0"/>
              <a:t>条件下的实验效果</a:t>
            </a:r>
            <a:endParaRPr lang="en-US" altLang="zh-CN" dirty="0"/>
          </a:p>
          <a:p>
            <a:r>
              <a:rPr lang="en-US" altLang="zh-CN" dirty="0"/>
              <a:t>Non-</a:t>
            </a:r>
            <a:r>
              <a:rPr lang="en-US" altLang="zh-CN" dirty="0" err="1"/>
              <a:t>iid</a:t>
            </a:r>
            <a:r>
              <a:rPr lang="zh-CN" altLang="en-US" dirty="0"/>
              <a:t>是这样构造的，每个客户机正态采样</a:t>
            </a:r>
            <a:r>
              <a:rPr lang="en-US" altLang="zh-CN" dirty="0"/>
              <a:t>2000</a:t>
            </a:r>
            <a:r>
              <a:rPr lang="zh-CN" altLang="en-US" dirty="0"/>
              <a:t>个数据，每个标签</a:t>
            </a:r>
            <a:r>
              <a:rPr lang="en-US" altLang="zh-CN" dirty="0"/>
              <a:t>200</a:t>
            </a:r>
            <a:r>
              <a:rPr lang="zh-CN" altLang="en-US" dirty="0"/>
              <a:t>个数据，预设一个缺失的标签，对缺失的标签使得对应的样本数只有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通信上明显减少，因为蒸馏只传</a:t>
            </a:r>
            <a:r>
              <a:rPr lang="en-US" altLang="zh-CN" dirty="0"/>
              <a:t>logits</a:t>
            </a:r>
            <a:r>
              <a:rPr lang="zh-CN" altLang="en-US" dirty="0"/>
              <a:t>和生成器的模型参数。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FD</a:t>
            </a:r>
            <a:r>
              <a:rPr lang="zh-CN" altLang="en-US" dirty="0"/>
              <a:t>虽然通信上减少，但是会造成准确度的下降，但能通过</a:t>
            </a:r>
            <a:r>
              <a:rPr lang="en-US" altLang="zh-CN" dirty="0" err="1"/>
              <a:t>Faug</a:t>
            </a:r>
            <a:r>
              <a:rPr lang="zh-CN" altLang="en-US" dirty="0"/>
              <a:t>弥补一些准确度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1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左图展示了</a:t>
            </a:r>
            <a:r>
              <a:rPr lang="en-US" altLang="zh-CN" dirty="0"/>
              <a:t>2</a:t>
            </a:r>
            <a:r>
              <a:rPr lang="zh-CN" altLang="en-US" dirty="0"/>
              <a:t>是目标标签的结果，可以发现</a:t>
            </a:r>
            <a:r>
              <a:rPr lang="en-US" altLang="zh-CN" dirty="0" err="1"/>
              <a:t>Faug</a:t>
            </a:r>
            <a:r>
              <a:rPr lang="zh-CN" altLang="en-US" dirty="0"/>
              <a:t>大幅增加了标签</a:t>
            </a:r>
            <a:r>
              <a:rPr lang="en-US" altLang="zh-CN" dirty="0"/>
              <a:t>2</a:t>
            </a:r>
            <a:r>
              <a:rPr lang="zh-CN" altLang="en-US" dirty="0"/>
              <a:t>的准确率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第二张图显示了使用</a:t>
            </a:r>
            <a:r>
              <a:rPr lang="en-US" altLang="zh-CN" dirty="0" err="1"/>
              <a:t>Faug+FD</a:t>
            </a:r>
            <a:r>
              <a:rPr lang="zh-CN" altLang="en-US" dirty="0"/>
              <a:t>比单独用本地数据集准确率高两倍，随着冗余标签的增加，用文中的定义式算出的设备间隐私泄露减少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第三张图，使用文中 服务器客户间隐私泄露定义式得出，会随着冗余标签和客户机数量的增加而减少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58" y="6159585"/>
            <a:ext cx="3422316" cy="5744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12" y="6159585"/>
            <a:ext cx="2699671" cy="536019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269" y="345440"/>
            <a:ext cx="83954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  <a:t>2020/11/21</a:t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  <a:t>‹#›</a:t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  <a:t>2020/11/21</a:t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  <a:t>‹#›</a:t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2219445"/>
            <a:ext cx="9164256" cy="1927225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000000"/>
                </a:solidFill>
                <a:effectLst/>
                <a:latin typeface="NimbusRomNo9L-Medi"/>
              </a:rPr>
              <a:t>Communication-Efficient On-Device Machine </a:t>
            </a:r>
            <a:r>
              <a:rPr lang="en-US" altLang="zh-CN" sz="3200" b="1" i="0" dirty="0" err="1">
                <a:solidFill>
                  <a:srgbClr val="000000"/>
                </a:solidFill>
                <a:effectLst/>
                <a:latin typeface="NimbusRomNo9L-Medi"/>
              </a:rPr>
              <a:t>Learning:Federated</a:t>
            </a:r>
            <a:r>
              <a:rPr lang="en-US" altLang="zh-CN" sz="3200" b="1" i="0" dirty="0">
                <a:solidFill>
                  <a:srgbClr val="000000"/>
                </a:solidFill>
                <a:effectLst/>
                <a:latin typeface="NimbusRomNo9L-Medi"/>
              </a:rPr>
              <a:t> Distillation and Augmentation under Non-IID Private Data</a:t>
            </a:r>
            <a:r>
              <a:rPr lang="en-US" altLang="zh-CN" sz="32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26680" cy="1752600"/>
          </a:xfrm>
        </p:spPr>
        <p:txBody>
          <a:bodyPr/>
          <a:lstStyle/>
          <a:p>
            <a:pPr algn="r"/>
            <a:r>
              <a:rPr lang="zh-CN" altLang="en-US" dirty="0"/>
              <a:t>步一凡</a:t>
            </a:r>
            <a:endParaRPr lang="en-US" altLang="zh-CN" dirty="0"/>
          </a:p>
          <a:p>
            <a:pPr algn="r"/>
            <a:r>
              <a:rPr lang="en-US" altLang="zh-CN" dirty="0"/>
              <a:t>2020/11/20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0CDED-7139-4859-8C7A-53F1D580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9CB4F-F590-4D72-87DF-542EB4CD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C5B14-1CB9-425E-939C-95F68D3A2F54}"/>
              </a:ext>
            </a:extLst>
          </p:cNvPr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5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5439137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br>
              <a:rPr lang="en-US" altLang="zh-CN" dirty="0"/>
            </a:br>
            <a:r>
              <a:rPr lang="en-US" altLang="zh-CN" dirty="0"/>
              <a:t>Algorithm</a:t>
            </a:r>
            <a:br>
              <a:rPr lang="en-US" altLang="zh-CN" dirty="0"/>
            </a:br>
            <a:r>
              <a:rPr lang="en-US" altLang="zh-CN" dirty="0"/>
              <a:t>Experiment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5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2656390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2AB6D-523A-423C-9382-391615CDA436}"/>
              </a:ext>
            </a:extLst>
          </p:cNvPr>
          <p:cNvSpPr txBox="1"/>
          <p:nvPr/>
        </p:nvSpPr>
        <p:spPr>
          <a:xfrm>
            <a:off x="457200" y="2324030"/>
            <a:ext cx="8403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n FL, performing the training process at each device side entails communication overhead being proportional to model sizes, forbidding the use of large-sized models.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NimbusRomNo9L-Regu"/>
              </a:rPr>
              <a:t>Furthermore,a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 user-generated training dataset is likely to be non-IID across devices.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2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Algorithm-</a:t>
            </a:r>
            <a:r>
              <a:rPr lang="en-US" altLang="zh-CN" dirty="0" err="1"/>
              <a:t>FAug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B70C94-914E-4B87-9E2B-AD8A2484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1" y="1598040"/>
            <a:ext cx="7853632" cy="44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Algorithm-</a:t>
            </a:r>
            <a:r>
              <a:rPr lang="en-US" altLang="zh-CN" dirty="0" err="1"/>
              <a:t>FAug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68A9EB-C0CE-4D6B-89A0-C5F99AA8FEAD}"/>
              </a:ext>
            </a:extLst>
          </p:cNvPr>
          <p:cNvSpPr txBox="1"/>
          <p:nvPr/>
        </p:nvSpPr>
        <p:spPr>
          <a:xfrm>
            <a:off x="797859" y="1918499"/>
            <a:ext cx="329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>
                <a:solidFill>
                  <a:srgbClr val="000000"/>
                </a:solidFill>
                <a:effectLst/>
                <a:latin typeface="NimbusRomNo9L-ReguItal"/>
              </a:rPr>
              <a:t>device-server privacy leakage (PL)</a:t>
            </a:r>
            <a:r>
              <a:rPr lang="en-US" altLang="zh-CN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83A4F2-AE41-4392-BB96-5D4999CA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930567"/>
            <a:ext cx="3299012" cy="5075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8735B2-786E-4A95-9321-D35DB4E10C43}"/>
              </a:ext>
            </a:extLst>
          </p:cNvPr>
          <p:cNvSpPr txBox="1"/>
          <p:nvPr/>
        </p:nvSpPr>
        <p:spPr>
          <a:xfrm>
            <a:off x="770965" y="369803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Ital"/>
              </a:rPr>
              <a:t>inter-device PL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AF835B-B7C1-42D4-9BF0-9D368B49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65" y="3622152"/>
            <a:ext cx="4769270" cy="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2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Algorithm-FD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8326B2-C4B8-489E-9296-0A3874B0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4" y="2088568"/>
            <a:ext cx="6892272" cy="38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Algorithm-FD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B17ADA-7E0F-4EAC-8612-5C389286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5593"/>
            <a:ext cx="8325320" cy="46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233EA-8279-4958-889C-B94630BB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7" y="4297813"/>
            <a:ext cx="8363843" cy="1735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25B414-9FB6-4060-ACBB-B861037698A6}"/>
              </a:ext>
            </a:extLst>
          </p:cNvPr>
          <p:cNvSpPr txBox="1"/>
          <p:nvPr/>
        </p:nvSpPr>
        <p:spPr>
          <a:xfrm>
            <a:off x="52353" y="2691032"/>
            <a:ext cx="9091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(CNN) that consists of: 2 convolutional layers, 1 max-pooling layer, and 2 fully-connected layers.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7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580" y="533400"/>
            <a:ext cx="4522596" cy="878712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3A1ED-0762-4E17-BA7D-57B61757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0" y="2425648"/>
            <a:ext cx="8695957" cy="30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5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ndy博士答辩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34570</TotalTime>
  <Words>838</Words>
  <Application>Microsoft Office PowerPoint</Application>
  <PresentationFormat>全屏显示(4:3)</PresentationFormat>
  <Paragraphs>84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NimbusRomNo9L-Medi</vt:lpstr>
      <vt:lpstr>NimbusRomNo9L-Regu</vt:lpstr>
      <vt:lpstr>NimbusRomNo9L-ReguItal</vt:lpstr>
      <vt:lpstr>等线</vt:lpstr>
      <vt:lpstr>Arial</vt:lpstr>
      <vt:lpstr>Calibri</vt:lpstr>
      <vt:lpstr>Calibri Light</vt:lpstr>
      <vt:lpstr>wendy博士答辩</vt:lpstr>
      <vt:lpstr>Communication-Efficient On-Device Machine Learning:Federated Distillation and Augmentation under Non-IID Private Data  </vt:lpstr>
      <vt:lpstr>Motivation Algorithm Experiment </vt:lpstr>
      <vt:lpstr>Motivation</vt:lpstr>
      <vt:lpstr>Algorithm-FAug</vt:lpstr>
      <vt:lpstr>Algorithm-FAug</vt:lpstr>
      <vt:lpstr>Algorithm-FD</vt:lpstr>
      <vt:lpstr>Algorithm-FD</vt:lpstr>
      <vt:lpstr>Experiment</vt:lpstr>
      <vt:lpstr>Experiment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时间敏感的购买行为分析</dc:title>
  <dc:creator>Wendy Gee</dc:creator>
  <cp:lastModifiedBy>步 一凡</cp:lastModifiedBy>
  <cp:revision>1133</cp:revision>
  <dcterms:created xsi:type="dcterms:W3CDTF">2017-06-08T04:50:00Z</dcterms:created>
  <dcterms:modified xsi:type="dcterms:W3CDTF">2020-11-21T04:38:19Z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