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52" autoAdjust="0"/>
  </p:normalViewPr>
  <p:slideViewPr>
    <p:cSldViewPr snapToGrid="0">
      <p:cViewPr>
        <p:scale>
          <a:sx n="75" d="100"/>
          <a:sy n="75" d="100"/>
        </p:scale>
        <p:origin x="1144" y="22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4928\Desktop\&#32852;&#37030;&#23398;&#20064;&#23454;&#39564;\&#25955;&#24230;&#21644;&#20934;&#30830;&#24230;&#20851;&#3199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log</a:t>
            </a:r>
            <a:r>
              <a:rPr lang="zh-CN" altLang="en-US"/>
              <a:t>散度之和 和准确度之间的关系</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0201443569553805E-2"/>
          <c:y val="0.18502333041703123"/>
          <c:w val="0.89326377952755909"/>
          <c:h val="0.71220691163604555"/>
        </c:manualLayout>
      </c:layout>
      <c:scatterChart>
        <c:scatterStyle val="lineMarker"/>
        <c:varyColors val="0"/>
        <c:ser>
          <c:idx val="0"/>
          <c:order val="0"/>
          <c:tx>
            <c:v>10000/uniform</c:v>
          </c:tx>
          <c:spPr>
            <a:ln w="19050" cap="rnd">
              <a:noFill/>
              <a:round/>
            </a:ln>
            <a:effectLst/>
          </c:spPr>
          <c:marker>
            <c:symbol val="circle"/>
            <c:size val="5"/>
            <c:spPr>
              <a:solidFill>
                <a:srgbClr val="FF0000"/>
              </a:solidFill>
              <a:ln w="9525">
                <a:solidFill>
                  <a:schemeClr val="tx1"/>
                </a:solidFill>
              </a:ln>
              <a:effectLst/>
            </c:spPr>
          </c:marker>
          <c:xVal>
            <c:numRef>
              <c:f>Sheet1!$H$110:$H$119</c:f>
              <c:numCache>
                <c:formatCode>General</c:formatCode>
                <c:ptCount val="10"/>
                <c:pt idx="0">
                  <c:v>-2.1325371820928707</c:v>
                </c:pt>
                <c:pt idx="1">
                  <c:v>-2.1651904940873852</c:v>
                </c:pt>
                <c:pt idx="2">
                  <c:v>-1.987635223535055</c:v>
                </c:pt>
                <c:pt idx="3">
                  <c:v>-2.0820967540676012</c:v>
                </c:pt>
                <c:pt idx="4">
                  <c:v>-1.9441160753395355</c:v>
                </c:pt>
                <c:pt idx="5">
                  <c:v>-2.2209862087820578</c:v>
                </c:pt>
                <c:pt idx="6">
                  <c:v>-1.9116759690475627</c:v>
                </c:pt>
                <c:pt idx="7">
                  <c:v>-2.2628916399785317</c:v>
                </c:pt>
                <c:pt idx="8">
                  <c:v>-1.9311323913920868</c:v>
                </c:pt>
                <c:pt idx="9">
                  <c:v>-2.0997797548864821</c:v>
                </c:pt>
              </c:numCache>
            </c:numRef>
          </c:xVal>
          <c:yVal>
            <c:numRef>
              <c:f>Sheet1!$AF$110:$AF$119</c:f>
              <c:numCache>
                <c:formatCode>General</c:formatCode>
                <c:ptCount val="10"/>
                <c:pt idx="0">
                  <c:v>0.67299997806548995</c:v>
                </c:pt>
                <c:pt idx="1">
                  <c:v>0.67500001192092896</c:v>
                </c:pt>
                <c:pt idx="2">
                  <c:v>0.67830002307891801</c:v>
                </c:pt>
                <c:pt idx="3">
                  <c:v>0.67589998245239202</c:v>
                </c:pt>
                <c:pt idx="4">
                  <c:v>0.66820001602172796</c:v>
                </c:pt>
                <c:pt idx="5">
                  <c:v>0.67199999094009399</c:v>
                </c:pt>
                <c:pt idx="6">
                  <c:v>0.680899977684021</c:v>
                </c:pt>
                <c:pt idx="7">
                  <c:v>0.66879999637603704</c:v>
                </c:pt>
                <c:pt idx="8">
                  <c:v>0.67390000820159901</c:v>
                </c:pt>
                <c:pt idx="9">
                  <c:v>0.68809998035430897</c:v>
                </c:pt>
              </c:numCache>
            </c:numRef>
          </c:yVal>
          <c:smooth val="0"/>
          <c:extLst>
            <c:ext xmlns:c16="http://schemas.microsoft.com/office/drawing/2014/chart" uri="{C3380CC4-5D6E-409C-BE32-E72D297353CC}">
              <c16:uniqueId val="{00000000-15C7-43E1-9016-91FE8B103BA8}"/>
            </c:ext>
          </c:extLst>
        </c:ser>
        <c:ser>
          <c:idx val="1"/>
          <c:order val="1"/>
          <c:tx>
            <c:v>~5000/random</c:v>
          </c:tx>
          <c:spPr>
            <a:ln w="25400" cap="rnd">
              <a:noFill/>
              <a:round/>
            </a:ln>
            <a:effectLst/>
          </c:spPr>
          <c:marker>
            <c:symbol val="circle"/>
            <c:size val="5"/>
            <c:spPr>
              <a:solidFill>
                <a:schemeClr val="accent2"/>
              </a:solidFill>
              <a:ln w="9525">
                <a:solidFill>
                  <a:schemeClr val="accent2"/>
                </a:solidFill>
              </a:ln>
              <a:effectLst/>
            </c:spPr>
          </c:marker>
          <c:xVal>
            <c:numRef>
              <c:f>Sheet1!$H$100:$H$109</c:f>
              <c:numCache>
                <c:formatCode>General</c:formatCode>
                <c:ptCount val="10"/>
                <c:pt idx="0">
                  <c:v>0.77406757884875599</c:v>
                </c:pt>
                <c:pt idx="1">
                  <c:v>0.63460933097461703</c:v>
                </c:pt>
                <c:pt idx="2">
                  <c:v>0.60874536462819617</c:v>
                </c:pt>
                <c:pt idx="3">
                  <c:v>0.44679175668835042</c:v>
                </c:pt>
                <c:pt idx="4">
                  <c:v>0.63694835898383784</c:v>
                </c:pt>
                <c:pt idx="5">
                  <c:v>0.83322600773734423</c:v>
                </c:pt>
                <c:pt idx="6">
                  <c:v>0.74345717329832961</c:v>
                </c:pt>
                <c:pt idx="7">
                  <c:v>0.70386197983572385</c:v>
                </c:pt>
                <c:pt idx="8">
                  <c:v>0.69094281494900256</c:v>
                </c:pt>
                <c:pt idx="9">
                  <c:v>0.79913874521722028</c:v>
                </c:pt>
              </c:numCache>
            </c:numRef>
          </c:xVal>
          <c:yVal>
            <c:numRef>
              <c:f>Sheet1!$AF$100:$AF$109</c:f>
              <c:numCache>
                <c:formatCode>General</c:formatCode>
                <c:ptCount val="10"/>
                <c:pt idx="0">
                  <c:v>0.57130002975463801</c:v>
                </c:pt>
                <c:pt idx="1">
                  <c:v>0.55779999494552601</c:v>
                </c:pt>
                <c:pt idx="2">
                  <c:v>0.59359997510910001</c:v>
                </c:pt>
                <c:pt idx="3">
                  <c:v>0.55870002508163397</c:v>
                </c:pt>
                <c:pt idx="4">
                  <c:v>0.55549997091293302</c:v>
                </c:pt>
                <c:pt idx="5">
                  <c:v>0.56550002098083496</c:v>
                </c:pt>
                <c:pt idx="6">
                  <c:v>0.56419998407363803</c:v>
                </c:pt>
                <c:pt idx="7">
                  <c:v>0.58179998397827104</c:v>
                </c:pt>
                <c:pt idx="8">
                  <c:v>0.587000012397766</c:v>
                </c:pt>
                <c:pt idx="9">
                  <c:v>0.55529999732971103</c:v>
                </c:pt>
              </c:numCache>
            </c:numRef>
          </c:yVal>
          <c:smooth val="0"/>
          <c:extLst>
            <c:ext xmlns:c16="http://schemas.microsoft.com/office/drawing/2014/chart" uri="{C3380CC4-5D6E-409C-BE32-E72D297353CC}">
              <c16:uniqueId val="{00000001-15C7-43E1-9016-91FE8B103BA8}"/>
            </c:ext>
          </c:extLst>
        </c:ser>
        <c:ser>
          <c:idx val="2"/>
          <c:order val="2"/>
          <c:tx>
            <c:v>5000/uniform</c:v>
          </c:tx>
          <c:spPr>
            <a:ln w="25400" cap="rnd">
              <a:noFill/>
              <a:round/>
            </a:ln>
            <a:effectLst/>
          </c:spPr>
          <c:marker>
            <c:symbol val="circle"/>
            <c:size val="5"/>
            <c:spPr>
              <a:solidFill>
                <a:schemeClr val="accent3"/>
              </a:solidFill>
              <a:ln w="9525">
                <a:solidFill>
                  <a:schemeClr val="accent3"/>
                </a:solidFill>
              </a:ln>
              <a:effectLst/>
            </c:spPr>
          </c:marker>
          <c:xVal>
            <c:numRef>
              <c:f>Sheet1!$H$80:$H$99</c:f>
              <c:numCache>
                <c:formatCode>General</c:formatCode>
                <c:ptCount val="20"/>
                <c:pt idx="0">
                  <c:v>-1.7620466650507389</c:v>
                </c:pt>
                <c:pt idx="1">
                  <c:v>-1.5349942858149583</c:v>
                </c:pt>
                <c:pt idx="2">
                  <c:v>-1.5720464158720122</c:v>
                </c:pt>
                <c:pt idx="3">
                  <c:v>-1.8221772197995882</c:v>
                </c:pt>
                <c:pt idx="4">
                  <c:v>-1.7494607538703766</c:v>
                </c:pt>
                <c:pt idx="5">
                  <c:v>-1.7844446774695619</c:v>
                </c:pt>
                <c:pt idx="6">
                  <c:v>-1.739441949997754</c:v>
                </c:pt>
                <c:pt idx="7">
                  <c:v>-1.7029924443006927</c:v>
                </c:pt>
                <c:pt idx="8">
                  <c:v>-1.6416310945492025</c:v>
                </c:pt>
                <c:pt idx="9">
                  <c:v>-1.7822729452543373</c:v>
                </c:pt>
                <c:pt idx="10">
                  <c:v>-1.7867946755131248</c:v>
                </c:pt>
                <c:pt idx="11">
                  <c:v>-1.759716401527085</c:v>
                </c:pt>
                <c:pt idx="12">
                  <c:v>-1.8656666127953412</c:v>
                </c:pt>
                <c:pt idx="13">
                  <c:v>-1.640700775580624</c:v>
                </c:pt>
                <c:pt idx="14">
                  <c:v>-1.7768857984634525</c:v>
                </c:pt>
                <c:pt idx="15">
                  <c:v>-1.6740994915959695</c:v>
                </c:pt>
                <c:pt idx="16">
                  <c:v>-1.8173658303829863</c:v>
                </c:pt>
                <c:pt idx="17">
                  <c:v>-1.6389321130012935</c:v>
                </c:pt>
                <c:pt idx="18">
                  <c:v>-1.8216354944211042</c:v>
                </c:pt>
                <c:pt idx="19">
                  <c:v>-1.6540398484013568</c:v>
                </c:pt>
              </c:numCache>
            </c:numRef>
          </c:xVal>
          <c:yVal>
            <c:numRef>
              <c:f>Sheet1!$AF$80:$AF$99</c:f>
              <c:numCache>
                <c:formatCode>General</c:formatCode>
                <c:ptCount val="20"/>
                <c:pt idx="0">
                  <c:v>0.607100009918212</c:v>
                </c:pt>
                <c:pt idx="1">
                  <c:v>0.59170001745223999</c:v>
                </c:pt>
                <c:pt idx="2">
                  <c:v>0.57099997997283902</c:v>
                </c:pt>
                <c:pt idx="3">
                  <c:v>0.58819997310638406</c:v>
                </c:pt>
                <c:pt idx="4">
                  <c:v>0.58469998836517301</c:v>
                </c:pt>
                <c:pt idx="5">
                  <c:v>0.57940000295639005</c:v>
                </c:pt>
                <c:pt idx="6">
                  <c:v>0.60540002584457397</c:v>
                </c:pt>
                <c:pt idx="7">
                  <c:v>0.57609999179839999</c:v>
                </c:pt>
                <c:pt idx="8">
                  <c:v>0.59310001134872403</c:v>
                </c:pt>
                <c:pt idx="9">
                  <c:v>0.59119999408721902</c:v>
                </c:pt>
                <c:pt idx="10">
                  <c:v>0.58890002965927102</c:v>
                </c:pt>
                <c:pt idx="11">
                  <c:v>0.59130001068115201</c:v>
                </c:pt>
                <c:pt idx="12">
                  <c:v>0.59630000591277998</c:v>
                </c:pt>
                <c:pt idx="13">
                  <c:v>0.57239997386932295</c:v>
                </c:pt>
                <c:pt idx="14">
                  <c:v>0.57800000905990601</c:v>
                </c:pt>
                <c:pt idx="15">
                  <c:v>0.57999998331069902</c:v>
                </c:pt>
                <c:pt idx="16">
                  <c:v>0.61180001497268599</c:v>
                </c:pt>
                <c:pt idx="17">
                  <c:v>0.58179998397827104</c:v>
                </c:pt>
                <c:pt idx="18">
                  <c:v>0.58600002527236905</c:v>
                </c:pt>
                <c:pt idx="19">
                  <c:v>0.57480001449584905</c:v>
                </c:pt>
              </c:numCache>
            </c:numRef>
          </c:yVal>
          <c:smooth val="0"/>
          <c:extLst>
            <c:ext xmlns:c16="http://schemas.microsoft.com/office/drawing/2014/chart" uri="{C3380CC4-5D6E-409C-BE32-E72D297353CC}">
              <c16:uniqueId val="{00000002-15C7-43E1-9016-91FE8B103BA8}"/>
            </c:ext>
          </c:extLst>
        </c:ser>
        <c:dLbls>
          <c:showLegendKey val="0"/>
          <c:showVal val="0"/>
          <c:showCatName val="0"/>
          <c:showSerName val="0"/>
          <c:showPercent val="0"/>
          <c:showBubbleSize val="0"/>
        </c:dLbls>
        <c:axId val="757296399"/>
        <c:axId val="447463951"/>
      </c:scatterChart>
      <c:valAx>
        <c:axId val="757296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7463951"/>
        <c:crosses val="autoZero"/>
        <c:crossBetween val="midCat"/>
      </c:valAx>
      <c:valAx>
        <c:axId val="447463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7296399"/>
        <c:crosses val="autoZero"/>
        <c:crossBetween val="midCat"/>
      </c:valAx>
      <c:spPr>
        <a:noFill/>
        <a:ln>
          <a:noFill/>
        </a:ln>
        <a:effectLst/>
      </c:spPr>
    </c:plotArea>
    <c:legend>
      <c:legendPos val="r"/>
      <c:layout>
        <c:manualLayout>
          <c:xMode val="edge"/>
          <c:yMode val="edge"/>
          <c:x val="0.72914807524059488"/>
          <c:y val="0.64199001166520853"/>
          <c:w val="0.19862970253718285"/>
          <c:h val="0.234376640419947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0EA90-383C-4040-A949-FBC97191D4D8}"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D9801-10D9-4019-881F-2C2962EE0EFC}" type="slidenum">
              <a:rPr lang="zh-CN" altLang="en-US" smtClean="0"/>
              <a:t>‹#›</a:t>
            </a:fld>
            <a:endParaRPr lang="zh-CN" altLang="en-US"/>
          </a:p>
        </p:txBody>
      </p:sp>
    </p:spTree>
    <p:extLst>
      <p:ext uri="{BB962C8B-B14F-4D97-AF65-F5344CB8AC3E}">
        <p14:creationId xmlns:p14="http://schemas.microsoft.com/office/powerpoint/2010/main" val="2504546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因此可以在每轮选择客户机的时候选择，与正态分布</a:t>
            </a:r>
            <a:r>
              <a:rPr lang="en-US" altLang="zh-CN" dirty="0"/>
              <a:t>kl</a:t>
            </a:r>
            <a:r>
              <a:rPr lang="zh-CN" altLang="en-US" dirty="0"/>
              <a:t>散度总量最少的，也就是说每个客户机和正态分布越接近，则全局模型训练效果越好，而且数据集大小越大，则训练效果越好</a:t>
            </a:r>
            <a:endParaRPr lang="en-US" altLang="zh-CN" dirty="0"/>
          </a:p>
          <a:p>
            <a:endParaRPr lang="en-US" altLang="zh-CN" dirty="0"/>
          </a:p>
          <a:p>
            <a:r>
              <a:rPr lang="zh-CN" altLang="en-US" dirty="0"/>
              <a:t>策略设定，每轮选择</a:t>
            </a:r>
            <a:r>
              <a:rPr lang="en-US" altLang="zh-CN" dirty="0"/>
              <a:t>k</a:t>
            </a:r>
            <a:r>
              <a:rPr lang="zh-CN" altLang="en-US" dirty="0"/>
              <a:t>个机子，做</a:t>
            </a:r>
            <a:r>
              <a:rPr lang="en-US" altLang="zh-CN" dirty="0"/>
              <a:t>5</a:t>
            </a:r>
            <a:r>
              <a:rPr lang="zh-CN" altLang="en-US" dirty="0"/>
              <a:t>次，给每次选择的机子总体打一个分，</a:t>
            </a:r>
            <a:r>
              <a:rPr lang="en-US" altLang="zh-CN" dirty="0" err="1"/>
              <a:t>avg|D</a:t>
            </a:r>
            <a:r>
              <a:rPr lang="en-US" altLang="zh-CN" dirty="0"/>
              <a:t>|/log(kl(</a:t>
            </a:r>
            <a:r>
              <a:rPr lang="en-US" altLang="zh-CN" dirty="0" err="1"/>
              <a:t>uniform,Pk</a:t>
            </a:r>
            <a:r>
              <a:rPr lang="en-US" altLang="zh-CN" dirty="0"/>
              <a:t>)),</a:t>
            </a:r>
            <a:r>
              <a:rPr lang="zh-CN" altLang="en-US" dirty="0"/>
              <a:t>选择这些机子进行打分。</a:t>
            </a:r>
            <a:endParaRPr lang="en-US" altLang="zh-CN" dirty="0"/>
          </a:p>
          <a:p>
            <a:r>
              <a:rPr lang="en-US" altLang="zh-CN" dirty="0"/>
              <a:t>1.</a:t>
            </a:r>
            <a:r>
              <a:rPr lang="zh-CN" altLang="en-US" dirty="0"/>
              <a:t>这是第一个策略，比之前随机选择客户机效果更好一点，而且传输给服务器的数据，是于正态分布之间的差值，相较于直接传输具体的分布，会有更少的隐私泄露。我也用过两两之间计算散度，再加和的形式去预估客户机之间的分布差值，计算出来的值和用正态分布之间的差值，大小关系是差不多的</a:t>
            </a:r>
            <a:endParaRPr lang="en-US" altLang="zh-CN" dirty="0"/>
          </a:p>
          <a:p>
            <a:endParaRPr lang="en-US" altLang="zh-CN" dirty="0"/>
          </a:p>
          <a:p>
            <a:r>
              <a:rPr lang="en-US" altLang="zh-CN" dirty="0"/>
              <a:t>2.</a:t>
            </a:r>
            <a:r>
              <a:rPr lang="zh-CN" altLang="en-US" dirty="0"/>
              <a:t>我接下去想的一个贡献点是，用</a:t>
            </a:r>
            <a:r>
              <a:rPr lang="en-US" altLang="zh-CN" dirty="0" err="1"/>
              <a:t>acgan</a:t>
            </a:r>
            <a:r>
              <a:rPr lang="zh-CN" altLang="en-US" dirty="0"/>
              <a:t>在本地数据做数据增强，判别器的话用全局模型做迁移学习。按照我上式选择的机子的话，首先就算数据增强效果不太好，它的效果也不会有损失，其次，由于近似于正态分布，数据增强做的步骤也会比较少，占用客户机多余的内存空间也会比较少。</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00D9801-10D9-4019-881F-2C2962EE0EFC}" type="slidenum">
              <a:rPr lang="zh-CN" altLang="en-US" smtClean="0"/>
              <a:t>1</a:t>
            </a:fld>
            <a:endParaRPr lang="zh-CN" altLang="en-US"/>
          </a:p>
        </p:txBody>
      </p:sp>
    </p:spTree>
    <p:extLst>
      <p:ext uri="{BB962C8B-B14F-4D97-AF65-F5344CB8AC3E}">
        <p14:creationId xmlns:p14="http://schemas.microsoft.com/office/powerpoint/2010/main" val="25796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i="0" dirty="0">
                <a:solidFill>
                  <a:srgbClr val="000000"/>
                </a:solidFill>
                <a:effectLst/>
                <a:latin typeface="TimesNewRomanPSMT"/>
              </a:rPr>
              <a:t>1.TMN </a:t>
            </a:r>
            <a:r>
              <a:rPr lang="zh-CN" altLang="en-US" sz="1200" b="0" i="0" dirty="0">
                <a:solidFill>
                  <a:srgbClr val="000000"/>
                </a:solidFill>
                <a:effectLst/>
                <a:latin typeface="TimesNewRomanPSMT"/>
              </a:rPr>
              <a:t>每个用户都有</a:t>
            </a:r>
            <a:r>
              <a:rPr lang="zh-CN" altLang="en-US" sz="1200" b="0" i="0" dirty="0">
                <a:solidFill>
                  <a:srgbClr val="000000"/>
                </a:solidFill>
                <a:effectLst/>
                <a:latin typeface="FandolSong-Regular-Identity-H"/>
              </a:rPr>
              <a:t>一个动态列表，初始里面都是比较流行的词，用列表中的关键词定时发送虚拟查询。该列表随着用户查询结果动态更新，用查询结果中的词进行替换。</a:t>
            </a:r>
            <a:endParaRPr lang="en-US" altLang="zh-CN" sz="1200" b="0" i="0" dirty="0">
              <a:solidFill>
                <a:srgbClr val="000000"/>
              </a:solidFill>
              <a:effectLst/>
              <a:latin typeface="FandolSong-Regular-Identity-H"/>
            </a:endParaRPr>
          </a:p>
          <a:p>
            <a:pPr marL="0" indent="0">
              <a:buNone/>
            </a:pPr>
            <a:r>
              <a:rPr lang="en-US" altLang="zh-CN" sz="1200" b="0" i="0" dirty="0">
                <a:solidFill>
                  <a:srgbClr val="000000"/>
                </a:solidFill>
                <a:effectLst/>
                <a:latin typeface="FandolSong-Regular-Identity-H"/>
              </a:rPr>
              <a:t>2.</a:t>
            </a:r>
            <a:r>
              <a:rPr lang="zh-CN" altLang="en-US" sz="1200" b="0" i="0" dirty="0">
                <a:solidFill>
                  <a:srgbClr val="000000"/>
                </a:solidFill>
                <a:effectLst/>
                <a:latin typeface="FandolSong-Regular-Identity-H"/>
              </a:rPr>
              <a:t> 在用户发送真实查询时会触发 </a:t>
            </a:r>
            <a:r>
              <a:rPr lang="en-US" altLang="zh-CN" sz="1200" b="0" i="0" dirty="0">
                <a:solidFill>
                  <a:srgbClr val="000000"/>
                </a:solidFill>
                <a:effectLst/>
                <a:latin typeface="TimesNewRomanPSMT"/>
              </a:rPr>
              <a:t>TMN</a:t>
            </a:r>
            <a:r>
              <a:rPr lang="zh-CN" altLang="en-US" sz="1200" b="0" i="0" dirty="0">
                <a:solidFill>
                  <a:srgbClr val="000000"/>
                </a:solidFill>
                <a:effectLst/>
                <a:latin typeface="FandolSong-Regular-Identity-H"/>
              </a:rPr>
              <a:t>， </a:t>
            </a:r>
            <a:r>
              <a:rPr lang="en-US" altLang="zh-CN" sz="1200" b="0" i="0" dirty="0">
                <a:solidFill>
                  <a:srgbClr val="000000"/>
                </a:solidFill>
                <a:effectLst/>
                <a:latin typeface="TimesNewRomanPSMT"/>
              </a:rPr>
              <a:t>TMN </a:t>
            </a:r>
            <a:r>
              <a:rPr lang="zh-CN" altLang="en-US" sz="1200" b="0" i="0" dirty="0">
                <a:solidFill>
                  <a:srgbClr val="000000"/>
                </a:solidFill>
                <a:effectLst/>
                <a:latin typeface="FandolSong-Regular-Identity-H"/>
              </a:rPr>
              <a:t>会发送随机数量的虚假查询以掩盖用户真实查询。</a:t>
            </a:r>
            <a:endParaRPr lang="en-US" altLang="zh-CN" sz="1200" b="0" i="0" dirty="0">
              <a:solidFill>
                <a:srgbClr val="000000"/>
              </a:solidFill>
              <a:effectLst/>
              <a:latin typeface="FandolSong-Regular-Identity-H"/>
            </a:endParaRPr>
          </a:p>
          <a:p>
            <a:pPr marL="0" indent="0">
              <a:buNone/>
            </a:pPr>
            <a:r>
              <a:rPr lang="zh-CN" altLang="en-US" sz="1200" b="0" i="0" dirty="0">
                <a:solidFill>
                  <a:srgbClr val="000000"/>
                </a:solidFill>
                <a:effectLst/>
                <a:latin typeface="FandolSong-Regular-Identity-H"/>
              </a:rPr>
              <a:t>通过设置常规的伪查询生成和突发模式查询，可以掩盖用户真实的搜索频率</a:t>
            </a:r>
            <a:endParaRPr lang="zh-CN" altLang="en-US" dirty="0"/>
          </a:p>
        </p:txBody>
      </p:sp>
      <p:sp>
        <p:nvSpPr>
          <p:cNvPr id="4" name="灯片编号占位符 3"/>
          <p:cNvSpPr>
            <a:spLocks noGrp="1"/>
          </p:cNvSpPr>
          <p:nvPr>
            <p:ph type="sldNum" sz="quarter" idx="5"/>
          </p:nvPr>
        </p:nvSpPr>
        <p:spPr/>
        <p:txBody>
          <a:bodyPr/>
          <a:lstStyle/>
          <a:p>
            <a:fld id="{E00D9801-10D9-4019-881F-2C2962EE0EFC}" type="slidenum">
              <a:rPr lang="zh-CN" altLang="en-US" smtClean="0"/>
              <a:t>2</a:t>
            </a:fld>
            <a:endParaRPr lang="zh-CN" altLang="en-US"/>
          </a:p>
        </p:txBody>
      </p:sp>
    </p:spTree>
    <p:extLst>
      <p:ext uri="{BB962C8B-B14F-4D97-AF65-F5344CB8AC3E}">
        <p14:creationId xmlns:p14="http://schemas.microsoft.com/office/powerpoint/2010/main" val="4007571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FandolSong-Regular-Identity-H"/>
              </a:rPr>
              <a:t>一种方法提前设置兴趣点，如果让用户在启动 </a:t>
            </a:r>
            <a:r>
              <a:rPr lang="en-US" altLang="zh-CN" sz="1800" b="0" i="0" dirty="0">
                <a:solidFill>
                  <a:srgbClr val="000000"/>
                </a:solidFill>
                <a:effectLst/>
                <a:latin typeface="TimesNewRomanPSMT"/>
              </a:rPr>
              <a:t>TMN </a:t>
            </a:r>
            <a:r>
              <a:rPr lang="zh-CN" altLang="en-US" sz="1800" b="0" i="0" dirty="0">
                <a:solidFill>
                  <a:srgbClr val="000000"/>
                </a:solidFill>
                <a:effectLst/>
                <a:latin typeface="FandolSong-Regular-Identity-H"/>
              </a:rPr>
              <a:t>之前设置相应的兴趣点，那么</a:t>
            </a:r>
            <a:r>
              <a:rPr lang="en-US" altLang="zh-CN" sz="1800" b="0" i="0" dirty="0">
                <a:solidFill>
                  <a:srgbClr val="000000"/>
                </a:solidFill>
                <a:effectLst/>
                <a:latin typeface="TimesNewRomanPSMT"/>
              </a:rPr>
              <a:t>TMN </a:t>
            </a:r>
            <a:r>
              <a:rPr lang="zh-CN" altLang="en-US" sz="1800" b="0" i="0" dirty="0">
                <a:solidFill>
                  <a:srgbClr val="000000"/>
                </a:solidFill>
                <a:effectLst/>
                <a:latin typeface="FandolSong-Regular-Identity-H"/>
              </a:rPr>
              <a:t>会生成与用户兴趣点相似的查询，但是这种方式可能会增加用户的使用成本，并且用户很难判断如何设置兴趣点能够有效保护其初始查询。并且如果用户设置的兴趣点过于具体，则 </a:t>
            </a:r>
            <a:r>
              <a:rPr lang="en-US" altLang="zh-CN" sz="1800" b="0" i="0" dirty="0">
                <a:solidFill>
                  <a:srgbClr val="000000"/>
                </a:solidFill>
                <a:effectLst/>
                <a:latin typeface="TimesNewRomanPSMT"/>
              </a:rPr>
              <a:t>TMN </a:t>
            </a:r>
            <a:r>
              <a:rPr lang="zh-CN" altLang="en-US" sz="1800" b="0" i="0" dirty="0">
                <a:solidFill>
                  <a:srgbClr val="000000"/>
                </a:solidFill>
                <a:effectLst/>
                <a:latin typeface="FandolSong-Regular-Identity-H"/>
              </a:rPr>
              <a:t>生成的查询可能与用户的实际查询过于相似。同样很容易导致用户的真实个人资料被泄露。</a:t>
            </a:r>
            <a:r>
              <a:rPr lang="zh-CN" altLang="en-US" dirty="0"/>
              <a:t> </a:t>
            </a:r>
            <a:endParaRPr lang="en-US" altLang="zh-CN" dirty="0"/>
          </a:p>
          <a:p>
            <a:endParaRPr lang="en-US" altLang="zh-CN" dirty="0"/>
          </a:p>
          <a:p>
            <a:r>
              <a:rPr lang="zh-CN" altLang="en-US" dirty="0"/>
              <a:t>问题：第一个方法可能生成的查询可能还是和用户的查询近似</a:t>
            </a:r>
            <a:endParaRPr lang="en-US" altLang="zh-CN" dirty="0"/>
          </a:p>
          <a:p>
            <a:r>
              <a:rPr lang="zh-CN" altLang="en-US" dirty="0"/>
              <a:t>第二个 查询内部距离可能比较大，如果聚类筛选，异常值，内部单词距离太大</a:t>
            </a:r>
            <a:br>
              <a:rPr lang="zh-CN" altLang="en-US" dirty="0"/>
            </a:br>
            <a:endParaRPr lang="zh-CN" altLang="en-US" dirty="0"/>
          </a:p>
        </p:txBody>
      </p:sp>
      <p:sp>
        <p:nvSpPr>
          <p:cNvPr id="4" name="灯片编号占位符 3"/>
          <p:cNvSpPr>
            <a:spLocks noGrp="1"/>
          </p:cNvSpPr>
          <p:nvPr>
            <p:ph type="sldNum" sz="quarter" idx="5"/>
          </p:nvPr>
        </p:nvSpPr>
        <p:spPr/>
        <p:txBody>
          <a:bodyPr/>
          <a:lstStyle/>
          <a:p>
            <a:fld id="{E00D9801-10D9-4019-881F-2C2962EE0EFC}" type="slidenum">
              <a:rPr lang="zh-CN" altLang="en-US" smtClean="0"/>
              <a:t>3</a:t>
            </a:fld>
            <a:endParaRPr lang="zh-CN" altLang="en-US"/>
          </a:p>
        </p:txBody>
      </p:sp>
    </p:spTree>
    <p:extLst>
      <p:ext uri="{BB962C8B-B14F-4D97-AF65-F5344CB8AC3E}">
        <p14:creationId xmlns:p14="http://schemas.microsoft.com/office/powerpoint/2010/main" val="307203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之前的工作关注的异构性主要有两个：设备异构性，数据异构性也就是</a:t>
            </a:r>
            <a:r>
              <a:rPr lang="en-US" altLang="zh-CN" dirty="0" err="1"/>
              <a:t>noniid</a:t>
            </a:r>
            <a:r>
              <a:rPr lang="zh-CN" altLang="en-US" dirty="0"/>
              <a:t>问题</a:t>
            </a:r>
            <a:endParaRPr lang="en-US" altLang="zh-CN" dirty="0"/>
          </a:p>
          <a:p>
            <a:r>
              <a:rPr lang="zh-CN" altLang="en-US" dirty="0"/>
              <a:t>最初的工作，所有机子的模型都是一样的，而这篇文章关注的是模型异构性问题，在真实场景下，大公司每个人都会有自己的模型，由于隐私性不能传数据，但是希望能够从其它模型中学到东西</a:t>
            </a:r>
            <a:endParaRPr lang="en-US" altLang="zh-CN" dirty="0"/>
          </a:p>
          <a:p>
            <a:r>
              <a:rPr lang="zh-CN" altLang="en-US" b="0" i="0" dirty="0">
                <a:solidFill>
                  <a:srgbClr val="333333"/>
                </a:solidFill>
                <a:effectLst/>
                <a:latin typeface="Arial" panose="020B0604020202020204" pitchFamily="34" charset="0"/>
              </a:rPr>
              <a:t>实现完全模型异构性的关键是通信。特别是，必须有一个转换协议，使深度网络能够在不共享数据或模型架构的情况下理解其他人的知识，这边是利用知识蒸馏的方法去做的。</a:t>
            </a:r>
            <a:endParaRPr lang="en-US" altLang="zh-CN" b="0" i="0" dirty="0">
              <a:solidFill>
                <a:srgbClr val="3333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迁移学习是解决私人数据稀缺问题的另一个主要框架。</a:t>
            </a:r>
            <a:endParaRPr lang="zh-CN" altLang="en-US" dirty="0"/>
          </a:p>
        </p:txBody>
      </p:sp>
      <p:sp>
        <p:nvSpPr>
          <p:cNvPr id="4" name="灯片编号占位符 3"/>
          <p:cNvSpPr>
            <a:spLocks noGrp="1"/>
          </p:cNvSpPr>
          <p:nvPr>
            <p:ph type="sldNum" sz="quarter" idx="5"/>
          </p:nvPr>
        </p:nvSpPr>
        <p:spPr/>
        <p:txBody>
          <a:bodyPr/>
          <a:lstStyle/>
          <a:p>
            <a:fld id="{E00D9801-10D9-4019-881F-2C2962EE0EFC}" type="slidenum">
              <a:rPr lang="zh-CN" altLang="en-US" smtClean="0"/>
              <a:t>5</a:t>
            </a:fld>
            <a:endParaRPr lang="zh-CN" altLang="en-US"/>
          </a:p>
        </p:txBody>
      </p:sp>
    </p:spTree>
    <p:extLst>
      <p:ext uri="{BB962C8B-B14F-4D97-AF65-F5344CB8AC3E}">
        <p14:creationId xmlns:p14="http://schemas.microsoft.com/office/powerpoint/2010/main" val="462518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首先我们看一下整个流程，</a:t>
            </a:r>
            <a:endParaRPr lang="en-US" altLang="zh-CN" dirty="0"/>
          </a:p>
          <a:p>
            <a:r>
              <a:rPr lang="zh-CN" altLang="en-US" dirty="0"/>
              <a:t>首先使用迁移学习，在公共数据库收敛，再使用本地数据集进行训练</a:t>
            </a:r>
            <a:endParaRPr lang="en-US" altLang="zh-CN" dirty="0"/>
          </a:p>
          <a:p>
            <a:r>
              <a:rPr lang="zh-CN" altLang="en-US" dirty="0"/>
              <a:t>每个客户机使用公共数据集进行训练，并将</a:t>
            </a:r>
            <a:r>
              <a:rPr lang="en-US" altLang="zh-CN" dirty="0" err="1"/>
              <a:t>softmax</a:t>
            </a:r>
            <a:r>
              <a:rPr lang="zh-CN" altLang="en-US" dirty="0"/>
              <a:t>向量传给服务器，服务器平均后传回客户机，然后使得客户机的模型的输出尽可能和这个向量近似，这里前四部用的就是联邦蒸馏的想法。客户机是新模型，服务器平均的向量是原模型的输出。</a:t>
            </a:r>
            <a:r>
              <a:rPr lang="en-US" altLang="zh-CN" dirty="0"/>
              <a:t> </a:t>
            </a:r>
            <a:r>
              <a:rPr lang="zh-CN" altLang="en-US" dirty="0"/>
              <a:t>用蒸馏的方式学习到别的模型学到的知识。</a:t>
            </a:r>
            <a:endParaRPr lang="en-US" altLang="zh-CN" dirty="0"/>
          </a:p>
          <a:p>
            <a:r>
              <a:rPr lang="zh-CN" altLang="en-US" dirty="0"/>
              <a:t>最后一步，把在公共数据集上学到的模型迁移到使用本地数据集训练的模型，也就是用客户机的本地数据再进行训练。</a:t>
            </a:r>
            <a:br>
              <a:rPr lang="en-US" altLang="zh-CN" dirty="0"/>
            </a:br>
            <a:endParaRPr lang="zh-CN" altLang="en-US" dirty="0"/>
          </a:p>
        </p:txBody>
      </p:sp>
      <p:sp>
        <p:nvSpPr>
          <p:cNvPr id="4" name="灯片编号占位符 3"/>
          <p:cNvSpPr>
            <a:spLocks noGrp="1"/>
          </p:cNvSpPr>
          <p:nvPr>
            <p:ph type="sldNum" sz="quarter" idx="5"/>
          </p:nvPr>
        </p:nvSpPr>
        <p:spPr/>
        <p:txBody>
          <a:bodyPr/>
          <a:lstStyle/>
          <a:p>
            <a:fld id="{E00D9801-10D9-4019-881F-2C2962EE0EFC}" type="slidenum">
              <a:rPr lang="zh-CN" altLang="en-US" smtClean="0"/>
              <a:t>6</a:t>
            </a:fld>
            <a:endParaRPr lang="zh-CN" altLang="en-US"/>
          </a:p>
        </p:txBody>
      </p:sp>
    </p:spTree>
    <p:extLst>
      <p:ext uri="{BB962C8B-B14F-4D97-AF65-F5344CB8AC3E}">
        <p14:creationId xmlns:p14="http://schemas.microsoft.com/office/powerpoint/2010/main" val="211025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虚线</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左边</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表示一个模型在使用公共数据集和它自己的小型私有数据集完成转移学习后的测试准确性作为</a:t>
            </a:r>
            <a:r>
              <a:rPr lang="en-US" altLang="zh-CN" b="0" i="0" dirty="0">
                <a:solidFill>
                  <a:srgbClr val="333333"/>
                </a:solidFill>
                <a:effectLst/>
                <a:latin typeface="Arial" panose="020B0604020202020204" pitchFamily="34" charset="0"/>
              </a:rPr>
              <a:t>baseline</a:t>
            </a:r>
            <a:r>
              <a:rPr lang="zh-CN" altLang="en-US" b="0" i="0" dirty="0">
                <a:solidFill>
                  <a:srgbClr val="333333"/>
                </a:solidFill>
                <a:effectLst/>
                <a:latin typeface="Arial" panose="020B0604020202020204" pitchFamily="34" charset="0"/>
              </a:rPr>
              <a:t>。这个基线是我们的起点，并与相应学习曲线的起点重叠。一条线</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右侧</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表示，如果所有参与者的私人数据集被解密并提供给每个参与者，那么该模型的表现将会是怎样的。</a:t>
            </a:r>
            <a:endParaRPr lang="zh-CN" altLang="en-US" dirty="0"/>
          </a:p>
        </p:txBody>
      </p:sp>
      <p:sp>
        <p:nvSpPr>
          <p:cNvPr id="4" name="灯片编号占位符 3"/>
          <p:cNvSpPr>
            <a:spLocks noGrp="1"/>
          </p:cNvSpPr>
          <p:nvPr>
            <p:ph type="sldNum" sz="quarter" idx="5"/>
          </p:nvPr>
        </p:nvSpPr>
        <p:spPr/>
        <p:txBody>
          <a:bodyPr/>
          <a:lstStyle/>
          <a:p>
            <a:fld id="{E00D9801-10D9-4019-881F-2C2962EE0EFC}" type="slidenum">
              <a:rPr lang="zh-CN" altLang="en-US" smtClean="0"/>
              <a:t>7</a:t>
            </a:fld>
            <a:endParaRPr lang="zh-CN" altLang="en-US"/>
          </a:p>
        </p:txBody>
      </p:sp>
    </p:spTree>
    <p:extLst>
      <p:ext uri="{BB962C8B-B14F-4D97-AF65-F5344CB8AC3E}">
        <p14:creationId xmlns:p14="http://schemas.microsoft.com/office/powerpoint/2010/main" val="201532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上一篇 未使用公共数据集，即每个客户机在训练时的损失函数考虑到了蒸馏的问题，加入了对应标签</a:t>
            </a:r>
            <a:r>
              <a:rPr lang="en-US" altLang="zh-CN" dirty="0" err="1"/>
              <a:t>classscore</a:t>
            </a:r>
            <a:r>
              <a:rPr lang="zh-CN" altLang="en-US" dirty="0"/>
              <a:t>的误差的正则项（联邦蒸馏，前提应是使用同一数据的输出，虽然少了，但可能误差大）</a:t>
            </a:r>
            <a:endParaRPr lang="en-US" altLang="zh-CN" dirty="0"/>
          </a:p>
          <a:p>
            <a:r>
              <a:rPr lang="zh-CN" altLang="en-US" dirty="0"/>
              <a:t>而本篇是两阶段的，首先利用公共数据集，进行蒸馏，学到其它模型的信息，再利用个性化数据进行训练。（需要公共数据集使用多次）</a:t>
            </a:r>
          </a:p>
        </p:txBody>
      </p:sp>
      <p:sp>
        <p:nvSpPr>
          <p:cNvPr id="4" name="灯片编号占位符 3"/>
          <p:cNvSpPr>
            <a:spLocks noGrp="1"/>
          </p:cNvSpPr>
          <p:nvPr>
            <p:ph type="sldNum" sz="quarter" idx="5"/>
          </p:nvPr>
        </p:nvSpPr>
        <p:spPr/>
        <p:txBody>
          <a:bodyPr/>
          <a:lstStyle/>
          <a:p>
            <a:fld id="{E00D9801-10D9-4019-881F-2C2962EE0EFC}" type="slidenum">
              <a:rPr lang="zh-CN" altLang="en-US" smtClean="0"/>
              <a:t>8</a:t>
            </a:fld>
            <a:endParaRPr lang="zh-CN" altLang="en-US"/>
          </a:p>
        </p:txBody>
      </p:sp>
    </p:spTree>
    <p:extLst>
      <p:ext uri="{BB962C8B-B14F-4D97-AF65-F5344CB8AC3E}">
        <p14:creationId xmlns:p14="http://schemas.microsoft.com/office/powerpoint/2010/main" val="3926484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54841-856D-41A6-A554-97B3B595B4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E7AC68-08A2-4EBB-B5F5-AE14E809C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5A9AB2-31C9-4CD0-8B69-196624ADA5DE}"/>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749D7B0E-40A1-4ECC-81FF-1C38BF224A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B89FB8-32B5-4A7A-8E1A-535E7987EAD9}"/>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334281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9E8CE-78A3-4FD4-A77E-04E03C8D1E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2D8690-13BA-44F8-B8BC-64DAF65BFF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7404C5-2813-44BF-B881-BE1680008579}"/>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08BBB5C3-FA9E-4347-A3D7-F9505D6346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E8B941-E97B-44C6-BA0B-E83402910F13}"/>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47645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CA23A9-0817-4833-8A74-93878514AD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9B4AF0-B02D-4832-942B-065968BBA1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A1F1B3-FB85-4636-92AA-4B85CA1CF2AE}"/>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F4221C02-D897-4FF6-B12E-B2EA260B36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307F10-051B-40DC-82E7-8DD4A89FA7BE}"/>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51990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EF2A-A3F3-41A4-9BBA-BB19A7F699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8C765F-C72E-4E6A-9A28-2DB232F100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C833B-47BE-463D-BB88-0E9E5C235CF1}"/>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6633581D-BE51-46E8-9DB4-96E4E0D79A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02375D-0042-43BD-993D-CE46162894DE}"/>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404004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55200-30FB-4F01-A9A6-526074E15E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20C654-4505-4A3B-8B40-3C4C6ADC9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DC31AF-4DB0-40F3-AEFD-3D8D9EC599B2}"/>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1BA263FD-1AFB-49EF-8D8E-829CAAC0B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485C15-185F-44BA-AC04-8CE094274C40}"/>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21556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38EC7-2B6E-45E6-902E-92886465A0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54C947-E3DB-431D-B83B-DD0EBF09CB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EA3B2D-6EB4-4AA1-81DE-497A0601A8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F679AA-BFF2-4D83-85AF-AD8CA871ADAE}"/>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34EC26DF-4B99-438F-AD7E-3D7D0086B1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D73278-CAAC-4583-BCAB-D4BE7C06CD29}"/>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377713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5054B-72D6-4CC4-8F88-0F9A22F855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64B90D-AC0B-4880-AAB5-7B82BF0A0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8F9466-2956-4C46-9149-19D26B5EDA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F336EB-7981-4F59-A473-2B70B404A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BAE2C6-D5E8-4E4C-9514-1C68A063A3F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7CA4084-29EE-4BD9-8B24-685A2CDA0659}"/>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8" name="页脚占位符 7">
            <a:extLst>
              <a:ext uri="{FF2B5EF4-FFF2-40B4-BE49-F238E27FC236}">
                <a16:creationId xmlns:a16="http://schemas.microsoft.com/office/drawing/2014/main" id="{8F319EBD-5A07-4225-A25E-B1D53F1F2F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87610C-FAAD-4C1A-9891-028B661B6859}"/>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270117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69E7C-9E42-48AD-95C0-3074595D16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6166F6-0FA2-4874-8199-332E2411D407}"/>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4" name="页脚占位符 3">
            <a:extLst>
              <a:ext uri="{FF2B5EF4-FFF2-40B4-BE49-F238E27FC236}">
                <a16:creationId xmlns:a16="http://schemas.microsoft.com/office/drawing/2014/main" id="{88222CD2-4D25-46D3-B1A2-C81C66468D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091EC29-BF6D-4B63-B4B5-19C2E3CBDBC1}"/>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392849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49C562-A86A-4C54-B8A4-44E1F880C137}"/>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3" name="页脚占位符 2">
            <a:extLst>
              <a:ext uri="{FF2B5EF4-FFF2-40B4-BE49-F238E27FC236}">
                <a16:creationId xmlns:a16="http://schemas.microsoft.com/office/drawing/2014/main" id="{D2726922-83C6-466E-BD15-AA6A11DE47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319E85-7299-4F95-A154-BB16B4CC10DB}"/>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296177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FE788-3C22-4357-AA14-71619F3129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3A94DD-50F0-480E-9365-2AD990CEA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B4C864-4A98-4BA1-9EA1-4B8E5E764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B18457-8030-4707-8DA1-2364975D3F0C}"/>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F6C57229-E8AB-474D-A3C5-02AE76969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1D8C1E-2B12-4A84-ACF4-FB1705AD6E4F}"/>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250842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0B1A2-0373-405A-A780-7A919383E3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0D3F68-E923-4D49-AFEC-386B2111F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A4F7C3-6A56-47CC-98A0-6E24D47E8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7CA355-4AC7-4369-8178-54BF2304BD7F}"/>
              </a:ext>
            </a:extLst>
          </p:cNvPr>
          <p:cNvSpPr>
            <a:spLocks noGrp="1"/>
          </p:cNvSpPr>
          <p:nvPr>
            <p:ph type="dt" sz="half" idx="10"/>
          </p:nvPr>
        </p:nvSpPr>
        <p:spPr/>
        <p:txBody>
          <a:bodyPr/>
          <a:lstStyle/>
          <a:p>
            <a:fld id="{496B8E57-040A-4EB6-A321-9965B8FA17B1}"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34C9D460-E66A-431B-A937-D0F62572E9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0264BE-6774-42F7-93F3-2A34B48A9261}"/>
              </a:ext>
            </a:extLst>
          </p:cNvPr>
          <p:cNvSpPr>
            <a:spLocks noGrp="1"/>
          </p:cNvSpPr>
          <p:nvPr>
            <p:ph type="sldNum" sz="quarter" idx="12"/>
          </p:nvPr>
        </p:nvSpPr>
        <p:spPr/>
        <p:txBody>
          <a:body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275816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E796A2-241A-4E2A-AA3C-B6E8F7617C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C47EFF-FE78-4679-9E52-7D2BFDED5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597DD1-EF3E-4FDB-8B70-1371B13B3A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B8E57-040A-4EB6-A321-9965B8FA17B1}"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28CBC5C0-C92E-404A-8246-EDDF64DE1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EFCFC9-3829-423A-850B-75D2E8C7F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A0C84-6354-400D-963A-A8C7B5D4F796}" type="slidenum">
              <a:rPr lang="zh-CN" altLang="en-US" smtClean="0"/>
              <a:t>‹#›</a:t>
            </a:fld>
            <a:endParaRPr lang="zh-CN" altLang="en-US"/>
          </a:p>
        </p:txBody>
      </p:sp>
    </p:spTree>
    <p:extLst>
      <p:ext uri="{BB962C8B-B14F-4D97-AF65-F5344CB8AC3E}">
        <p14:creationId xmlns:p14="http://schemas.microsoft.com/office/powerpoint/2010/main" val="140780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a:extLst>
              <a:ext uri="{FF2B5EF4-FFF2-40B4-BE49-F238E27FC236}">
                <a16:creationId xmlns:a16="http://schemas.microsoft.com/office/drawing/2014/main" id="{D074D787-0610-4D70-9481-2B61152231D3}"/>
              </a:ext>
            </a:extLst>
          </p:cNvPr>
          <p:cNvGraphicFramePr>
            <a:graphicFrameLocks/>
          </p:cNvGraphicFramePr>
          <p:nvPr>
            <p:extLst>
              <p:ext uri="{D42A27DB-BD31-4B8C-83A1-F6EECF244321}">
                <p14:modId xmlns:p14="http://schemas.microsoft.com/office/powerpoint/2010/main" val="505055731"/>
              </p:ext>
            </p:extLst>
          </p:nvPr>
        </p:nvGraphicFramePr>
        <p:xfrm>
          <a:off x="5710053" y="2752277"/>
          <a:ext cx="5990879" cy="365699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DA00E1A-2506-44B0-A6A5-8D334E66E5A6}"/>
                  </a:ext>
                </a:extLst>
              </p:cNvPr>
              <p:cNvSpPr txBox="1"/>
              <p:nvPr/>
            </p:nvSpPr>
            <p:spPr>
              <a:xfrm>
                <a:off x="1298109" y="4456854"/>
                <a:ext cx="4704758" cy="818173"/>
              </a:xfrm>
              <a:prstGeom prst="rect">
                <a:avLst/>
              </a:prstGeom>
              <a:noFill/>
            </p:spPr>
            <p:txBody>
              <a:bodyPr wrap="square" lIns="0" tIns="0" rIns="0" bIns="0" rtlCol="0">
                <a:spAutoFit/>
              </a:bodyPr>
              <a:lstStyle/>
              <a:p>
                <a14:m>
                  <m:oMath xmlns:m="http://schemas.openxmlformats.org/officeDocument/2006/math">
                    <m:r>
                      <m:rPr>
                        <m:sty m:val="p"/>
                      </m:rPr>
                      <a:rPr lang="en-US" altLang="zh-CN" sz="2800" i="1" smtClean="0">
                        <a:latin typeface="Cambria Math" panose="02040503050406030204" pitchFamily="18" charset="0"/>
                      </a:rPr>
                      <m:t>S</m:t>
                    </m:r>
                    <m:r>
                      <m:rPr>
                        <m:sty m:val="p"/>
                      </m:rPr>
                      <a:rPr lang="en-US" altLang="zh-CN" sz="2800" i="1">
                        <a:latin typeface="Cambria Math" panose="02040503050406030204" pitchFamily="18" charset="0"/>
                      </a:rPr>
                      <m:t>core</m:t>
                    </m:r>
                  </m:oMath>
                </a14:m>
                <a:r>
                  <a:rPr lang="en-US" altLang="zh-CN" sz="2800" dirty="0"/>
                  <a:t>=</a:t>
                </a:r>
                <a14:m>
                  <m:oMath xmlns:m="http://schemas.openxmlformats.org/officeDocument/2006/math">
                    <m:f>
                      <m:fPr>
                        <m:ctrlPr>
                          <a:rPr lang="en-US" altLang="zh-CN" sz="2800" i="1" dirty="0" smtClean="0">
                            <a:latin typeface="Cambria Math" panose="02040503050406030204" pitchFamily="18" charset="0"/>
                          </a:rPr>
                        </m:ctrlPr>
                      </m:fPr>
                      <m:num>
                        <m:nary>
                          <m:naryPr>
                            <m:chr m:val="∑"/>
                            <m:ctrlPr>
                              <a:rPr lang="en-US" altLang="zh-CN" sz="2800" i="1" dirty="0" smtClean="0">
                                <a:latin typeface="Cambria Math" panose="02040503050406030204" pitchFamily="18" charset="0"/>
                              </a:rPr>
                            </m:ctrlPr>
                          </m:naryPr>
                          <m:sub>
                            <m:r>
                              <m:rPr>
                                <m:brk m:alnAt="23"/>
                              </m:rP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m:t>
                            </m:r>
                          </m:sub>
                          <m:sup>
                            <m:r>
                              <a:rPr lang="en-US" altLang="zh-CN" sz="2800" b="0" i="1" dirty="0" smtClean="0">
                                <a:latin typeface="Cambria Math" panose="02040503050406030204" pitchFamily="18" charset="0"/>
                              </a:rPr>
                              <m:t>𝑘</m:t>
                            </m:r>
                          </m:sup>
                          <m:e>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𝐷𝑖</m:t>
                            </m:r>
                            <m:r>
                              <a:rPr lang="en-US" altLang="zh-CN" sz="2800" b="0" i="1" dirty="0" smtClean="0">
                                <a:latin typeface="Cambria Math" panose="02040503050406030204" pitchFamily="18" charset="0"/>
                              </a:rPr>
                              <m:t>|</m:t>
                            </m:r>
                          </m:e>
                        </m:nary>
                      </m:num>
                      <m:den>
                        <m:r>
                          <m:rPr>
                            <m:sty m:val="p"/>
                          </m:rPr>
                          <a:rPr lang="en-US" altLang="zh-CN" sz="2800" i="1" dirty="0">
                            <a:latin typeface="Cambria Math" panose="02040503050406030204" pitchFamily="18" charset="0"/>
                          </a:rPr>
                          <m:t>k</m:t>
                        </m:r>
                        <m:r>
                          <a:rPr lang="zh-CN" altLang="en-US" sz="2800" i="1" dirty="0" smtClean="0">
                            <a:latin typeface="Cambria Math" panose="02040503050406030204" pitchFamily="18" charset="0"/>
                          </a:rPr>
                          <m:t>*</m:t>
                        </m:r>
                        <m:func>
                          <m:funcPr>
                            <m:ctrlPr>
                              <a:rPr lang="en-US" altLang="zh-CN" sz="2800" i="1" dirty="0" smtClean="0">
                                <a:latin typeface="Cambria Math" panose="02040503050406030204" pitchFamily="18" charset="0"/>
                              </a:rPr>
                            </m:ctrlPr>
                          </m:funcPr>
                          <m:fName>
                            <m:sSub>
                              <m:sSubPr>
                                <m:ctrlPr>
                                  <a:rPr lang="en-US" altLang="zh-CN" sz="2800" i="1" dirty="0" smtClean="0">
                                    <a:latin typeface="Cambria Math" panose="02040503050406030204" pitchFamily="18" charset="0"/>
                                  </a:rPr>
                                </m:ctrlPr>
                              </m:sSubPr>
                              <m:e>
                                <m:r>
                                  <m:rPr>
                                    <m:sty m:val="p"/>
                                  </m:rPr>
                                  <a:rPr lang="en-US" altLang="zh-CN" sz="2800" i="0" dirty="0" smtClean="0">
                                    <a:latin typeface="Cambria Math" panose="02040503050406030204" pitchFamily="18" charset="0"/>
                                  </a:rPr>
                                  <m:t>log</m:t>
                                </m:r>
                              </m:e>
                              <m:sub>
                                <m:r>
                                  <a:rPr lang="en-US" altLang="zh-CN" sz="2800" i="1" dirty="0">
                                    <a:latin typeface="Cambria Math" panose="02040503050406030204" pitchFamily="18" charset="0"/>
                                  </a:rPr>
                                  <m:t>2</m:t>
                                </m:r>
                              </m:sub>
                            </m:sSub>
                          </m:fName>
                          <m:e>
                            <m:nary>
                              <m:naryPr>
                                <m:chr m:val="∑"/>
                                <m:ctrlPr>
                                  <a:rPr lang="en-US" altLang="zh-CN" sz="2800" i="1" dirty="0" smtClean="0">
                                    <a:latin typeface="Cambria Math" panose="02040503050406030204" pitchFamily="18" charset="0"/>
                                  </a:rPr>
                                </m:ctrlPr>
                              </m:naryPr>
                              <m:sub>
                                <m:r>
                                  <m:rPr>
                                    <m:brk m:alnAt="23"/>
                                  </m:rP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m:t>
                                </m:r>
                              </m:sub>
                              <m:sup>
                                <m:r>
                                  <a:rPr lang="en-US" altLang="zh-CN" sz="2800" b="0" i="1" dirty="0" smtClean="0">
                                    <a:latin typeface="Cambria Math" panose="02040503050406030204" pitchFamily="18" charset="0"/>
                                  </a:rPr>
                                  <m:t>𝑘</m:t>
                                </m:r>
                              </m:sup>
                              <m:e>
                                <m:r>
                                  <a:rPr lang="en-US" altLang="zh-CN" sz="2800" b="0" i="1" dirty="0" smtClean="0">
                                    <a:latin typeface="Cambria Math" panose="02040503050406030204" pitchFamily="18" charset="0"/>
                                  </a:rPr>
                                  <m:t>𝐾𝐿</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𝑈</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𝑃</m:t>
                                </m:r>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𝐶</m:t>
                                    </m:r>
                                  </m:e>
                                  <m:sub>
                                    <m:r>
                                      <m:rPr>
                                        <m:sty m:val="p"/>
                                      </m:rPr>
                                      <a:rPr lang="en-US" altLang="zh-CN" sz="2800" i="1" dirty="0">
                                        <a:latin typeface="Cambria Math" panose="02040503050406030204" pitchFamily="18" charset="0"/>
                                      </a:rPr>
                                      <m:t>k</m:t>
                                    </m:r>
                                  </m:sub>
                                </m:sSub>
                                <m:r>
                                  <a:rPr lang="en-US" altLang="zh-CN" sz="2800" b="0" i="1" dirty="0" smtClean="0">
                                    <a:latin typeface="Cambria Math" panose="02040503050406030204" pitchFamily="18" charset="0"/>
                                  </a:rPr>
                                  <m:t>))</m:t>
                                </m:r>
                              </m:e>
                            </m:nary>
                          </m:e>
                        </m:func>
                      </m:den>
                    </m:f>
                  </m:oMath>
                </a14:m>
                <a:endParaRPr lang="zh-CN" altLang="en-US" sz="2800" dirty="0"/>
              </a:p>
            </p:txBody>
          </p:sp>
        </mc:Choice>
        <mc:Fallback>
          <p:sp>
            <p:nvSpPr>
              <p:cNvPr id="2" name="文本框 1">
                <a:extLst>
                  <a:ext uri="{FF2B5EF4-FFF2-40B4-BE49-F238E27FC236}">
                    <a16:creationId xmlns:a16="http://schemas.microsoft.com/office/drawing/2014/main" id="{2DA00E1A-2506-44B0-A6A5-8D334E66E5A6}"/>
                  </a:ext>
                </a:extLst>
              </p:cNvPr>
              <p:cNvSpPr txBox="1">
                <a:spLocks noRot="1" noChangeAspect="1" noMove="1" noResize="1" noEditPoints="1" noAdjustHandles="1" noChangeArrowheads="1" noChangeShapeType="1" noTextEdit="1"/>
              </p:cNvSpPr>
              <p:nvPr/>
            </p:nvSpPr>
            <p:spPr>
              <a:xfrm>
                <a:off x="1298109" y="4456854"/>
                <a:ext cx="4704758" cy="818173"/>
              </a:xfrm>
              <a:prstGeom prst="rect">
                <a:avLst/>
              </a:prstGeom>
              <a:blipFill>
                <a:blip r:embed="rId4"/>
                <a:stretch>
                  <a:fillRect b="-2985"/>
                </a:stretch>
              </a:blipFill>
            </p:spPr>
            <p:txBody>
              <a:bodyPr/>
              <a:lstStyle/>
              <a:p>
                <a:r>
                  <a:rPr lang="zh-CN" altLang="en-US">
                    <a:noFill/>
                  </a:rPr>
                  <a:t> </a:t>
                </a:r>
              </a:p>
            </p:txBody>
          </p:sp>
        </mc:Fallback>
      </mc:AlternateContent>
      <p:graphicFrame>
        <p:nvGraphicFramePr>
          <p:cNvPr id="7" name="表格 11">
            <a:extLst>
              <a:ext uri="{FF2B5EF4-FFF2-40B4-BE49-F238E27FC236}">
                <a16:creationId xmlns:a16="http://schemas.microsoft.com/office/drawing/2014/main" id="{779CA91B-A6B0-4975-B679-69A69D7F49D8}"/>
              </a:ext>
            </a:extLst>
          </p:cNvPr>
          <p:cNvGraphicFramePr>
            <a:graphicFrameLocks noGrp="1"/>
          </p:cNvGraphicFramePr>
          <p:nvPr>
            <p:extLst>
              <p:ext uri="{D42A27DB-BD31-4B8C-83A1-F6EECF244321}">
                <p14:modId xmlns:p14="http://schemas.microsoft.com/office/powerpoint/2010/main" val="3997309833"/>
              </p:ext>
            </p:extLst>
          </p:nvPr>
        </p:nvGraphicFramePr>
        <p:xfrm>
          <a:off x="1938867" y="917786"/>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57728102"/>
                    </a:ext>
                  </a:extLst>
                </a:gridCol>
                <a:gridCol w="2032000">
                  <a:extLst>
                    <a:ext uri="{9D8B030D-6E8A-4147-A177-3AD203B41FA5}">
                      <a16:colId xmlns:a16="http://schemas.microsoft.com/office/drawing/2014/main" val="3485432310"/>
                    </a:ext>
                  </a:extLst>
                </a:gridCol>
                <a:gridCol w="2032000">
                  <a:extLst>
                    <a:ext uri="{9D8B030D-6E8A-4147-A177-3AD203B41FA5}">
                      <a16:colId xmlns:a16="http://schemas.microsoft.com/office/drawing/2014/main" val="93387600"/>
                    </a:ext>
                  </a:extLst>
                </a:gridCol>
                <a:gridCol w="2032000">
                  <a:extLst>
                    <a:ext uri="{9D8B030D-6E8A-4147-A177-3AD203B41FA5}">
                      <a16:colId xmlns:a16="http://schemas.microsoft.com/office/drawing/2014/main" val="1965267443"/>
                    </a:ext>
                  </a:extLst>
                </a:gridCol>
              </a:tblGrid>
              <a:tr h="370840">
                <a:tc>
                  <a:txBody>
                    <a:bodyPr/>
                    <a:lstStyle/>
                    <a:p>
                      <a:r>
                        <a:rPr lang="en-US" altLang="zh-CN" dirty="0"/>
                        <a:t>Di</a:t>
                      </a:r>
                      <a:endParaRPr lang="zh-CN" altLang="en-US" dirty="0"/>
                    </a:p>
                  </a:txBody>
                  <a:tcPr/>
                </a:tc>
                <a:tc>
                  <a:txBody>
                    <a:bodyPr/>
                    <a:lstStyle/>
                    <a:p>
                      <a:r>
                        <a:rPr lang="en-US" altLang="zh-CN" dirty="0"/>
                        <a:t>Local epoch</a:t>
                      </a:r>
                      <a:endParaRPr lang="zh-CN" altLang="en-US" dirty="0"/>
                    </a:p>
                  </a:txBody>
                  <a:tcPr/>
                </a:tc>
                <a:tc>
                  <a:txBody>
                    <a:bodyPr/>
                    <a:lstStyle/>
                    <a:p>
                      <a:r>
                        <a:rPr lang="en-US" altLang="zh-CN" dirty="0"/>
                        <a:t>Global epoch</a:t>
                      </a:r>
                      <a:endParaRPr lang="zh-CN" altLang="en-US" dirty="0"/>
                    </a:p>
                  </a:txBody>
                  <a:tcPr/>
                </a:tc>
                <a:tc>
                  <a:txBody>
                    <a:bodyPr/>
                    <a:lstStyle/>
                    <a:p>
                      <a:r>
                        <a:rPr lang="en-US" altLang="zh-CN" dirty="0"/>
                        <a:t>Mini batch</a:t>
                      </a:r>
                      <a:endParaRPr lang="zh-CN" altLang="en-US" dirty="0"/>
                    </a:p>
                  </a:txBody>
                  <a:tcPr/>
                </a:tc>
                <a:extLst>
                  <a:ext uri="{0D108BD9-81ED-4DB2-BD59-A6C34878D82A}">
                    <a16:rowId xmlns:a16="http://schemas.microsoft.com/office/drawing/2014/main" val="2139163255"/>
                  </a:ext>
                </a:extLst>
              </a:tr>
              <a:tr h="370840">
                <a:tc>
                  <a:txBody>
                    <a:bodyPr/>
                    <a:lstStyle/>
                    <a:p>
                      <a:r>
                        <a:rPr lang="en-US" altLang="zh-CN" dirty="0"/>
                        <a:t>5000</a:t>
                      </a:r>
                      <a:endParaRPr lang="zh-CN" altLang="en-US" dirty="0"/>
                    </a:p>
                  </a:txBody>
                  <a:tcPr/>
                </a:tc>
                <a:tc>
                  <a:txBody>
                    <a:bodyPr/>
                    <a:lstStyle/>
                    <a:p>
                      <a:r>
                        <a:rPr lang="en-US" altLang="zh-CN" dirty="0"/>
                        <a:t>2</a:t>
                      </a:r>
                      <a:endParaRPr lang="zh-CN" altLang="en-US" dirty="0"/>
                    </a:p>
                  </a:txBody>
                  <a:tcPr/>
                </a:tc>
                <a:tc>
                  <a:txBody>
                    <a:bodyPr/>
                    <a:lstStyle/>
                    <a:p>
                      <a:r>
                        <a:rPr lang="en-US" altLang="zh-CN" dirty="0"/>
                        <a:t>20</a:t>
                      </a:r>
                      <a:endParaRPr lang="zh-CN" altLang="en-US" dirty="0"/>
                    </a:p>
                  </a:txBody>
                  <a:tcPr/>
                </a:tc>
                <a:tc>
                  <a:txBody>
                    <a:bodyPr/>
                    <a:lstStyle/>
                    <a:p>
                      <a:r>
                        <a:rPr lang="en-US" altLang="zh-CN" dirty="0"/>
                        <a:t>64</a:t>
                      </a:r>
                      <a:endParaRPr lang="zh-CN" altLang="en-US" dirty="0"/>
                    </a:p>
                  </a:txBody>
                  <a:tcPr/>
                </a:tc>
                <a:extLst>
                  <a:ext uri="{0D108BD9-81ED-4DB2-BD59-A6C34878D82A}">
                    <a16:rowId xmlns:a16="http://schemas.microsoft.com/office/drawing/2014/main" val="3335032416"/>
                  </a:ext>
                </a:extLst>
              </a:tr>
              <a:tr h="370840">
                <a:tc>
                  <a:txBody>
                    <a:bodyPr/>
                    <a:lstStyle/>
                    <a:p>
                      <a:r>
                        <a:rPr lang="en-US" altLang="zh-CN" dirty="0"/>
                        <a:t>~5000</a:t>
                      </a:r>
                      <a:endParaRPr lang="zh-CN" altLang="en-US" dirty="0"/>
                    </a:p>
                  </a:txBody>
                  <a:tcPr/>
                </a:tc>
                <a:tc>
                  <a:txBody>
                    <a:bodyPr/>
                    <a:lstStyle/>
                    <a:p>
                      <a:r>
                        <a:rPr lang="en-US" altLang="zh-CN" dirty="0"/>
                        <a:t>2</a:t>
                      </a:r>
                      <a:endParaRPr lang="zh-CN" altLang="en-US" dirty="0"/>
                    </a:p>
                  </a:txBody>
                  <a:tcPr/>
                </a:tc>
                <a:tc>
                  <a:txBody>
                    <a:bodyPr/>
                    <a:lstStyle/>
                    <a:p>
                      <a:r>
                        <a:rPr lang="en-US" altLang="zh-CN" dirty="0"/>
                        <a:t>20</a:t>
                      </a:r>
                      <a:endParaRPr lang="zh-CN" altLang="en-US" dirty="0"/>
                    </a:p>
                  </a:txBody>
                  <a:tcPr/>
                </a:tc>
                <a:tc>
                  <a:txBody>
                    <a:bodyPr/>
                    <a:lstStyle/>
                    <a:p>
                      <a:r>
                        <a:rPr lang="en-US" altLang="zh-CN" dirty="0"/>
                        <a:t>64</a:t>
                      </a:r>
                      <a:endParaRPr lang="zh-CN" altLang="en-US" dirty="0"/>
                    </a:p>
                  </a:txBody>
                  <a:tcPr/>
                </a:tc>
                <a:extLst>
                  <a:ext uri="{0D108BD9-81ED-4DB2-BD59-A6C34878D82A}">
                    <a16:rowId xmlns:a16="http://schemas.microsoft.com/office/drawing/2014/main" val="4218652136"/>
                  </a:ext>
                </a:extLst>
              </a:tr>
              <a:tr h="370840">
                <a:tc>
                  <a:txBody>
                    <a:bodyPr/>
                    <a:lstStyle/>
                    <a:p>
                      <a:r>
                        <a:rPr lang="en-US" altLang="zh-CN" dirty="0"/>
                        <a:t>10000</a:t>
                      </a:r>
                      <a:endParaRPr lang="zh-CN" altLang="en-US" dirty="0"/>
                    </a:p>
                  </a:txBody>
                  <a:tcPr/>
                </a:tc>
                <a:tc>
                  <a:txBody>
                    <a:bodyPr/>
                    <a:lstStyle/>
                    <a:p>
                      <a:r>
                        <a:rPr lang="en-US" altLang="zh-CN" dirty="0"/>
                        <a:t>2</a:t>
                      </a:r>
                      <a:endParaRPr lang="zh-CN" altLang="en-US" dirty="0"/>
                    </a:p>
                  </a:txBody>
                  <a:tcPr/>
                </a:tc>
                <a:tc>
                  <a:txBody>
                    <a:bodyPr/>
                    <a:lstStyle/>
                    <a:p>
                      <a:r>
                        <a:rPr lang="en-US" altLang="zh-CN" dirty="0"/>
                        <a:t>20</a:t>
                      </a:r>
                      <a:endParaRPr lang="zh-CN" altLang="en-US" dirty="0"/>
                    </a:p>
                  </a:txBody>
                  <a:tcPr/>
                </a:tc>
                <a:tc>
                  <a:txBody>
                    <a:bodyPr/>
                    <a:lstStyle/>
                    <a:p>
                      <a:r>
                        <a:rPr lang="en-US" altLang="zh-CN" dirty="0"/>
                        <a:t>64</a:t>
                      </a:r>
                      <a:endParaRPr lang="zh-CN" altLang="en-US" dirty="0"/>
                    </a:p>
                  </a:txBody>
                  <a:tcPr/>
                </a:tc>
                <a:extLst>
                  <a:ext uri="{0D108BD9-81ED-4DB2-BD59-A6C34878D82A}">
                    <a16:rowId xmlns:a16="http://schemas.microsoft.com/office/drawing/2014/main" val="1639284616"/>
                  </a:ext>
                </a:extLst>
              </a:tr>
            </a:tbl>
          </a:graphicData>
        </a:graphic>
      </p:graphicFrame>
    </p:spTree>
    <p:extLst>
      <p:ext uri="{BB962C8B-B14F-4D97-AF65-F5344CB8AC3E}">
        <p14:creationId xmlns:p14="http://schemas.microsoft.com/office/powerpoint/2010/main" val="321553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9F6EC-593F-4BC4-BFCF-FC31A0E68291}"/>
              </a:ext>
            </a:extLst>
          </p:cNvPr>
          <p:cNvSpPr>
            <a:spLocks noGrp="1"/>
          </p:cNvSpPr>
          <p:nvPr>
            <p:ph type="title"/>
          </p:nvPr>
        </p:nvSpPr>
        <p:spPr/>
        <p:txBody>
          <a:bodyPr/>
          <a:lstStyle/>
          <a:p>
            <a:r>
              <a:rPr lang="zh-CN" altLang="en-US" dirty="0"/>
              <a:t>基于</a:t>
            </a:r>
            <a:r>
              <a:rPr lang="en-US" altLang="zh-CN" dirty="0" err="1"/>
              <a:t>TrackMeNot</a:t>
            </a:r>
            <a:r>
              <a:rPr lang="zh-CN" altLang="en-US" dirty="0"/>
              <a:t>的混淆保护机制调研</a:t>
            </a:r>
          </a:p>
        </p:txBody>
      </p:sp>
      <p:sp>
        <p:nvSpPr>
          <p:cNvPr id="7" name="文本框 6">
            <a:extLst>
              <a:ext uri="{FF2B5EF4-FFF2-40B4-BE49-F238E27FC236}">
                <a16:creationId xmlns:a16="http://schemas.microsoft.com/office/drawing/2014/main" id="{F154D485-78CA-4941-B037-3C358C193054}"/>
              </a:ext>
            </a:extLst>
          </p:cNvPr>
          <p:cNvSpPr txBox="1"/>
          <p:nvPr/>
        </p:nvSpPr>
        <p:spPr>
          <a:xfrm>
            <a:off x="838200" y="1623828"/>
            <a:ext cx="10868893" cy="3785652"/>
          </a:xfrm>
          <a:prstGeom prst="rect">
            <a:avLst/>
          </a:prstGeom>
          <a:noFill/>
        </p:spPr>
        <p:txBody>
          <a:bodyPr wrap="square">
            <a:spAutoFit/>
          </a:bodyPr>
          <a:lstStyle/>
          <a:p>
            <a:r>
              <a:rPr lang="zh-CN" altLang="en-US" sz="2400" b="0" i="0" dirty="0">
                <a:solidFill>
                  <a:srgbClr val="000000"/>
                </a:solidFill>
                <a:effectLst/>
                <a:latin typeface="FandolSong-Regular-Identity-H"/>
              </a:rPr>
              <a:t>原方法</a:t>
            </a:r>
            <a:r>
              <a:rPr lang="en-US" altLang="zh-CN" sz="2400" b="0" i="0" dirty="0">
                <a:solidFill>
                  <a:srgbClr val="000000"/>
                </a:solidFill>
                <a:effectLst/>
                <a:latin typeface="FandolSong-Regular-Identity-H"/>
              </a:rPr>
              <a:t>:</a:t>
            </a:r>
          </a:p>
          <a:p>
            <a:r>
              <a:rPr lang="en-US" altLang="zh-CN" sz="2400" b="0" i="0" dirty="0">
                <a:solidFill>
                  <a:srgbClr val="000000"/>
                </a:solidFill>
                <a:effectLst/>
                <a:latin typeface="FandolSong-Regular-Identity-H"/>
              </a:rPr>
              <a:t>1.</a:t>
            </a:r>
            <a:r>
              <a:rPr lang="zh-CN" altLang="en-US" sz="2400" b="0" i="0" dirty="0">
                <a:solidFill>
                  <a:srgbClr val="000000"/>
                </a:solidFill>
                <a:effectLst/>
                <a:latin typeface="FandolSong-Regular-Identity-H"/>
              </a:rPr>
              <a:t>使用虚假查询混淆真实查询的方式来保护用户的真实查询意图。（</a:t>
            </a:r>
            <a:r>
              <a:rPr lang="zh-CN" altLang="en-US" sz="2400" dirty="0">
                <a:solidFill>
                  <a:srgbClr val="000000"/>
                </a:solidFill>
                <a:latin typeface="FandolSong-Regular-Identity-H"/>
              </a:rPr>
              <a:t>定时</a:t>
            </a:r>
            <a:r>
              <a:rPr lang="zh-CN" altLang="en-US" sz="2400" b="0" i="0" dirty="0">
                <a:solidFill>
                  <a:srgbClr val="000000"/>
                </a:solidFill>
                <a:effectLst/>
                <a:latin typeface="FandolSong-Regular-Identity-H"/>
              </a:rPr>
              <a:t>）</a:t>
            </a:r>
            <a:endParaRPr lang="en-US" altLang="zh-CN" sz="2400" b="0" i="0" dirty="0">
              <a:solidFill>
                <a:srgbClr val="000000"/>
              </a:solidFill>
              <a:effectLst/>
              <a:latin typeface="FandolSong-Regular-Identity-H"/>
            </a:endParaRPr>
          </a:p>
          <a:p>
            <a:r>
              <a:rPr lang="en-US" altLang="zh-CN" sz="2400" dirty="0">
                <a:solidFill>
                  <a:srgbClr val="000000"/>
                </a:solidFill>
                <a:latin typeface="FandolSong-Regular-Identity-H"/>
              </a:rPr>
              <a:t>2.</a:t>
            </a:r>
            <a:r>
              <a:rPr lang="zh-CN" altLang="en-US" sz="2400" dirty="0">
                <a:solidFill>
                  <a:srgbClr val="000000"/>
                </a:solidFill>
                <a:latin typeface="FandolSong-Regular-Identity-H"/>
              </a:rPr>
              <a:t>在用户发送真实查询时会触发 </a:t>
            </a:r>
            <a:r>
              <a:rPr lang="en-US" altLang="zh-CN" sz="2400" dirty="0">
                <a:solidFill>
                  <a:srgbClr val="000000"/>
                </a:solidFill>
                <a:latin typeface="FandolSong-Regular-Identity-H"/>
              </a:rPr>
              <a:t>TMN</a:t>
            </a:r>
            <a:r>
              <a:rPr lang="zh-CN" altLang="en-US" sz="2400" dirty="0">
                <a:solidFill>
                  <a:srgbClr val="000000"/>
                </a:solidFill>
                <a:latin typeface="FandolSong-Regular-Identity-H"/>
              </a:rPr>
              <a:t>， </a:t>
            </a:r>
            <a:r>
              <a:rPr lang="en-US" altLang="zh-CN" sz="2400" dirty="0">
                <a:solidFill>
                  <a:srgbClr val="000000"/>
                </a:solidFill>
                <a:latin typeface="FandolSong-Regular-Identity-H"/>
              </a:rPr>
              <a:t>TMN </a:t>
            </a:r>
            <a:r>
              <a:rPr lang="zh-CN" altLang="en-US" sz="2400" dirty="0">
                <a:solidFill>
                  <a:srgbClr val="000000"/>
                </a:solidFill>
                <a:latin typeface="FandolSong-Regular-Identity-H"/>
              </a:rPr>
              <a:t>会发送随机数量的虚假查询以掩盖用户真实查询。（突发）</a:t>
            </a:r>
            <a:br>
              <a:rPr lang="zh-CN" altLang="en-US" sz="2400" dirty="0">
                <a:solidFill>
                  <a:srgbClr val="000000"/>
                </a:solidFill>
                <a:latin typeface="FandolSong-Regular-Identity-H"/>
              </a:rPr>
            </a:br>
            <a:r>
              <a:rPr lang="zh-CN" altLang="en-US" sz="2400" dirty="0">
                <a:solidFill>
                  <a:srgbClr val="000000"/>
                </a:solidFill>
                <a:latin typeface="FandolSong-Regular-Identity-H"/>
              </a:rPr>
              <a:t> </a:t>
            </a:r>
            <a:endParaRPr lang="en-US" altLang="zh-CN" sz="2400" dirty="0">
              <a:solidFill>
                <a:srgbClr val="000000"/>
              </a:solidFill>
              <a:latin typeface="FandolSong-Regular-Identity-H"/>
            </a:endParaRPr>
          </a:p>
          <a:p>
            <a:r>
              <a:rPr lang="zh-CN" altLang="en-US" sz="2400" dirty="0">
                <a:solidFill>
                  <a:srgbClr val="000000"/>
                </a:solidFill>
                <a:latin typeface="FandolSong-Regular-Identity-H"/>
              </a:rPr>
              <a:t>缺陷</a:t>
            </a:r>
            <a:r>
              <a:rPr lang="en-US" altLang="zh-CN" sz="2400" dirty="0">
                <a:solidFill>
                  <a:srgbClr val="000000"/>
                </a:solidFill>
                <a:latin typeface="FandolSong-Regular-Identity-H"/>
              </a:rPr>
              <a:t>:</a:t>
            </a:r>
          </a:p>
          <a:p>
            <a:r>
              <a:rPr lang="zh-CN" altLang="en-US" sz="2400" dirty="0">
                <a:solidFill>
                  <a:srgbClr val="000000"/>
                </a:solidFill>
                <a:latin typeface="FandolSong-Regular-Identity-H"/>
              </a:rPr>
              <a:t>冷启动问题，有攻击方法，定义了语义距离，进行</a:t>
            </a:r>
            <a:r>
              <a:rPr lang="en-US" altLang="zh-CN" sz="2400" dirty="0">
                <a:solidFill>
                  <a:srgbClr val="000000"/>
                </a:solidFill>
                <a:latin typeface="FandolSong-Regular-Identity-H"/>
              </a:rPr>
              <a:t>PAM</a:t>
            </a:r>
            <a:r>
              <a:rPr lang="zh-CN" altLang="en-US" sz="2400" dirty="0">
                <a:solidFill>
                  <a:srgbClr val="000000"/>
                </a:solidFill>
                <a:latin typeface="FandolSong-Regular-Identity-H"/>
              </a:rPr>
              <a:t>聚类，分析出用户的真实意图。</a:t>
            </a:r>
            <a:br>
              <a:rPr lang="zh-CN" altLang="en-US" sz="2400" dirty="0"/>
            </a:br>
            <a:endParaRPr lang="en-US" altLang="zh-CN" sz="2400" dirty="0"/>
          </a:p>
          <a:p>
            <a:endParaRPr lang="en-US" altLang="zh-CN" sz="2400" dirty="0"/>
          </a:p>
        </p:txBody>
      </p:sp>
    </p:spTree>
    <p:extLst>
      <p:ext uri="{BB962C8B-B14F-4D97-AF65-F5344CB8AC3E}">
        <p14:creationId xmlns:p14="http://schemas.microsoft.com/office/powerpoint/2010/main" val="118256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9F6EC-593F-4BC4-BFCF-FC31A0E68291}"/>
              </a:ext>
            </a:extLst>
          </p:cNvPr>
          <p:cNvSpPr>
            <a:spLocks noGrp="1"/>
          </p:cNvSpPr>
          <p:nvPr>
            <p:ph type="title"/>
          </p:nvPr>
        </p:nvSpPr>
        <p:spPr/>
        <p:txBody>
          <a:bodyPr/>
          <a:lstStyle/>
          <a:p>
            <a:r>
              <a:rPr lang="zh-CN" altLang="en-US" dirty="0"/>
              <a:t>基于</a:t>
            </a:r>
            <a:r>
              <a:rPr lang="en-US" altLang="zh-CN" dirty="0" err="1"/>
              <a:t>TrackMeNot</a:t>
            </a:r>
            <a:r>
              <a:rPr lang="zh-CN" altLang="en-US" dirty="0"/>
              <a:t>的混淆保护机制调研</a:t>
            </a:r>
          </a:p>
        </p:txBody>
      </p:sp>
      <p:sp>
        <p:nvSpPr>
          <p:cNvPr id="4" name="文本框 3">
            <a:extLst>
              <a:ext uri="{FF2B5EF4-FFF2-40B4-BE49-F238E27FC236}">
                <a16:creationId xmlns:a16="http://schemas.microsoft.com/office/drawing/2014/main" id="{A4B355B3-5ADC-488A-A1B1-EF2E9EBEC1E0}"/>
              </a:ext>
            </a:extLst>
          </p:cNvPr>
          <p:cNvSpPr txBox="1"/>
          <p:nvPr/>
        </p:nvSpPr>
        <p:spPr>
          <a:xfrm>
            <a:off x="838200" y="1406553"/>
            <a:ext cx="10868893" cy="7109639"/>
          </a:xfrm>
          <a:prstGeom prst="rect">
            <a:avLst/>
          </a:prstGeom>
          <a:noFill/>
        </p:spPr>
        <p:txBody>
          <a:bodyPr wrap="square">
            <a:spAutoFit/>
          </a:bodyPr>
          <a:lstStyle/>
          <a:p>
            <a:r>
              <a:rPr lang="zh-CN" altLang="en-US" sz="2400" b="0" i="0" dirty="0">
                <a:solidFill>
                  <a:srgbClr val="000000"/>
                </a:solidFill>
                <a:effectLst/>
                <a:latin typeface="FandolSong-Regular-Identity-H"/>
              </a:rPr>
              <a:t>改进</a:t>
            </a:r>
            <a:r>
              <a:rPr lang="en-US" altLang="zh-CN" sz="2400" b="0" i="0" dirty="0">
                <a:solidFill>
                  <a:srgbClr val="000000"/>
                </a:solidFill>
                <a:effectLst/>
                <a:latin typeface="FandolSong-Regular-Identity-H"/>
              </a:rPr>
              <a:t>:</a:t>
            </a:r>
          </a:p>
          <a:p>
            <a:r>
              <a:rPr lang="zh-CN" altLang="en-US" sz="2400" dirty="0">
                <a:solidFill>
                  <a:srgbClr val="000000"/>
                </a:solidFill>
                <a:latin typeface="FandolSong-Regular-Identity-H"/>
              </a:rPr>
              <a:t>存在冷启动问题（常规方法）</a:t>
            </a:r>
            <a:r>
              <a:rPr lang="en-US" altLang="zh-CN" sz="2400" dirty="0">
                <a:solidFill>
                  <a:srgbClr val="000000"/>
                </a:solidFill>
                <a:latin typeface="FandolSong-Regular-Identity-H"/>
              </a:rPr>
              <a:t>1.</a:t>
            </a:r>
            <a:r>
              <a:rPr lang="zh-CN" altLang="en-US" sz="2400" dirty="0">
                <a:solidFill>
                  <a:srgbClr val="000000"/>
                </a:solidFill>
                <a:latin typeface="FandolSong-Regular-Identity-H"/>
              </a:rPr>
              <a:t>提前让用户设置兴趣点，但会增加用户成本，而且容易生成过于相似的冗余查询 </a:t>
            </a:r>
            <a:r>
              <a:rPr lang="en-US" altLang="zh-CN" sz="2400" dirty="0">
                <a:solidFill>
                  <a:srgbClr val="000000"/>
                </a:solidFill>
                <a:latin typeface="FandolSong-Regular-Identity-H"/>
              </a:rPr>
              <a:t>2.</a:t>
            </a:r>
            <a:r>
              <a:rPr lang="zh-CN" altLang="en-US" sz="2400" dirty="0">
                <a:solidFill>
                  <a:srgbClr val="000000"/>
                </a:solidFill>
                <a:latin typeface="FandolSong-Regular-Identity-H"/>
              </a:rPr>
              <a:t>将流行度高的词汇作为启动词库，和</a:t>
            </a:r>
            <a:r>
              <a:rPr lang="en-US" altLang="zh-CN" sz="2400" dirty="0">
                <a:solidFill>
                  <a:srgbClr val="000000"/>
                </a:solidFill>
                <a:latin typeface="FandolSong-Regular-Identity-H"/>
              </a:rPr>
              <a:t>TMN</a:t>
            </a:r>
            <a:r>
              <a:rPr lang="zh-CN" altLang="en-US" sz="2400" dirty="0">
                <a:solidFill>
                  <a:srgbClr val="000000"/>
                </a:solidFill>
                <a:latin typeface="FandolSong-Regular-Identity-H"/>
              </a:rPr>
              <a:t>中的</a:t>
            </a:r>
            <a:r>
              <a:rPr lang="en-US" altLang="zh-CN" sz="2400" dirty="0">
                <a:solidFill>
                  <a:srgbClr val="000000"/>
                </a:solidFill>
                <a:latin typeface="FandolSong-Regular-Identity-H"/>
              </a:rPr>
              <a:t>RSS</a:t>
            </a:r>
            <a:r>
              <a:rPr lang="zh-CN" altLang="en-US" sz="2400" dirty="0">
                <a:solidFill>
                  <a:srgbClr val="000000"/>
                </a:solidFill>
                <a:latin typeface="FandolSong-Regular-Identity-H"/>
              </a:rPr>
              <a:t>动态列表想法一样，但效果不好</a:t>
            </a:r>
            <a:endParaRPr lang="en-US" altLang="zh-CN" sz="2400" dirty="0">
              <a:solidFill>
                <a:srgbClr val="000000"/>
              </a:solidFill>
              <a:latin typeface="FandolSong-Regular-Identity-H"/>
            </a:endParaRPr>
          </a:p>
          <a:p>
            <a:endParaRPr lang="en-US" altLang="zh-CN" sz="2400" dirty="0">
              <a:solidFill>
                <a:srgbClr val="000000"/>
              </a:solidFill>
              <a:latin typeface="FandolSong-Regular-Identity-H"/>
            </a:endParaRPr>
          </a:p>
          <a:p>
            <a:br>
              <a:rPr lang="zh-CN" altLang="en-US" sz="2400" dirty="0"/>
            </a:br>
            <a:r>
              <a:rPr lang="zh-CN" altLang="en-US" sz="2400" dirty="0">
                <a:solidFill>
                  <a:srgbClr val="000000"/>
                </a:solidFill>
                <a:latin typeface="FandolSong-Regular-Identity-H"/>
              </a:rPr>
              <a:t>提出的两种方法：</a:t>
            </a:r>
            <a:endParaRPr lang="en-US" altLang="zh-CN" sz="2400" dirty="0">
              <a:solidFill>
                <a:srgbClr val="000000"/>
              </a:solidFill>
              <a:latin typeface="FandolSong-Regular-Identity-H"/>
            </a:endParaRPr>
          </a:p>
          <a:p>
            <a:r>
              <a:rPr lang="en-US" altLang="zh-CN" sz="2400" dirty="0">
                <a:solidFill>
                  <a:srgbClr val="000000"/>
                </a:solidFill>
                <a:latin typeface="FandolSong-Regular-Identity-H"/>
              </a:rPr>
              <a:t>1.</a:t>
            </a:r>
            <a:r>
              <a:rPr lang="zh-CN" altLang="en-US" sz="2400" dirty="0">
                <a:solidFill>
                  <a:srgbClr val="000000"/>
                </a:solidFill>
                <a:latin typeface="FandolSong-Regular-Identity-H"/>
              </a:rPr>
              <a:t>在用户启动 </a:t>
            </a:r>
            <a:r>
              <a:rPr lang="en-US" altLang="zh-CN" sz="2400" dirty="0">
                <a:solidFill>
                  <a:srgbClr val="000000"/>
                </a:solidFill>
                <a:latin typeface="FandolSong-Regular-Identity-H"/>
              </a:rPr>
              <a:t>TMN </a:t>
            </a:r>
            <a:r>
              <a:rPr lang="zh-CN" altLang="en-US" sz="2400" dirty="0">
                <a:solidFill>
                  <a:srgbClr val="000000"/>
                </a:solidFill>
                <a:latin typeface="FandolSong-Regular-Identity-H"/>
              </a:rPr>
              <a:t>并发起查询之后，从动态列表中选择最接近用户最后一个真实查询的查询，并将其作为 </a:t>
            </a:r>
            <a:r>
              <a:rPr lang="en-US" altLang="zh-CN" sz="2400" dirty="0">
                <a:solidFill>
                  <a:srgbClr val="000000"/>
                </a:solidFill>
                <a:latin typeface="FandolSong-Regular-Identity-H"/>
              </a:rPr>
              <a:t>TMN </a:t>
            </a:r>
            <a:r>
              <a:rPr lang="zh-CN" altLang="en-US" sz="2400" dirty="0">
                <a:solidFill>
                  <a:srgbClr val="000000"/>
                </a:solidFill>
                <a:latin typeface="FandolSong-Regular-Identity-H"/>
              </a:rPr>
              <a:t>生成的虚假查询。 用编辑距离来测量单词接近度，改善初始启动时</a:t>
            </a:r>
            <a:r>
              <a:rPr lang="en-US" altLang="zh-CN" sz="2400" dirty="0">
                <a:solidFill>
                  <a:srgbClr val="000000"/>
                </a:solidFill>
                <a:latin typeface="FandolSong-Regular-Identity-H"/>
              </a:rPr>
              <a:t>TMN</a:t>
            </a:r>
            <a:r>
              <a:rPr lang="zh-CN" altLang="en-US" sz="2400" dirty="0">
                <a:solidFill>
                  <a:srgbClr val="000000"/>
                </a:solidFill>
                <a:latin typeface="FandolSong-Regular-Identity-H"/>
              </a:rPr>
              <a:t>生成的查询不确定</a:t>
            </a:r>
            <a:endParaRPr lang="en-US" altLang="zh-CN" sz="2400" dirty="0">
              <a:solidFill>
                <a:srgbClr val="000000"/>
              </a:solidFill>
              <a:latin typeface="FandolSong-Regular-Identity-H"/>
            </a:endParaRPr>
          </a:p>
          <a:p>
            <a:r>
              <a:rPr lang="en-US" altLang="zh-CN" sz="2400" dirty="0">
                <a:solidFill>
                  <a:srgbClr val="000000"/>
                </a:solidFill>
                <a:latin typeface="FandolSong-Regular-Identity-H"/>
              </a:rPr>
              <a:t>2.</a:t>
            </a:r>
            <a:r>
              <a:rPr lang="zh-CN" altLang="en-US" sz="2400" dirty="0">
                <a:solidFill>
                  <a:srgbClr val="000000"/>
                </a:solidFill>
                <a:latin typeface="FandolSong-Regular-Identity-H"/>
              </a:rPr>
              <a:t>从用户的当前查询短句中随机提取一个单词，并将其链接到 </a:t>
            </a:r>
            <a:r>
              <a:rPr lang="en-US" altLang="zh-CN" sz="2400" dirty="0">
                <a:solidFill>
                  <a:srgbClr val="000000"/>
                </a:solidFill>
                <a:latin typeface="FandolSong-Regular-Identity-H"/>
              </a:rPr>
              <a:t>TMN </a:t>
            </a:r>
            <a:r>
              <a:rPr lang="zh-CN" altLang="en-US" sz="2400" dirty="0">
                <a:solidFill>
                  <a:srgbClr val="000000"/>
                </a:solidFill>
                <a:latin typeface="FandolSong-Regular-Identity-H"/>
              </a:rPr>
              <a:t>下次将使用的虚拟查询之后。 能够解决聚类攻击时，计算两个查询的相似度，将 </a:t>
            </a:r>
            <a:r>
              <a:rPr lang="en-US" altLang="zh-CN" sz="2400" dirty="0">
                <a:solidFill>
                  <a:srgbClr val="000000"/>
                </a:solidFill>
                <a:latin typeface="FandolSong-Regular-Identity-H"/>
              </a:rPr>
              <a:t>Q1</a:t>
            </a:r>
            <a:r>
              <a:rPr lang="zh-CN" altLang="en-US" sz="2400" dirty="0">
                <a:solidFill>
                  <a:srgbClr val="000000"/>
                </a:solidFill>
                <a:latin typeface="FandolSong-Regular-Identity-H"/>
              </a:rPr>
              <a:t>的每个词与 </a:t>
            </a:r>
            <a:r>
              <a:rPr lang="en-US" altLang="zh-CN" sz="2400" dirty="0">
                <a:solidFill>
                  <a:srgbClr val="000000"/>
                </a:solidFill>
                <a:latin typeface="FandolSong-Regular-Identity-H"/>
              </a:rPr>
              <a:t>Q2 </a:t>
            </a:r>
            <a:r>
              <a:rPr lang="zh-CN" altLang="en-US" sz="2400" dirty="0">
                <a:solidFill>
                  <a:srgbClr val="000000"/>
                </a:solidFill>
                <a:latin typeface="FandolSong-Regular-Identity-H"/>
              </a:rPr>
              <a:t>的每个词进行比较，选择具有最大相似性的结果作为查询短句的相似性。 </a:t>
            </a:r>
            <a:br>
              <a:rPr lang="zh-CN" altLang="en-US" sz="2400" dirty="0">
                <a:solidFill>
                  <a:srgbClr val="000000"/>
                </a:solidFill>
                <a:latin typeface="FandolSong-Regular-Identity-H"/>
              </a:rPr>
            </a:br>
            <a:br>
              <a:rPr lang="zh-CN" altLang="en-US" sz="2400" dirty="0"/>
            </a:br>
            <a:endParaRPr lang="en-US" altLang="zh-CN" sz="2400" dirty="0">
              <a:solidFill>
                <a:srgbClr val="000000"/>
              </a:solidFill>
              <a:latin typeface="FandolSong-Regular-Identity-H"/>
            </a:endParaRPr>
          </a:p>
          <a:p>
            <a:endParaRPr lang="en-US" altLang="zh-CN" sz="2400" dirty="0">
              <a:solidFill>
                <a:srgbClr val="000000"/>
              </a:solidFill>
              <a:latin typeface="FandolSong-Regular-Identity-H"/>
            </a:endParaRPr>
          </a:p>
          <a:p>
            <a:br>
              <a:rPr lang="zh-CN" altLang="en-US" sz="2400" dirty="0"/>
            </a:br>
            <a:endParaRPr lang="en-US" altLang="zh-CN" sz="2400" dirty="0"/>
          </a:p>
          <a:p>
            <a:endParaRPr lang="en-US" altLang="zh-CN" sz="2400" dirty="0"/>
          </a:p>
        </p:txBody>
      </p:sp>
    </p:spTree>
    <p:extLst>
      <p:ext uri="{BB962C8B-B14F-4D97-AF65-F5344CB8AC3E}">
        <p14:creationId xmlns:p14="http://schemas.microsoft.com/office/powerpoint/2010/main" val="283753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A7040F7-22D0-46A0-8215-3B34EBB41C8B}"/>
              </a:ext>
            </a:extLst>
          </p:cNvPr>
          <p:cNvSpPr txBox="1"/>
          <p:nvPr/>
        </p:nvSpPr>
        <p:spPr>
          <a:xfrm>
            <a:off x="708950" y="3155423"/>
            <a:ext cx="11756985" cy="1077218"/>
          </a:xfrm>
          <a:prstGeom prst="rect">
            <a:avLst/>
          </a:prstGeom>
          <a:noFill/>
        </p:spPr>
        <p:txBody>
          <a:bodyPr wrap="square">
            <a:spAutoFit/>
          </a:bodyPr>
          <a:lstStyle/>
          <a:p>
            <a:r>
              <a:rPr lang="en-US" altLang="zh-CN" sz="3200" b="1" i="0" dirty="0" err="1">
                <a:solidFill>
                  <a:srgbClr val="000000"/>
                </a:solidFill>
                <a:effectLst/>
                <a:latin typeface="NimbusRomNo9L-Medi"/>
              </a:rPr>
              <a:t>FedMD</a:t>
            </a:r>
            <a:r>
              <a:rPr lang="en-US" altLang="zh-CN" sz="3200" b="1" i="0" dirty="0">
                <a:solidFill>
                  <a:srgbClr val="000000"/>
                </a:solidFill>
                <a:effectLst/>
                <a:latin typeface="NimbusRomNo9L-Medi"/>
              </a:rPr>
              <a:t>: Heterogenous Federated Learning via Model Distillation</a:t>
            </a:r>
            <a:r>
              <a:rPr lang="en-US" altLang="zh-CN" sz="3200" dirty="0"/>
              <a:t> </a:t>
            </a:r>
            <a:br>
              <a:rPr lang="en-US" altLang="zh-CN" sz="3200" dirty="0"/>
            </a:br>
            <a:endParaRPr lang="zh-CN" altLang="en-US" sz="3200" dirty="0"/>
          </a:p>
        </p:txBody>
      </p:sp>
    </p:spTree>
    <p:extLst>
      <p:ext uri="{BB962C8B-B14F-4D97-AF65-F5344CB8AC3E}">
        <p14:creationId xmlns:p14="http://schemas.microsoft.com/office/powerpoint/2010/main" val="11179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8C1C220-E66D-4757-9E30-ECAC1DB2E3B1}"/>
              </a:ext>
            </a:extLst>
          </p:cNvPr>
          <p:cNvSpPr txBox="1"/>
          <p:nvPr/>
        </p:nvSpPr>
        <p:spPr>
          <a:xfrm>
            <a:off x="566056" y="1400179"/>
            <a:ext cx="6721997" cy="1200329"/>
          </a:xfrm>
          <a:prstGeom prst="rect">
            <a:avLst/>
          </a:prstGeom>
          <a:noFill/>
        </p:spPr>
        <p:txBody>
          <a:bodyPr wrap="square">
            <a:spAutoFit/>
          </a:bodyPr>
          <a:lstStyle/>
          <a:p>
            <a:r>
              <a:rPr lang="en-US" altLang="zh-CN" sz="3600" b="0" i="0" dirty="0">
                <a:solidFill>
                  <a:srgbClr val="000000"/>
                </a:solidFill>
                <a:effectLst/>
                <a:latin typeface="NimbusRomNo9L-Regu"/>
              </a:rPr>
              <a:t>the differences of local models</a:t>
            </a:r>
            <a:r>
              <a:rPr lang="en-US" altLang="zh-CN" sz="3600" dirty="0"/>
              <a:t> </a:t>
            </a:r>
            <a:br>
              <a:rPr lang="en-US" altLang="zh-CN" sz="3600" dirty="0"/>
            </a:br>
            <a:endParaRPr lang="zh-CN" altLang="en-US" sz="3600" dirty="0"/>
          </a:p>
        </p:txBody>
      </p:sp>
      <p:sp>
        <p:nvSpPr>
          <p:cNvPr id="9" name="文本框 8">
            <a:extLst>
              <a:ext uri="{FF2B5EF4-FFF2-40B4-BE49-F238E27FC236}">
                <a16:creationId xmlns:a16="http://schemas.microsoft.com/office/drawing/2014/main" id="{5A78497D-9FB1-4ADD-A9C0-BFAC51456AF3}"/>
              </a:ext>
            </a:extLst>
          </p:cNvPr>
          <p:cNvSpPr txBox="1"/>
          <p:nvPr/>
        </p:nvSpPr>
        <p:spPr>
          <a:xfrm>
            <a:off x="566056" y="2574785"/>
            <a:ext cx="11375572" cy="2308324"/>
          </a:xfrm>
          <a:prstGeom prst="rect">
            <a:avLst/>
          </a:prstGeom>
          <a:noFill/>
        </p:spPr>
        <p:txBody>
          <a:bodyPr wrap="square">
            <a:spAutoFit/>
          </a:bodyPr>
          <a:lstStyle/>
          <a:p>
            <a:r>
              <a:rPr lang="en-US" altLang="zh-CN" sz="3600" dirty="0">
                <a:solidFill>
                  <a:srgbClr val="000000"/>
                </a:solidFill>
                <a:latin typeface="NimbusRomNo9L-Regu"/>
              </a:rPr>
              <a:t>The key to full model heterogeneity is communication. understand the knowledge of others without sharing data or model</a:t>
            </a:r>
            <a:r>
              <a:rPr lang="zh-CN" altLang="en-US" sz="3600" dirty="0">
                <a:solidFill>
                  <a:srgbClr val="000000"/>
                </a:solidFill>
                <a:latin typeface="NimbusRomNo9L-Regu"/>
              </a:rPr>
              <a:t> </a:t>
            </a:r>
            <a:r>
              <a:rPr lang="en-US" altLang="zh-CN" sz="3600" dirty="0">
                <a:solidFill>
                  <a:srgbClr val="000000"/>
                </a:solidFill>
                <a:latin typeface="NimbusRomNo9L-Regu"/>
              </a:rPr>
              <a:t>architecture. </a:t>
            </a:r>
            <a:r>
              <a:rPr lang="zh-CN" altLang="en-US" sz="3600" dirty="0">
                <a:solidFill>
                  <a:srgbClr val="000000"/>
                </a:solidFill>
                <a:latin typeface="NimbusRomNo9L-Regu"/>
              </a:rPr>
              <a:t>（</a:t>
            </a:r>
            <a:r>
              <a:rPr lang="en-US" altLang="zh-CN" sz="3600" dirty="0">
                <a:solidFill>
                  <a:srgbClr val="000000"/>
                </a:solidFill>
                <a:latin typeface="NimbusRomNo9L-Regu"/>
              </a:rPr>
              <a:t>Knowledge distillation </a:t>
            </a:r>
            <a:r>
              <a:rPr lang="zh-CN" altLang="en-US" sz="3600" dirty="0">
                <a:solidFill>
                  <a:srgbClr val="000000"/>
                </a:solidFill>
                <a:latin typeface="NimbusRomNo9L-Regu"/>
              </a:rPr>
              <a:t>）</a:t>
            </a:r>
            <a:br>
              <a:rPr lang="en-US" altLang="zh-CN" sz="3600" dirty="0">
                <a:solidFill>
                  <a:srgbClr val="000000"/>
                </a:solidFill>
                <a:latin typeface="NimbusRomNo9L-Regu"/>
              </a:rPr>
            </a:br>
            <a:endParaRPr lang="zh-CN" altLang="en-US" sz="3600" dirty="0">
              <a:solidFill>
                <a:srgbClr val="000000"/>
              </a:solidFill>
              <a:latin typeface="NimbusRomNo9L-Regu"/>
            </a:endParaRPr>
          </a:p>
        </p:txBody>
      </p:sp>
      <p:sp>
        <p:nvSpPr>
          <p:cNvPr id="11" name="文本框 10">
            <a:extLst>
              <a:ext uri="{FF2B5EF4-FFF2-40B4-BE49-F238E27FC236}">
                <a16:creationId xmlns:a16="http://schemas.microsoft.com/office/drawing/2014/main" id="{6DF62155-CBA8-4117-A31D-80507B305BB1}"/>
              </a:ext>
            </a:extLst>
          </p:cNvPr>
          <p:cNvSpPr txBox="1"/>
          <p:nvPr/>
        </p:nvSpPr>
        <p:spPr>
          <a:xfrm>
            <a:off x="566056" y="4752638"/>
            <a:ext cx="10983687" cy="923330"/>
          </a:xfrm>
          <a:prstGeom prst="rect">
            <a:avLst/>
          </a:prstGeom>
          <a:noFill/>
        </p:spPr>
        <p:txBody>
          <a:bodyPr wrap="square">
            <a:spAutoFit/>
          </a:bodyPr>
          <a:lstStyle>
            <a:defPPr>
              <a:defRPr lang="zh-CN"/>
            </a:defPPr>
            <a:lvl1pPr>
              <a:defRPr>
                <a:solidFill>
                  <a:srgbClr val="000000"/>
                </a:solidFill>
                <a:latin typeface="NimbusRomNo9L-Regu"/>
              </a:defRPr>
            </a:lvl1pPr>
          </a:lstStyle>
          <a:p>
            <a:r>
              <a:rPr lang="en-US" altLang="zh-CN" sz="3600" dirty="0"/>
              <a:t>Addressing the scarcity of private data.(Transfer Learning) </a:t>
            </a:r>
            <a:br>
              <a:rPr lang="en-US" altLang="zh-CN" dirty="0"/>
            </a:br>
            <a:endParaRPr lang="zh-CN" altLang="en-US" dirty="0"/>
          </a:p>
        </p:txBody>
      </p:sp>
      <p:sp>
        <p:nvSpPr>
          <p:cNvPr id="12" name="文本框 11">
            <a:extLst>
              <a:ext uri="{FF2B5EF4-FFF2-40B4-BE49-F238E27FC236}">
                <a16:creationId xmlns:a16="http://schemas.microsoft.com/office/drawing/2014/main" id="{413653BD-2A3C-4723-A66C-83D6C7D00741}"/>
              </a:ext>
            </a:extLst>
          </p:cNvPr>
          <p:cNvSpPr txBox="1"/>
          <p:nvPr/>
        </p:nvSpPr>
        <p:spPr>
          <a:xfrm>
            <a:off x="642256" y="228600"/>
            <a:ext cx="2471058" cy="584775"/>
          </a:xfrm>
          <a:prstGeom prst="rect">
            <a:avLst/>
          </a:prstGeom>
          <a:noFill/>
        </p:spPr>
        <p:txBody>
          <a:bodyPr wrap="square" rtlCol="0">
            <a:spAutoFit/>
          </a:bodyPr>
          <a:lstStyle/>
          <a:p>
            <a:r>
              <a:rPr lang="en-US" altLang="zh-CN" sz="3200" dirty="0"/>
              <a:t>Motivation</a:t>
            </a:r>
            <a:endParaRPr lang="zh-CN" altLang="en-US" sz="3200" dirty="0"/>
          </a:p>
        </p:txBody>
      </p:sp>
    </p:spTree>
    <p:extLst>
      <p:ext uri="{BB962C8B-B14F-4D97-AF65-F5344CB8AC3E}">
        <p14:creationId xmlns:p14="http://schemas.microsoft.com/office/powerpoint/2010/main" val="405677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CB23C-81A0-4EFA-AF32-2A3A38EB082B}"/>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8F356B96-139C-4189-B34A-F04EFCA5FAA4}"/>
              </a:ext>
            </a:extLst>
          </p:cNvPr>
          <p:cNvPicPr>
            <a:picLocks noChangeAspect="1"/>
          </p:cNvPicPr>
          <p:nvPr/>
        </p:nvPicPr>
        <p:blipFill>
          <a:blip r:embed="rId3"/>
          <a:stretch>
            <a:fillRect/>
          </a:stretch>
        </p:blipFill>
        <p:spPr>
          <a:xfrm>
            <a:off x="838200" y="1197428"/>
            <a:ext cx="10464665" cy="4648200"/>
          </a:xfrm>
          <a:prstGeom prst="rect">
            <a:avLst/>
          </a:prstGeom>
        </p:spPr>
      </p:pic>
    </p:spTree>
    <p:extLst>
      <p:ext uri="{BB962C8B-B14F-4D97-AF65-F5344CB8AC3E}">
        <p14:creationId xmlns:p14="http://schemas.microsoft.com/office/powerpoint/2010/main" val="227830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C21D6-1762-4CBB-9298-083082CAA9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88B3F2-B662-4580-94BE-8F46A5C0DCDA}"/>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1955DB01-5F5C-4985-8D4C-FAA2B39BD2E0}"/>
              </a:ext>
            </a:extLst>
          </p:cNvPr>
          <p:cNvPicPr>
            <a:picLocks noChangeAspect="1"/>
          </p:cNvPicPr>
          <p:nvPr/>
        </p:nvPicPr>
        <p:blipFill>
          <a:blip r:embed="rId3"/>
          <a:stretch>
            <a:fillRect/>
          </a:stretch>
        </p:blipFill>
        <p:spPr>
          <a:xfrm>
            <a:off x="1524001" y="542993"/>
            <a:ext cx="9329056" cy="5772014"/>
          </a:xfrm>
          <a:prstGeom prst="rect">
            <a:avLst/>
          </a:prstGeom>
        </p:spPr>
      </p:pic>
    </p:spTree>
    <p:extLst>
      <p:ext uri="{BB962C8B-B14F-4D97-AF65-F5344CB8AC3E}">
        <p14:creationId xmlns:p14="http://schemas.microsoft.com/office/powerpoint/2010/main" val="420462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BAE95-5937-414C-9EC5-227BD1591530}"/>
              </a:ext>
            </a:extLst>
          </p:cNvPr>
          <p:cNvSpPr>
            <a:spLocks noGrp="1"/>
          </p:cNvSpPr>
          <p:nvPr>
            <p:ph type="title"/>
          </p:nvPr>
        </p:nvSpPr>
        <p:spPr>
          <a:xfrm>
            <a:off x="689429" y="2437623"/>
            <a:ext cx="10515600" cy="1325563"/>
          </a:xfrm>
        </p:spPr>
        <p:txBody>
          <a:bodyPr/>
          <a:lstStyle/>
          <a:p>
            <a:r>
              <a:rPr lang="en-US" altLang="zh-CN" dirty="0"/>
              <a:t>difference</a:t>
            </a:r>
            <a:endParaRPr lang="zh-CN" altLang="en-US" dirty="0"/>
          </a:p>
        </p:txBody>
      </p:sp>
      <p:pic>
        <p:nvPicPr>
          <p:cNvPr id="4" name="图片 3">
            <a:extLst>
              <a:ext uri="{FF2B5EF4-FFF2-40B4-BE49-F238E27FC236}">
                <a16:creationId xmlns:a16="http://schemas.microsoft.com/office/drawing/2014/main" id="{EBD595EC-AF34-4D32-8DC8-88A28B3A1055}"/>
              </a:ext>
            </a:extLst>
          </p:cNvPr>
          <p:cNvPicPr>
            <a:picLocks noChangeAspect="1"/>
          </p:cNvPicPr>
          <p:nvPr/>
        </p:nvPicPr>
        <p:blipFill>
          <a:blip r:embed="rId3"/>
          <a:stretch>
            <a:fillRect/>
          </a:stretch>
        </p:blipFill>
        <p:spPr>
          <a:xfrm>
            <a:off x="4152289" y="209225"/>
            <a:ext cx="6496435" cy="2885590"/>
          </a:xfrm>
          <a:prstGeom prst="rect">
            <a:avLst/>
          </a:prstGeom>
        </p:spPr>
      </p:pic>
      <p:pic>
        <p:nvPicPr>
          <p:cNvPr id="6" name="图片 5">
            <a:extLst>
              <a:ext uri="{FF2B5EF4-FFF2-40B4-BE49-F238E27FC236}">
                <a16:creationId xmlns:a16="http://schemas.microsoft.com/office/drawing/2014/main" id="{3DC2E93D-909C-41E4-AEB7-15AA2927C013}"/>
              </a:ext>
            </a:extLst>
          </p:cNvPr>
          <p:cNvPicPr>
            <a:picLocks noChangeAspect="1"/>
          </p:cNvPicPr>
          <p:nvPr/>
        </p:nvPicPr>
        <p:blipFill>
          <a:blip r:embed="rId4"/>
          <a:stretch>
            <a:fillRect/>
          </a:stretch>
        </p:blipFill>
        <p:spPr>
          <a:xfrm>
            <a:off x="4031148" y="2924628"/>
            <a:ext cx="6738718" cy="3600137"/>
          </a:xfrm>
          <a:prstGeom prst="rect">
            <a:avLst/>
          </a:prstGeom>
        </p:spPr>
      </p:pic>
    </p:spTree>
    <p:extLst>
      <p:ext uri="{BB962C8B-B14F-4D97-AF65-F5344CB8AC3E}">
        <p14:creationId xmlns:p14="http://schemas.microsoft.com/office/powerpoint/2010/main" val="2943098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1316</Words>
  <Application>Microsoft Office PowerPoint</Application>
  <PresentationFormat>宽屏</PresentationFormat>
  <Paragraphs>71</Paragraphs>
  <Slides>8</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FandolSong-Regular-Identity-H</vt:lpstr>
      <vt:lpstr>NimbusRomNo9L-Medi</vt:lpstr>
      <vt:lpstr>NimbusRomNo9L-Regu</vt:lpstr>
      <vt:lpstr>TimesNewRomanPSMT</vt:lpstr>
      <vt:lpstr>等线</vt:lpstr>
      <vt:lpstr>等线 Light</vt:lpstr>
      <vt:lpstr>Arial</vt:lpstr>
      <vt:lpstr>Cambria Math</vt:lpstr>
      <vt:lpstr>Office 主题​​</vt:lpstr>
      <vt:lpstr>PowerPoint 演示文稿</vt:lpstr>
      <vt:lpstr>基于TrackMeNot的混淆保护机制调研</vt:lpstr>
      <vt:lpstr>基于TrackMeNot的混淆保护机制调研</vt:lpstr>
      <vt:lpstr>PowerPoint 演示文稿</vt:lpstr>
      <vt:lpstr>PowerPoint 演示文稿</vt:lpstr>
      <vt:lpstr>PowerPoint 演示文稿</vt:lpstr>
      <vt:lpstr>PowerPoint 演示文稿</vt:lpstr>
      <vt:lpstr>difference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步 一凡</dc:creator>
  <cp:lastModifiedBy>步 一凡</cp:lastModifiedBy>
  <cp:revision>38</cp:revision>
  <dcterms:created xsi:type="dcterms:W3CDTF">2020-11-27T02:13:07Z</dcterms:created>
  <dcterms:modified xsi:type="dcterms:W3CDTF">2020-12-01T02:32:17Z</dcterms:modified>
</cp:coreProperties>
</file>