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9" r:id="rId3"/>
    <p:sldId id="262" r:id="rId4"/>
    <p:sldId id="256" r:id="rId5"/>
    <p:sldId id="260" r:id="rId6"/>
    <p:sldId id="261" r:id="rId7"/>
    <p:sldId id="258"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131" autoAdjust="0"/>
  </p:normalViewPr>
  <p:slideViewPr>
    <p:cSldViewPr snapToGrid="0">
      <p:cViewPr varScale="1">
        <p:scale>
          <a:sx n="68" d="100"/>
          <a:sy n="68" d="100"/>
        </p:scale>
        <p:origin x="20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544DD-6CEC-4E4F-BA14-0B9CA63B9EEB}" type="datetimeFigureOut">
              <a:rPr lang="zh-CN" altLang="en-US" smtClean="0"/>
              <a:t>2020/12/7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1D220-A7A2-4F14-B496-6183EF473D55}" type="slidenum">
              <a:rPr lang="zh-CN" altLang="en-US" smtClean="0"/>
              <a:t>‹#›</a:t>
            </a:fld>
            <a:endParaRPr lang="zh-CN" altLang="en-US"/>
          </a:p>
        </p:txBody>
      </p:sp>
    </p:spTree>
    <p:extLst>
      <p:ext uri="{BB962C8B-B14F-4D97-AF65-F5344CB8AC3E}">
        <p14:creationId xmlns:p14="http://schemas.microsoft.com/office/powerpoint/2010/main" val="513026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21212"/>
                </a:solidFill>
                <a:effectLst/>
                <a:latin typeface="-apple-system"/>
              </a:rPr>
              <a:t>如果攻击者没有真正的训练数据</a:t>
            </a:r>
            <a:r>
              <a:rPr lang="en-US" altLang="zh-CN" b="0" i="0" dirty="0">
                <a:solidFill>
                  <a:srgbClr val="121212"/>
                </a:solidFill>
                <a:effectLst/>
                <a:latin typeface="-apple-system"/>
              </a:rPr>
              <a:t>,</a:t>
            </a:r>
            <a:r>
              <a:rPr lang="zh-CN" altLang="en-US" b="0" i="0" dirty="0">
                <a:solidFill>
                  <a:srgbClr val="121212"/>
                </a:solidFill>
                <a:effectLst/>
                <a:latin typeface="-apple-system"/>
              </a:rPr>
              <a:t>也没有关于其分布的任何统计</a:t>
            </a:r>
            <a:r>
              <a:rPr lang="en-US" altLang="zh-CN" b="0" i="0" dirty="0">
                <a:solidFill>
                  <a:srgbClr val="121212"/>
                </a:solidFill>
                <a:effectLst/>
                <a:latin typeface="-apple-system"/>
              </a:rPr>
              <a:t>,</a:t>
            </a:r>
            <a:r>
              <a:rPr lang="zh-CN" altLang="en-US" b="0" i="0" dirty="0">
                <a:solidFill>
                  <a:srgbClr val="121212"/>
                </a:solidFill>
                <a:effectLst/>
                <a:latin typeface="-apple-system"/>
              </a:rPr>
              <a:t>他可以利用目标模型本身为影子模型生成合成训练数据。直观来看，高置信度（</a:t>
            </a:r>
            <a:r>
              <a:rPr lang="en-US" altLang="zh-CN" b="0" i="0" dirty="0">
                <a:solidFill>
                  <a:srgbClr val="121212"/>
                </a:solidFill>
                <a:effectLst/>
                <a:latin typeface="-apple-system"/>
              </a:rPr>
              <a:t>high confidence</a:t>
            </a:r>
            <a:r>
              <a:rPr lang="zh-CN" altLang="en-US" b="0" i="0" dirty="0">
                <a:solidFill>
                  <a:srgbClr val="121212"/>
                </a:solidFill>
                <a:effectLst/>
                <a:latin typeface="-apple-system"/>
              </a:rPr>
              <a:t>）的目标模型分类的记录应当在统计上类似于目标的训练数据集，从而为影子模型提供良好的素材。</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091D220-A7A2-4F14-B496-6183EF473D55}" type="slidenum">
              <a:rPr lang="zh-CN" altLang="en-US" smtClean="0"/>
              <a:t>2</a:t>
            </a:fld>
            <a:endParaRPr lang="zh-CN" altLang="en-US"/>
          </a:p>
        </p:txBody>
      </p:sp>
    </p:spTree>
    <p:extLst>
      <p:ext uri="{BB962C8B-B14F-4D97-AF65-F5344CB8AC3E}">
        <p14:creationId xmlns:p14="http://schemas.microsoft.com/office/powerpoint/2010/main" val="2341244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effectLst/>
                <a:latin typeface="-apple-system"/>
              </a:rPr>
              <a:t>因为不知道模型的具体架构，阴影模型的意义就是模仿目标模型，例如我们模仿一个人，是不是我模仿你的行为越多，说明我和你越相似，类似这个道理，我的每一个类，相当于你的每一个行为。</a:t>
            </a:r>
            <a:r>
              <a:rPr lang="zh-CN" altLang="en-US" b="0" i="0" dirty="0">
                <a:solidFill>
                  <a:srgbClr val="4D4D4D"/>
                </a:solidFill>
                <a:effectLst/>
                <a:latin typeface="-apple-system"/>
              </a:rPr>
              <a:t>阴影模型必须以与目标模型类似的方式进行训练。</a:t>
            </a:r>
            <a:endParaRPr lang="en-US" altLang="zh-CN" b="1" i="0" dirty="0">
              <a:effectLst/>
              <a:latin typeface="-apple-system"/>
            </a:endParaRPr>
          </a:p>
          <a:p>
            <a:r>
              <a:rPr lang="zh-CN" altLang="en-US" b="0" i="0" dirty="0">
                <a:effectLst/>
                <a:latin typeface="-apple-system"/>
              </a:rPr>
              <a:t>阴影模型和目标模型一样进行训练，在我的理解就是，在近似训练成目标模型的同时，给生成的数据打了一个</a:t>
            </a:r>
            <a:r>
              <a:rPr lang="en-US" altLang="zh-CN" b="0" i="0" dirty="0">
                <a:effectLst/>
                <a:latin typeface="-apple-system"/>
              </a:rPr>
              <a:t>in/out</a:t>
            </a:r>
            <a:r>
              <a:rPr lang="zh-CN" altLang="en-US" b="0" i="0" dirty="0">
                <a:effectLst/>
                <a:latin typeface="-apple-system"/>
              </a:rPr>
              <a:t>的标签，然后将这些</a:t>
            </a:r>
            <a:r>
              <a:rPr lang="en-US" altLang="zh-CN" b="0" i="0" dirty="0">
                <a:effectLst/>
                <a:latin typeface="-apple-system"/>
              </a:rPr>
              <a:t>prediction </a:t>
            </a:r>
            <a:r>
              <a:rPr lang="zh-CN" altLang="en-US" b="0" i="0" dirty="0">
                <a:effectLst/>
                <a:latin typeface="-apple-system"/>
              </a:rPr>
              <a:t>，</a:t>
            </a:r>
            <a:r>
              <a:rPr lang="en-US" altLang="zh-CN" b="0" i="0" dirty="0" err="1">
                <a:effectLst/>
                <a:latin typeface="-apple-system"/>
              </a:rPr>
              <a:t>classlabel</a:t>
            </a:r>
            <a:r>
              <a:rPr lang="zh-CN" altLang="en-US" b="0" i="0" dirty="0">
                <a:effectLst/>
                <a:latin typeface="-apple-system"/>
              </a:rPr>
              <a:t>以及</a:t>
            </a:r>
            <a:r>
              <a:rPr lang="en-US" altLang="zh-CN" b="0" i="0" dirty="0">
                <a:effectLst/>
                <a:latin typeface="-apple-system"/>
              </a:rPr>
              <a:t>in/out</a:t>
            </a:r>
            <a:r>
              <a:rPr lang="zh-CN" altLang="en-US" b="0" i="0" dirty="0">
                <a:effectLst/>
                <a:latin typeface="-apple-system"/>
              </a:rPr>
              <a:t>作为攻击模型训练数据进行二分类学习</a:t>
            </a:r>
            <a:endParaRPr lang="en-US" altLang="zh-CN" b="0" i="0" dirty="0">
              <a:effectLst/>
              <a:latin typeface="-apple-system"/>
            </a:endParaRPr>
          </a:p>
          <a:p>
            <a:r>
              <a:rPr lang="en-US" altLang="zh-CN" b="0" i="0" dirty="0">
                <a:effectLst/>
                <a:latin typeface="-apple-system"/>
              </a:rPr>
              <a:t>((x), y</a:t>
            </a:r>
            <a:r>
              <a:rPr lang="zh-CN" altLang="en-US" b="0" i="0" dirty="0">
                <a:effectLst/>
                <a:latin typeface="-apple-system"/>
              </a:rPr>
              <a:t>标签</a:t>
            </a:r>
            <a:r>
              <a:rPr lang="en-US" altLang="zh-CN" b="0" i="0" dirty="0">
                <a:effectLst/>
                <a:latin typeface="-apple-system"/>
              </a:rPr>
              <a:t>)</a:t>
            </a:r>
          </a:p>
          <a:p>
            <a:r>
              <a:rPr lang="zh-CN" altLang="en-US" dirty="0"/>
              <a:t>阴影模型</a:t>
            </a:r>
            <a:r>
              <a:rPr lang="en-US" altLang="zh-CN" dirty="0"/>
              <a:t>((x),y</a:t>
            </a:r>
            <a:r>
              <a:rPr lang="zh-CN" altLang="en-US" dirty="0"/>
              <a:t>标签</a:t>
            </a:r>
            <a:r>
              <a:rPr lang="en-US" altLang="zh-CN" dirty="0"/>
              <a:t>)</a:t>
            </a:r>
            <a:r>
              <a:rPr lang="zh-CN" altLang="en-US" dirty="0"/>
              <a:t>一部分数据进行训练，一部分不进行训练</a:t>
            </a:r>
            <a:endParaRPr lang="en-US" altLang="zh-CN" dirty="0"/>
          </a:p>
          <a:p>
            <a:r>
              <a:rPr lang="zh-CN" altLang="en-US" dirty="0"/>
              <a:t>得到数据</a:t>
            </a:r>
            <a:r>
              <a:rPr lang="en-US" altLang="zh-CN" dirty="0"/>
              <a:t>(y,</a:t>
            </a:r>
            <a:r>
              <a:rPr lang="zh-CN" altLang="en-US" dirty="0"/>
              <a:t>标签，</a:t>
            </a:r>
            <a:r>
              <a:rPr lang="en-US" altLang="zh-CN" dirty="0" err="1"/>
              <a:t>yprediction</a:t>
            </a:r>
            <a:r>
              <a:rPr lang="zh-CN" altLang="en-US" dirty="0"/>
              <a:t>，</a:t>
            </a:r>
            <a:r>
              <a:rPr lang="en-US" altLang="zh-CN" dirty="0"/>
              <a:t>in/out</a:t>
            </a:r>
            <a:r>
              <a:rPr lang="zh-CN" altLang="en-US" dirty="0"/>
              <a:t>）</a:t>
            </a:r>
          </a:p>
        </p:txBody>
      </p:sp>
      <p:sp>
        <p:nvSpPr>
          <p:cNvPr id="4" name="灯片编号占位符 3"/>
          <p:cNvSpPr>
            <a:spLocks noGrp="1"/>
          </p:cNvSpPr>
          <p:nvPr>
            <p:ph type="sldNum" sz="quarter" idx="5"/>
          </p:nvPr>
        </p:nvSpPr>
        <p:spPr/>
        <p:txBody>
          <a:bodyPr/>
          <a:lstStyle/>
          <a:p>
            <a:fld id="{0091D220-A7A2-4F14-B496-6183EF473D55}" type="slidenum">
              <a:rPr lang="zh-CN" altLang="en-US" smtClean="0"/>
              <a:t>3</a:t>
            </a:fld>
            <a:endParaRPr lang="zh-CN" altLang="en-US"/>
          </a:p>
        </p:txBody>
      </p:sp>
    </p:spTree>
    <p:extLst>
      <p:ext uri="{BB962C8B-B14F-4D97-AF65-F5344CB8AC3E}">
        <p14:creationId xmlns:p14="http://schemas.microsoft.com/office/powerpoint/2010/main" val="2690894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我们考虑了一个攻击场景，参与者是攻击者，并且被动地攻击训练模型，其目标是攻击全局模型来获取成员信息。</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在联邦学习中，参与者持有目标模型的一个副本。因此，目标模型对攻击者来说是一个白盒。也就是说，攻击者可以看到每个隐藏层的内部结构、输出和梯度</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对于攻击者来说，最大的问题就是缺乏训练攻击模型的训练数据。</a:t>
            </a:r>
            <a:endParaRPr lang="en-US" altLang="zh-CN" b="0" i="0" dirty="0">
              <a:solidFill>
                <a:srgbClr val="2E3033"/>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0091D220-A7A2-4F14-B496-6183EF473D55}" type="slidenum">
              <a:rPr lang="zh-CN" altLang="en-US" smtClean="0"/>
              <a:t>5</a:t>
            </a:fld>
            <a:endParaRPr lang="zh-CN" altLang="en-US"/>
          </a:p>
        </p:txBody>
      </p:sp>
    </p:spTree>
    <p:extLst>
      <p:ext uri="{BB962C8B-B14F-4D97-AF65-F5344CB8AC3E}">
        <p14:creationId xmlns:p14="http://schemas.microsoft.com/office/powerpoint/2010/main" val="2243111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a:t>GAN</a:t>
            </a:r>
            <a:r>
              <a:rPr lang="zh-CN" altLang="en-US" dirty="0"/>
              <a:t>做本地数据增强，将生成的样本通过原模型生成标签，把生成的数据标为</a:t>
            </a:r>
            <a:r>
              <a:rPr lang="en-US" altLang="zh-CN" dirty="0"/>
              <a:t>out</a:t>
            </a:r>
            <a:r>
              <a:rPr lang="zh-CN" altLang="en-US" dirty="0"/>
              <a:t>，原始数据标为</a:t>
            </a:r>
            <a:r>
              <a:rPr lang="en-US" altLang="zh-CN" dirty="0"/>
              <a:t>int</a:t>
            </a:r>
            <a:r>
              <a:rPr lang="zh-CN" altLang="en-US" dirty="0"/>
              <a:t>，来将</a:t>
            </a:r>
            <a:r>
              <a:rPr lang="en-US" altLang="zh-CN" dirty="0"/>
              <a:t>prediction</a:t>
            </a:r>
            <a:r>
              <a:rPr lang="zh-CN" altLang="en-US" dirty="0"/>
              <a:t>，</a:t>
            </a:r>
            <a:r>
              <a:rPr lang="en-US" altLang="zh-CN" dirty="0"/>
              <a:t>label</a:t>
            </a:r>
            <a:r>
              <a:rPr lang="zh-CN" altLang="en-US" dirty="0"/>
              <a:t>和</a:t>
            </a:r>
            <a:r>
              <a:rPr lang="en-US" altLang="zh-CN" dirty="0"/>
              <a:t>in/out</a:t>
            </a:r>
            <a:r>
              <a:rPr lang="zh-CN" altLang="en-US" dirty="0"/>
              <a:t>作为输入，</a:t>
            </a:r>
          </a:p>
        </p:txBody>
      </p:sp>
      <p:sp>
        <p:nvSpPr>
          <p:cNvPr id="4" name="灯片编号占位符 3"/>
          <p:cNvSpPr>
            <a:spLocks noGrp="1"/>
          </p:cNvSpPr>
          <p:nvPr>
            <p:ph type="sldNum" sz="quarter" idx="5"/>
          </p:nvPr>
        </p:nvSpPr>
        <p:spPr/>
        <p:txBody>
          <a:bodyPr/>
          <a:lstStyle/>
          <a:p>
            <a:fld id="{0091D220-A7A2-4F14-B496-6183EF473D55}" type="slidenum">
              <a:rPr lang="zh-CN" altLang="en-US" smtClean="0"/>
              <a:t>6</a:t>
            </a:fld>
            <a:endParaRPr lang="zh-CN" altLang="en-US"/>
          </a:p>
        </p:txBody>
      </p:sp>
    </p:spTree>
    <p:extLst>
      <p:ext uri="{BB962C8B-B14F-4D97-AF65-F5344CB8AC3E}">
        <p14:creationId xmlns:p14="http://schemas.microsoft.com/office/powerpoint/2010/main" val="4015012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首先把判别器使用联邦的全局模型，不断优化生成器</a:t>
            </a:r>
            <a:endParaRPr lang="en-US" altLang="zh-CN" dirty="0"/>
          </a:p>
          <a:p>
            <a:endParaRPr lang="en-US" altLang="zh-CN" dirty="0"/>
          </a:p>
          <a:p>
            <a:r>
              <a:rPr lang="zh-CN" altLang="en-US" dirty="0"/>
              <a:t>使用全局模型来输出标签</a:t>
            </a:r>
            <a:r>
              <a:rPr lang="en-US" altLang="zh-CN" dirty="0"/>
              <a:t>y</a:t>
            </a:r>
          </a:p>
          <a:p>
            <a:endParaRPr lang="en-US" altLang="zh-CN" dirty="0"/>
          </a:p>
          <a:p>
            <a:r>
              <a:rPr lang="zh-CN" altLang="en-US" dirty="0"/>
              <a:t>再使用生成的数据和对应的</a:t>
            </a:r>
            <a:r>
              <a:rPr lang="en-US" altLang="zh-CN" dirty="0"/>
              <a:t>in/out</a:t>
            </a:r>
            <a:r>
              <a:rPr lang="zh-CN" altLang="en-US" dirty="0"/>
              <a:t>训练分类模型</a:t>
            </a:r>
          </a:p>
        </p:txBody>
      </p:sp>
      <p:sp>
        <p:nvSpPr>
          <p:cNvPr id="4" name="灯片编号占位符 3"/>
          <p:cNvSpPr>
            <a:spLocks noGrp="1"/>
          </p:cNvSpPr>
          <p:nvPr>
            <p:ph type="sldNum" sz="quarter" idx="5"/>
          </p:nvPr>
        </p:nvSpPr>
        <p:spPr/>
        <p:txBody>
          <a:bodyPr/>
          <a:lstStyle/>
          <a:p>
            <a:fld id="{0091D220-A7A2-4F14-B496-6183EF473D55}" type="slidenum">
              <a:rPr lang="zh-CN" altLang="en-US" smtClean="0"/>
              <a:t>7</a:t>
            </a:fld>
            <a:endParaRPr lang="zh-CN" altLang="en-US"/>
          </a:p>
        </p:txBody>
      </p:sp>
    </p:spTree>
    <p:extLst>
      <p:ext uri="{BB962C8B-B14F-4D97-AF65-F5344CB8AC3E}">
        <p14:creationId xmlns:p14="http://schemas.microsoft.com/office/powerpoint/2010/main" val="1793042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假设</a:t>
            </a:r>
            <a:r>
              <a:rPr lang="en-US" altLang="zh-CN" b="0" i="0" dirty="0">
                <a:solidFill>
                  <a:srgbClr val="2E3033"/>
                </a:solidFill>
                <a:effectLst/>
                <a:latin typeface="Arial" panose="020B0604020202020204" pitchFamily="34" charset="0"/>
              </a:rPr>
              <a:t>100</a:t>
            </a:r>
            <a:r>
              <a:rPr lang="zh-CN" altLang="en-US" b="0" i="0" dirty="0">
                <a:solidFill>
                  <a:srgbClr val="2E3033"/>
                </a:solidFill>
                <a:effectLst/>
                <a:latin typeface="Arial" panose="020B0604020202020204" pitchFamily="34" charset="0"/>
              </a:rPr>
              <a:t>个客户参与联合学习</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每个人都拥有</a:t>
            </a:r>
            <a:r>
              <a:rPr lang="en-US" altLang="zh-CN" b="0" i="0" dirty="0">
                <a:solidFill>
                  <a:srgbClr val="2E3033"/>
                </a:solidFill>
                <a:effectLst/>
                <a:latin typeface="Arial" panose="020B0604020202020204" pitchFamily="34" charset="0"/>
              </a:rPr>
              <a:t>60 MNIST</a:t>
            </a:r>
            <a:r>
              <a:rPr lang="zh-CN" altLang="en-US" b="0" i="0" dirty="0">
                <a:solidFill>
                  <a:srgbClr val="2E3033"/>
                </a:solidFill>
                <a:effectLst/>
                <a:latin typeface="Arial" panose="020B0604020202020204" pitchFamily="34" charset="0"/>
              </a:rPr>
              <a:t>训练样本数据集。让客户训练</a:t>
            </a:r>
            <a:r>
              <a:rPr lang="en-US" altLang="zh-CN" b="0" i="0" dirty="0">
                <a:solidFill>
                  <a:srgbClr val="2E3033"/>
                </a:solidFill>
                <a:effectLst/>
                <a:latin typeface="Arial" panose="020B0604020202020204" pitchFamily="34" charset="0"/>
              </a:rPr>
              <a:t>10epoch</a:t>
            </a:r>
            <a:r>
              <a:rPr lang="zh-CN" altLang="en-US" b="0" i="0" dirty="0">
                <a:solidFill>
                  <a:srgbClr val="2E3033"/>
                </a:solidFill>
                <a:effectLst/>
                <a:latin typeface="Arial" panose="020B0604020202020204" pitchFamily="34" charset="0"/>
              </a:rPr>
              <a:t>和设置学习率为</a:t>
            </a:r>
            <a:r>
              <a:rPr lang="en-US" altLang="zh-CN" b="0" i="0" dirty="0">
                <a:solidFill>
                  <a:srgbClr val="2E3033"/>
                </a:solidFill>
                <a:effectLst/>
                <a:latin typeface="Arial" panose="020B0604020202020204" pitchFamily="34" charset="0"/>
              </a:rPr>
              <a:t>0.001</a:t>
            </a:r>
            <a:r>
              <a:rPr lang="zh-CN" altLang="en-US" b="0" i="0" dirty="0">
                <a:solidFill>
                  <a:srgbClr val="2E3033"/>
                </a:solidFill>
                <a:effectLst/>
                <a:latin typeface="Arial" panose="020B0604020202020204" pitchFamily="34" charset="0"/>
              </a:rPr>
              <a:t>。</a:t>
            </a:r>
            <a:endParaRPr lang="en-US" altLang="zh-CN" b="0" i="0" dirty="0">
              <a:solidFill>
                <a:srgbClr val="2E3033"/>
              </a:solidFill>
              <a:effectLst/>
              <a:latin typeface="Arial" panose="020B0604020202020204" pitchFamily="34" charset="0"/>
            </a:endParaRPr>
          </a:p>
          <a:p>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为了评估攻击模型的预测精度，对训练数据集和测试数据集进行随机重组，选择执行攻击模型。为了进行比较，我们将随机猜想的精度设为</a:t>
            </a:r>
            <a:r>
              <a:rPr lang="en-US" altLang="zh-CN" b="0" i="0" dirty="0">
                <a:solidFill>
                  <a:srgbClr val="2E3033"/>
                </a:solidFill>
                <a:effectLst/>
                <a:latin typeface="Arial" panose="020B0604020202020204" pitchFamily="34" charset="0"/>
              </a:rPr>
              <a:t>0.5</a:t>
            </a:r>
            <a:r>
              <a:rPr lang="zh-CN" altLang="en-US" b="0" i="0" dirty="0">
                <a:solidFill>
                  <a:srgbClr val="2E3033"/>
                </a:solidFill>
                <a:effectLst/>
                <a:latin typeface="Arial" panose="020B0604020202020204" pitchFamily="34" charset="0"/>
              </a:rPr>
              <a:t>的基线。</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攻击模型的预测准确度和召回率如图所示</a:t>
            </a:r>
            <a:endParaRPr lang="en-US" altLang="zh-CN" b="0" i="0" dirty="0">
              <a:solidFill>
                <a:srgbClr val="2E3033"/>
              </a:solidFill>
              <a:effectLst/>
              <a:latin typeface="Arial" panose="020B0604020202020204" pitchFamily="34" charset="0"/>
            </a:endParaRPr>
          </a:p>
          <a:p>
            <a:endParaRPr lang="en-US" altLang="zh-CN" b="0" i="0" dirty="0">
              <a:solidFill>
                <a:srgbClr val="2E30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我们的攻击对</a:t>
            </a:r>
            <a:r>
              <a:rPr lang="en-US" altLang="zh-CN" b="0" i="0" dirty="0">
                <a:solidFill>
                  <a:srgbClr val="333333"/>
                </a:solidFill>
                <a:effectLst/>
                <a:latin typeface="Arial" panose="020B0604020202020204" pitchFamily="34" charset="0"/>
              </a:rPr>
              <a:t>MNIST</a:t>
            </a:r>
            <a:r>
              <a:rPr lang="zh-CN" altLang="en-US" b="0" i="0" dirty="0">
                <a:solidFill>
                  <a:srgbClr val="333333"/>
                </a:solidFill>
                <a:effectLst/>
                <a:latin typeface="Arial" panose="020B0604020202020204" pitchFamily="34" charset="0"/>
              </a:rPr>
              <a:t>数据集的平均攻击精度为</a:t>
            </a:r>
            <a:r>
              <a:rPr lang="en-US" altLang="zh-CN" b="0" i="0" dirty="0">
                <a:solidFill>
                  <a:srgbClr val="333333"/>
                </a:solidFill>
                <a:effectLst/>
                <a:latin typeface="Arial" panose="020B0604020202020204" pitchFamily="34" charset="0"/>
              </a:rPr>
              <a:t>97.9%</a:t>
            </a:r>
            <a:r>
              <a:rPr lang="zh-CN" altLang="en-US" b="0" i="0" dirty="0">
                <a:solidFill>
                  <a:srgbClr val="333333"/>
                </a:solidFill>
                <a:effectLst/>
                <a:latin typeface="Arial" panose="020B0604020202020204" pitchFamily="34" charset="0"/>
              </a:rPr>
              <a:t>。从图</a:t>
            </a:r>
            <a:r>
              <a:rPr lang="en-US" altLang="zh-CN" b="0" i="0" dirty="0">
                <a:solidFill>
                  <a:srgbClr val="333333"/>
                </a:solidFill>
                <a:effectLst/>
                <a:latin typeface="Arial" panose="020B0604020202020204" pitchFamily="34" charset="0"/>
              </a:rPr>
              <a:t>3</a:t>
            </a:r>
            <a:r>
              <a:rPr lang="zh-CN" altLang="en-US" b="0" i="0" dirty="0">
                <a:solidFill>
                  <a:srgbClr val="333333"/>
                </a:solidFill>
                <a:effectLst/>
                <a:latin typeface="Arial" panose="020B0604020202020204" pitchFamily="34" charset="0"/>
              </a:rPr>
              <a:t>可以看出，我们的攻击方法对大多数类的攻击精度都超过了</a:t>
            </a:r>
            <a:r>
              <a:rPr lang="en-US" altLang="zh-CN" b="0" i="0" dirty="0">
                <a:solidFill>
                  <a:srgbClr val="333333"/>
                </a:solidFill>
                <a:effectLst/>
                <a:latin typeface="Arial" panose="020B0604020202020204" pitchFamily="34" charset="0"/>
              </a:rPr>
              <a:t>95%</a:t>
            </a:r>
            <a:r>
              <a:rPr lang="zh-CN" altLang="en-US" b="0" i="0" dirty="0">
                <a:solidFill>
                  <a:srgbClr val="333333"/>
                </a:solidFill>
                <a:effectLst/>
                <a:latin typeface="Arial" panose="020B0604020202020204" pitchFamily="34" charset="0"/>
              </a:rPr>
              <a:t>。</a:t>
            </a:r>
            <a:endParaRPr lang="zh-CN" altLang="en-US" dirty="0"/>
          </a:p>
        </p:txBody>
      </p:sp>
      <p:sp>
        <p:nvSpPr>
          <p:cNvPr id="4" name="灯片编号占位符 3"/>
          <p:cNvSpPr>
            <a:spLocks noGrp="1"/>
          </p:cNvSpPr>
          <p:nvPr>
            <p:ph type="sldNum" sz="quarter" idx="5"/>
          </p:nvPr>
        </p:nvSpPr>
        <p:spPr/>
        <p:txBody>
          <a:bodyPr/>
          <a:lstStyle/>
          <a:p>
            <a:fld id="{0091D220-A7A2-4F14-B496-6183EF473D55}" type="slidenum">
              <a:rPr lang="zh-CN" altLang="en-US" smtClean="0"/>
              <a:t>8</a:t>
            </a:fld>
            <a:endParaRPr lang="zh-CN" altLang="en-US"/>
          </a:p>
        </p:txBody>
      </p:sp>
    </p:spTree>
    <p:extLst>
      <p:ext uri="{BB962C8B-B14F-4D97-AF65-F5344CB8AC3E}">
        <p14:creationId xmlns:p14="http://schemas.microsoft.com/office/powerpoint/2010/main" val="3625330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每个标签的训练数据对攻击模型的影响，</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当对手有一个有</a:t>
            </a:r>
            <a:r>
              <a:rPr lang="en-US" altLang="zh-CN" b="0" i="0" dirty="0">
                <a:solidFill>
                  <a:srgbClr val="2E3033"/>
                </a:solidFill>
                <a:effectLst/>
                <a:latin typeface="Arial" panose="020B0604020202020204" pitchFamily="34" charset="0"/>
              </a:rPr>
              <a:t>100</a:t>
            </a:r>
            <a:r>
              <a:rPr lang="zh-CN" altLang="en-US" b="0" i="0" dirty="0">
                <a:solidFill>
                  <a:srgbClr val="2E3033"/>
                </a:solidFill>
                <a:effectLst/>
                <a:latin typeface="Arial" panose="020B0604020202020204" pitchFamily="34" charset="0"/>
              </a:rPr>
              <a:t>个数据记录的数据集时，总体的精度是</a:t>
            </a:r>
            <a:r>
              <a:rPr lang="en-US" altLang="zh-CN" b="0" i="0" dirty="0">
                <a:solidFill>
                  <a:srgbClr val="2E3033"/>
                </a:solidFill>
                <a:effectLst/>
                <a:latin typeface="Arial" panose="020B0604020202020204" pitchFamily="34" charset="0"/>
              </a:rPr>
              <a:t>52.9%</a:t>
            </a:r>
            <a:r>
              <a:rPr lang="zh-CN" altLang="en-US" b="0" i="0" dirty="0">
                <a:solidFill>
                  <a:srgbClr val="2E3033"/>
                </a:solidFill>
                <a:effectLst/>
                <a:latin typeface="Arial" panose="020B0604020202020204" pitchFamily="34" charset="0"/>
              </a:rPr>
              <a:t>，接近随机猜测的精度。而训练数据集丰富到</a:t>
            </a:r>
            <a:r>
              <a:rPr lang="en-US" altLang="zh-CN" b="0" i="0" dirty="0">
                <a:solidFill>
                  <a:srgbClr val="2E3033"/>
                </a:solidFill>
                <a:effectLst/>
                <a:latin typeface="Arial" panose="020B0604020202020204" pitchFamily="34" charset="0"/>
              </a:rPr>
              <a:t>1000</a:t>
            </a:r>
            <a:r>
              <a:rPr lang="zh-CN" altLang="en-US" b="0" i="0" dirty="0">
                <a:solidFill>
                  <a:srgbClr val="2E3033"/>
                </a:solidFill>
                <a:effectLst/>
                <a:latin typeface="Arial" panose="020B0604020202020204" pitchFamily="34" charset="0"/>
              </a:rPr>
              <a:t>后，准确率提高到</a:t>
            </a:r>
            <a:r>
              <a:rPr lang="en-US" altLang="zh-CN" b="0" i="0" dirty="0">
                <a:solidFill>
                  <a:srgbClr val="2E3033"/>
                </a:solidFill>
                <a:effectLst/>
                <a:latin typeface="Arial" panose="020B0604020202020204" pitchFamily="34" charset="0"/>
              </a:rPr>
              <a:t>97.9%</a:t>
            </a:r>
            <a:r>
              <a:rPr lang="zh-CN" altLang="en-US" b="0" i="0" dirty="0">
                <a:solidFill>
                  <a:srgbClr val="2E3033"/>
                </a:solidFill>
                <a:effectLst/>
                <a:latin typeface="Arial" panose="020B0604020202020204" pitchFamily="34" charset="0"/>
              </a:rPr>
              <a:t>。</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随着训练数据量的增加，训练的精度逐渐提高。包含</a:t>
            </a:r>
            <a:r>
              <a:rPr lang="en-US" altLang="zh-CN" b="0" i="0" dirty="0">
                <a:solidFill>
                  <a:srgbClr val="2E3033"/>
                </a:solidFill>
                <a:effectLst/>
                <a:latin typeface="Arial" panose="020B0604020202020204" pitchFamily="34" charset="0"/>
              </a:rPr>
              <a:t>5000</a:t>
            </a:r>
            <a:r>
              <a:rPr lang="zh-CN" altLang="en-US" b="0" i="0" dirty="0">
                <a:solidFill>
                  <a:srgbClr val="2E3033"/>
                </a:solidFill>
                <a:effectLst/>
                <a:latin typeface="Arial" panose="020B0604020202020204" pitchFamily="34" charset="0"/>
              </a:rPr>
              <a:t>条数据记录的数据集具有最高的测试精度，接近</a:t>
            </a:r>
            <a:r>
              <a:rPr lang="en-US" altLang="zh-CN" b="0" i="0" dirty="0">
                <a:solidFill>
                  <a:srgbClr val="2E3033"/>
                </a:solidFill>
                <a:effectLst/>
                <a:latin typeface="Arial" panose="020B0604020202020204" pitchFamily="34" charset="0"/>
              </a:rPr>
              <a:t>1</a:t>
            </a:r>
            <a:r>
              <a:rPr lang="zh-CN" altLang="en-US" b="0" i="0" dirty="0">
                <a:solidFill>
                  <a:srgbClr val="2E3033"/>
                </a:solidFill>
                <a:effectLst/>
                <a:latin typeface="Arial" panose="020B0604020202020204" pitchFamily="34" charset="0"/>
              </a:rPr>
              <a:t>。</a:t>
            </a:r>
            <a:endParaRPr lang="zh-CN" altLang="en-US" dirty="0"/>
          </a:p>
        </p:txBody>
      </p:sp>
      <p:sp>
        <p:nvSpPr>
          <p:cNvPr id="4" name="灯片编号占位符 3"/>
          <p:cNvSpPr>
            <a:spLocks noGrp="1"/>
          </p:cNvSpPr>
          <p:nvPr>
            <p:ph type="sldNum" sz="quarter" idx="5"/>
          </p:nvPr>
        </p:nvSpPr>
        <p:spPr/>
        <p:txBody>
          <a:bodyPr/>
          <a:lstStyle/>
          <a:p>
            <a:fld id="{0091D220-A7A2-4F14-B496-6183EF473D55}" type="slidenum">
              <a:rPr lang="zh-CN" altLang="en-US" smtClean="0"/>
              <a:t>9</a:t>
            </a:fld>
            <a:endParaRPr lang="zh-CN" altLang="en-US"/>
          </a:p>
        </p:txBody>
      </p:sp>
    </p:spTree>
    <p:extLst>
      <p:ext uri="{BB962C8B-B14F-4D97-AF65-F5344CB8AC3E}">
        <p14:creationId xmlns:p14="http://schemas.microsoft.com/office/powerpoint/2010/main" val="3643193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全局模型对攻击的影响，过度拟合的模型更容易受到推断攻击。模型的过度拟合程度越高，预测在班级标签周围的分布就越明显。因此，我们在一个过度训练模型上证明了攻击精度。选择每个标签的数据量为</a:t>
            </a:r>
            <a:r>
              <a:rPr lang="en-US" altLang="zh-CN" b="0" i="0" dirty="0">
                <a:solidFill>
                  <a:srgbClr val="2E3033"/>
                </a:solidFill>
                <a:effectLst/>
                <a:latin typeface="Arial" panose="020B0604020202020204" pitchFamily="34" charset="0"/>
              </a:rPr>
              <a:t>1000</a:t>
            </a:r>
            <a:endParaRPr lang="zh-CN" altLang="en-US" dirty="0"/>
          </a:p>
        </p:txBody>
      </p:sp>
      <p:sp>
        <p:nvSpPr>
          <p:cNvPr id="4" name="灯片编号占位符 3"/>
          <p:cNvSpPr>
            <a:spLocks noGrp="1"/>
          </p:cNvSpPr>
          <p:nvPr>
            <p:ph type="sldNum" sz="quarter" idx="5"/>
          </p:nvPr>
        </p:nvSpPr>
        <p:spPr/>
        <p:txBody>
          <a:bodyPr/>
          <a:lstStyle/>
          <a:p>
            <a:fld id="{0091D220-A7A2-4F14-B496-6183EF473D55}" type="slidenum">
              <a:rPr lang="zh-CN" altLang="en-US" smtClean="0"/>
              <a:t>10</a:t>
            </a:fld>
            <a:endParaRPr lang="zh-CN" altLang="en-US"/>
          </a:p>
        </p:txBody>
      </p:sp>
    </p:spTree>
    <p:extLst>
      <p:ext uri="{BB962C8B-B14F-4D97-AF65-F5344CB8AC3E}">
        <p14:creationId xmlns:p14="http://schemas.microsoft.com/office/powerpoint/2010/main" val="2511515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871C2-57AB-4AF2-8878-8840AC2C371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B9A81DC-EB4F-4E8C-8077-428045F203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E02AADF-2C22-4521-BB02-4FC4545C8728}"/>
              </a:ext>
            </a:extLst>
          </p:cNvPr>
          <p:cNvSpPr>
            <a:spLocks noGrp="1"/>
          </p:cNvSpPr>
          <p:nvPr>
            <p:ph type="dt" sz="half" idx="10"/>
          </p:nvPr>
        </p:nvSpPr>
        <p:spPr/>
        <p:txBody>
          <a:bodyPr/>
          <a:lstStyle/>
          <a:p>
            <a:fld id="{8CBBB9D7-2EB7-4CA4-8D9E-BE80400D4F63}"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B737F6C4-EED6-48B0-AC1F-4BFFEFF306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5D76D5-1318-4A6C-9E4D-020DD82B1950}"/>
              </a:ext>
            </a:extLst>
          </p:cNvPr>
          <p:cNvSpPr>
            <a:spLocks noGrp="1"/>
          </p:cNvSpPr>
          <p:nvPr>
            <p:ph type="sldNum" sz="quarter" idx="12"/>
          </p:nvPr>
        </p:nvSpPr>
        <p:spPr/>
        <p:txBody>
          <a:bodyPr/>
          <a:lstStyle/>
          <a:p>
            <a:fld id="{6A4D90E0-D8C3-4AFA-94D5-010FE8364621}" type="slidenum">
              <a:rPr lang="zh-CN" altLang="en-US" smtClean="0"/>
              <a:t>‹#›</a:t>
            </a:fld>
            <a:endParaRPr lang="zh-CN" altLang="en-US"/>
          </a:p>
        </p:txBody>
      </p:sp>
    </p:spTree>
    <p:extLst>
      <p:ext uri="{BB962C8B-B14F-4D97-AF65-F5344CB8AC3E}">
        <p14:creationId xmlns:p14="http://schemas.microsoft.com/office/powerpoint/2010/main" val="694897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059677-8BF3-4D6E-9D11-D3AEF07745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1AD6F4D-DAA8-40E2-AB81-5B81F18BC5E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768C86-E139-41E9-946A-E43889771CA9}"/>
              </a:ext>
            </a:extLst>
          </p:cNvPr>
          <p:cNvSpPr>
            <a:spLocks noGrp="1"/>
          </p:cNvSpPr>
          <p:nvPr>
            <p:ph type="dt" sz="half" idx="10"/>
          </p:nvPr>
        </p:nvSpPr>
        <p:spPr/>
        <p:txBody>
          <a:bodyPr/>
          <a:lstStyle/>
          <a:p>
            <a:fld id="{8CBBB9D7-2EB7-4CA4-8D9E-BE80400D4F63}"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7DFEA6AA-4A40-422D-831B-C4413060F5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D0F03D-1B8F-47BB-9F6F-1C6F7CB860F4}"/>
              </a:ext>
            </a:extLst>
          </p:cNvPr>
          <p:cNvSpPr>
            <a:spLocks noGrp="1"/>
          </p:cNvSpPr>
          <p:nvPr>
            <p:ph type="sldNum" sz="quarter" idx="12"/>
          </p:nvPr>
        </p:nvSpPr>
        <p:spPr/>
        <p:txBody>
          <a:bodyPr/>
          <a:lstStyle/>
          <a:p>
            <a:fld id="{6A4D90E0-D8C3-4AFA-94D5-010FE8364621}" type="slidenum">
              <a:rPr lang="zh-CN" altLang="en-US" smtClean="0"/>
              <a:t>‹#›</a:t>
            </a:fld>
            <a:endParaRPr lang="zh-CN" altLang="en-US"/>
          </a:p>
        </p:txBody>
      </p:sp>
    </p:spTree>
    <p:extLst>
      <p:ext uri="{BB962C8B-B14F-4D97-AF65-F5344CB8AC3E}">
        <p14:creationId xmlns:p14="http://schemas.microsoft.com/office/powerpoint/2010/main" val="658147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83355A5-4296-4630-AC24-B9653F00033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F3673A1-636C-43C0-88AD-C42BBB65E93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0C9EF3-571D-415C-B74A-DE266082562C}"/>
              </a:ext>
            </a:extLst>
          </p:cNvPr>
          <p:cNvSpPr>
            <a:spLocks noGrp="1"/>
          </p:cNvSpPr>
          <p:nvPr>
            <p:ph type="dt" sz="half" idx="10"/>
          </p:nvPr>
        </p:nvSpPr>
        <p:spPr/>
        <p:txBody>
          <a:bodyPr/>
          <a:lstStyle/>
          <a:p>
            <a:fld id="{8CBBB9D7-2EB7-4CA4-8D9E-BE80400D4F63}"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460FCA62-ECFC-41E1-B502-D638E762C1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EE6BDE-9385-4545-9374-C5A2FD7750B1}"/>
              </a:ext>
            </a:extLst>
          </p:cNvPr>
          <p:cNvSpPr>
            <a:spLocks noGrp="1"/>
          </p:cNvSpPr>
          <p:nvPr>
            <p:ph type="sldNum" sz="quarter" idx="12"/>
          </p:nvPr>
        </p:nvSpPr>
        <p:spPr/>
        <p:txBody>
          <a:bodyPr/>
          <a:lstStyle/>
          <a:p>
            <a:fld id="{6A4D90E0-D8C3-4AFA-94D5-010FE8364621}" type="slidenum">
              <a:rPr lang="zh-CN" altLang="en-US" smtClean="0"/>
              <a:t>‹#›</a:t>
            </a:fld>
            <a:endParaRPr lang="zh-CN" altLang="en-US"/>
          </a:p>
        </p:txBody>
      </p:sp>
    </p:spTree>
    <p:extLst>
      <p:ext uri="{BB962C8B-B14F-4D97-AF65-F5344CB8AC3E}">
        <p14:creationId xmlns:p14="http://schemas.microsoft.com/office/powerpoint/2010/main" val="2062841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CC764-23BE-4ADB-B451-51521EE8C5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BAE19B-E300-46E8-9625-5180E38A0F2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335DC6-889A-400F-8B77-FC828AE8A129}"/>
              </a:ext>
            </a:extLst>
          </p:cNvPr>
          <p:cNvSpPr>
            <a:spLocks noGrp="1"/>
          </p:cNvSpPr>
          <p:nvPr>
            <p:ph type="dt" sz="half" idx="10"/>
          </p:nvPr>
        </p:nvSpPr>
        <p:spPr/>
        <p:txBody>
          <a:bodyPr/>
          <a:lstStyle/>
          <a:p>
            <a:fld id="{8CBBB9D7-2EB7-4CA4-8D9E-BE80400D4F63}"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CB92AF4E-186C-4C94-B6C5-073FE1F833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DF4C00-F019-4CDC-B53F-03C980B7AC56}"/>
              </a:ext>
            </a:extLst>
          </p:cNvPr>
          <p:cNvSpPr>
            <a:spLocks noGrp="1"/>
          </p:cNvSpPr>
          <p:nvPr>
            <p:ph type="sldNum" sz="quarter" idx="12"/>
          </p:nvPr>
        </p:nvSpPr>
        <p:spPr/>
        <p:txBody>
          <a:bodyPr/>
          <a:lstStyle/>
          <a:p>
            <a:fld id="{6A4D90E0-D8C3-4AFA-94D5-010FE8364621}" type="slidenum">
              <a:rPr lang="zh-CN" altLang="en-US" smtClean="0"/>
              <a:t>‹#›</a:t>
            </a:fld>
            <a:endParaRPr lang="zh-CN" altLang="en-US"/>
          </a:p>
        </p:txBody>
      </p:sp>
    </p:spTree>
    <p:extLst>
      <p:ext uri="{BB962C8B-B14F-4D97-AF65-F5344CB8AC3E}">
        <p14:creationId xmlns:p14="http://schemas.microsoft.com/office/powerpoint/2010/main" val="300257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AC383-203C-4F8B-B7F4-889A4A4705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5CEC1A8-13E0-45E9-888D-AD68748C4B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1C86D28-1120-4B56-8CC3-2EF8FB697F84}"/>
              </a:ext>
            </a:extLst>
          </p:cNvPr>
          <p:cNvSpPr>
            <a:spLocks noGrp="1"/>
          </p:cNvSpPr>
          <p:nvPr>
            <p:ph type="dt" sz="half" idx="10"/>
          </p:nvPr>
        </p:nvSpPr>
        <p:spPr/>
        <p:txBody>
          <a:bodyPr/>
          <a:lstStyle/>
          <a:p>
            <a:fld id="{8CBBB9D7-2EB7-4CA4-8D9E-BE80400D4F63}"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E8CEC6E9-C9A2-4E36-A8FF-F71949C7FF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76568D-C853-4724-A2D7-CE1B7D1E34EF}"/>
              </a:ext>
            </a:extLst>
          </p:cNvPr>
          <p:cNvSpPr>
            <a:spLocks noGrp="1"/>
          </p:cNvSpPr>
          <p:nvPr>
            <p:ph type="sldNum" sz="quarter" idx="12"/>
          </p:nvPr>
        </p:nvSpPr>
        <p:spPr/>
        <p:txBody>
          <a:bodyPr/>
          <a:lstStyle/>
          <a:p>
            <a:fld id="{6A4D90E0-D8C3-4AFA-94D5-010FE8364621}" type="slidenum">
              <a:rPr lang="zh-CN" altLang="en-US" smtClean="0"/>
              <a:t>‹#›</a:t>
            </a:fld>
            <a:endParaRPr lang="zh-CN" altLang="en-US"/>
          </a:p>
        </p:txBody>
      </p:sp>
    </p:spTree>
    <p:extLst>
      <p:ext uri="{BB962C8B-B14F-4D97-AF65-F5344CB8AC3E}">
        <p14:creationId xmlns:p14="http://schemas.microsoft.com/office/powerpoint/2010/main" val="989043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C54879-9627-48B8-AFAD-5F17F97ABF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4D185F-9BCA-4EDC-BDE7-1A54F41943C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504A1B0-8C50-4BA6-B32C-FB7D9C723EC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BD6440B-E5A3-4BDB-A298-6419475EA331}"/>
              </a:ext>
            </a:extLst>
          </p:cNvPr>
          <p:cNvSpPr>
            <a:spLocks noGrp="1"/>
          </p:cNvSpPr>
          <p:nvPr>
            <p:ph type="dt" sz="half" idx="10"/>
          </p:nvPr>
        </p:nvSpPr>
        <p:spPr/>
        <p:txBody>
          <a:bodyPr/>
          <a:lstStyle/>
          <a:p>
            <a:fld id="{8CBBB9D7-2EB7-4CA4-8D9E-BE80400D4F63}" type="datetimeFigureOut">
              <a:rPr lang="zh-CN" altLang="en-US" smtClean="0"/>
              <a:t>2020/12/7</a:t>
            </a:fld>
            <a:endParaRPr lang="zh-CN" altLang="en-US"/>
          </a:p>
        </p:txBody>
      </p:sp>
      <p:sp>
        <p:nvSpPr>
          <p:cNvPr id="6" name="页脚占位符 5">
            <a:extLst>
              <a:ext uri="{FF2B5EF4-FFF2-40B4-BE49-F238E27FC236}">
                <a16:creationId xmlns:a16="http://schemas.microsoft.com/office/drawing/2014/main" id="{81CF7638-E202-4E34-B720-14D4477A94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BA7E5E-7A4E-4CC9-8B2B-5C83EFC742CE}"/>
              </a:ext>
            </a:extLst>
          </p:cNvPr>
          <p:cNvSpPr>
            <a:spLocks noGrp="1"/>
          </p:cNvSpPr>
          <p:nvPr>
            <p:ph type="sldNum" sz="quarter" idx="12"/>
          </p:nvPr>
        </p:nvSpPr>
        <p:spPr/>
        <p:txBody>
          <a:bodyPr/>
          <a:lstStyle/>
          <a:p>
            <a:fld id="{6A4D90E0-D8C3-4AFA-94D5-010FE8364621}" type="slidenum">
              <a:rPr lang="zh-CN" altLang="en-US" smtClean="0"/>
              <a:t>‹#›</a:t>
            </a:fld>
            <a:endParaRPr lang="zh-CN" altLang="en-US"/>
          </a:p>
        </p:txBody>
      </p:sp>
    </p:spTree>
    <p:extLst>
      <p:ext uri="{BB962C8B-B14F-4D97-AF65-F5344CB8AC3E}">
        <p14:creationId xmlns:p14="http://schemas.microsoft.com/office/powerpoint/2010/main" val="91680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3E0DB-8D4C-4859-B5B9-1C9F9E94B7F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9FA0631-AFCC-4A78-8094-7CD855676D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68545C-2820-42E7-ACB9-66111CAE5DD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40AB984-FFA6-48D2-9F7F-EE5BE67C17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C27900B-CC43-4C65-8293-56FD828D01C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832B541-D8E1-4287-8FC4-3B88AA99FC91}"/>
              </a:ext>
            </a:extLst>
          </p:cNvPr>
          <p:cNvSpPr>
            <a:spLocks noGrp="1"/>
          </p:cNvSpPr>
          <p:nvPr>
            <p:ph type="dt" sz="half" idx="10"/>
          </p:nvPr>
        </p:nvSpPr>
        <p:spPr/>
        <p:txBody>
          <a:bodyPr/>
          <a:lstStyle/>
          <a:p>
            <a:fld id="{8CBBB9D7-2EB7-4CA4-8D9E-BE80400D4F63}" type="datetimeFigureOut">
              <a:rPr lang="zh-CN" altLang="en-US" smtClean="0"/>
              <a:t>2020/12/7</a:t>
            </a:fld>
            <a:endParaRPr lang="zh-CN" altLang="en-US"/>
          </a:p>
        </p:txBody>
      </p:sp>
      <p:sp>
        <p:nvSpPr>
          <p:cNvPr id="8" name="页脚占位符 7">
            <a:extLst>
              <a:ext uri="{FF2B5EF4-FFF2-40B4-BE49-F238E27FC236}">
                <a16:creationId xmlns:a16="http://schemas.microsoft.com/office/drawing/2014/main" id="{56914B7D-0CB4-4177-A29C-42B7356D99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6968636-72E3-451D-9FB8-2AB7901F8F34}"/>
              </a:ext>
            </a:extLst>
          </p:cNvPr>
          <p:cNvSpPr>
            <a:spLocks noGrp="1"/>
          </p:cNvSpPr>
          <p:nvPr>
            <p:ph type="sldNum" sz="quarter" idx="12"/>
          </p:nvPr>
        </p:nvSpPr>
        <p:spPr/>
        <p:txBody>
          <a:bodyPr/>
          <a:lstStyle/>
          <a:p>
            <a:fld id="{6A4D90E0-D8C3-4AFA-94D5-010FE8364621}" type="slidenum">
              <a:rPr lang="zh-CN" altLang="en-US" smtClean="0"/>
              <a:t>‹#›</a:t>
            </a:fld>
            <a:endParaRPr lang="zh-CN" altLang="en-US"/>
          </a:p>
        </p:txBody>
      </p:sp>
    </p:spTree>
    <p:extLst>
      <p:ext uri="{BB962C8B-B14F-4D97-AF65-F5344CB8AC3E}">
        <p14:creationId xmlns:p14="http://schemas.microsoft.com/office/powerpoint/2010/main" val="177733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FA2F7-D2D2-4490-B17B-8CE4DBD45FA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306BB30-530A-4B68-B5D3-7B9186814362}"/>
              </a:ext>
            </a:extLst>
          </p:cNvPr>
          <p:cNvSpPr>
            <a:spLocks noGrp="1"/>
          </p:cNvSpPr>
          <p:nvPr>
            <p:ph type="dt" sz="half" idx="10"/>
          </p:nvPr>
        </p:nvSpPr>
        <p:spPr/>
        <p:txBody>
          <a:bodyPr/>
          <a:lstStyle/>
          <a:p>
            <a:fld id="{8CBBB9D7-2EB7-4CA4-8D9E-BE80400D4F63}" type="datetimeFigureOut">
              <a:rPr lang="zh-CN" altLang="en-US" smtClean="0"/>
              <a:t>2020/12/7</a:t>
            </a:fld>
            <a:endParaRPr lang="zh-CN" altLang="en-US"/>
          </a:p>
        </p:txBody>
      </p:sp>
      <p:sp>
        <p:nvSpPr>
          <p:cNvPr id="4" name="页脚占位符 3">
            <a:extLst>
              <a:ext uri="{FF2B5EF4-FFF2-40B4-BE49-F238E27FC236}">
                <a16:creationId xmlns:a16="http://schemas.microsoft.com/office/drawing/2014/main" id="{ECD0E76F-D5C8-4612-9C7A-ED8D4327ECF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F8288B-28F9-4D52-9CFD-B5807C962D3D}"/>
              </a:ext>
            </a:extLst>
          </p:cNvPr>
          <p:cNvSpPr>
            <a:spLocks noGrp="1"/>
          </p:cNvSpPr>
          <p:nvPr>
            <p:ph type="sldNum" sz="quarter" idx="12"/>
          </p:nvPr>
        </p:nvSpPr>
        <p:spPr/>
        <p:txBody>
          <a:bodyPr/>
          <a:lstStyle/>
          <a:p>
            <a:fld id="{6A4D90E0-D8C3-4AFA-94D5-010FE8364621}" type="slidenum">
              <a:rPr lang="zh-CN" altLang="en-US" smtClean="0"/>
              <a:t>‹#›</a:t>
            </a:fld>
            <a:endParaRPr lang="zh-CN" altLang="en-US"/>
          </a:p>
        </p:txBody>
      </p:sp>
    </p:spTree>
    <p:extLst>
      <p:ext uri="{BB962C8B-B14F-4D97-AF65-F5344CB8AC3E}">
        <p14:creationId xmlns:p14="http://schemas.microsoft.com/office/powerpoint/2010/main" val="2063727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4AE4165-C00A-4B99-AB4F-0E43527D4560}"/>
              </a:ext>
            </a:extLst>
          </p:cNvPr>
          <p:cNvSpPr>
            <a:spLocks noGrp="1"/>
          </p:cNvSpPr>
          <p:nvPr>
            <p:ph type="dt" sz="half" idx="10"/>
          </p:nvPr>
        </p:nvSpPr>
        <p:spPr/>
        <p:txBody>
          <a:bodyPr/>
          <a:lstStyle/>
          <a:p>
            <a:fld id="{8CBBB9D7-2EB7-4CA4-8D9E-BE80400D4F63}" type="datetimeFigureOut">
              <a:rPr lang="zh-CN" altLang="en-US" smtClean="0"/>
              <a:t>2020/12/7</a:t>
            </a:fld>
            <a:endParaRPr lang="zh-CN" altLang="en-US"/>
          </a:p>
        </p:txBody>
      </p:sp>
      <p:sp>
        <p:nvSpPr>
          <p:cNvPr id="3" name="页脚占位符 2">
            <a:extLst>
              <a:ext uri="{FF2B5EF4-FFF2-40B4-BE49-F238E27FC236}">
                <a16:creationId xmlns:a16="http://schemas.microsoft.com/office/drawing/2014/main" id="{E6551BF2-29B6-40C0-8311-CBBBB84E571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14B145-5051-4259-9CBE-BA8B3D3A48DB}"/>
              </a:ext>
            </a:extLst>
          </p:cNvPr>
          <p:cNvSpPr>
            <a:spLocks noGrp="1"/>
          </p:cNvSpPr>
          <p:nvPr>
            <p:ph type="sldNum" sz="quarter" idx="12"/>
          </p:nvPr>
        </p:nvSpPr>
        <p:spPr/>
        <p:txBody>
          <a:bodyPr/>
          <a:lstStyle/>
          <a:p>
            <a:fld id="{6A4D90E0-D8C3-4AFA-94D5-010FE8364621}" type="slidenum">
              <a:rPr lang="zh-CN" altLang="en-US" smtClean="0"/>
              <a:t>‹#›</a:t>
            </a:fld>
            <a:endParaRPr lang="zh-CN" altLang="en-US"/>
          </a:p>
        </p:txBody>
      </p:sp>
    </p:spTree>
    <p:extLst>
      <p:ext uri="{BB962C8B-B14F-4D97-AF65-F5344CB8AC3E}">
        <p14:creationId xmlns:p14="http://schemas.microsoft.com/office/powerpoint/2010/main" val="104245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6966BC-8C2D-40DC-B035-62E14BBF92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AA4F528-DD01-4909-8E38-A6C342971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979B5C6-67D9-4532-A14C-660487599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D53DC0-F983-440D-AEA7-D5F784EDCD2D}"/>
              </a:ext>
            </a:extLst>
          </p:cNvPr>
          <p:cNvSpPr>
            <a:spLocks noGrp="1"/>
          </p:cNvSpPr>
          <p:nvPr>
            <p:ph type="dt" sz="half" idx="10"/>
          </p:nvPr>
        </p:nvSpPr>
        <p:spPr/>
        <p:txBody>
          <a:bodyPr/>
          <a:lstStyle/>
          <a:p>
            <a:fld id="{8CBBB9D7-2EB7-4CA4-8D9E-BE80400D4F63}" type="datetimeFigureOut">
              <a:rPr lang="zh-CN" altLang="en-US" smtClean="0"/>
              <a:t>2020/12/7</a:t>
            </a:fld>
            <a:endParaRPr lang="zh-CN" altLang="en-US"/>
          </a:p>
        </p:txBody>
      </p:sp>
      <p:sp>
        <p:nvSpPr>
          <p:cNvPr id="6" name="页脚占位符 5">
            <a:extLst>
              <a:ext uri="{FF2B5EF4-FFF2-40B4-BE49-F238E27FC236}">
                <a16:creationId xmlns:a16="http://schemas.microsoft.com/office/drawing/2014/main" id="{7F14005C-B226-4DEA-B672-55BBBBF43D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C0FCF9-F862-4875-84A0-958D1C5F28A6}"/>
              </a:ext>
            </a:extLst>
          </p:cNvPr>
          <p:cNvSpPr>
            <a:spLocks noGrp="1"/>
          </p:cNvSpPr>
          <p:nvPr>
            <p:ph type="sldNum" sz="quarter" idx="12"/>
          </p:nvPr>
        </p:nvSpPr>
        <p:spPr/>
        <p:txBody>
          <a:bodyPr/>
          <a:lstStyle/>
          <a:p>
            <a:fld id="{6A4D90E0-D8C3-4AFA-94D5-010FE8364621}" type="slidenum">
              <a:rPr lang="zh-CN" altLang="en-US" smtClean="0"/>
              <a:t>‹#›</a:t>
            </a:fld>
            <a:endParaRPr lang="zh-CN" altLang="en-US"/>
          </a:p>
        </p:txBody>
      </p:sp>
    </p:spTree>
    <p:extLst>
      <p:ext uri="{BB962C8B-B14F-4D97-AF65-F5344CB8AC3E}">
        <p14:creationId xmlns:p14="http://schemas.microsoft.com/office/powerpoint/2010/main" val="1721028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7A2DE-DC9E-4496-8165-CFAC99FAEA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D0C223-DF57-4C1F-84FB-59AFBDD203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4BEEF7-2B1D-479F-9A69-A05373B06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526CB6-CB7C-40C8-A3A6-8C00271FB63A}"/>
              </a:ext>
            </a:extLst>
          </p:cNvPr>
          <p:cNvSpPr>
            <a:spLocks noGrp="1"/>
          </p:cNvSpPr>
          <p:nvPr>
            <p:ph type="dt" sz="half" idx="10"/>
          </p:nvPr>
        </p:nvSpPr>
        <p:spPr/>
        <p:txBody>
          <a:bodyPr/>
          <a:lstStyle/>
          <a:p>
            <a:fld id="{8CBBB9D7-2EB7-4CA4-8D9E-BE80400D4F63}" type="datetimeFigureOut">
              <a:rPr lang="zh-CN" altLang="en-US" smtClean="0"/>
              <a:t>2020/12/7</a:t>
            </a:fld>
            <a:endParaRPr lang="zh-CN" altLang="en-US"/>
          </a:p>
        </p:txBody>
      </p:sp>
      <p:sp>
        <p:nvSpPr>
          <p:cNvPr id="6" name="页脚占位符 5">
            <a:extLst>
              <a:ext uri="{FF2B5EF4-FFF2-40B4-BE49-F238E27FC236}">
                <a16:creationId xmlns:a16="http://schemas.microsoft.com/office/drawing/2014/main" id="{A783E5B6-6DD8-49A0-9590-8568150A9C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F7F732-1906-4ACB-8AED-BBBB51229A39}"/>
              </a:ext>
            </a:extLst>
          </p:cNvPr>
          <p:cNvSpPr>
            <a:spLocks noGrp="1"/>
          </p:cNvSpPr>
          <p:nvPr>
            <p:ph type="sldNum" sz="quarter" idx="12"/>
          </p:nvPr>
        </p:nvSpPr>
        <p:spPr/>
        <p:txBody>
          <a:bodyPr/>
          <a:lstStyle/>
          <a:p>
            <a:fld id="{6A4D90E0-D8C3-4AFA-94D5-010FE8364621}" type="slidenum">
              <a:rPr lang="zh-CN" altLang="en-US" smtClean="0"/>
              <a:t>‹#›</a:t>
            </a:fld>
            <a:endParaRPr lang="zh-CN" altLang="en-US"/>
          </a:p>
        </p:txBody>
      </p:sp>
    </p:spTree>
    <p:extLst>
      <p:ext uri="{BB962C8B-B14F-4D97-AF65-F5344CB8AC3E}">
        <p14:creationId xmlns:p14="http://schemas.microsoft.com/office/powerpoint/2010/main" val="228463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6C7C4A7-77CE-483C-84BE-0B718CBE8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1197467-95AB-4142-9520-B4EF5BCFEF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689560-8AEE-41C6-8D74-368178642D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BB9D7-2EB7-4CA4-8D9E-BE80400D4F63}"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9EB54CF6-392E-4BDB-90B2-4D093750F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3593E9B-EB25-4F01-916D-841C413B42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D90E0-D8C3-4AFA-94D5-010FE8364621}" type="slidenum">
              <a:rPr lang="zh-CN" altLang="en-US" smtClean="0"/>
              <a:t>‹#›</a:t>
            </a:fld>
            <a:endParaRPr lang="zh-CN" altLang="en-US"/>
          </a:p>
        </p:txBody>
      </p:sp>
    </p:spTree>
    <p:extLst>
      <p:ext uri="{BB962C8B-B14F-4D97-AF65-F5344CB8AC3E}">
        <p14:creationId xmlns:p14="http://schemas.microsoft.com/office/powerpoint/2010/main" val="3973034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CB5BCD-EADC-474F-8690-C554F6910220}"/>
              </a:ext>
            </a:extLst>
          </p:cNvPr>
          <p:cNvSpPr txBox="1"/>
          <p:nvPr/>
        </p:nvSpPr>
        <p:spPr>
          <a:xfrm>
            <a:off x="1167148" y="1045009"/>
            <a:ext cx="9567394" cy="1200329"/>
          </a:xfrm>
          <a:prstGeom prst="rect">
            <a:avLst/>
          </a:prstGeom>
          <a:noFill/>
        </p:spPr>
        <p:txBody>
          <a:bodyPr wrap="square">
            <a:spAutoFit/>
          </a:bodyPr>
          <a:lstStyle/>
          <a:p>
            <a:r>
              <a:rPr lang="zh-CN" altLang="en-US" dirty="0">
                <a:solidFill>
                  <a:srgbClr val="121212"/>
                </a:solidFill>
                <a:latin typeface="-apple-system"/>
              </a:rPr>
              <a:t>成员推理攻击利用了这样一种观察，即机器学习模型在它们所训练的数据上的行为常常与它们第一次“看到”的数据不同。过拟合是一个常见的原因，但不是唯一的原因。攻击者的目的是构建一个攻击模型，该模型可以识别目标模型行为中的这些差异，并利用它们来区分目标模型的成员和非成员。</a:t>
            </a:r>
          </a:p>
        </p:txBody>
      </p:sp>
      <p:pic>
        <p:nvPicPr>
          <p:cNvPr id="1026" name="Picture 2">
            <a:extLst>
              <a:ext uri="{FF2B5EF4-FFF2-40B4-BE49-F238E27FC236}">
                <a16:creationId xmlns:a16="http://schemas.microsoft.com/office/drawing/2014/main" id="{1E499523-A52D-476E-B628-A3B844FA5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266614"/>
            <a:ext cx="6096000" cy="250507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1BE7662B-C695-4BBE-A2A8-D66C4D028BAA}"/>
              </a:ext>
            </a:extLst>
          </p:cNvPr>
          <p:cNvSpPr txBox="1"/>
          <p:nvPr/>
        </p:nvSpPr>
        <p:spPr>
          <a:xfrm>
            <a:off x="1167148" y="5153472"/>
            <a:ext cx="9895804" cy="923330"/>
          </a:xfrm>
          <a:prstGeom prst="rect">
            <a:avLst/>
          </a:prstGeom>
          <a:noFill/>
        </p:spPr>
        <p:txBody>
          <a:bodyPr wrap="square">
            <a:spAutoFit/>
          </a:bodyPr>
          <a:lstStyle/>
          <a:p>
            <a:r>
              <a:rPr lang="zh-CN" altLang="en-US" b="0" i="0" dirty="0">
                <a:solidFill>
                  <a:srgbClr val="121212"/>
                </a:solidFill>
                <a:effectLst/>
                <a:latin typeface="-apple-system"/>
              </a:rPr>
              <a:t>攻击者使用数据记录查询目标模型，并获取该记录的模型预测。预测是一个概率向量，预测向量连同目标记录的标签被传递到攻击模型，该攻击模型推断该记录是否在目标模型的训练数据集中。</a:t>
            </a:r>
            <a:endParaRPr lang="en-US" altLang="zh-CN" b="0" i="0" dirty="0">
              <a:solidFill>
                <a:srgbClr val="121212"/>
              </a:solidFill>
              <a:effectLst/>
              <a:latin typeface="-apple-system"/>
            </a:endParaRPr>
          </a:p>
          <a:p>
            <a:r>
              <a:rPr lang="zh-CN" altLang="en-US" dirty="0">
                <a:solidFill>
                  <a:srgbClr val="121212"/>
                </a:solidFill>
                <a:latin typeface="-apple-system"/>
              </a:rPr>
              <a:t>该攻击模型是一个二分类模型。</a:t>
            </a:r>
            <a:endParaRPr lang="zh-CN" altLang="en-US" dirty="0"/>
          </a:p>
        </p:txBody>
      </p:sp>
    </p:spTree>
    <p:extLst>
      <p:ext uri="{BB962C8B-B14F-4D97-AF65-F5344CB8AC3E}">
        <p14:creationId xmlns:p14="http://schemas.microsoft.com/office/powerpoint/2010/main" val="159538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BA1166-9EFF-4711-B57B-A597881821BE}"/>
              </a:ext>
            </a:extLst>
          </p:cNvPr>
          <p:cNvPicPr>
            <a:picLocks noChangeAspect="1"/>
          </p:cNvPicPr>
          <p:nvPr/>
        </p:nvPicPr>
        <p:blipFill>
          <a:blip r:embed="rId3"/>
          <a:stretch>
            <a:fillRect/>
          </a:stretch>
        </p:blipFill>
        <p:spPr>
          <a:xfrm>
            <a:off x="3445401" y="1720119"/>
            <a:ext cx="5656395" cy="3417762"/>
          </a:xfrm>
          <a:prstGeom prst="rect">
            <a:avLst/>
          </a:prstGeom>
        </p:spPr>
      </p:pic>
      <p:sp>
        <p:nvSpPr>
          <p:cNvPr id="7" name="文本框 6">
            <a:extLst>
              <a:ext uri="{FF2B5EF4-FFF2-40B4-BE49-F238E27FC236}">
                <a16:creationId xmlns:a16="http://schemas.microsoft.com/office/drawing/2014/main" id="{2F8C7C17-029A-4A3A-9728-8F4E760A825A}"/>
              </a:ext>
            </a:extLst>
          </p:cNvPr>
          <p:cNvSpPr txBox="1"/>
          <p:nvPr/>
        </p:nvSpPr>
        <p:spPr>
          <a:xfrm>
            <a:off x="1037492" y="1175044"/>
            <a:ext cx="6098344" cy="646331"/>
          </a:xfrm>
          <a:prstGeom prst="rect">
            <a:avLst/>
          </a:prstGeom>
          <a:noFill/>
        </p:spPr>
        <p:txBody>
          <a:bodyPr wrap="square">
            <a:spAutoFit/>
          </a:bodyPr>
          <a:lstStyle/>
          <a:p>
            <a:r>
              <a:rPr lang="en-US" altLang="zh-CN" sz="1800" b="1" i="0" dirty="0">
                <a:solidFill>
                  <a:srgbClr val="231F20"/>
                </a:solidFill>
                <a:effectLst/>
                <a:latin typeface="NimbusRomNo9L-Medi"/>
              </a:rPr>
              <a:t>Impact of Target Model’s Settings</a:t>
            </a:r>
            <a:r>
              <a:rPr lang="en-US" altLang="zh-CN" dirty="0"/>
              <a:t> </a:t>
            </a:r>
            <a:br>
              <a:rPr lang="en-US" altLang="zh-CN" dirty="0"/>
            </a:br>
            <a:endParaRPr lang="zh-CN" altLang="en-US" dirty="0"/>
          </a:p>
        </p:txBody>
      </p:sp>
    </p:spTree>
    <p:extLst>
      <p:ext uri="{BB962C8B-B14F-4D97-AF65-F5344CB8AC3E}">
        <p14:creationId xmlns:p14="http://schemas.microsoft.com/office/powerpoint/2010/main" val="2255936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A01BB5B-06D5-4EC7-81DB-AE355561B0C7}"/>
              </a:ext>
            </a:extLst>
          </p:cNvPr>
          <p:cNvPicPr>
            <a:picLocks noChangeAspect="1"/>
          </p:cNvPicPr>
          <p:nvPr/>
        </p:nvPicPr>
        <p:blipFill>
          <a:blip r:embed="rId2"/>
          <a:stretch>
            <a:fillRect/>
          </a:stretch>
        </p:blipFill>
        <p:spPr>
          <a:xfrm>
            <a:off x="1307951" y="1221688"/>
            <a:ext cx="3892750" cy="3841947"/>
          </a:xfrm>
          <a:prstGeom prst="rect">
            <a:avLst/>
          </a:prstGeom>
        </p:spPr>
      </p:pic>
      <p:pic>
        <p:nvPicPr>
          <p:cNvPr id="7" name="图片 6">
            <a:extLst>
              <a:ext uri="{FF2B5EF4-FFF2-40B4-BE49-F238E27FC236}">
                <a16:creationId xmlns:a16="http://schemas.microsoft.com/office/drawing/2014/main" id="{26EB0AA3-621C-4DB2-9048-AD77AF9E1370}"/>
              </a:ext>
            </a:extLst>
          </p:cNvPr>
          <p:cNvPicPr>
            <a:picLocks noChangeAspect="1"/>
          </p:cNvPicPr>
          <p:nvPr/>
        </p:nvPicPr>
        <p:blipFill>
          <a:blip r:embed="rId3"/>
          <a:stretch>
            <a:fillRect/>
          </a:stretch>
        </p:blipFill>
        <p:spPr>
          <a:xfrm>
            <a:off x="6616411" y="1259790"/>
            <a:ext cx="3657788" cy="3803845"/>
          </a:xfrm>
          <a:prstGeom prst="rect">
            <a:avLst/>
          </a:prstGeom>
        </p:spPr>
      </p:pic>
    </p:spTree>
    <p:extLst>
      <p:ext uri="{BB962C8B-B14F-4D97-AF65-F5344CB8AC3E}">
        <p14:creationId xmlns:p14="http://schemas.microsoft.com/office/powerpoint/2010/main" val="236557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63EE58D8-8C3A-48D6-B1BE-5F0FEF69557A}"/>
              </a:ext>
            </a:extLst>
          </p:cNvPr>
          <p:cNvSpPr txBox="1"/>
          <p:nvPr/>
        </p:nvSpPr>
        <p:spPr>
          <a:xfrm>
            <a:off x="457462" y="600420"/>
            <a:ext cx="6094926" cy="369332"/>
          </a:xfrm>
          <a:prstGeom prst="rect">
            <a:avLst/>
          </a:prstGeom>
          <a:noFill/>
        </p:spPr>
        <p:txBody>
          <a:bodyPr wrap="square">
            <a:spAutoFit/>
          </a:bodyPr>
          <a:lstStyle/>
          <a:p>
            <a:r>
              <a:rPr lang="zh-CN" altLang="en-US" dirty="0">
                <a:solidFill>
                  <a:srgbClr val="121212"/>
                </a:solidFill>
                <a:latin typeface="-apple-system"/>
              </a:rPr>
              <a:t>基于模型的合成</a:t>
            </a:r>
            <a:r>
              <a:rPr lang="en-US" altLang="zh-CN" dirty="0">
                <a:solidFill>
                  <a:srgbClr val="121212"/>
                </a:solidFill>
                <a:latin typeface="-apple-system"/>
              </a:rPr>
              <a:t>(Model-based synthesis</a:t>
            </a:r>
            <a:r>
              <a:rPr lang="en-US" altLang="zh-CN" b="0" i="0" dirty="0">
                <a:solidFill>
                  <a:srgbClr val="121212"/>
                </a:solidFill>
                <a:effectLst/>
                <a:latin typeface="-apple-system"/>
              </a:rPr>
              <a:t>)</a:t>
            </a:r>
            <a:endParaRPr lang="zh-CN" altLang="en-US" dirty="0"/>
          </a:p>
        </p:txBody>
      </p:sp>
      <p:pic>
        <p:nvPicPr>
          <p:cNvPr id="3074" name="Picture 2">
            <a:extLst>
              <a:ext uri="{FF2B5EF4-FFF2-40B4-BE49-F238E27FC236}">
                <a16:creationId xmlns:a16="http://schemas.microsoft.com/office/drawing/2014/main" id="{72956203-D1BC-4FA2-88F6-C831D08DA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691" y="785086"/>
            <a:ext cx="4133850" cy="559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03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在这里插入图片描述">
            <a:extLst>
              <a:ext uri="{FF2B5EF4-FFF2-40B4-BE49-F238E27FC236}">
                <a16:creationId xmlns:a16="http://schemas.microsoft.com/office/drawing/2014/main" id="{9796AD0C-92C4-4BC3-9B63-DE4B5DC87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614363"/>
            <a:ext cx="10963275"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379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1E38ED5-D569-478C-963E-314D8B6FEA9C}"/>
              </a:ext>
            </a:extLst>
          </p:cNvPr>
          <p:cNvSpPr txBox="1"/>
          <p:nvPr/>
        </p:nvSpPr>
        <p:spPr>
          <a:xfrm>
            <a:off x="1348352" y="2551837"/>
            <a:ext cx="9676864" cy="1754326"/>
          </a:xfrm>
          <a:prstGeom prst="rect">
            <a:avLst/>
          </a:prstGeom>
          <a:noFill/>
        </p:spPr>
        <p:txBody>
          <a:bodyPr wrap="square">
            <a:spAutoFit/>
          </a:bodyPr>
          <a:lstStyle/>
          <a:p>
            <a:r>
              <a:rPr lang="en-US" altLang="zh-CN" sz="3600" b="0" i="0" dirty="0">
                <a:solidFill>
                  <a:srgbClr val="231F20"/>
                </a:solidFill>
                <a:effectLst/>
                <a:latin typeface="NimbusRomNo9L-Regu"/>
              </a:rPr>
              <a:t>GAN Enhanced Membership Inference: A Passive Local Attack in Federated Learning</a:t>
            </a:r>
            <a:r>
              <a:rPr lang="en-US" altLang="zh-CN" sz="3600" dirty="0"/>
              <a:t> </a:t>
            </a:r>
            <a:br>
              <a:rPr lang="en-US" altLang="zh-CN" sz="3600" dirty="0"/>
            </a:br>
            <a:endParaRPr lang="zh-CN" altLang="en-US" sz="3600" dirty="0"/>
          </a:p>
        </p:txBody>
      </p:sp>
    </p:spTree>
    <p:extLst>
      <p:ext uri="{BB962C8B-B14F-4D97-AF65-F5344CB8AC3E}">
        <p14:creationId xmlns:p14="http://schemas.microsoft.com/office/powerpoint/2010/main" val="295194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27AC44F-D439-4590-9DFA-24BC5B106446}"/>
              </a:ext>
            </a:extLst>
          </p:cNvPr>
          <p:cNvPicPr>
            <a:picLocks noChangeAspect="1"/>
          </p:cNvPicPr>
          <p:nvPr/>
        </p:nvPicPr>
        <p:blipFill>
          <a:blip r:embed="rId3"/>
          <a:stretch>
            <a:fillRect/>
          </a:stretch>
        </p:blipFill>
        <p:spPr>
          <a:xfrm>
            <a:off x="3025541" y="860870"/>
            <a:ext cx="5618728" cy="3317725"/>
          </a:xfrm>
          <a:prstGeom prst="rect">
            <a:avLst/>
          </a:prstGeom>
        </p:spPr>
      </p:pic>
      <p:sp>
        <p:nvSpPr>
          <p:cNvPr id="7" name="文本框 6">
            <a:extLst>
              <a:ext uri="{FF2B5EF4-FFF2-40B4-BE49-F238E27FC236}">
                <a16:creationId xmlns:a16="http://schemas.microsoft.com/office/drawing/2014/main" id="{CDB2414B-63C5-4800-87D7-060F4AAEA76B}"/>
              </a:ext>
            </a:extLst>
          </p:cNvPr>
          <p:cNvSpPr txBox="1"/>
          <p:nvPr/>
        </p:nvSpPr>
        <p:spPr>
          <a:xfrm>
            <a:off x="2070248" y="4890726"/>
            <a:ext cx="8391746" cy="646331"/>
          </a:xfrm>
          <a:prstGeom prst="rect">
            <a:avLst/>
          </a:prstGeom>
          <a:noFill/>
        </p:spPr>
        <p:txBody>
          <a:bodyPr wrap="square">
            <a:spAutoFit/>
          </a:bodyPr>
          <a:lstStyle/>
          <a:p>
            <a:r>
              <a:rPr lang="en-US" altLang="zh-CN" sz="1800" b="0" i="0" dirty="0">
                <a:solidFill>
                  <a:srgbClr val="231F20"/>
                </a:solidFill>
                <a:effectLst/>
                <a:latin typeface="NimbusRomNo9L-Regu"/>
              </a:rPr>
              <a:t>The main challenge is the lack of training data </a:t>
            </a:r>
            <a:r>
              <a:rPr lang="en-US" altLang="zh-CN" sz="1800" b="0" i="0" dirty="0" err="1">
                <a:solidFill>
                  <a:srgbClr val="231F20"/>
                </a:solidFill>
                <a:effectLst/>
                <a:latin typeface="NimbusRomNo9L-Regu"/>
              </a:rPr>
              <a:t>diversity</a:t>
            </a:r>
            <a:r>
              <a:rPr lang="en-US" altLang="zh-CN" dirty="0" err="1">
                <a:solidFill>
                  <a:srgbClr val="231F20"/>
                </a:solidFill>
                <a:latin typeface="NimbusRomNo9L-Regu"/>
              </a:rPr>
              <a:t>.</a:t>
            </a:r>
            <a:r>
              <a:rPr lang="en-US" altLang="zh-CN" sz="1800" b="0" i="0" dirty="0" err="1">
                <a:solidFill>
                  <a:srgbClr val="231F20"/>
                </a:solidFill>
                <a:effectLst/>
                <a:latin typeface="NimbusRomNo9L-Regu"/>
              </a:rPr>
              <a:t>As</a:t>
            </a:r>
            <a:r>
              <a:rPr lang="en-US" altLang="zh-CN" sz="1800" b="0" i="0" dirty="0">
                <a:solidFill>
                  <a:srgbClr val="231F20"/>
                </a:solidFill>
                <a:effectLst/>
                <a:latin typeface="NimbusRomNo9L-Regu"/>
              </a:rPr>
              <a:t> a participant, attacker has limited training data.</a:t>
            </a:r>
            <a:endParaRPr lang="zh-CN" altLang="en-US" dirty="0"/>
          </a:p>
        </p:txBody>
      </p:sp>
    </p:spTree>
    <p:extLst>
      <p:ext uri="{BB962C8B-B14F-4D97-AF65-F5344CB8AC3E}">
        <p14:creationId xmlns:p14="http://schemas.microsoft.com/office/powerpoint/2010/main" val="6401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0656688-2AA1-4E80-A610-EC452013FBFF}"/>
              </a:ext>
            </a:extLst>
          </p:cNvPr>
          <p:cNvPicPr>
            <a:picLocks noChangeAspect="1"/>
          </p:cNvPicPr>
          <p:nvPr/>
        </p:nvPicPr>
        <p:blipFill>
          <a:blip r:embed="rId3"/>
          <a:stretch>
            <a:fillRect/>
          </a:stretch>
        </p:blipFill>
        <p:spPr>
          <a:xfrm>
            <a:off x="253275" y="213174"/>
            <a:ext cx="11685450" cy="4263133"/>
          </a:xfrm>
          <a:prstGeom prst="rect">
            <a:avLst/>
          </a:prstGeom>
        </p:spPr>
      </p:pic>
      <p:sp>
        <p:nvSpPr>
          <p:cNvPr id="7" name="文本框 6">
            <a:extLst>
              <a:ext uri="{FF2B5EF4-FFF2-40B4-BE49-F238E27FC236}">
                <a16:creationId xmlns:a16="http://schemas.microsoft.com/office/drawing/2014/main" id="{C1F5D292-9AFA-486B-8805-584488F73DE8}"/>
              </a:ext>
            </a:extLst>
          </p:cNvPr>
          <p:cNvSpPr txBox="1"/>
          <p:nvPr/>
        </p:nvSpPr>
        <p:spPr>
          <a:xfrm>
            <a:off x="1889937" y="4828033"/>
            <a:ext cx="6097772" cy="923330"/>
          </a:xfrm>
          <a:prstGeom prst="rect">
            <a:avLst/>
          </a:prstGeom>
          <a:noFill/>
        </p:spPr>
        <p:txBody>
          <a:bodyPr wrap="square">
            <a:spAutoFit/>
          </a:bodyPr>
          <a:lstStyle/>
          <a:p>
            <a:pPr marL="342900" indent="-342900">
              <a:buAutoNum type="arabicParenBoth"/>
            </a:pPr>
            <a:r>
              <a:rPr lang="en-US" altLang="zh-CN" sz="1800" b="0" i="0" dirty="0">
                <a:solidFill>
                  <a:srgbClr val="231F20"/>
                </a:solidFill>
                <a:effectLst/>
                <a:latin typeface="NimbusRomNo9L-Regu"/>
              </a:rPr>
              <a:t>Artificial recognition </a:t>
            </a:r>
          </a:p>
          <a:p>
            <a:r>
              <a:rPr lang="en-US" altLang="zh-CN" sz="1800" b="0" i="0" dirty="0">
                <a:solidFill>
                  <a:srgbClr val="231F20"/>
                </a:solidFill>
                <a:effectLst/>
                <a:latin typeface="NimbusRomNo9L-Regu"/>
              </a:rPr>
              <a:t>(2) query the target model to get labels.</a:t>
            </a:r>
            <a:r>
              <a:rPr lang="en-US" altLang="zh-CN" dirty="0"/>
              <a:t> </a:t>
            </a:r>
            <a:br>
              <a:rPr lang="en-US" altLang="zh-CN" dirty="0"/>
            </a:br>
            <a:endParaRPr lang="zh-CN" altLang="en-US" dirty="0"/>
          </a:p>
        </p:txBody>
      </p:sp>
    </p:spTree>
    <p:extLst>
      <p:ext uri="{BB962C8B-B14F-4D97-AF65-F5344CB8AC3E}">
        <p14:creationId xmlns:p14="http://schemas.microsoft.com/office/powerpoint/2010/main" val="4007113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DDBA89B-1B7E-48F7-834F-C980A7737720}"/>
              </a:ext>
            </a:extLst>
          </p:cNvPr>
          <p:cNvPicPr>
            <a:picLocks noChangeAspect="1"/>
          </p:cNvPicPr>
          <p:nvPr/>
        </p:nvPicPr>
        <p:blipFill>
          <a:blip r:embed="rId3"/>
          <a:stretch>
            <a:fillRect/>
          </a:stretch>
        </p:blipFill>
        <p:spPr>
          <a:xfrm>
            <a:off x="3256794" y="876388"/>
            <a:ext cx="5475082" cy="5369590"/>
          </a:xfrm>
          <a:prstGeom prst="rect">
            <a:avLst/>
          </a:prstGeom>
        </p:spPr>
      </p:pic>
    </p:spTree>
    <p:extLst>
      <p:ext uri="{BB962C8B-B14F-4D97-AF65-F5344CB8AC3E}">
        <p14:creationId xmlns:p14="http://schemas.microsoft.com/office/powerpoint/2010/main" val="3112307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2512B22-B574-4A2B-8136-848CFA9B9B19}"/>
              </a:ext>
            </a:extLst>
          </p:cNvPr>
          <p:cNvSpPr>
            <a:spLocks noGrp="1"/>
          </p:cNvSpPr>
          <p:nvPr>
            <p:ph idx="1"/>
          </p:nvPr>
        </p:nvSpPr>
        <p:spPr>
          <a:xfrm>
            <a:off x="835441" y="1775141"/>
            <a:ext cx="10515600" cy="4351338"/>
          </a:xfrm>
        </p:spPr>
        <p:txBody>
          <a:bodyPr>
            <a:normAutofit/>
          </a:bodyPr>
          <a:lstStyle/>
          <a:p>
            <a:r>
              <a:rPr lang="en-US" altLang="zh-CN" b="0" i="0" dirty="0">
                <a:solidFill>
                  <a:srgbClr val="231F20"/>
                </a:solidFill>
                <a:effectLst/>
                <a:latin typeface="NimbusRomNo9L-Regu"/>
              </a:rPr>
              <a:t>To </a:t>
            </a:r>
            <a:r>
              <a:rPr lang="en-US" altLang="zh-CN" b="0" i="0" dirty="0">
                <a:solidFill>
                  <a:srgbClr val="FF0000"/>
                </a:solidFill>
                <a:effectLst/>
                <a:latin typeface="NimbusRomNo9L-Regu"/>
              </a:rPr>
              <a:t>assess the prediction accuracy</a:t>
            </a:r>
            <a:r>
              <a:rPr lang="en-US" altLang="zh-CN" b="0" i="0" dirty="0">
                <a:solidFill>
                  <a:srgbClr val="231F20"/>
                </a:solidFill>
                <a:effectLst/>
                <a:latin typeface="NimbusRomNo9L-Regu"/>
              </a:rPr>
              <a:t>, the training dataset and test dataset are randomly reshuffled and selected to execute to the attack model. For comparison, we set the random conjecture accuracy as the baseline that is 0.5 of precision.</a:t>
            </a:r>
            <a:r>
              <a:rPr lang="en-US" altLang="zh-CN" dirty="0"/>
              <a:t> </a:t>
            </a:r>
            <a:br>
              <a:rPr lang="en-US" altLang="zh-CN" dirty="0"/>
            </a:br>
            <a:endParaRPr lang="zh-CN" altLang="en-US" dirty="0"/>
          </a:p>
        </p:txBody>
      </p:sp>
      <p:pic>
        <p:nvPicPr>
          <p:cNvPr id="5" name="图片 4">
            <a:extLst>
              <a:ext uri="{FF2B5EF4-FFF2-40B4-BE49-F238E27FC236}">
                <a16:creationId xmlns:a16="http://schemas.microsoft.com/office/drawing/2014/main" id="{DD23BAC0-4FB7-4E22-B6A9-00A3D9F37517}"/>
              </a:ext>
            </a:extLst>
          </p:cNvPr>
          <p:cNvPicPr>
            <a:picLocks noChangeAspect="1"/>
          </p:cNvPicPr>
          <p:nvPr/>
        </p:nvPicPr>
        <p:blipFill>
          <a:blip r:embed="rId3"/>
          <a:stretch>
            <a:fillRect/>
          </a:stretch>
        </p:blipFill>
        <p:spPr>
          <a:xfrm>
            <a:off x="1021003" y="3950810"/>
            <a:ext cx="4075184" cy="1769919"/>
          </a:xfrm>
          <a:prstGeom prst="rect">
            <a:avLst/>
          </a:prstGeom>
        </p:spPr>
      </p:pic>
      <p:pic>
        <p:nvPicPr>
          <p:cNvPr id="7" name="图片 6">
            <a:extLst>
              <a:ext uri="{FF2B5EF4-FFF2-40B4-BE49-F238E27FC236}">
                <a16:creationId xmlns:a16="http://schemas.microsoft.com/office/drawing/2014/main" id="{A0E0B9DA-E5D4-4472-96F4-F197E868E5B8}"/>
              </a:ext>
            </a:extLst>
          </p:cNvPr>
          <p:cNvPicPr>
            <a:picLocks noChangeAspect="1"/>
          </p:cNvPicPr>
          <p:nvPr/>
        </p:nvPicPr>
        <p:blipFill>
          <a:blip r:embed="rId4"/>
          <a:stretch>
            <a:fillRect/>
          </a:stretch>
        </p:blipFill>
        <p:spPr>
          <a:xfrm>
            <a:off x="5284891" y="3378856"/>
            <a:ext cx="6071668" cy="3479144"/>
          </a:xfrm>
          <a:prstGeom prst="rect">
            <a:avLst/>
          </a:prstGeom>
        </p:spPr>
      </p:pic>
      <p:sp>
        <p:nvSpPr>
          <p:cNvPr id="9" name="文本框 8">
            <a:extLst>
              <a:ext uri="{FF2B5EF4-FFF2-40B4-BE49-F238E27FC236}">
                <a16:creationId xmlns:a16="http://schemas.microsoft.com/office/drawing/2014/main" id="{0AF12120-D69D-455B-A00A-35F6DCBAE3C4}"/>
              </a:ext>
            </a:extLst>
          </p:cNvPr>
          <p:cNvSpPr txBox="1"/>
          <p:nvPr/>
        </p:nvSpPr>
        <p:spPr>
          <a:xfrm>
            <a:off x="1021003" y="490940"/>
            <a:ext cx="6098344" cy="646331"/>
          </a:xfrm>
          <a:prstGeom prst="rect">
            <a:avLst/>
          </a:prstGeom>
          <a:noFill/>
        </p:spPr>
        <p:txBody>
          <a:bodyPr wrap="square">
            <a:spAutoFit/>
          </a:bodyPr>
          <a:lstStyle/>
          <a:p>
            <a:r>
              <a:rPr lang="en-US" altLang="zh-CN" sz="1800" b="0" i="0" dirty="0">
                <a:solidFill>
                  <a:srgbClr val="231F20"/>
                </a:solidFill>
                <a:effectLst/>
                <a:latin typeface="NimbusRomNo9L-Regu"/>
              </a:rPr>
              <a:t>MNIST </a:t>
            </a:r>
            <a:br>
              <a:rPr lang="en-US" altLang="zh-CN" dirty="0"/>
            </a:br>
            <a:endParaRPr lang="zh-CN" altLang="en-US" dirty="0"/>
          </a:p>
        </p:txBody>
      </p:sp>
      <p:sp>
        <p:nvSpPr>
          <p:cNvPr id="11" name="文本框 10">
            <a:extLst>
              <a:ext uri="{FF2B5EF4-FFF2-40B4-BE49-F238E27FC236}">
                <a16:creationId xmlns:a16="http://schemas.microsoft.com/office/drawing/2014/main" id="{73D9472E-9575-4413-AEBD-5963905EA709}"/>
              </a:ext>
            </a:extLst>
          </p:cNvPr>
          <p:cNvSpPr txBox="1"/>
          <p:nvPr/>
        </p:nvSpPr>
        <p:spPr>
          <a:xfrm>
            <a:off x="3513406" y="537106"/>
            <a:ext cx="6098344" cy="1200329"/>
          </a:xfrm>
          <a:prstGeom prst="rect">
            <a:avLst/>
          </a:prstGeom>
          <a:noFill/>
        </p:spPr>
        <p:txBody>
          <a:bodyPr wrap="square">
            <a:spAutoFit/>
          </a:bodyPr>
          <a:lstStyle/>
          <a:p>
            <a:r>
              <a:rPr lang="en-US" altLang="zh-CN" sz="1800" b="0" i="0" dirty="0">
                <a:solidFill>
                  <a:srgbClr val="231F20"/>
                </a:solidFill>
                <a:effectLst/>
                <a:latin typeface="NimbusRomNo9L-Regu"/>
              </a:rPr>
              <a:t>assume 100 clients are involved in a federated learning, each of</a:t>
            </a:r>
            <a:br>
              <a:rPr lang="en-US" altLang="zh-CN" sz="1800" b="0" i="0" dirty="0">
                <a:solidFill>
                  <a:srgbClr val="231F20"/>
                </a:solidFill>
                <a:effectLst/>
                <a:latin typeface="NimbusRomNo9L-Regu"/>
              </a:rPr>
            </a:br>
            <a:r>
              <a:rPr lang="en-US" altLang="zh-CN" sz="1800" b="0" i="0" dirty="0">
                <a:solidFill>
                  <a:srgbClr val="231F20"/>
                </a:solidFill>
                <a:effectLst/>
                <a:latin typeface="NimbusRomNo9L-Regu"/>
              </a:rPr>
              <a:t>them holds 60 samples of MNIST training dataset. Let clients</a:t>
            </a:r>
            <a:br>
              <a:rPr lang="en-US" altLang="zh-CN" sz="1800" b="0" i="0" dirty="0">
                <a:solidFill>
                  <a:srgbClr val="231F20"/>
                </a:solidFill>
                <a:effectLst/>
                <a:latin typeface="NimbusRomNo9L-Regu"/>
              </a:rPr>
            </a:br>
            <a:r>
              <a:rPr lang="en-US" altLang="zh-CN" sz="1800" b="0" i="0" dirty="0">
                <a:solidFill>
                  <a:srgbClr val="231F20"/>
                </a:solidFill>
                <a:effectLst/>
                <a:latin typeface="NimbusRomNo9L-Regu"/>
              </a:rPr>
              <a:t>train 10 epochs and set the learning rate to 0.001.</a:t>
            </a:r>
            <a:r>
              <a:rPr lang="en-US" altLang="zh-CN" dirty="0"/>
              <a:t> </a:t>
            </a:r>
            <a:br>
              <a:rPr lang="en-US" altLang="zh-CN" dirty="0"/>
            </a:br>
            <a:endParaRPr lang="zh-CN" altLang="en-US" dirty="0"/>
          </a:p>
        </p:txBody>
      </p:sp>
    </p:spTree>
    <p:extLst>
      <p:ext uri="{BB962C8B-B14F-4D97-AF65-F5344CB8AC3E}">
        <p14:creationId xmlns:p14="http://schemas.microsoft.com/office/powerpoint/2010/main" val="103316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B887E76-5D71-4B0E-96EC-7C503C3FE51C}"/>
              </a:ext>
            </a:extLst>
          </p:cNvPr>
          <p:cNvPicPr>
            <a:picLocks noChangeAspect="1"/>
          </p:cNvPicPr>
          <p:nvPr/>
        </p:nvPicPr>
        <p:blipFill>
          <a:blip r:embed="rId3"/>
          <a:stretch>
            <a:fillRect/>
          </a:stretch>
        </p:blipFill>
        <p:spPr>
          <a:xfrm>
            <a:off x="2876734" y="1243395"/>
            <a:ext cx="6719282" cy="4174261"/>
          </a:xfrm>
          <a:prstGeom prst="rect">
            <a:avLst/>
          </a:prstGeom>
        </p:spPr>
      </p:pic>
      <p:sp>
        <p:nvSpPr>
          <p:cNvPr id="7" name="文本框 6">
            <a:extLst>
              <a:ext uri="{FF2B5EF4-FFF2-40B4-BE49-F238E27FC236}">
                <a16:creationId xmlns:a16="http://schemas.microsoft.com/office/drawing/2014/main" id="{FE2B22B5-28F4-48DF-A8D9-82E6FE04FD8F}"/>
              </a:ext>
            </a:extLst>
          </p:cNvPr>
          <p:cNvSpPr txBox="1"/>
          <p:nvPr/>
        </p:nvSpPr>
        <p:spPr>
          <a:xfrm>
            <a:off x="939018" y="874063"/>
            <a:ext cx="6098344" cy="400110"/>
          </a:xfrm>
          <a:prstGeom prst="rect">
            <a:avLst/>
          </a:prstGeom>
          <a:noFill/>
        </p:spPr>
        <p:txBody>
          <a:bodyPr wrap="square">
            <a:spAutoFit/>
          </a:bodyPr>
          <a:lstStyle/>
          <a:p>
            <a:r>
              <a:rPr lang="en-US" altLang="zh-CN" sz="2000" b="1" i="0" dirty="0">
                <a:solidFill>
                  <a:srgbClr val="231F20"/>
                </a:solidFill>
                <a:effectLst/>
                <a:latin typeface="NimbusRomNo9L-Medi"/>
              </a:rPr>
              <a:t>Impact of Data Diversity</a:t>
            </a:r>
            <a:r>
              <a:rPr lang="en-US" altLang="zh-CN" sz="2000" dirty="0"/>
              <a:t> </a:t>
            </a:r>
            <a:endParaRPr lang="zh-CN" altLang="en-US" sz="2000" dirty="0"/>
          </a:p>
        </p:txBody>
      </p:sp>
    </p:spTree>
    <p:extLst>
      <p:ext uri="{BB962C8B-B14F-4D97-AF65-F5344CB8AC3E}">
        <p14:creationId xmlns:p14="http://schemas.microsoft.com/office/powerpoint/2010/main" val="12324708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955</Words>
  <Application>Microsoft Office PowerPoint</Application>
  <PresentationFormat>宽屏</PresentationFormat>
  <Paragraphs>46</Paragraphs>
  <Slides>11</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-apple-system</vt:lpstr>
      <vt:lpstr>NimbusRomNo9L-Medi</vt:lpstr>
      <vt:lpstr>NimbusRomNo9L-Regu</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步 一凡</dc:creator>
  <cp:lastModifiedBy>步 一凡</cp:lastModifiedBy>
  <cp:revision>22</cp:revision>
  <dcterms:created xsi:type="dcterms:W3CDTF">2020-12-07T05:28:27Z</dcterms:created>
  <dcterms:modified xsi:type="dcterms:W3CDTF">2020-12-07T12:05:51Z</dcterms:modified>
</cp:coreProperties>
</file>