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1" r:id="rId5"/>
    <p:sldId id="263" r:id="rId6"/>
    <p:sldId id="262" r:id="rId7"/>
    <p:sldId id="258" r:id="rId8"/>
    <p:sldId id="25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7570" autoAdjust="0"/>
  </p:normalViewPr>
  <p:slideViewPr>
    <p:cSldViewPr snapToGrid="0">
      <p:cViewPr varScale="1">
        <p:scale>
          <a:sx n="75" d="100"/>
          <a:sy n="75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1DC1-A980-4365-B6F7-BFE8154AE32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8B0C7-170C-4550-A750-729BDE5DE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与其他统计技术相比，该方法对异常值具有更强的稳健性。因为它利用的是中位数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，而不是平均值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μ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在本文算法中，使用中位数绝对偏差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𝑀𝐴𝐷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sup>
                    </m:sSubSup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来近似某一分数与中位数的差值。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定义：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𝑀𝐴𝐷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sup>
                    </m:sSubSup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一个度量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如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CPU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RAM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被一个设备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在时间窗口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[t-</a:t>
                </a:r>
                <a:r>
                  <a:rPr lang="el-GR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,t]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的绝对偏差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&gt;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与其他统计技术相比，该方法对异常值具有更强的稳健性。因为它利用的是中位数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̅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，而不是平均值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μ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在本文算法中，使用中位数绝对偏差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〖𝑀𝐴𝐷〗_𝑗^𝑧 (𝑡)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来近似某一分数与中位数的差值。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定义：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〖𝑀𝐴𝐷〗_𝑗^𝑧 (𝑡)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一个度量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如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CPU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RAM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被一个设备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在时间窗口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[t-</a:t>
                </a:r>
                <a:r>
                  <a:rPr lang="el-GR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δ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,t]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的绝对偏差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&gt;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B0C7-170C-4550-A750-729BDE5DE0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1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信任值和能量状态是动态的，可以从状态到状态进行改变。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表示参数服务器分配一个训练任务给</a:t>
                </a:r>
                <a:r>
                  <a:rPr lang="en-US" altLang="zh-CN" dirty="0"/>
                  <a:t>IoT</a:t>
                </a:r>
                <a:r>
                  <a:rPr lang="zh-CN" altLang="en-US" dirty="0"/>
                  <a:t>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下载、训练、上传模型需要的能量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表示将模型从参数服务器传输到设备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并运行模型的成本。</a:t>
                </a:r>
                <a:endParaRPr lang="en-US" altLang="zh-CN" dirty="0"/>
              </a:p>
              <a:p>
                <a:r>
                  <a:rPr lang="zh-CN" altLang="en-US" dirty="0"/>
                  <a:t>除了</a:t>
                </a:r>
                <a:r>
                  <a:rPr lang="en-US" altLang="zh-CN" dirty="0"/>
                  <a:t>IoT</a:t>
                </a:r>
                <a:r>
                  <a:rPr lang="zh-CN" altLang="en-US" dirty="0"/>
                  <a:t>设备的信任分数，边缘服务器还考虑了设备的可用能量水平，以确保这些设备有足够的电池容量来下载、训练、上传模型。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信任值和能量状态是动态的，可以从状态到状态进行改变。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𝑗=1</a:t>
                </a:r>
                <a:r>
                  <a:rPr lang="zh-CN" altLang="en-US" dirty="0"/>
                  <a:t>表示参数服务器分配一个训练任务给</a:t>
                </a:r>
                <a:r>
                  <a:rPr lang="en-US" altLang="zh-CN" dirty="0"/>
                  <a:t>IoT</a:t>
                </a:r>
                <a:r>
                  <a:rPr lang="zh-CN" altLang="en-US" dirty="0"/>
                  <a:t>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𝑙_𝑗^𝑥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表示</a:t>
                </a:r>
                <a:r>
                  <a:rPr lang="zh-CN" altLang="en-US" dirty="0"/>
                  <a:t>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下载、训练、上传模型需要的能量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𝜀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dirty="0"/>
                  <a:t>表示将模型从参数服务器传输到设备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并运行模型的成本。</a:t>
                </a:r>
                <a:endParaRPr lang="en-US" altLang="zh-CN" dirty="0"/>
              </a:p>
              <a:p>
                <a:r>
                  <a:rPr lang="zh-CN" altLang="en-US" dirty="0"/>
                  <a:t>除了</a:t>
                </a:r>
                <a:r>
                  <a:rPr lang="en-US" altLang="zh-CN" dirty="0"/>
                  <a:t>IoT</a:t>
                </a:r>
                <a:r>
                  <a:rPr lang="zh-CN" altLang="en-US" dirty="0"/>
                  <a:t>设备的信任分数，边缘服务器还考虑了设备的可用能量水平，以确保这些设备有足够的电池容量来下载、训练、上传模型。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B0C7-170C-4550-A750-729BDE5DE0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0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是在第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轮迭代在线网络的参数，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target</a:t>
                </a:r>
                <a:r>
                  <a:rPr lang="zh-CN" altLang="en-US" baseline="0" dirty="0"/>
                  <a:t>网络的参数。</a:t>
                </a:r>
                <a:endParaRPr lang="en-US" altLang="zh-CN" baseline="0" dirty="0"/>
              </a:p>
              <a:p>
                <a:r>
                  <a:rPr lang="zh-CN" altLang="en-US" baseline="0" dirty="0"/>
                  <a:t>动作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的选择基于</a:t>
                </a:r>
                <a14:m>
                  <m:oMath xmlns:m="http://schemas.openxmlformats.org/officeDocument/2006/math">
                    <m:r>
                      <a:rPr lang="zh-CN" altLang="en-US" i="1" baseline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1" baseline="0" smtClean="0">
                        <a:latin typeface="Cambria Math" panose="02040503050406030204" pitchFamily="18" charset="0"/>
                      </a:rPr>
                      <m:t>greedy</m:t>
                    </m:r>
                  </m:oMath>
                </a14:m>
                <a:r>
                  <a:rPr lang="zh-CN" altLang="en-US" dirty="0"/>
                  <a:t>策略。</a:t>
                </a:r>
                <a:endParaRPr lang="en-US" altLang="zh-CN" dirty="0"/>
              </a:p>
              <a:p>
                <a:r>
                  <a:rPr lang="en-US" altLang="zh-CN" dirty="0"/>
                  <a:t>DDQN</a:t>
                </a:r>
                <a:r>
                  <a:rPr lang="zh-CN" altLang="en-US" dirty="0"/>
                  <a:t>使用两个分离的</a:t>
                </a:r>
                <a:r>
                  <a:rPr lang="en-US" altLang="zh-CN" dirty="0"/>
                  <a:t>DNNs</a:t>
                </a:r>
                <a:r>
                  <a:rPr lang="zh-CN" altLang="en-US" dirty="0"/>
                  <a:t>，一个在线网络权值集合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一个目标网络权值集合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‘’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是在第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轮迭代在线网络的参数，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𝑖^′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target</a:t>
                </a:r>
                <a:r>
                  <a:rPr lang="zh-CN" altLang="en-US" baseline="0" dirty="0"/>
                  <a:t>网络的参数。</a:t>
                </a:r>
                <a:endParaRPr lang="en-US" altLang="zh-CN" baseline="0" dirty="0"/>
              </a:p>
              <a:p>
                <a:r>
                  <a:rPr lang="zh-CN" altLang="en-US" baseline="0" dirty="0"/>
                  <a:t>动作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的选择基于</a:t>
                </a:r>
                <a:r>
                  <a:rPr lang="zh-CN" altLang="en-US" i="0" baseline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−greedy</a:t>
                </a:r>
                <a:r>
                  <a:rPr lang="zh-CN" altLang="en-US" dirty="0"/>
                  <a:t>策略。</a:t>
                </a:r>
                <a:endParaRPr lang="en-US" altLang="zh-CN" dirty="0"/>
              </a:p>
              <a:p>
                <a:r>
                  <a:rPr lang="en-US" altLang="zh-CN" dirty="0"/>
                  <a:t>DDQN</a:t>
                </a:r>
                <a:r>
                  <a:rPr lang="zh-CN" altLang="en-US" dirty="0"/>
                  <a:t>使用两个分离的</a:t>
                </a:r>
                <a:r>
                  <a:rPr lang="en-US" altLang="zh-CN" dirty="0"/>
                  <a:t>DNNs</a:t>
                </a:r>
                <a:r>
                  <a:rPr lang="zh-CN" altLang="en-US" dirty="0"/>
                  <a:t>，一个在线网络权值集合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𝜃，</a:t>
                </a:r>
                <a:r>
                  <a:rPr lang="zh-CN" altLang="en-US" dirty="0"/>
                  <a:t>一个目标网络权值集合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^(</a:t>
                </a:r>
                <a:r>
                  <a:rPr lang="zh-CN" altLang="en-US" i="0">
                    <a:latin typeface="Cambria Math" panose="02040503050406030204" pitchFamily="18" charset="0"/>
                  </a:rPr>
                  <a:t>‘’</a:t>
                </a:r>
                <a:r>
                  <a:rPr lang="en-US" altLang="zh-CN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，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B0C7-170C-4550-A750-729BDE5DE0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8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CNN</a:t>
                </a:r>
                <a:r>
                  <a:rPr lang="zh-CN" altLang="en-US" dirty="0"/>
                  <a:t>模型的本地参数集合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是设备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测量训练误差的本地损失函数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梯度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latin typeface="Cambria Math" panose="02040503050406030204" pitchFamily="18" charset="0"/>
                  </a:rPr>
                  <a:t>𝑤_𝑗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是</a:t>
                </a:r>
                <a:r>
                  <a:rPr lang="en-US" altLang="zh-CN" dirty="0"/>
                  <a:t>CNN</a:t>
                </a:r>
                <a:r>
                  <a:rPr lang="zh-CN" altLang="en-US" dirty="0"/>
                  <a:t>模型的本地参数集合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B0C7-170C-4550-A750-729BDE5DE0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训练性能提升在于考虑了物联网设备的信任值。</a:t>
            </a:r>
            <a:endParaRPr lang="en-US" altLang="zh-CN" dirty="0"/>
          </a:p>
          <a:p>
            <a:r>
              <a:rPr lang="zh-CN" altLang="en-US" dirty="0"/>
              <a:t>图３中，与</a:t>
            </a:r>
            <a:r>
              <a:rPr lang="en-US" altLang="zh-CN" dirty="0"/>
              <a:t>DQN</a:t>
            </a:r>
            <a:r>
              <a:rPr lang="zh-CN" altLang="en-US" dirty="0"/>
              <a:t>相比，</a:t>
            </a:r>
            <a:r>
              <a:rPr lang="en-US" altLang="zh-CN" dirty="0"/>
              <a:t>DDQN</a:t>
            </a:r>
            <a:r>
              <a:rPr lang="zh-CN" altLang="en-US" dirty="0"/>
              <a:t>依赖于双</a:t>
            </a:r>
            <a:r>
              <a:rPr lang="en-US" altLang="zh-CN" dirty="0"/>
              <a:t>Q</a:t>
            </a:r>
            <a:r>
              <a:rPr lang="zh-CN" altLang="en-US" dirty="0"/>
              <a:t>模型，提供了更好的潜在动作的估计；另一方面，</a:t>
            </a:r>
            <a:r>
              <a:rPr lang="en-US" altLang="zh-CN" dirty="0"/>
              <a:t>Q</a:t>
            </a:r>
            <a:r>
              <a:rPr lang="zh-CN" altLang="en-US" dirty="0"/>
              <a:t>值是有噪声的，当我们在所有行动中采取最大值时，会有相当大的风险获得高估的价值。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8B0C7-170C-4550-A750-729BDE5DE0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2349-5D2A-472F-89BB-9C7E258D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EECE0-059A-48A9-98D6-0DD413D8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4143C-A7AE-4EE2-BADA-6923680A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2F311-C66B-48A3-A9DC-E8BA643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03B5-6172-45E5-B02A-6794D62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CEDD-25D8-4721-A533-3FCA0954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B0721-E3C5-403D-94F8-B399CFCF8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CB09-9757-450C-8766-E21646A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12B1E-9715-4B7B-AD52-B5B409BC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A95EA-7644-4064-B500-3FDFEA4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5F99EF-6B10-451B-8DAF-1D98868FA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F6927-E135-482E-B2AC-18BF6621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3806-0B34-4F05-8D4C-4563F355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28CFA-47CB-4E54-B2F7-321BB9A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16374-157A-441E-B15D-FF266CB2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9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7DEE-59A1-4C3B-A314-5E54CF9C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68D21-9427-4EF8-B280-0DC351B3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B726-816A-4689-A7BB-F643A2CB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65429-7C63-48FB-B2AB-DD606ECE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0B6AF-A94B-4A31-8286-6BE6C653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6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9611-ACB8-4290-8768-20E59CC1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4B0A8-4B97-41B9-9943-9F58BE06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72BE1-C72B-4A59-9F15-28532EF6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6EF4B-7895-483C-8F96-F024F400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4403-DD66-4FA3-8FED-1074E80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669E-EADB-45B1-9395-FA7D2F91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57E8-C17B-40E7-BADC-FCA3388D6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A7D8C-8688-43E4-AC57-94C36526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84C29-A8F4-4859-8B25-00689583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62177-C826-41FA-A3D5-DB0E4DE6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91559-F741-495A-B6D4-84AC375A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E3E13-AFB8-49BD-B935-44EAACF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251B5-FF0C-4627-BD1D-7055414F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96631-F788-4CE3-A094-F926DAC4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EF518-8E92-4D4A-AEA6-4A2854B8C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46545-3CD1-45A7-9AAB-FEE648C80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113B35-0EBD-413C-AFBD-6C1B3244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D639ED-B1E1-4035-8FA6-D0DDFDAE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6B5105-81E7-437C-B97B-126BE255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6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BCE0-9231-4063-B485-5709061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71D8C5-C4EE-4A54-BF21-4F2B8E86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79E4C-B5F5-4A5F-8D0F-F9D17F03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D7F66-9F9E-44F9-A5E6-287E7BB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2AED7-6A89-4AA5-88C0-9E6A504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9E928-4065-49D6-893E-FC8DA193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CDF84-2F49-408B-A37E-C438154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F7865-FCB1-477A-9349-B607FD6C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A09B1-4EC0-4CB0-9AE2-899FC1A0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23C67-19D3-40B0-BE50-B6952C64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AC827-E15A-458F-B343-CA4C4F96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8CE50-95D7-465C-ABA8-1ACF8692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6B018-0FDB-4170-94FC-E9982D33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07B79-DAE7-4419-90B3-40C264B9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E4ADE-B97B-4470-A6DB-89DA6192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23225-FE9A-45D7-947E-D587E5E3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D3152-1ADC-40C0-85BF-E71C4F50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A7547-F3F1-4D17-8610-D7339F40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3D940-0B34-46E9-9659-3E7D4EDD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CB19D-E142-4191-BB5B-CE71E95D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12AA3-9CED-4905-89AF-2211E716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E2FCA-1D1B-4FFD-8AC8-80614CE5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A8A3-9482-4ED6-9CF3-715FE157E19A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A4519-8B45-48B8-9FB7-C257764F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01764-1D5B-4E09-94B8-82BF18A4E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9B11-6291-41F9-84E3-69FEB4417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5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817FA2-DE6E-45CB-82EF-97D191309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3"/>
          <a:stretch/>
        </p:blipFill>
        <p:spPr>
          <a:xfrm>
            <a:off x="1576068" y="1213832"/>
            <a:ext cx="9039863" cy="35436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B9318F-742B-4B2F-A708-AAA13AECD839}"/>
              </a:ext>
            </a:extLst>
          </p:cNvPr>
          <p:cNvSpPr txBox="1"/>
          <p:nvPr/>
        </p:nvSpPr>
        <p:spPr>
          <a:xfrm>
            <a:off x="5623560" y="5897880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ICSOC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5466F4-7BEE-4294-A06A-2996595A3DC4}"/>
              </a:ext>
            </a:extLst>
          </p:cNvPr>
          <p:cNvSpPr/>
          <p:nvPr/>
        </p:nvSpPr>
        <p:spPr>
          <a:xfrm>
            <a:off x="413871" y="277663"/>
            <a:ext cx="9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实验结果分析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B224A0-E992-40FE-8828-4EB5436A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26" y="800883"/>
            <a:ext cx="7407034" cy="58805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3C1A83-97BE-4C62-A7E1-454732BA7E93}"/>
              </a:ext>
            </a:extLst>
          </p:cNvPr>
          <p:cNvSpPr txBox="1"/>
          <p:nvPr/>
        </p:nvSpPr>
        <p:spPr>
          <a:xfrm>
            <a:off x="7787640" y="954771"/>
            <a:ext cx="37947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次迭代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87%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71%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DDQN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DQN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收敛的更快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0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C27E39-3DA9-4F63-B7AE-2560325D7862}"/>
              </a:ext>
            </a:extLst>
          </p:cNvPr>
          <p:cNvSpPr/>
          <p:nvPr/>
        </p:nvSpPr>
        <p:spPr>
          <a:xfrm>
            <a:off x="413871" y="277663"/>
            <a:ext cx="9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实验结果分析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9BE13-1C4D-4017-87B1-8D62E802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69" y="985634"/>
            <a:ext cx="9062061" cy="39826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93879-7A4C-4756-8285-0EA372B24C4E}"/>
              </a:ext>
            </a:extLst>
          </p:cNvPr>
          <p:cNvSpPr txBox="1"/>
          <p:nvPr/>
        </p:nvSpPr>
        <p:spPr>
          <a:xfrm>
            <a:off x="1564969" y="5152990"/>
            <a:ext cx="9583569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进行了超过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次迭代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Reward—DDQN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DQN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DDQN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使得边缘服务器能够更好地学习最佳奖励最大化的调度策略。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3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22239-2CF2-4FE1-92C7-46B3D40EF7BD}"/>
              </a:ext>
            </a:extLst>
          </p:cNvPr>
          <p:cNvSpPr txBox="1"/>
          <p:nvPr/>
        </p:nvSpPr>
        <p:spPr>
          <a:xfrm>
            <a:off x="291548" y="198782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921B6-FD44-461B-B540-A812F23AEC39}"/>
              </a:ext>
            </a:extLst>
          </p:cNvPr>
          <p:cNvSpPr txBox="1"/>
          <p:nvPr/>
        </p:nvSpPr>
        <p:spPr>
          <a:xfrm>
            <a:off x="874642" y="834887"/>
            <a:ext cx="10257183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the devices cannot be overlooked.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presence of unreliable devices in the federated training might lead to performance degradation and even security hazards(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bogus data to do their local training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88EF6-7943-4AD7-80B9-C2DD5A804C07}"/>
              </a:ext>
            </a:extLst>
          </p:cNvPr>
          <p:cNvSpPr txBox="1"/>
          <p:nvPr/>
        </p:nvSpPr>
        <p:spPr>
          <a:xfrm>
            <a:off x="291548" y="295136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98B34C-36C4-4D4F-90D3-0A582AB61B44}"/>
              </a:ext>
            </a:extLst>
          </p:cNvPr>
          <p:cNvSpPr txBox="1"/>
          <p:nvPr/>
        </p:nvSpPr>
        <p:spPr>
          <a:xfrm>
            <a:off x="874641" y="3563882"/>
            <a:ext cx="10257183" cy="241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trust establishment technique</a:t>
            </a: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该算法监控物联网设备的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和内存消耗，并采用改进的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Z-score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统计方法来识别物联网设备的资源过度或不足消耗的异常行为。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3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DDQN</a:t>
            </a: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使边缘服务器能够在能源效率和可信度方面找到最优调度决策。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2CEDB7-53EA-4162-A03F-5A3E9BC92CD7}"/>
              </a:ext>
            </a:extLst>
          </p:cNvPr>
          <p:cNvSpPr/>
          <p:nvPr/>
        </p:nvSpPr>
        <p:spPr>
          <a:xfrm>
            <a:off x="429111" y="236090"/>
            <a:ext cx="516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Establishment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2DCBDC-B9D9-418C-BE4C-5F7388365B0A}"/>
              </a:ext>
            </a:extLst>
          </p:cNvPr>
          <p:cNvSpPr/>
          <p:nvPr/>
        </p:nvSpPr>
        <p:spPr>
          <a:xfrm>
            <a:off x="1049863" y="759310"/>
            <a:ext cx="9417963" cy="761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Z-score</a:t>
            </a:r>
            <a:r>
              <a:rPr lang="zh-CN" altLang="en-US" dirty="0">
                <a:latin typeface="CMR10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衡量异常值强度的标准分数。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通过检查某一特定分数在某一特定分数上的可靠性，某一特定分数与典型分数有多大差别。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3DE4F-4588-4F5A-84C7-78BF6675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3" y="1572955"/>
            <a:ext cx="816406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1B761B-3B7E-4C3E-B9BD-82280BA8807F}"/>
              </a:ext>
            </a:extLst>
          </p:cNvPr>
          <p:cNvSpPr/>
          <p:nvPr/>
        </p:nvSpPr>
        <p:spPr>
          <a:xfrm>
            <a:off x="429111" y="236090"/>
            <a:ext cx="516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Establishment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AB9FEE-81F1-46CB-848B-09E62CC7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60" y="1028788"/>
            <a:ext cx="8381592" cy="50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8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734D0C-D356-4135-9F5D-7CC22B86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84" y="4658751"/>
            <a:ext cx="5536427" cy="11719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7FE442-5E80-475C-A29D-2F54A4E53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28225" y="1517817"/>
            <a:ext cx="6168082" cy="6425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8242BE-62B4-4BCF-9B2A-E8F53C23E397}"/>
              </a:ext>
            </a:extLst>
          </p:cNvPr>
          <p:cNvSpPr/>
          <p:nvPr/>
        </p:nvSpPr>
        <p:spPr>
          <a:xfrm>
            <a:off x="429111" y="236090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 Scheduling Policy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B51BEF-39A7-487A-A20E-FF914377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23" y="891502"/>
            <a:ext cx="7673287" cy="815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C1E437-41B4-43E6-93C5-85051186C699}"/>
                  </a:ext>
                </a:extLst>
              </p:cNvPr>
              <p:cNvSpPr txBox="1"/>
              <p:nvPr/>
            </p:nvSpPr>
            <p:spPr>
              <a:xfrm>
                <a:off x="1828225" y="2160325"/>
                <a:ext cx="7208520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中计算出来的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IoT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设备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的信任值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的能量状态。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C1E437-41B4-43E6-93C5-85051186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25" y="2160325"/>
                <a:ext cx="7208520" cy="491738"/>
              </a:xfrm>
              <a:prstGeom prst="rect">
                <a:avLst/>
              </a:prstGeom>
              <a:blipFill>
                <a:blip r:embed="rId6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D5C302F-54D3-4950-A2CA-97FBF9A7E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23" y="2766255"/>
            <a:ext cx="1577047" cy="6176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F6BEA0-EEB8-4DCC-85AC-B441FC7DB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225" y="3474069"/>
            <a:ext cx="7887819" cy="5157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DCFCC2-56CD-4CCE-9FB7-A6A48DAC21B5}"/>
              </a:ext>
            </a:extLst>
          </p:cNvPr>
          <p:cNvSpPr txBox="1"/>
          <p:nvPr/>
        </p:nvSpPr>
        <p:spPr>
          <a:xfrm>
            <a:off x="1075623" y="4258641"/>
            <a:ext cx="918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：最大化信任值的同时最小化能量消耗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AEB5A2-868A-4635-BCF7-17D25525F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2884" y="5729657"/>
            <a:ext cx="3148064" cy="1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EFA898-2628-443E-9CB2-15423EEE173D}"/>
              </a:ext>
            </a:extLst>
          </p:cNvPr>
          <p:cNvSpPr/>
          <p:nvPr/>
        </p:nvSpPr>
        <p:spPr>
          <a:xfrm>
            <a:off x="429111" y="236090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 Scheduling Policy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D827BB-6BFE-423B-A8B6-11774FA8A873}"/>
              </a:ext>
            </a:extLst>
          </p:cNvPr>
          <p:cNvSpPr txBox="1"/>
          <p:nvPr/>
        </p:nvSpPr>
        <p:spPr>
          <a:xfrm>
            <a:off x="551031" y="914400"/>
            <a:ext cx="101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边缘服务器决定了优化决策：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64051-F98D-4A91-B04B-32C0029B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97" y="852845"/>
            <a:ext cx="1845803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4BB2D5-3875-4554-B336-2E7D5AE7FFDF}"/>
              </a:ext>
            </a:extLst>
          </p:cNvPr>
          <p:cNvSpPr txBox="1"/>
          <p:nvPr/>
        </p:nvSpPr>
        <p:spPr>
          <a:xfrm>
            <a:off x="554461" y="1437620"/>
            <a:ext cx="101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最优值函数可以嵌套在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Bellman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方程中，定义如下：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8C16F-0DDF-4688-BC32-FC06FF55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79" y="1899285"/>
            <a:ext cx="6753962" cy="7981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615D90-B417-4448-8DDF-0A4CAFCFAAFD}"/>
              </a:ext>
            </a:extLst>
          </p:cNvPr>
          <p:cNvSpPr txBox="1"/>
          <p:nvPr/>
        </p:nvSpPr>
        <p:spPr>
          <a:xfrm>
            <a:off x="551031" y="3028890"/>
            <a:ext cx="101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 Function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6D90E4-95D8-49D1-BFD1-1FA0D8C14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28" y="3536541"/>
            <a:ext cx="7387177" cy="5934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825E7FA-06F6-4FA7-9E3F-8A4FCEAB3154}"/>
              </a:ext>
            </a:extLst>
          </p:cNvPr>
          <p:cNvSpPr txBox="1"/>
          <p:nvPr/>
        </p:nvSpPr>
        <p:spPr>
          <a:xfrm>
            <a:off x="551031" y="4411860"/>
            <a:ext cx="101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DDQN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的目标函数定义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D5654-A274-42D6-8776-7E812E8E2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79" y="5034573"/>
            <a:ext cx="8967020" cy="9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44C26D-0998-45B3-8B10-7B5CD322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9" y="1726825"/>
            <a:ext cx="3641756" cy="101368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FAFCD6-8361-4420-937F-DA050B9F1D2F}"/>
              </a:ext>
            </a:extLst>
          </p:cNvPr>
          <p:cNvSpPr/>
          <p:nvPr/>
        </p:nvSpPr>
        <p:spPr>
          <a:xfrm>
            <a:off x="429111" y="236090"/>
            <a:ext cx="9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DDQN-Based Federated Learning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1034E7-73BC-4C55-9026-98F2F859D744}"/>
              </a:ext>
            </a:extLst>
          </p:cNvPr>
          <p:cNvSpPr txBox="1"/>
          <p:nvPr/>
        </p:nvSpPr>
        <p:spPr>
          <a:xfrm>
            <a:off x="822960" y="944880"/>
            <a:ext cx="10012680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网络进行分析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边缘服务器接受来自可信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设备的局部梯度向量，然后聚合（平均）得到全局梯度：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5D5E8-A064-47A2-9001-43D6B72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08" y="1866675"/>
            <a:ext cx="4116232" cy="713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8D78BF-8FCE-4BB1-A04F-4DA95214F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" y="2719807"/>
            <a:ext cx="9561442" cy="3383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F2B082-A480-4BED-B631-DF86FCB66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405" y="5507096"/>
            <a:ext cx="781159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478D2A-01D7-4619-B6FF-8DA908044451}"/>
              </a:ext>
            </a:extLst>
          </p:cNvPr>
          <p:cNvSpPr/>
          <p:nvPr/>
        </p:nvSpPr>
        <p:spPr>
          <a:xfrm>
            <a:off x="429111" y="236090"/>
            <a:ext cx="9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DDQN-Based Federated Learning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ED5F8A-8DE0-4EFD-AA49-16AB817A6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8"/>
          <a:stretch/>
        </p:blipFill>
        <p:spPr>
          <a:xfrm>
            <a:off x="779630" y="911710"/>
            <a:ext cx="9664021" cy="20448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AAE3BE-6ACE-4D5B-A2A1-7987A4DFBE0E}"/>
              </a:ext>
            </a:extLst>
          </p:cNvPr>
          <p:cNvSpPr/>
          <p:nvPr/>
        </p:nvSpPr>
        <p:spPr>
          <a:xfrm>
            <a:off x="916790" y="3028890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E3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每个设备</a:t>
            </a:r>
            <a:r>
              <a:rPr lang="en-US" altLang="zh-CN" sz="2000" dirty="0">
                <a:solidFill>
                  <a:srgbClr val="2E3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rgbClr val="2E3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上的局部损失函数定义为：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2F6CC-0CF4-4E67-8769-0CCE3D7E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0" y="3429000"/>
            <a:ext cx="4034175" cy="9058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E2D376-6323-41AB-8DE8-7793C67E3BC2}"/>
              </a:ext>
            </a:extLst>
          </p:cNvPr>
          <p:cNvSpPr/>
          <p:nvPr/>
        </p:nvSpPr>
        <p:spPr>
          <a:xfrm>
            <a:off x="956085" y="4534933"/>
            <a:ext cx="9674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E30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全局层面，边缘服务器上的训练任务的主要目标是优化参数，使得全局损失最小：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172B6-5182-4D89-991D-F66CFABC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85" y="4939639"/>
            <a:ext cx="3727790" cy="9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85AA28-75BB-40C5-AF71-BF4EA86C27DD}"/>
              </a:ext>
            </a:extLst>
          </p:cNvPr>
          <p:cNvSpPr/>
          <p:nvPr/>
        </p:nvSpPr>
        <p:spPr>
          <a:xfrm>
            <a:off x="398631" y="388490"/>
            <a:ext cx="9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实验结果分析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F831F3-621A-4DA3-8F7A-F54384408C97}"/>
              </a:ext>
            </a:extLst>
          </p:cNvPr>
          <p:cNvSpPr txBox="1"/>
          <p:nvPr/>
        </p:nvSpPr>
        <p:spPr>
          <a:xfrm>
            <a:off x="914400" y="135636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Model:CNN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Baselines:Random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1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687</Words>
  <Application>Microsoft Office PowerPoint</Application>
  <PresentationFormat>宽屏</PresentationFormat>
  <Paragraphs>66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CMR10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14218</dc:creator>
  <cp:lastModifiedBy>Administrator</cp:lastModifiedBy>
  <cp:revision>8</cp:revision>
  <dcterms:created xsi:type="dcterms:W3CDTF">2021-11-23T12:14:00Z</dcterms:created>
  <dcterms:modified xsi:type="dcterms:W3CDTF">2021-12-02T06:48:57Z</dcterms:modified>
</cp:coreProperties>
</file>