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22"/>
  </p:notesMasterIdLst>
  <p:sldIdLst>
    <p:sldId id="323" r:id="rId3"/>
    <p:sldId id="320" r:id="rId4"/>
    <p:sldId id="265" r:id="rId5"/>
    <p:sldId id="293" r:id="rId6"/>
    <p:sldId id="317" r:id="rId7"/>
    <p:sldId id="316" r:id="rId8"/>
    <p:sldId id="315" r:id="rId9"/>
    <p:sldId id="312" r:id="rId10"/>
    <p:sldId id="313" r:id="rId11"/>
    <p:sldId id="273" r:id="rId12"/>
    <p:sldId id="274" r:id="rId13"/>
    <p:sldId id="277" r:id="rId14"/>
    <p:sldId id="302" r:id="rId15"/>
    <p:sldId id="281" r:id="rId16"/>
    <p:sldId id="278" r:id="rId17"/>
    <p:sldId id="294" r:id="rId18"/>
    <p:sldId id="305" r:id="rId19"/>
    <p:sldId id="324" r:id="rId20"/>
    <p:sldId id="32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48"/>
    <a:srgbClr val="414A59"/>
    <a:srgbClr val="FB6362"/>
    <a:srgbClr val="B64645"/>
    <a:srgbClr val="3C6CDE"/>
    <a:srgbClr val="6BB5F4"/>
    <a:srgbClr val="59CBC7"/>
    <a:srgbClr val="349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34783" autoAdjust="0"/>
  </p:normalViewPr>
  <p:slideViewPr>
    <p:cSldViewPr snapToGrid="0" showGuides="1">
      <p:cViewPr varScale="1">
        <p:scale>
          <a:sx n="65" d="100"/>
          <a:sy n="65" d="100"/>
        </p:scale>
        <p:origin x="716" y="60"/>
      </p:cViewPr>
      <p:guideLst>
        <p:guide orient="horz" pos="21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265B4-CD0D-4543-8E9E-6FB20443F5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7B04E-F35F-411E-907F-A64B4026C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0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918316"/>
          </a:xfrm>
          <a:custGeom>
            <a:avLst/>
            <a:gdLst>
              <a:gd name="connsiteX0" fmla="*/ 0 w 12192000"/>
              <a:gd name="connsiteY0" fmla="*/ 0 h 6918316"/>
              <a:gd name="connsiteX1" fmla="*/ 12192000 w 12192000"/>
              <a:gd name="connsiteY1" fmla="*/ 0 h 6918316"/>
              <a:gd name="connsiteX2" fmla="*/ 12192000 w 12192000"/>
              <a:gd name="connsiteY2" fmla="*/ 6918316 h 6918316"/>
              <a:gd name="connsiteX3" fmla="*/ 0 w 12192000"/>
              <a:gd name="connsiteY3" fmla="*/ 3651480 h 691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918316">
                <a:moveTo>
                  <a:pt x="0" y="0"/>
                </a:moveTo>
                <a:lnTo>
                  <a:pt x="12192000" y="0"/>
                </a:lnTo>
                <a:lnTo>
                  <a:pt x="12192000" y="6918316"/>
                </a:lnTo>
                <a:lnTo>
                  <a:pt x="0" y="36514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7625" y="1333500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831275" y="1344821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12"/>
          </p:nvPr>
        </p:nvSpPr>
        <p:spPr>
          <a:xfrm>
            <a:off x="8344925" y="1333500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016226" y="2773142"/>
            <a:ext cx="4972049" cy="2952750"/>
          </a:xfrm>
          <a:custGeom>
            <a:avLst/>
            <a:gdLst>
              <a:gd name="connsiteX0" fmla="*/ 0 w 4972049"/>
              <a:gd name="connsiteY0" fmla="*/ 0 h 2952750"/>
              <a:gd name="connsiteX1" fmla="*/ 4972049 w 4972049"/>
              <a:gd name="connsiteY1" fmla="*/ 0 h 2952750"/>
              <a:gd name="connsiteX2" fmla="*/ 4972049 w 4972049"/>
              <a:gd name="connsiteY2" fmla="*/ 2952750 h 2952750"/>
              <a:gd name="connsiteX3" fmla="*/ 0 w 4972049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49" h="2952750">
                <a:moveTo>
                  <a:pt x="0" y="0"/>
                </a:moveTo>
                <a:lnTo>
                  <a:pt x="4972049" y="0"/>
                </a:lnTo>
                <a:lnTo>
                  <a:pt x="4972049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5829300" y="1159833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962525" y="2955295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5829300" y="4750758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0"/>
          </p:nvPr>
        </p:nvSpPr>
        <p:spPr>
          <a:xfrm>
            <a:off x="800100" y="1562099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1"/>
          </p:nvPr>
        </p:nvSpPr>
        <p:spPr>
          <a:xfrm>
            <a:off x="6391273" y="1562098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2"/>
          </p:nvPr>
        </p:nvSpPr>
        <p:spPr>
          <a:xfrm>
            <a:off x="800099" y="3990806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3"/>
          </p:nvPr>
        </p:nvSpPr>
        <p:spPr>
          <a:xfrm>
            <a:off x="6391272" y="3990805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933450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1"/>
          </p:nvPr>
        </p:nvSpPr>
        <p:spPr>
          <a:xfrm>
            <a:off x="3031330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2"/>
          </p:nvPr>
        </p:nvSpPr>
        <p:spPr>
          <a:xfrm>
            <a:off x="5129211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3"/>
          </p:nvPr>
        </p:nvSpPr>
        <p:spPr>
          <a:xfrm>
            <a:off x="7227093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4"/>
          </p:nvPr>
        </p:nvSpPr>
        <p:spPr>
          <a:xfrm>
            <a:off x="9324975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8353425" y="1152525"/>
            <a:ext cx="2638425" cy="2419350"/>
          </a:xfrm>
          <a:custGeom>
            <a:avLst/>
            <a:gdLst>
              <a:gd name="connsiteX0" fmla="*/ 2638425 w 2638425"/>
              <a:gd name="connsiteY0" fmla="*/ 0 h 2419350"/>
              <a:gd name="connsiteX1" fmla="*/ 2486025 w 2638425"/>
              <a:gd name="connsiteY1" fmla="*/ 2228850 h 2419350"/>
              <a:gd name="connsiteX2" fmla="*/ 0 w 2638425"/>
              <a:gd name="connsiteY2" fmla="*/ 2419350 h 2419350"/>
              <a:gd name="connsiteX3" fmla="*/ 171450 w 2638425"/>
              <a:gd name="connsiteY3" fmla="*/ 695325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425" h="2419350">
                <a:moveTo>
                  <a:pt x="2638425" y="0"/>
                </a:moveTo>
                <a:lnTo>
                  <a:pt x="2486025" y="2228850"/>
                </a:lnTo>
                <a:lnTo>
                  <a:pt x="0" y="2419350"/>
                </a:lnTo>
                <a:lnTo>
                  <a:pt x="171450" y="695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90550" y="1437117"/>
            <a:ext cx="5505450" cy="3392058"/>
          </a:xfrm>
          <a:custGeom>
            <a:avLst/>
            <a:gdLst>
              <a:gd name="connsiteX0" fmla="*/ 0 w 5505450"/>
              <a:gd name="connsiteY0" fmla="*/ 0 h 3392058"/>
              <a:gd name="connsiteX1" fmla="*/ 5505450 w 5505450"/>
              <a:gd name="connsiteY1" fmla="*/ 0 h 3392058"/>
              <a:gd name="connsiteX2" fmla="*/ 5505450 w 5505450"/>
              <a:gd name="connsiteY2" fmla="*/ 3392058 h 3392058"/>
              <a:gd name="connsiteX3" fmla="*/ 0 w 5505450"/>
              <a:gd name="connsiteY3" fmla="*/ 3392058 h 339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5450" h="3392058">
                <a:moveTo>
                  <a:pt x="0" y="0"/>
                </a:moveTo>
                <a:lnTo>
                  <a:pt x="5505450" y="0"/>
                </a:lnTo>
                <a:lnTo>
                  <a:pt x="5505450" y="3392058"/>
                </a:lnTo>
                <a:lnTo>
                  <a:pt x="0" y="33920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" y="-12947"/>
            <a:ext cx="5446133" cy="6870947"/>
          </a:xfrm>
          <a:custGeom>
            <a:avLst/>
            <a:gdLst>
              <a:gd name="connsiteX0" fmla="*/ 0 w 5446133"/>
              <a:gd name="connsiteY0" fmla="*/ 0 h 6870947"/>
              <a:gd name="connsiteX1" fmla="*/ 5446133 w 5446133"/>
              <a:gd name="connsiteY1" fmla="*/ 0 h 6870947"/>
              <a:gd name="connsiteX2" fmla="*/ 5446133 w 5446133"/>
              <a:gd name="connsiteY2" fmla="*/ 6870947 h 6870947"/>
              <a:gd name="connsiteX3" fmla="*/ 0 w 5446133"/>
              <a:gd name="connsiteY3" fmla="*/ 6870947 h 687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6133" h="6870947">
                <a:moveTo>
                  <a:pt x="0" y="0"/>
                </a:moveTo>
                <a:lnTo>
                  <a:pt x="5446133" y="0"/>
                </a:lnTo>
                <a:lnTo>
                  <a:pt x="5446133" y="6870947"/>
                </a:lnTo>
                <a:lnTo>
                  <a:pt x="0" y="68709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717074"/>
          </a:xfrm>
          <a:custGeom>
            <a:avLst/>
            <a:gdLst>
              <a:gd name="connsiteX0" fmla="*/ 0 w 12192000"/>
              <a:gd name="connsiteY0" fmla="*/ 0 h 2717074"/>
              <a:gd name="connsiteX1" fmla="*/ 12192000 w 12192000"/>
              <a:gd name="connsiteY1" fmla="*/ 0 h 2717074"/>
              <a:gd name="connsiteX2" fmla="*/ 12192000 w 12192000"/>
              <a:gd name="connsiteY2" fmla="*/ 2717074 h 2717074"/>
              <a:gd name="connsiteX3" fmla="*/ 0 w 12192000"/>
              <a:gd name="connsiteY3" fmla="*/ 2717074 h 271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17074">
                <a:moveTo>
                  <a:pt x="0" y="0"/>
                </a:moveTo>
                <a:lnTo>
                  <a:pt x="12192000" y="0"/>
                </a:lnTo>
                <a:lnTo>
                  <a:pt x="12192000" y="2717074"/>
                </a:lnTo>
                <a:lnTo>
                  <a:pt x="0" y="27170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8697951" y="0"/>
            <a:ext cx="3494049" cy="6858000"/>
          </a:xfrm>
          <a:custGeom>
            <a:avLst/>
            <a:gdLst>
              <a:gd name="connsiteX0" fmla="*/ 0 w 3194892"/>
              <a:gd name="connsiteY0" fmla="*/ 0 h 6858000"/>
              <a:gd name="connsiteX1" fmla="*/ 3194892 w 3194892"/>
              <a:gd name="connsiteY1" fmla="*/ 0 h 6858000"/>
              <a:gd name="connsiteX2" fmla="*/ 3194892 w 3194892"/>
              <a:gd name="connsiteY2" fmla="*/ 6858000 h 6858000"/>
              <a:gd name="connsiteX3" fmla="*/ 0 w 31948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892" h="6858000">
                <a:moveTo>
                  <a:pt x="0" y="0"/>
                </a:moveTo>
                <a:lnTo>
                  <a:pt x="3194892" y="0"/>
                </a:lnTo>
                <a:lnTo>
                  <a:pt x="31948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4892" cy="6858000"/>
          </a:xfrm>
          <a:custGeom>
            <a:avLst/>
            <a:gdLst>
              <a:gd name="connsiteX0" fmla="*/ 0 w 3194892"/>
              <a:gd name="connsiteY0" fmla="*/ 0 h 6858000"/>
              <a:gd name="connsiteX1" fmla="*/ 3194892 w 3194892"/>
              <a:gd name="connsiteY1" fmla="*/ 0 h 6858000"/>
              <a:gd name="connsiteX2" fmla="*/ 3194892 w 3194892"/>
              <a:gd name="connsiteY2" fmla="*/ 6858000 h 6858000"/>
              <a:gd name="connsiteX3" fmla="*/ 0 w 31948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892" h="6858000">
                <a:moveTo>
                  <a:pt x="0" y="0"/>
                </a:moveTo>
                <a:lnTo>
                  <a:pt x="3194892" y="0"/>
                </a:lnTo>
                <a:lnTo>
                  <a:pt x="31948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740435" y="0"/>
            <a:ext cx="5451566" cy="6858000"/>
          </a:xfrm>
          <a:custGeom>
            <a:avLst/>
            <a:gdLst>
              <a:gd name="connsiteX0" fmla="*/ 0 w 5451566"/>
              <a:gd name="connsiteY0" fmla="*/ 0 h 6858000"/>
              <a:gd name="connsiteX1" fmla="*/ 5451566 w 5451566"/>
              <a:gd name="connsiteY1" fmla="*/ 0 h 6858000"/>
              <a:gd name="connsiteX2" fmla="*/ 5451566 w 5451566"/>
              <a:gd name="connsiteY2" fmla="*/ 6858000 h 6858000"/>
              <a:gd name="connsiteX3" fmla="*/ 0 w 54515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566" h="6858000">
                <a:moveTo>
                  <a:pt x="0" y="0"/>
                </a:moveTo>
                <a:lnTo>
                  <a:pt x="5451566" y="0"/>
                </a:lnTo>
                <a:lnTo>
                  <a:pt x="545156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2486722"/>
          </a:xfrm>
          <a:custGeom>
            <a:avLst/>
            <a:gdLst>
              <a:gd name="connsiteX0" fmla="*/ 0 w 12192000"/>
              <a:gd name="connsiteY0" fmla="*/ 0 h 2486722"/>
              <a:gd name="connsiteX1" fmla="*/ 12192000 w 12192000"/>
              <a:gd name="connsiteY1" fmla="*/ 0 h 2486722"/>
              <a:gd name="connsiteX2" fmla="*/ 12192000 w 12192000"/>
              <a:gd name="connsiteY2" fmla="*/ 2486722 h 2486722"/>
              <a:gd name="connsiteX3" fmla="*/ 0 w 12192000"/>
              <a:gd name="connsiteY3" fmla="*/ 2486722 h 2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486722">
                <a:moveTo>
                  <a:pt x="0" y="0"/>
                </a:moveTo>
                <a:lnTo>
                  <a:pt x="12192000" y="0"/>
                </a:lnTo>
                <a:lnTo>
                  <a:pt x="12192000" y="2486722"/>
                </a:lnTo>
                <a:lnTo>
                  <a:pt x="0" y="24867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7694-2F36-4FB5-961F-11CEBD01EE4F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7F253-21D0-41DB-95DA-8502F5E07C8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46" y="498"/>
            <a:ext cx="10502654" cy="6918325"/>
          </a:xfrm>
        </p:spPr>
      </p:pic>
      <p:sp>
        <p:nvSpPr>
          <p:cNvPr id="21" name="直角三角形 20"/>
          <p:cNvSpPr/>
          <p:nvPr/>
        </p:nvSpPr>
        <p:spPr>
          <a:xfrm rot="16200000" flipH="1">
            <a:off x="8144607" y="1456592"/>
            <a:ext cx="5503985" cy="25908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251842" y="6074254"/>
            <a:ext cx="940158" cy="844062"/>
          </a:xfrm>
          <a:custGeom>
            <a:avLst/>
            <a:gdLst>
              <a:gd name="connsiteX0" fmla="*/ 914400 w 914400"/>
              <a:gd name="connsiteY0" fmla="*/ 0 h 844062"/>
              <a:gd name="connsiteX1" fmla="*/ 914400 w 914400"/>
              <a:gd name="connsiteY1" fmla="*/ 844062 h 844062"/>
              <a:gd name="connsiteX2" fmla="*/ 0 w 914400"/>
              <a:gd name="connsiteY2" fmla="*/ 580293 h 844062"/>
              <a:gd name="connsiteX3" fmla="*/ 914400 w 914400"/>
              <a:gd name="connsiteY3" fmla="*/ 0 h 844062"/>
              <a:gd name="connsiteX0-1" fmla="*/ 940158 w 940158"/>
              <a:gd name="connsiteY0-2" fmla="*/ 0 h 844062"/>
              <a:gd name="connsiteX1-3" fmla="*/ 940158 w 940158"/>
              <a:gd name="connsiteY1-4" fmla="*/ 844062 h 844062"/>
              <a:gd name="connsiteX2-5" fmla="*/ 0 w 940158"/>
              <a:gd name="connsiteY2-6" fmla="*/ 593172 h 844062"/>
              <a:gd name="connsiteX3-7" fmla="*/ 940158 w 940158"/>
              <a:gd name="connsiteY3-8" fmla="*/ 0 h 844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40158" h="844062">
                <a:moveTo>
                  <a:pt x="940158" y="0"/>
                </a:moveTo>
                <a:lnTo>
                  <a:pt x="940158" y="844062"/>
                </a:lnTo>
                <a:lnTo>
                  <a:pt x="0" y="593172"/>
                </a:lnTo>
                <a:lnTo>
                  <a:pt x="9401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-1" y="4751422"/>
            <a:ext cx="7541343" cy="1846659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/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Self-Balancing Federated Learning With Global Imbalanced Data in Mobile Systems</a:t>
            </a:r>
            <a:b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639" y="6260267"/>
            <a:ext cx="8386605" cy="461665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3"/>
                </a:solidFill>
              </a:rPr>
              <a:t>IEEE TRANSACTIONS ON PARALLEL AND DISTRIBUTED SYSTEMS</a:t>
            </a:r>
            <a:endParaRPr lang="zh-CN" altLang="en-US" sz="2400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98792" y="2337134"/>
            <a:ext cx="2194888" cy="1726440"/>
          </a:xfrm>
          <a:custGeom>
            <a:avLst/>
            <a:gdLst>
              <a:gd name="connsiteX0" fmla="*/ 1111347 w 2166424"/>
              <a:gd name="connsiteY0" fmla="*/ 0 h 1758461"/>
              <a:gd name="connsiteX1" fmla="*/ 0 w 2166424"/>
              <a:gd name="connsiteY1" fmla="*/ 1139483 h 1758461"/>
              <a:gd name="connsiteX2" fmla="*/ 2166424 w 2166424"/>
              <a:gd name="connsiteY2" fmla="*/ 1758461 h 1758461"/>
              <a:gd name="connsiteX3" fmla="*/ 1111347 w 2166424"/>
              <a:gd name="connsiteY3" fmla="*/ 0 h 1758461"/>
              <a:gd name="connsiteX0-1" fmla="*/ 1111347 w 2194888"/>
              <a:gd name="connsiteY0-2" fmla="*/ 0 h 1726440"/>
              <a:gd name="connsiteX1-3" fmla="*/ 0 w 2194888"/>
              <a:gd name="connsiteY1-4" fmla="*/ 1139483 h 1726440"/>
              <a:gd name="connsiteX2-5" fmla="*/ 2194888 w 2194888"/>
              <a:gd name="connsiteY2-6" fmla="*/ 1726440 h 1726440"/>
              <a:gd name="connsiteX3-7" fmla="*/ 1111347 w 2194888"/>
              <a:gd name="connsiteY3-8" fmla="*/ 0 h 1726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4888" h="1726440">
                <a:moveTo>
                  <a:pt x="1111347" y="0"/>
                </a:moveTo>
                <a:lnTo>
                  <a:pt x="0" y="1139483"/>
                </a:lnTo>
                <a:lnTo>
                  <a:pt x="2194888" y="1726440"/>
                </a:lnTo>
                <a:lnTo>
                  <a:pt x="11113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5400000">
            <a:off x="-1" y="0"/>
            <a:ext cx="4871990" cy="487199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94904" y="511548"/>
            <a:ext cx="1301332" cy="1281872"/>
            <a:chOff x="309636" y="5144626"/>
            <a:chExt cx="1134049" cy="11170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任意多边形 27"/>
            <p:cNvSpPr/>
            <p:nvPr/>
          </p:nvSpPr>
          <p:spPr>
            <a:xfrm>
              <a:off x="309636" y="5144626"/>
              <a:ext cx="791502" cy="791502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792512" y="5610541"/>
              <a:ext cx="651173" cy="651173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4379FF7-581B-4FC4-B86B-06BCBDCB3598}"/>
              </a:ext>
            </a:extLst>
          </p:cNvPr>
          <p:cNvSpPr txBox="1"/>
          <p:nvPr/>
        </p:nvSpPr>
        <p:spPr>
          <a:xfrm>
            <a:off x="8404122" y="6274915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Yifan</a:t>
            </a:r>
            <a:r>
              <a:rPr lang="en-US" altLang="zh-CN" dirty="0"/>
              <a:t> Bu  2020.9.8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094100C-E818-473B-9C1C-29DDC4DD124E}"/>
              </a:ext>
            </a:extLst>
          </p:cNvPr>
          <p:cNvSpPr txBox="1"/>
          <p:nvPr/>
        </p:nvSpPr>
        <p:spPr>
          <a:xfrm>
            <a:off x="324465" y="103836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Datasets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Imbalanced EMNIST   	</a:t>
            </a:r>
          </a:p>
          <a:p>
            <a:r>
              <a:rPr lang="en-US" altLang="zh-CN" dirty="0"/>
              <a:t>Imbalanced CINIC-10 [19] and the CIFAR-10</a:t>
            </a:r>
          </a:p>
          <a:p>
            <a:endParaRPr lang="en-US" altLang="zh-CN" dirty="0"/>
          </a:p>
          <a:p>
            <a:r>
              <a:rPr lang="en-US" altLang="zh-CN" dirty="0"/>
              <a:t>Baseline: </a:t>
            </a:r>
            <a:r>
              <a:rPr lang="en-US" altLang="zh-CN" dirty="0" err="1"/>
              <a:t>FedAvg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D7C9E8-FD81-4017-9170-44A4F7DF3A10}"/>
              </a:ext>
            </a:extLst>
          </p:cNvPr>
          <p:cNvSpPr txBox="1"/>
          <p:nvPr/>
        </p:nvSpPr>
        <p:spPr>
          <a:xfrm>
            <a:off x="384162" y="5153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top-1 test accuracy 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0CC4D36-F298-4313-BBD1-B5D0247BAEB6}"/>
              </a:ext>
            </a:extLst>
          </p:cNvPr>
          <p:cNvSpPr txBox="1"/>
          <p:nvPr/>
        </p:nvSpPr>
        <p:spPr>
          <a:xfrm>
            <a:off x="384162" y="552244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onsider the maximum test accuracy during training procedure as the ﬁnal accuracy of the model, which will ignore the effects of overﬁtting. 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3689F725-0402-4875-A138-FA1A4259F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1" y="2515691"/>
            <a:ext cx="7226709" cy="266713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327F7BA-3710-4108-8A5B-EC5FAFBC7155}"/>
              </a:ext>
            </a:extLst>
          </p:cNvPr>
          <p:cNvSpPr txBox="1"/>
          <p:nvPr/>
        </p:nvSpPr>
        <p:spPr>
          <a:xfrm>
            <a:off x="7865806" y="2873774"/>
            <a:ext cx="3575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he improved accuracy achieved by the z-score-based data augmentation strategy and the improved accuracy achieved by combining augmentation and rescheduling.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2D3D705-B27B-4C80-B883-D5B7B2604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466" y="4628100"/>
            <a:ext cx="1130710" cy="464676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F6CD0CC4-3F31-4604-B121-B5248D6A9264}"/>
              </a:ext>
            </a:extLst>
          </p:cNvPr>
          <p:cNvSpPr txBox="1"/>
          <p:nvPr/>
        </p:nvSpPr>
        <p:spPr>
          <a:xfrm>
            <a:off x="7806109" y="5337775"/>
            <a:ext cx="4294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No Aug in Fig.5b  </a:t>
            </a:r>
            <a:r>
              <a:rPr lang="en-US" altLang="zh-CN" dirty="0"/>
              <a:t>acc </a:t>
            </a:r>
            <a:r>
              <a:rPr lang="en-US" altLang="zh-CN" dirty="0" err="1"/>
              <a:t>increase,but</a:t>
            </a:r>
            <a:r>
              <a:rPr lang="en-US" altLang="zh-CN" dirty="0"/>
              <a:t> overfitting.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E540009-7AFF-44B5-9207-9036ECE46085}"/>
              </a:ext>
            </a:extLst>
          </p:cNvPr>
          <p:cNvSpPr txBox="1"/>
          <p:nvPr/>
        </p:nvSpPr>
        <p:spPr>
          <a:xfrm>
            <a:off x="9404759" y="4398773"/>
            <a:ext cx="19927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recommended range for td is 3.0 to 3.5,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7C3ECCF-48EB-4469-A197-E36A1FB891C3}"/>
              </a:ext>
            </a:extLst>
          </p:cNvPr>
          <p:cNvSpPr txBox="1"/>
          <p:nvPr/>
        </p:nvSpPr>
        <p:spPr>
          <a:xfrm>
            <a:off x="2663005" y="194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Augmentation Versus Mediator.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A90A07D-D79A-49C9-AFCD-6B9EC472A8F5}"/>
              </a:ext>
            </a:extLst>
          </p:cNvPr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CF671E4-42C3-4681-9D74-A3E726ABB34B}"/>
              </a:ext>
            </a:extLst>
          </p:cNvPr>
          <p:cNvSpPr txBox="1"/>
          <p:nvPr/>
        </p:nvSpPr>
        <p:spPr>
          <a:xfrm>
            <a:off x="2756511" y="1885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versus g</a:t>
            </a:r>
            <a:r>
              <a:rPr lang="en-US" altLang="zh-CN" dirty="0" err="1"/>
              <a:t>amma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9DC653-E74B-422A-9635-D2730E4B1508}"/>
              </a:ext>
            </a:extLst>
          </p:cNvPr>
          <p:cNvSpPr txBox="1"/>
          <p:nvPr/>
        </p:nvSpPr>
        <p:spPr>
          <a:xfrm>
            <a:off x="393289" y="8536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is the number of online clients per </a:t>
            </a:r>
            <a:r>
              <a:rPr lang="en-US" altLang="zh-CN" dirty="0"/>
              <a:t>communication </a:t>
            </a:r>
            <a:r>
              <a:rPr lang="zh-CN" altLang="en-US" dirty="0"/>
              <a:t>round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BC7EA6-ECA5-48D2-B50E-FDF617B031A8}"/>
              </a:ext>
            </a:extLst>
          </p:cNvPr>
          <p:cNvSpPr txBox="1"/>
          <p:nvPr/>
        </p:nvSpPr>
        <p:spPr>
          <a:xfrm>
            <a:off x="393289" y="12230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g</a:t>
            </a:r>
            <a:r>
              <a:rPr lang="en-US" altLang="zh-CN" dirty="0" err="1"/>
              <a:t>amma</a:t>
            </a:r>
            <a:r>
              <a:rPr lang="zh-CN" altLang="en-US" dirty="0"/>
              <a:t> is the max assigned clients limitation of the mediator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FACFDE-F3F7-4DC6-8BBB-E1D354B58133}"/>
              </a:ext>
            </a:extLst>
          </p:cNvPr>
          <p:cNvSpPr txBox="1"/>
          <p:nvPr/>
        </p:nvSpPr>
        <p:spPr>
          <a:xfrm>
            <a:off x="521109" y="475131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he training of model converges faster with the increase of c</a:t>
            </a:r>
            <a:r>
              <a:rPr lang="en-US" altLang="zh-CN" dirty="0"/>
              <a:t>, after 150 rounds, the accuracy is slightly reduced, especially for the models trained with a large c. </a:t>
            </a:r>
            <a:r>
              <a:rPr lang="zh-CN" altLang="en-US" dirty="0"/>
              <a:t> 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1D5F30-C24A-4FBC-A12F-FD547E0A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3" y="1961693"/>
            <a:ext cx="8469353" cy="263980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B7B8EB9-BD37-4EBE-9B01-45CF83135BA9}"/>
              </a:ext>
            </a:extLst>
          </p:cNvPr>
          <p:cNvSpPr txBox="1"/>
          <p:nvPr/>
        </p:nvSpPr>
        <p:spPr>
          <a:xfrm>
            <a:off x="521109" y="58018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</a:t>
            </a:r>
            <a:r>
              <a:rPr lang="zh-CN" altLang="en-US" dirty="0"/>
              <a:t>se the regularization strategy called early stopping </a:t>
            </a:r>
            <a:r>
              <a:rPr lang="en-US" altLang="zh-CN" dirty="0"/>
              <a:t>to remedy  overfitting.</a:t>
            </a:r>
            <a:r>
              <a:rPr lang="zh-CN" altLang="en-US" dirty="0"/>
              <a:t>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021A459-E630-40A7-ADCA-7CF22BE8AB3F}"/>
              </a:ext>
            </a:extLst>
          </p:cNvPr>
          <p:cNvSpPr txBox="1"/>
          <p:nvPr/>
        </p:nvSpPr>
        <p:spPr>
          <a:xfrm>
            <a:off x="6774426" y="4763490"/>
            <a:ext cx="487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larger g</a:t>
            </a:r>
            <a:r>
              <a:rPr lang="en-US" altLang="zh-CN" dirty="0" err="1">
                <a:solidFill>
                  <a:srgbClr val="FF0000"/>
                </a:solidFill>
              </a:rPr>
              <a:t>amma</a:t>
            </a:r>
            <a:r>
              <a:rPr lang="zh-CN" altLang="en-US" dirty="0">
                <a:solidFill>
                  <a:srgbClr val="FF0000"/>
                </a:solidFill>
              </a:rPr>
              <a:t> does not help to improve the accuracy of the model.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00844" y="248382"/>
            <a:ext cx="339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KLD of all clients or mediators 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1F5BAC3-79D0-40A9-B7CD-E37DA0182E3B}"/>
              </a:ext>
            </a:extLst>
          </p:cNvPr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2EFC6E0-8842-4E4E-9B3C-79FE9BC19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" y="1038363"/>
            <a:ext cx="7885212" cy="3997824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C752B7DC-D8AB-47D9-A56D-6FF8745D7A7D}"/>
              </a:ext>
            </a:extLst>
          </p:cNvPr>
          <p:cNvSpPr txBox="1"/>
          <p:nvPr/>
        </p:nvSpPr>
        <p:spPr>
          <a:xfrm>
            <a:off x="7502013" y="1378662"/>
            <a:ext cx="1710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left-skewed 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AA1609-FC28-454F-BFE5-38F3BA330EA0}"/>
              </a:ext>
            </a:extLst>
          </p:cNvPr>
          <p:cNvSpPr txBox="1"/>
          <p:nvPr/>
        </p:nvSpPr>
        <p:spPr>
          <a:xfrm>
            <a:off x="8357419" y="2455288"/>
            <a:ext cx="3743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FedAvg is most imbalanced</a:t>
            </a:r>
            <a:r>
              <a:rPr lang="en-US" altLang="zh-CN" dirty="0"/>
              <a:t>(black)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93F9E4C-E6F2-4986-A29A-A908FB6C3F6B}"/>
              </a:ext>
            </a:extLst>
          </p:cNvPr>
          <p:cNvSpPr txBox="1"/>
          <p:nvPr/>
        </p:nvSpPr>
        <p:spPr>
          <a:xfrm>
            <a:off x="8434846" y="2897553"/>
            <a:ext cx="33638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ugmentation</a:t>
            </a:r>
            <a:r>
              <a:rPr lang="en-US" altLang="zh-CN" dirty="0"/>
              <a:t>-only </a:t>
            </a:r>
            <a:r>
              <a:rPr lang="zh-CN" altLang="en-US" dirty="0"/>
              <a:t>may increase local imbalance and introduce some new outliers.</a:t>
            </a:r>
            <a:r>
              <a:rPr lang="en-US" altLang="zh-CN" dirty="0"/>
              <a:t>(grey)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9BA2F45-ED7E-4CC1-AD5E-AD4767D6028E}"/>
              </a:ext>
            </a:extLst>
          </p:cNvPr>
          <p:cNvSpPr txBox="1"/>
          <p:nvPr/>
        </p:nvSpPr>
        <p:spPr>
          <a:xfrm>
            <a:off x="8434846" y="5298211"/>
            <a:ext cx="33638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ombining two strategies can signiﬁcantly rebalance data distribution </a:t>
            </a:r>
            <a:r>
              <a:rPr lang="en-US" altLang="zh-CN" dirty="0"/>
              <a:t>(red)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DE2E12-DA8F-498F-97A6-7C471B3C8AD5}"/>
              </a:ext>
            </a:extLst>
          </p:cNvPr>
          <p:cNvSpPr txBox="1"/>
          <p:nvPr/>
        </p:nvSpPr>
        <p:spPr>
          <a:xfrm>
            <a:off x="8434846" y="3820883"/>
            <a:ext cx="29737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Rescheduling-only c</a:t>
            </a:r>
            <a:r>
              <a:rPr lang="zh-CN" altLang="en-US" dirty="0"/>
              <a:t>an achieve partial equilibrium</a:t>
            </a:r>
            <a:r>
              <a:rPr lang="en-US" altLang="zh-CN" dirty="0"/>
              <a:t>, the outliers are signiﬁcantly reduced and the mean of KLD is slightly lower. (blue)</a:t>
            </a:r>
            <a:r>
              <a:rPr lang="zh-CN" altLang="en-US" dirty="0"/>
              <a:t> 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262CD8-28EA-48B4-9421-CB04169FBD8D}"/>
              </a:ext>
            </a:extLst>
          </p:cNvPr>
          <p:cNvSpPr txBox="1"/>
          <p:nvPr/>
        </p:nvSpPr>
        <p:spPr>
          <a:xfrm>
            <a:off x="571503" y="5298211"/>
            <a:ext cx="666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he results show that a larger c or g can reduce the range of KLD.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D0B0516-F4BD-492C-AC93-3CF013FB9A3D}"/>
              </a:ext>
            </a:extLst>
          </p:cNvPr>
          <p:cNvSpPr txBox="1"/>
          <p:nvPr/>
        </p:nvSpPr>
        <p:spPr>
          <a:xfrm>
            <a:off x="276535" y="6200897"/>
            <a:ext cx="8778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Astraea signiﬁcantly reduces the KLD, compared to FedAvg or the single strategy case.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EDA68CC-1C5F-425A-9833-0A93EEB4227C}"/>
              </a:ext>
            </a:extLst>
          </p:cNvPr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B79AC5-CE08-40AC-8A92-3B0474D5F61E}"/>
              </a:ext>
            </a:extLst>
          </p:cNvPr>
          <p:cNvSpPr txBox="1"/>
          <p:nvPr/>
        </p:nvSpPr>
        <p:spPr>
          <a:xfrm>
            <a:off x="2457870" y="194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Local Epochs Versus Mediator Epochs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576E3E1-EE0E-494D-B102-C35D389B1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8" y="1440256"/>
            <a:ext cx="5501807" cy="3241214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B55A4759-D2EE-4F70-B64C-3F72541B8FC9}"/>
              </a:ext>
            </a:extLst>
          </p:cNvPr>
          <p:cNvSpPr txBox="1"/>
          <p:nvPr/>
        </p:nvSpPr>
        <p:spPr>
          <a:xfrm>
            <a:off x="6004825" y="1726846"/>
            <a:ext cx="5302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ncreasing local epochs does not bring signiﬁcant improvement in accuracy.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2C94FCB-BE9B-4221-B335-F856D1009A39}"/>
              </a:ext>
            </a:extLst>
          </p:cNvPr>
          <p:cNvSpPr txBox="1"/>
          <p:nvPr/>
        </p:nvSpPr>
        <p:spPr>
          <a:xfrm>
            <a:off x="6004825" y="2630772"/>
            <a:ext cx="5774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ncreasing Em does not signiﬁcantly help improve the accuracy of the model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46DAC7-DC79-4EF0-A4F8-03B2ECD30312}"/>
              </a:ext>
            </a:extLst>
          </p:cNvPr>
          <p:cNvSpPr txBox="1"/>
          <p:nvPr/>
        </p:nvSpPr>
        <p:spPr>
          <a:xfrm>
            <a:off x="6004825" y="34290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an reduce communication overhead by increasing Em to accelerate the convergence of the model. </a:t>
            </a:r>
            <a:r>
              <a:rPr lang="en-US" altLang="zh-CN" dirty="0"/>
              <a:t>-&gt;</a:t>
            </a:r>
            <a:r>
              <a:rPr lang="zh-CN" altLang="en-US" dirty="0"/>
              <a:t>（</a:t>
            </a:r>
            <a:r>
              <a:rPr lang="en-US" altLang="zh-CN" dirty="0"/>
              <a:t>Communication Overhead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ABDE56-BADF-446A-8B04-412B4B7D7374}"/>
              </a:ext>
            </a:extLst>
          </p:cNvPr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FEB6276-9D0A-45F9-9FA3-FB2CCA7FFCCB}"/>
              </a:ext>
            </a:extLst>
          </p:cNvPr>
          <p:cNvSpPr txBox="1"/>
          <p:nvPr/>
        </p:nvSpPr>
        <p:spPr>
          <a:xfrm>
            <a:off x="2812026" y="194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Time overhead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52C2437-CD7E-44B3-9D08-06D43E53DF45}"/>
              </a:ext>
            </a:extLst>
          </p:cNvPr>
          <p:cNvSpPr txBox="1"/>
          <p:nvPr/>
        </p:nvSpPr>
        <p:spPr>
          <a:xfrm>
            <a:off x="275303" y="15851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AE03F35-901F-4CC8-85EF-915780D3D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73" y="2185261"/>
            <a:ext cx="877262" cy="28482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DBF97721-B3EC-4A06-9856-A687B1743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04" y="2094751"/>
            <a:ext cx="2823327" cy="443666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638F3855-F160-4930-A67E-08C3C18C6177}"/>
              </a:ext>
            </a:extLst>
          </p:cNvPr>
          <p:cNvSpPr txBox="1"/>
          <p:nvPr/>
        </p:nvSpPr>
        <p:spPr>
          <a:xfrm>
            <a:off x="5220931" y="20947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once at the initialization phase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2327C4-FBEB-41B8-B5A2-44CE79ECE049}"/>
              </a:ext>
            </a:extLst>
          </p:cNvPr>
          <p:cNvSpPr txBox="1"/>
          <p:nvPr/>
        </p:nvSpPr>
        <p:spPr>
          <a:xfrm>
            <a:off x="8908026" y="2094751"/>
            <a:ext cx="1770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negligible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BC8B356-C64E-4B60-B2B4-52BE5022C6A7}"/>
              </a:ext>
            </a:extLst>
          </p:cNvPr>
          <p:cNvSpPr txBox="1"/>
          <p:nvPr/>
        </p:nvSpPr>
        <p:spPr>
          <a:xfrm>
            <a:off x="77642" y="2094751"/>
            <a:ext cx="699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augmentation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3915D819-1005-4BB7-A32C-FCB0294F3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27" y="2087925"/>
            <a:ext cx="788893" cy="363305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337800D0-BC64-42FE-8930-CA1EFB1C82DD}"/>
              </a:ext>
            </a:extLst>
          </p:cNvPr>
          <p:cNvSpPr txBox="1"/>
          <p:nvPr/>
        </p:nvSpPr>
        <p:spPr>
          <a:xfrm>
            <a:off x="39018" y="3300912"/>
            <a:ext cx="1647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 rescheduling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546E6B9-928E-4AF5-9B8B-BA0C2CF435C0}"/>
              </a:ext>
            </a:extLst>
          </p:cNvPr>
          <p:cNvSpPr txBox="1"/>
          <p:nvPr/>
        </p:nvSpPr>
        <p:spPr>
          <a:xfrm>
            <a:off x="4025292" y="28523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a greedy strategy 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EF6902E-50B4-4962-9DD5-C69CC488C6E7}"/>
              </a:ext>
            </a:extLst>
          </p:cNvPr>
          <p:cNvSpPr txBox="1"/>
          <p:nvPr/>
        </p:nvSpPr>
        <p:spPr>
          <a:xfrm>
            <a:off x="6469721" y="28523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only performs rescheduling once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21F738D-35DD-42EC-88B7-EF1A00BEA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234" y="2757077"/>
            <a:ext cx="667312" cy="427496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0E034568-0DFD-4744-99BB-FD884DEBB1AC}"/>
              </a:ext>
            </a:extLst>
          </p:cNvPr>
          <p:cNvSpPr txBox="1"/>
          <p:nvPr/>
        </p:nvSpPr>
        <p:spPr>
          <a:xfrm>
            <a:off x="1580863" y="2862161"/>
            <a:ext cx="628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static </a:t>
            </a:r>
            <a:r>
              <a:rPr lang="en-US" altLang="zh-CN" dirty="0"/>
              <a:t>data distribution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CE76AF9-CC2C-4783-8D85-7A54CBBA1A30}"/>
              </a:ext>
            </a:extLst>
          </p:cNvPr>
          <p:cNvSpPr txBox="1"/>
          <p:nvPr/>
        </p:nvSpPr>
        <p:spPr>
          <a:xfrm>
            <a:off x="1580863" y="3485578"/>
            <a:ext cx="628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dynamic data distribution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C3D9855-61DB-45EA-8DD6-1B348DEE8848}"/>
              </a:ext>
            </a:extLst>
          </p:cNvPr>
          <p:cNvSpPr txBox="1"/>
          <p:nvPr/>
        </p:nvSpPr>
        <p:spPr>
          <a:xfrm>
            <a:off x="5678130" y="3451687"/>
            <a:ext cx="628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reschedule in each synchronization round</a:t>
            </a: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BC1CA06-E9BF-477C-A4FA-73E9CF33B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27" y="3461506"/>
            <a:ext cx="1184909" cy="284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9B82CAC-3316-4506-9A62-CBC452E85FC5}"/>
              </a:ext>
            </a:extLst>
          </p:cNvPr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A301678-8E5C-40F8-989A-178FA8EE47CA}"/>
              </a:ext>
            </a:extLst>
          </p:cNvPr>
          <p:cNvSpPr txBox="1"/>
          <p:nvPr/>
        </p:nvSpPr>
        <p:spPr>
          <a:xfrm>
            <a:off x="2676525" y="1803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Storage </a:t>
            </a:r>
            <a:r>
              <a:rPr lang="en-US" altLang="zh-CN" dirty="0"/>
              <a:t>overhead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FE686A-6987-4EAD-B3A3-3B6AC6C48D67}"/>
              </a:ext>
            </a:extLst>
          </p:cNvPr>
          <p:cNvSpPr txBox="1"/>
          <p:nvPr/>
        </p:nvSpPr>
        <p:spPr>
          <a:xfrm>
            <a:off x="353962" y="1038363"/>
            <a:ext cx="8858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requires the clients to provide additional storage space to store the augmented samples.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B30BA16-46DA-496D-81E2-015D358E8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2" y="1656702"/>
            <a:ext cx="3687002" cy="4902946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54B17A49-D63D-4D87-A5C0-8324AC044CE4}"/>
              </a:ext>
            </a:extLst>
          </p:cNvPr>
          <p:cNvSpPr txBox="1"/>
          <p:nvPr/>
        </p:nvSpPr>
        <p:spPr>
          <a:xfrm>
            <a:off x="4326193" y="2616680"/>
            <a:ext cx="6695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he data augmentation strategy is necessary, and the model in NoAug is prone to overﬁtting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FF744CF-A6C2-4D5D-AD4C-13B4B638CB22}"/>
              </a:ext>
            </a:extLst>
          </p:cNvPr>
          <p:cNvSpPr txBox="1"/>
          <p:nvPr/>
        </p:nvSpPr>
        <p:spPr>
          <a:xfrm>
            <a:off x="2566219" y="194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Communication </a:t>
            </a:r>
            <a:r>
              <a:rPr lang="en-US" altLang="zh-CN" dirty="0"/>
              <a:t>overhead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1F90FC-C4BD-4FE3-8720-BB341BCC9FE1}"/>
              </a:ext>
            </a:extLst>
          </p:cNvPr>
          <p:cNvSpPr txBox="1"/>
          <p:nvPr/>
        </p:nvSpPr>
        <p:spPr>
          <a:xfrm>
            <a:off x="197961" y="1150826"/>
            <a:ext cx="10195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Due to the training of the clients in each mediator is squential, each synchronization round in Astraea costs more trafﬁc than each communication round in FL.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4E87559-F792-4B09-A486-687F4DCAA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" y="1976094"/>
            <a:ext cx="4136806" cy="460168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1F63DC0-0105-4379-BA9A-F47C0F9BA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91" y="2384337"/>
            <a:ext cx="594860" cy="38418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8D6CF7B-A81C-4D01-AFC4-FBCED5A3B999}"/>
              </a:ext>
            </a:extLst>
          </p:cNvPr>
          <p:cNvSpPr txBox="1"/>
          <p:nvPr/>
        </p:nvSpPr>
        <p:spPr>
          <a:xfrm>
            <a:off x="4709651" y="23991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trafﬁc of each communication round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74B075F-9FA3-4F4E-8A71-0506AC4F44BB}"/>
              </a:ext>
            </a:extLst>
          </p:cNvPr>
          <p:cNvSpPr txBox="1"/>
          <p:nvPr/>
        </p:nvSpPr>
        <p:spPr>
          <a:xfrm>
            <a:off x="4709651" y="31858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he trafﬁc of each synchronization round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DF60221F-E956-4D10-8734-B4A00EBFEF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92" y="3120397"/>
            <a:ext cx="1783248" cy="38487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A2DE040-AC83-4C7B-AC92-8A88BEB7B28C}"/>
              </a:ext>
            </a:extLst>
          </p:cNvPr>
          <p:cNvSpPr txBox="1"/>
          <p:nvPr/>
        </p:nvSpPr>
        <p:spPr>
          <a:xfrm>
            <a:off x="4809235" y="4376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Astraea </a:t>
            </a:r>
            <a:r>
              <a:rPr lang="zh-CN" altLang="en-US" dirty="0"/>
              <a:t>requires fewer communication costs that FL in achieving a required accuracy.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431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Related Work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4A314A67-2323-4842-8372-7748A805CFB0}"/>
              </a:ext>
            </a:extLst>
          </p:cNvPr>
          <p:cNvSpPr txBox="1"/>
          <p:nvPr/>
        </p:nvSpPr>
        <p:spPr>
          <a:xfrm>
            <a:off x="442451" y="1132009"/>
            <a:ext cx="961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Previous work on the imbalanced data learning in FL focused on the non-IID data.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A33842E-A7BF-4C48-8988-82F36522EF4B}"/>
              </a:ext>
            </a:extLst>
          </p:cNvPr>
          <p:cNvSpPr txBox="1"/>
          <p:nvPr/>
        </p:nvSpPr>
        <p:spPr>
          <a:xfrm>
            <a:off x="462115" y="1777316"/>
            <a:ext cx="9399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2.Conclusions by author:</a:t>
            </a:r>
            <a:r>
              <a:rPr lang="zh-CN" altLang="en-US" dirty="0"/>
              <a:t> FedAvg is roboust to non-IID data</a:t>
            </a:r>
            <a:r>
              <a:rPr lang="en-US" altLang="zh-CN" dirty="0"/>
              <a:t>(EMINIST)</a:t>
            </a:r>
            <a:r>
              <a:rPr lang="zh-CN" altLang="en-US" dirty="0"/>
              <a:t>.（</a:t>
            </a:r>
            <a:r>
              <a:rPr lang="en-US" altLang="zh-CN" dirty="0"/>
              <a:t>different from Zhao et al. </a:t>
            </a:r>
            <a:r>
              <a:rPr lang="zh-CN" altLang="en-US" dirty="0"/>
              <a:t>） 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D1EABDF-11EC-4E7B-8488-8F7859CA5224}"/>
              </a:ext>
            </a:extLst>
          </p:cNvPr>
          <p:cNvSpPr txBox="1"/>
          <p:nvPr/>
        </p:nvSpPr>
        <p:spPr>
          <a:xfrm>
            <a:off x="462115" y="2505670"/>
            <a:ext cx="8681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Our work focuses on the global imbalance challenge in FL.</a:t>
            </a:r>
            <a:endParaRPr lang="en-US" altLang="zh-CN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9CDE5B3-5C48-4DBC-A0CF-D421D70F8541}"/>
              </a:ext>
            </a:extLst>
          </p:cNvPr>
          <p:cNvSpPr txBox="1"/>
          <p:nvPr/>
        </p:nvSpPr>
        <p:spPr>
          <a:xfrm>
            <a:off x="442451" y="3059669"/>
            <a:ext cx="10655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In order to distinguish from the previous works about non-IID data, we adopt the random distribution as the local data distribution. 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5E8C607-94F8-4B5B-8253-17CA6BAA0567}"/>
              </a:ext>
            </a:extLst>
          </p:cNvPr>
          <p:cNvSpPr txBox="1"/>
          <p:nvPr/>
        </p:nvSpPr>
        <p:spPr>
          <a:xfrm>
            <a:off x="462115" y="3890667"/>
            <a:ext cx="10785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Agnostic Federated Learning (AFL), which is designed to minimize the training loss calculated based on any possible weighted combination of clients’ domain. 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918FAA-D562-4305-8D07-3C48D524E25E}"/>
              </a:ext>
            </a:extLst>
          </p:cNvPr>
          <p:cNvSpPr txBox="1"/>
          <p:nvPr/>
        </p:nvSpPr>
        <p:spPr>
          <a:xfrm>
            <a:off x="462114" y="4675786"/>
            <a:ext cx="9399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Chen et al. [48] propose a federated meta-learning framework named FedMeta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4BC2A8-4E8A-4DE3-96D1-15CA5E860260}"/>
              </a:ext>
            </a:extLst>
          </p:cNvPr>
          <p:cNvSpPr txBox="1"/>
          <p:nvPr/>
        </p:nvSpPr>
        <p:spPr>
          <a:xfrm>
            <a:off x="462113" y="5264326"/>
            <a:ext cx="10785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Luo et al. [49] propose a real-world image datasets for federated learning, where the training data is natural non-IID and global imbalancd.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3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占位符 4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4" name="任意多边形 13"/>
          <p:cNvSpPr/>
          <p:nvPr/>
        </p:nvSpPr>
        <p:spPr>
          <a:xfrm flipH="1">
            <a:off x="0" y="3657353"/>
            <a:ext cx="5907003" cy="3077307"/>
          </a:xfrm>
          <a:custGeom>
            <a:avLst/>
            <a:gdLst>
              <a:gd name="connsiteX0" fmla="*/ 5907003 w 5907003"/>
              <a:gd name="connsiteY0" fmla="*/ 0 h 3077307"/>
              <a:gd name="connsiteX1" fmla="*/ 5907003 w 5907003"/>
              <a:gd name="connsiteY1" fmla="*/ 3077307 h 3077307"/>
              <a:gd name="connsiteX2" fmla="*/ 0 w 5907003"/>
              <a:gd name="connsiteY2" fmla="*/ 3077307 h 3077307"/>
              <a:gd name="connsiteX3" fmla="*/ 28990 w 5907003"/>
              <a:gd name="connsiteY3" fmla="*/ 2944064 h 3077307"/>
              <a:gd name="connsiteX4" fmla="*/ 5907003 w 5907003"/>
              <a:gd name="connsiteY4" fmla="*/ 0 h 307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7003" h="3077307">
                <a:moveTo>
                  <a:pt x="5907003" y="0"/>
                </a:moveTo>
                <a:lnTo>
                  <a:pt x="5907003" y="3077307"/>
                </a:lnTo>
                <a:lnTo>
                  <a:pt x="0" y="3077307"/>
                </a:lnTo>
                <a:lnTo>
                  <a:pt x="28990" y="2944064"/>
                </a:lnTo>
                <a:cubicBezTo>
                  <a:pt x="465129" y="1277021"/>
                  <a:pt x="2930717" y="0"/>
                  <a:pt x="59070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H="1">
            <a:off x="1" y="4518830"/>
            <a:ext cx="12192000" cy="2339170"/>
          </a:xfrm>
          <a:custGeom>
            <a:avLst/>
            <a:gdLst>
              <a:gd name="connsiteX0" fmla="*/ 496389 w 12192000"/>
              <a:gd name="connsiteY0" fmla="*/ 0 h 2339170"/>
              <a:gd name="connsiteX1" fmla="*/ 12075322 w 12192000"/>
              <a:gd name="connsiteY1" fmla="*/ 2242156 h 2339170"/>
              <a:gd name="connsiteX2" fmla="*/ 12192000 w 12192000"/>
              <a:gd name="connsiteY2" fmla="*/ 2328605 h 2339170"/>
              <a:gd name="connsiteX3" fmla="*/ 12192000 w 12192000"/>
              <a:gd name="connsiteY3" fmla="*/ 2339170 h 2339170"/>
              <a:gd name="connsiteX4" fmla="*/ 0 w 12192000"/>
              <a:gd name="connsiteY4" fmla="*/ 2339170 h 2339170"/>
              <a:gd name="connsiteX5" fmla="*/ 0 w 12192000"/>
              <a:gd name="connsiteY5" fmla="*/ 3667 h 233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9170">
                <a:moveTo>
                  <a:pt x="496389" y="0"/>
                </a:moveTo>
                <a:cubicBezTo>
                  <a:pt x="5701591" y="0"/>
                  <a:pt x="10167629" y="924535"/>
                  <a:pt x="12075322" y="2242156"/>
                </a:cubicBezTo>
                <a:lnTo>
                  <a:pt x="12192000" y="2328605"/>
                </a:lnTo>
                <a:lnTo>
                  <a:pt x="12192000" y="2339170"/>
                </a:lnTo>
                <a:lnTo>
                  <a:pt x="0" y="2339170"/>
                </a:lnTo>
                <a:lnTo>
                  <a:pt x="0" y="36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281582" y="5196007"/>
            <a:ext cx="5535839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zh-CN" altLang="en-US" sz="6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90B043-FED4-4FEB-A042-829E85F0C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6" y="4316067"/>
            <a:ext cx="1003280" cy="10032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69A2E1-3F36-41CE-9A66-FA8439B5A902}"/>
              </a:ext>
            </a:extLst>
          </p:cNvPr>
          <p:cNvSpPr txBox="1"/>
          <p:nvPr/>
        </p:nvSpPr>
        <p:spPr>
          <a:xfrm>
            <a:off x="1658100" y="4469062"/>
            <a:ext cx="220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Made by </a:t>
            </a:r>
            <a:r>
              <a:rPr lang="en-US" altLang="zh-CN" dirty="0" err="1"/>
              <a:t>Yifan</a:t>
            </a:r>
            <a:r>
              <a:rPr lang="en-US" altLang="zh-CN" dirty="0"/>
              <a:t> Bu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0B390E-F07B-4E0E-AB42-4ACC5F5AFC00}"/>
              </a:ext>
            </a:extLst>
          </p:cNvPr>
          <p:cNvSpPr txBox="1"/>
          <p:nvPr/>
        </p:nvSpPr>
        <p:spPr>
          <a:xfrm>
            <a:off x="1658100" y="4888162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2020.9.8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29221" y="4122835"/>
            <a:ext cx="5376010" cy="1948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468118" y="3632106"/>
            <a:ext cx="1649108" cy="1944383"/>
          </a:xfrm>
          <a:custGeom>
            <a:avLst/>
            <a:gdLst/>
            <a:ahLst/>
            <a:cxnLst/>
            <a:rect l="l" t="t" r="r" b="b"/>
            <a:pathLst>
              <a:path w="1862282" h="1974437">
                <a:moveTo>
                  <a:pt x="941617" y="352490"/>
                </a:moveTo>
                <a:cubicBezTo>
                  <a:pt x="782216" y="352490"/>
                  <a:pt x="656708" y="411649"/>
                  <a:pt x="565093" y="529967"/>
                </a:cubicBezTo>
                <a:cubicBezTo>
                  <a:pt x="473479" y="648286"/>
                  <a:pt x="427671" y="801524"/>
                  <a:pt x="427671" y="989683"/>
                </a:cubicBezTo>
                <a:cubicBezTo>
                  <a:pt x="427671" y="1175377"/>
                  <a:pt x="472452" y="1327178"/>
                  <a:pt x="562012" y="1445086"/>
                </a:cubicBezTo>
                <a:cubicBezTo>
                  <a:pt x="651572" y="1562993"/>
                  <a:pt x="774410" y="1621947"/>
                  <a:pt x="930524" y="1621947"/>
                </a:cubicBezTo>
                <a:cubicBezTo>
                  <a:pt x="1089925" y="1621947"/>
                  <a:pt x="1213996" y="1565458"/>
                  <a:pt x="1302734" y="1452481"/>
                </a:cubicBezTo>
                <a:cubicBezTo>
                  <a:pt x="1391473" y="1339503"/>
                  <a:pt x="1435842" y="1187702"/>
                  <a:pt x="1435842" y="997078"/>
                </a:cubicBezTo>
                <a:cubicBezTo>
                  <a:pt x="1435842" y="798238"/>
                  <a:pt x="1392706" y="641096"/>
                  <a:pt x="1306432" y="525654"/>
                </a:cubicBezTo>
                <a:cubicBezTo>
                  <a:pt x="1220158" y="410211"/>
                  <a:pt x="1098553" y="352490"/>
                  <a:pt x="941617" y="352490"/>
                </a:cubicBezTo>
                <a:close/>
                <a:moveTo>
                  <a:pt x="953942" y="0"/>
                </a:moveTo>
                <a:cubicBezTo>
                  <a:pt x="1226731" y="0"/>
                  <a:pt x="1446319" y="90792"/>
                  <a:pt x="1612704" y="272378"/>
                </a:cubicBezTo>
                <a:cubicBezTo>
                  <a:pt x="1779089" y="453964"/>
                  <a:pt x="1862282" y="687314"/>
                  <a:pt x="1862282" y="972429"/>
                </a:cubicBezTo>
                <a:cubicBezTo>
                  <a:pt x="1862282" y="1269868"/>
                  <a:pt x="1775802" y="1511229"/>
                  <a:pt x="1602844" y="1696512"/>
                </a:cubicBezTo>
                <a:cubicBezTo>
                  <a:pt x="1429885" y="1881796"/>
                  <a:pt x="1203314" y="1974437"/>
                  <a:pt x="923130" y="1974437"/>
                </a:cubicBezTo>
                <a:cubicBezTo>
                  <a:pt x="649518" y="1974437"/>
                  <a:pt x="427261" y="1884671"/>
                  <a:pt x="256356" y="1705140"/>
                </a:cubicBezTo>
                <a:cubicBezTo>
                  <a:pt x="85452" y="1525608"/>
                  <a:pt x="0" y="1294517"/>
                  <a:pt x="0" y="1011868"/>
                </a:cubicBezTo>
                <a:cubicBezTo>
                  <a:pt x="0" y="712785"/>
                  <a:pt x="87301" y="469370"/>
                  <a:pt x="261902" y="281622"/>
                </a:cubicBezTo>
                <a:cubicBezTo>
                  <a:pt x="436504" y="93874"/>
                  <a:pt x="667184" y="0"/>
                  <a:pt x="953942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9900" b="1" dirty="0">
              <a:latin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095999" y="1672684"/>
            <a:ext cx="5376011" cy="1948314"/>
            <a:chOff x="6095999" y="1672684"/>
            <a:chExt cx="5376011" cy="1948314"/>
          </a:xfrm>
        </p:grpSpPr>
        <p:sp>
          <p:nvSpPr>
            <p:cNvPr id="13" name="矩形 12"/>
            <p:cNvSpPr/>
            <p:nvPr/>
          </p:nvSpPr>
          <p:spPr>
            <a:xfrm>
              <a:off x="6096000" y="1672684"/>
              <a:ext cx="5376010" cy="1948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189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95999" y="1683792"/>
              <a:ext cx="2003652" cy="1937206"/>
            </a:xfrm>
            <a:custGeom>
              <a:avLst/>
              <a:gdLst/>
              <a:ahLst/>
              <a:cxnLst/>
              <a:rect l="l" t="t" r="r" b="b"/>
              <a:pathLst>
                <a:path w="2668326" h="1909116">
                  <a:moveTo>
                    <a:pt x="0" y="0"/>
                  </a:moveTo>
                  <a:lnTo>
                    <a:pt x="446159" y="0"/>
                  </a:lnTo>
                  <a:lnTo>
                    <a:pt x="729630" y="1294107"/>
                  </a:lnTo>
                  <a:cubicBezTo>
                    <a:pt x="741955" y="1350801"/>
                    <a:pt x="750582" y="1422285"/>
                    <a:pt x="755512" y="1508559"/>
                  </a:cubicBezTo>
                  <a:lnTo>
                    <a:pt x="764140" y="1508559"/>
                  </a:lnTo>
                  <a:cubicBezTo>
                    <a:pt x="768248" y="1441183"/>
                    <a:pt x="780984" y="1367645"/>
                    <a:pt x="802347" y="1287945"/>
                  </a:cubicBezTo>
                  <a:lnTo>
                    <a:pt x="1157302" y="0"/>
                  </a:lnTo>
                  <a:lnTo>
                    <a:pt x="1589903" y="0"/>
                  </a:lnTo>
                  <a:lnTo>
                    <a:pt x="1912814" y="1303967"/>
                  </a:lnTo>
                  <a:cubicBezTo>
                    <a:pt x="1925960" y="1355731"/>
                    <a:pt x="1936231" y="1423107"/>
                    <a:pt x="1943626" y="1506094"/>
                  </a:cubicBezTo>
                  <a:lnTo>
                    <a:pt x="1949788" y="1506094"/>
                  </a:lnTo>
                  <a:cubicBezTo>
                    <a:pt x="1953075" y="1434610"/>
                    <a:pt x="1962524" y="1364770"/>
                    <a:pt x="1978135" y="1296572"/>
                  </a:cubicBezTo>
                  <a:lnTo>
                    <a:pt x="2255444" y="0"/>
                  </a:lnTo>
                  <a:lnTo>
                    <a:pt x="2668326" y="0"/>
                  </a:lnTo>
                  <a:lnTo>
                    <a:pt x="2159310" y="1909116"/>
                  </a:lnTo>
                  <a:lnTo>
                    <a:pt x="1706989" y="1909116"/>
                  </a:lnTo>
                  <a:lnTo>
                    <a:pt x="1381614" y="664308"/>
                  </a:lnTo>
                  <a:cubicBezTo>
                    <a:pt x="1364359" y="596933"/>
                    <a:pt x="1354088" y="526681"/>
                    <a:pt x="1350802" y="453554"/>
                  </a:cubicBezTo>
                  <a:lnTo>
                    <a:pt x="1345872" y="453554"/>
                  </a:lnTo>
                  <a:cubicBezTo>
                    <a:pt x="1337655" y="539006"/>
                    <a:pt x="1326152" y="609258"/>
                    <a:pt x="1311362" y="664308"/>
                  </a:cubicBezTo>
                  <a:lnTo>
                    <a:pt x="978592" y="1909116"/>
                  </a:lnTo>
                  <a:lnTo>
                    <a:pt x="509016" y="190911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19900" b="1" dirty="0"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19989" y="1672684"/>
            <a:ext cx="5449564" cy="1971631"/>
            <a:chOff x="719989" y="1672684"/>
            <a:chExt cx="5449564" cy="1971631"/>
          </a:xfrm>
        </p:grpSpPr>
        <p:sp>
          <p:nvSpPr>
            <p:cNvPr id="12" name="矩形 11"/>
            <p:cNvSpPr/>
            <p:nvPr/>
          </p:nvSpPr>
          <p:spPr>
            <a:xfrm>
              <a:off x="719989" y="1672684"/>
              <a:ext cx="5376010" cy="1948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127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55617" y="1698419"/>
              <a:ext cx="1513936" cy="1945896"/>
            </a:xfrm>
            <a:custGeom>
              <a:avLst/>
              <a:gdLst/>
              <a:ahLst/>
              <a:cxnLst/>
              <a:rect l="l" t="t" r="r" b="b"/>
              <a:pathLst>
                <a:path w="1292874" h="1974438">
                  <a:moveTo>
                    <a:pt x="739489" y="0"/>
                  </a:moveTo>
                  <a:cubicBezTo>
                    <a:pt x="926005" y="0"/>
                    <a:pt x="1082530" y="24239"/>
                    <a:pt x="1209065" y="72717"/>
                  </a:cubicBezTo>
                  <a:lnTo>
                    <a:pt x="1209065" y="454787"/>
                  </a:lnTo>
                  <a:cubicBezTo>
                    <a:pt x="1080887" y="367691"/>
                    <a:pt x="930935" y="324144"/>
                    <a:pt x="759209" y="324144"/>
                  </a:cubicBezTo>
                  <a:cubicBezTo>
                    <a:pt x="658967" y="324144"/>
                    <a:pt x="578856" y="342425"/>
                    <a:pt x="518875" y="378989"/>
                  </a:cubicBezTo>
                  <a:cubicBezTo>
                    <a:pt x="458894" y="415553"/>
                    <a:pt x="428904" y="464647"/>
                    <a:pt x="428904" y="526271"/>
                  </a:cubicBezTo>
                  <a:cubicBezTo>
                    <a:pt x="428904" y="575570"/>
                    <a:pt x="449445" y="620967"/>
                    <a:pt x="490528" y="662460"/>
                  </a:cubicBezTo>
                  <a:cubicBezTo>
                    <a:pt x="531610" y="703954"/>
                    <a:pt x="633085" y="760032"/>
                    <a:pt x="794951" y="830694"/>
                  </a:cubicBezTo>
                  <a:cubicBezTo>
                    <a:pt x="984753" y="912038"/>
                    <a:pt x="1115191" y="997901"/>
                    <a:pt x="1186264" y="1088283"/>
                  </a:cubicBezTo>
                  <a:cubicBezTo>
                    <a:pt x="1257337" y="1178665"/>
                    <a:pt x="1292874" y="1286302"/>
                    <a:pt x="1292874" y="1411193"/>
                  </a:cubicBezTo>
                  <a:cubicBezTo>
                    <a:pt x="1292874" y="1594423"/>
                    <a:pt x="1227963" y="1734104"/>
                    <a:pt x="1098142" y="1830238"/>
                  </a:cubicBezTo>
                  <a:cubicBezTo>
                    <a:pt x="968320" y="1926371"/>
                    <a:pt x="783859" y="1974438"/>
                    <a:pt x="544757" y="1974438"/>
                  </a:cubicBezTo>
                  <a:cubicBezTo>
                    <a:pt x="326197" y="1974438"/>
                    <a:pt x="147076" y="1939107"/>
                    <a:pt x="7394" y="1868445"/>
                  </a:cubicBezTo>
                  <a:lnTo>
                    <a:pt x="7394" y="1460493"/>
                  </a:lnTo>
                  <a:cubicBezTo>
                    <a:pt x="161044" y="1587849"/>
                    <a:pt x="335646" y="1651528"/>
                    <a:pt x="531200" y="1651528"/>
                  </a:cubicBezTo>
                  <a:cubicBezTo>
                    <a:pt x="642123" y="1651528"/>
                    <a:pt x="725521" y="1632424"/>
                    <a:pt x="781394" y="1594217"/>
                  </a:cubicBezTo>
                  <a:cubicBezTo>
                    <a:pt x="837266" y="1556010"/>
                    <a:pt x="865202" y="1506916"/>
                    <a:pt x="865202" y="1446935"/>
                  </a:cubicBezTo>
                  <a:cubicBezTo>
                    <a:pt x="865202" y="1395171"/>
                    <a:pt x="843018" y="1346283"/>
                    <a:pt x="798648" y="1300270"/>
                  </a:cubicBezTo>
                  <a:cubicBezTo>
                    <a:pt x="754279" y="1254257"/>
                    <a:pt x="637193" y="1191811"/>
                    <a:pt x="447391" y="1112933"/>
                  </a:cubicBezTo>
                  <a:cubicBezTo>
                    <a:pt x="149130" y="986398"/>
                    <a:pt x="0" y="802347"/>
                    <a:pt x="0" y="560780"/>
                  </a:cubicBezTo>
                  <a:cubicBezTo>
                    <a:pt x="0" y="383303"/>
                    <a:pt x="67581" y="245470"/>
                    <a:pt x="202743" y="147282"/>
                  </a:cubicBezTo>
                  <a:cubicBezTo>
                    <a:pt x="337905" y="49094"/>
                    <a:pt x="516821" y="0"/>
                    <a:pt x="739489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19900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7961" y="86593"/>
            <a:ext cx="649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The main contributions of the paper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21984" y="2728546"/>
            <a:ext cx="1400907" cy="140090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43208" y="3137267"/>
            <a:ext cx="157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contributions</a:t>
            </a:r>
          </a:p>
        </p:txBody>
      </p:sp>
      <p:sp>
        <p:nvSpPr>
          <p:cNvPr id="16" name="矩形 15"/>
          <p:cNvSpPr/>
          <p:nvPr/>
        </p:nvSpPr>
        <p:spPr>
          <a:xfrm>
            <a:off x="6677281" y="2034502"/>
            <a:ext cx="47620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+mj-ea"/>
                <a:cs typeface="Segoe UI Semilight" panose="020B0402040204020203" pitchFamily="34" charset="0"/>
              </a:rPr>
              <a:t>Propose a self-balancing federated learning framework, Astraea, along with two strategies to prevent the bias of training caused by imbalanced data distribution. </a:t>
            </a:r>
          </a:p>
        </p:txBody>
      </p:sp>
      <p:sp>
        <p:nvSpPr>
          <p:cNvPr id="34" name="矩形 33"/>
          <p:cNvSpPr/>
          <p:nvPr/>
        </p:nvSpPr>
        <p:spPr>
          <a:xfrm>
            <a:off x="1169719" y="2151204"/>
            <a:ext cx="48002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+mj-ea"/>
                <a:cs typeface="Segoe UI Semilight" panose="020B0402040204020203" pitchFamily="34" charset="0"/>
              </a:rPr>
              <a:t>Find out that the global imbalanced training data will degrade the accuracy of CNN models trained by FL</a:t>
            </a:r>
            <a:endParaRPr lang="en-US" altLang="zh-CN" sz="2000" dirty="0">
              <a:cs typeface="Segoe UI Semilight" panose="020B0402040204020203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03952" y="4176734"/>
            <a:ext cx="43321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+mj-ea"/>
                <a:cs typeface="Segoe UI Semilight" panose="020B0402040204020203" pitchFamily="34" charset="0"/>
              </a:rPr>
              <a:t>The experimental results show that Astraea can efﬁciently retrieve 52.0 percent accuracy loss on imbalanced EMNIST and retrieve 46.9 percent accuracy loss on imbalanced CINIC-10 dataset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1035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The impact of imbalanced training data on federated learning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6ABC4C-821A-4255-BA1E-C0B34B4CC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5" y="1038363"/>
            <a:ext cx="5850194" cy="351397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C7D7505-5F54-4706-8E56-A26129941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94" y="1184113"/>
            <a:ext cx="6250631" cy="391882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096F1386-B892-4403-9699-41C5F1C1AD4A}"/>
              </a:ext>
            </a:extLst>
          </p:cNvPr>
          <p:cNvSpPr txBox="1"/>
          <p:nvPr/>
        </p:nvSpPr>
        <p:spPr>
          <a:xfrm>
            <a:off x="7165031" y="5102940"/>
            <a:ext cx="110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BAL1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DF8DAA-5423-4D78-A06A-83441D3CA181}"/>
              </a:ext>
            </a:extLst>
          </p:cNvPr>
          <p:cNvSpPr txBox="1"/>
          <p:nvPr/>
        </p:nvSpPr>
        <p:spPr>
          <a:xfrm>
            <a:off x="9993648" y="5102940"/>
            <a:ext cx="110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LTRF1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B2A5614-FF6F-4A5B-9960-74327258B259}"/>
              </a:ext>
            </a:extLst>
          </p:cNvPr>
          <p:cNvSpPr txBox="1"/>
          <p:nvPr/>
        </p:nvSpPr>
        <p:spPr>
          <a:xfrm>
            <a:off x="6056670" y="57540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 summary, </a:t>
            </a:r>
            <a:r>
              <a:rPr lang="zh-CN" altLang="en-US" dirty="0">
                <a:solidFill>
                  <a:srgbClr val="FF0000"/>
                </a:solidFill>
              </a:rPr>
              <a:t>the global imbalance </a:t>
            </a:r>
            <a:r>
              <a:rPr lang="zh-CN" altLang="en-US" dirty="0"/>
              <a:t>will cause an accuracy loss of the model trained through FL.</a:t>
            </a:r>
            <a:endParaRPr lang="en-US" altLang="zh-CN" dirty="0"/>
          </a:p>
          <a:p>
            <a:r>
              <a:rPr lang="en-US" altLang="zh-CN" dirty="0"/>
              <a:t>(BAL1 VS LTRF1)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FEBF98E-0572-44AA-80F9-F781D899D3FF}"/>
              </a:ext>
            </a:extLst>
          </p:cNvPr>
          <p:cNvSpPr txBox="1"/>
          <p:nvPr/>
        </p:nvSpPr>
        <p:spPr>
          <a:xfrm>
            <a:off x="197961" y="46034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he random </a:t>
            </a:r>
            <a:r>
              <a:rPr lang="zh-CN" altLang="en-US" dirty="0">
                <a:solidFill>
                  <a:srgbClr val="FF0000"/>
                </a:solidFill>
              </a:rPr>
              <a:t>local imbalance </a:t>
            </a:r>
            <a:r>
              <a:rPr lang="zh-CN" altLang="en-US" dirty="0"/>
              <a:t>does not lead to accuracy degradation, the accuracy on BAL1 and BAL2 is 81.40 and 80.98 percent. （</a:t>
            </a:r>
            <a:r>
              <a:rPr lang="en-US" altLang="zh-CN" dirty="0"/>
              <a:t>BAL1 VS BAL2</a:t>
            </a:r>
            <a:r>
              <a:rPr lang="zh-CN" altLang="en-US" dirty="0"/>
              <a:t>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602212-440A-4BC9-ADD5-52121F7C5DDC}"/>
              </a:ext>
            </a:extLst>
          </p:cNvPr>
          <p:cNvSpPr txBox="1"/>
          <p:nvPr/>
        </p:nvSpPr>
        <p:spPr>
          <a:xfrm>
            <a:off x="91175" y="57283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The test accuracy is slightly improved +2.31 percent in </a:t>
            </a:r>
            <a:r>
              <a:rPr lang="zh-CN" altLang="en-US" dirty="0">
                <a:solidFill>
                  <a:srgbClr val="FF0000"/>
                </a:solidFill>
              </a:rPr>
              <a:t>the scalar imbalance</a:t>
            </a:r>
            <a:r>
              <a:rPr lang="zh-CN" altLang="en-US" dirty="0"/>
              <a:t> case (from 80.98 to 83.29percent).</a:t>
            </a:r>
            <a:endParaRPr lang="en-US" altLang="zh-CN" dirty="0"/>
          </a:p>
          <a:p>
            <a:r>
              <a:rPr lang="en-US" altLang="zh-CN" dirty="0"/>
              <a:t>(BAL2 VS INS)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5100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Mathematical Demonstration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FF1AE468-A053-411B-AA51-2DF71D67CE5D}"/>
              </a:ext>
            </a:extLst>
          </p:cNvPr>
          <p:cNvSpPr txBox="1"/>
          <p:nvPr/>
        </p:nvSpPr>
        <p:spPr>
          <a:xfrm>
            <a:off x="1243780" y="2143883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federated learning cannot achieve optimal weights when training data distribution is imbalanced.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8A4AC0-24D3-4FC9-869E-EFED7A0DA208}"/>
              </a:ext>
            </a:extLst>
          </p:cNvPr>
          <p:cNvSpPr txBox="1"/>
          <p:nvPr/>
        </p:nvSpPr>
        <p:spPr>
          <a:xfrm>
            <a:off x="1243780" y="3108293"/>
            <a:ext cx="904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                            is true for t is any non-negative integer and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E949FD-D35D-497C-B97A-86AE53722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64" y="3057201"/>
            <a:ext cx="1427641" cy="4715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23F870-D479-49AD-9EC0-34018C176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19" y="3095049"/>
            <a:ext cx="1244003" cy="395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961" y="86593"/>
            <a:ext cx="3426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Astraea Framework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894DA1-351E-449D-B025-94A505B8C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23" y="1284171"/>
            <a:ext cx="6096000" cy="4035082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6DD7BD61-E27B-4908-B394-F60F9774D273}"/>
              </a:ext>
            </a:extLst>
          </p:cNvPr>
          <p:cNvSpPr txBox="1"/>
          <p:nvPr/>
        </p:nvSpPr>
        <p:spPr>
          <a:xfrm>
            <a:off x="436122" y="8536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Astraea consists of three parts: FL server, mediator, and clients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93988A6-C3F9-46F0-A6CC-3BF9CE868F31}"/>
              </a:ext>
            </a:extLst>
          </p:cNvPr>
          <p:cNvSpPr txBox="1"/>
          <p:nvPr/>
        </p:nvSpPr>
        <p:spPr>
          <a:xfrm>
            <a:off x="6682361" y="1545665"/>
            <a:ext cx="3782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FL server</a:t>
            </a:r>
            <a:r>
              <a:rPr lang="en-US" altLang="zh-CN" dirty="0"/>
              <a:t>:maintain </a:t>
            </a:r>
            <a:r>
              <a:rPr lang="en-US" altLang="zh-CN" dirty="0" err="1"/>
              <a:t>model,deploy</a:t>
            </a:r>
            <a:r>
              <a:rPr lang="en-US" altLang="zh-CN" dirty="0"/>
              <a:t> </a:t>
            </a:r>
            <a:r>
              <a:rPr lang="en-US" altLang="zh-CN" dirty="0" err="1"/>
              <a:t>mediator,aggregate</a:t>
            </a:r>
            <a:r>
              <a:rPr lang="en-US" altLang="zh-CN" dirty="0"/>
              <a:t> updates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9045124-F093-4F53-B598-F130CC60996C}"/>
              </a:ext>
            </a:extLst>
          </p:cNvPr>
          <p:cNvSpPr txBox="1"/>
          <p:nvPr/>
        </p:nvSpPr>
        <p:spPr>
          <a:xfrm>
            <a:off x="6682361" y="2581502"/>
            <a:ext cx="33134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Mediators</a:t>
            </a:r>
            <a:r>
              <a:rPr lang="en-US" altLang="zh-CN" dirty="0"/>
              <a:t>:reschedule the training processing, make the distribution of the collection of data close to the uniform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350E9CE-BA22-48AB-8D88-EAACB773E7AF}"/>
              </a:ext>
            </a:extLst>
          </p:cNvPr>
          <p:cNvSpPr txBox="1"/>
          <p:nvPr/>
        </p:nvSpPr>
        <p:spPr>
          <a:xfrm>
            <a:off x="6682361" y="4090694"/>
            <a:ext cx="2684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lients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Uniform clients(enough data and balance)</a:t>
            </a:r>
          </a:p>
          <a:p>
            <a:r>
              <a:rPr lang="en-US" altLang="zh-CN" dirty="0"/>
              <a:t>Slight clients(small size of data)</a:t>
            </a:r>
          </a:p>
          <a:p>
            <a:r>
              <a:rPr lang="en-US" altLang="zh-CN" dirty="0"/>
              <a:t>Skewed(enough data and imbalance)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AB37B74-EE82-4B43-AB14-B34934F9D3D2}"/>
              </a:ext>
            </a:extLst>
          </p:cNvPr>
          <p:cNvSpPr txBox="1"/>
          <p:nvPr/>
        </p:nvSpPr>
        <p:spPr>
          <a:xfrm>
            <a:off x="5938685" y="6143611"/>
            <a:ext cx="5742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he slight clients and skewed clients introduce scalar imbalance and local imbalance respectively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97961" y="86593"/>
            <a:ext cx="9557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Algorithm1.Astraea distributed neural network training 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0FAACBA-EA5F-43BC-A04D-BF110EF90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95" y="1243644"/>
            <a:ext cx="4765140" cy="466568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DBBD65C-D777-4F8F-A1A2-48B639C60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5" y="1328917"/>
            <a:ext cx="5640213" cy="4200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197961" y="86593"/>
            <a:ext cx="3253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Astraea Workﬂow 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FC502F6-BECC-487B-9D72-63D1CF534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" y="1185847"/>
            <a:ext cx="7264722" cy="3769612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BDA91C4B-9C2E-4C0D-B6EE-2AC29E9EABC0}"/>
              </a:ext>
            </a:extLst>
          </p:cNvPr>
          <p:cNvSpPr txBox="1"/>
          <p:nvPr/>
        </p:nvSpPr>
        <p:spPr>
          <a:xfrm>
            <a:off x="7120397" y="1444687"/>
            <a:ext cx="519942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The devices participate in the training by sending their local data distribution information to the server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2.Perform the z-score-based data augmentation and </a:t>
            </a:r>
            <a:r>
              <a:rPr lang="en-US" altLang="zh-CN" dirty="0" err="1">
                <a:highlight>
                  <a:srgbClr val="FFFF00"/>
                </a:highlight>
              </a:rPr>
              <a:t>downsampling</a:t>
            </a:r>
            <a:r>
              <a:rPr lang="en-US" altLang="zh-CN" dirty="0">
                <a:highlight>
                  <a:srgbClr val="FFFF00"/>
                </a:highlight>
              </a:rPr>
              <a:t>.(Algorithm 2 global imbalance)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3.Create mediator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4.Reschedule clients’ training.(3,4 Algorithm 3 local imbalance)</a:t>
            </a:r>
          </a:p>
          <a:p>
            <a:r>
              <a:rPr lang="en-US" altLang="zh-CN" dirty="0"/>
              <a:t>5. At the beginning of each communication round, each mediator sends the model to the subordinate clients. </a:t>
            </a:r>
          </a:p>
          <a:p>
            <a:r>
              <a:rPr lang="en-US" altLang="zh-CN" dirty="0"/>
              <a:t>6. The mediator receives the updated model </a:t>
            </a:r>
          </a:p>
          <a:p>
            <a:r>
              <a:rPr lang="en-US" altLang="zh-CN" dirty="0"/>
              <a:t>7. All the mediators send the updates of models to the FL server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8943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Algorithm 2. Z-score-based data </a:t>
            </a:r>
            <a:r>
              <a:rPr lang="en-US" altLang="zh-CN" sz="3200" dirty="0" err="1">
                <a:solidFill>
                  <a:schemeClr val="accent3"/>
                </a:solidFill>
                <a:latin typeface="Geometr706 BlkCn BT" panose="020B0706030503030204" pitchFamily="34" charset="0"/>
              </a:rPr>
              <a:t>augmentataion</a:t>
            </a:r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 and </a:t>
            </a:r>
          </a:p>
          <a:p>
            <a:r>
              <a:rPr lang="en-US" altLang="zh-CN" sz="3200" dirty="0" err="1">
                <a:solidFill>
                  <a:schemeClr val="accent3"/>
                </a:solidFill>
                <a:latin typeface="Geometr706 BlkCn BT" panose="020B0706030503030204" pitchFamily="34" charset="0"/>
              </a:rPr>
              <a:t>downsampling</a:t>
            </a:r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 for rebalancing distributed datasets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107A24-B235-4BD5-8032-DB87F89A9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98" y="1274091"/>
            <a:ext cx="4467928" cy="5382347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76742132-13BA-4084-8540-A187E0F707A8}"/>
              </a:ext>
            </a:extLst>
          </p:cNvPr>
          <p:cNvSpPr txBox="1"/>
          <p:nvPr/>
        </p:nvSpPr>
        <p:spPr>
          <a:xfrm>
            <a:off x="5454026" y="17604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The Rad is the ratio we use to control how many augmentations are generated or how many samples are retained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088B497-8E45-4649-9CFA-45EA2D2C3837}"/>
              </a:ext>
            </a:extLst>
          </p:cNvPr>
          <p:cNvSpPr txBox="1"/>
          <p:nvPr/>
        </p:nvSpPr>
        <p:spPr>
          <a:xfrm>
            <a:off x="5454026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class as majority class (denote as Ydown) or minority class (denote as Yaug) if its z-score of class size is greater than td or less than ta.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9404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Algorithm 3. Mediator based multi-client rescheduling. 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FCEAA6-9345-4AE5-9120-ACCDAEA13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9" y="1402156"/>
            <a:ext cx="6976074" cy="4589875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B783E3BD-2EEA-4BD9-90D2-C0329BB5345A}"/>
              </a:ext>
            </a:extLst>
          </p:cNvPr>
          <p:cNvSpPr txBox="1"/>
          <p:nvPr/>
        </p:nvSpPr>
        <p:spPr>
          <a:xfrm>
            <a:off x="8013291" y="3127274"/>
            <a:ext cx="35065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inimize the KLD between mediator’s data distribution Pm and uniform distribution Pu.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主题1">
  <a:themeElements>
    <a:clrScheme name="自定义 1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6362"/>
      </a:accent1>
      <a:accent2>
        <a:srgbClr val="B64645"/>
      </a:accent2>
      <a:accent3>
        <a:srgbClr val="414A59"/>
      </a:accent3>
      <a:accent4>
        <a:srgbClr val="7FB541"/>
      </a:accent4>
      <a:accent5>
        <a:srgbClr val="4472C4"/>
      </a:accent5>
      <a:accent6>
        <a:srgbClr val="244956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7844</TotalTime>
  <Words>1172</Words>
  <Application>Microsoft Office PowerPoint</Application>
  <PresentationFormat>宽屏</PresentationFormat>
  <Paragraphs>109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Geometr706 BlkCn BT</vt:lpstr>
      <vt:lpstr>微软雅黑</vt:lpstr>
      <vt:lpstr>Arial</vt:lpstr>
      <vt:lpstr>Calibri</vt:lpstr>
      <vt:lpstr>Calibri Light</vt:lpstr>
      <vt:lpstr>主题1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步 一凡</cp:lastModifiedBy>
  <cp:revision>215</cp:revision>
  <dcterms:created xsi:type="dcterms:W3CDTF">2016-03-04T02:38:00Z</dcterms:created>
  <dcterms:modified xsi:type="dcterms:W3CDTF">2020-09-13T05:55:00Z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