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16"/>
  </p:notesMasterIdLst>
  <p:sldIdLst>
    <p:sldId id="323" r:id="rId3"/>
    <p:sldId id="320" r:id="rId4"/>
    <p:sldId id="305" r:id="rId5"/>
    <p:sldId id="265" r:id="rId6"/>
    <p:sldId id="293" r:id="rId7"/>
    <p:sldId id="317" r:id="rId8"/>
    <p:sldId id="324" r:id="rId9"/>
    <p:sldId id="326" r:id="rId10"/>
    <p:sldId id="327" r:id="rId11"/>
    <p:sldId id="325" r:id="rId12"/>
    <p:sldId id="328" r:id="rId13"/>
    <p:sldId id="329" r:id="rId14"/>
    <p:sldId id="32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848"/>
    <a:srgbClr val="414A59"/>
    <a:srgbClr val="FB6362"/>
    <a:srgbClr val="B64645"/>
    <a:srgbClr val="3C6CDE"/>
    <a:srgbClr val="6BB5F4"/>
    <a:srgbClr val="59CBC7"/>
    <a:srgbClr val="349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34783" autoAdjust="0"/>
  </p:normalViewPr>
  <p:slideViewPr>
    <p:cSldViewPr snapToGrid="0" showGuides="1">
      <p:cViewPr varScale="1">
        <p:scale>
          <a:sx n="100" d="100"/>
          <a:sy n="100" d="100"/>
        </p:scale>
        <p:origin x="452" y="52"/>
      </p:cViewPr>
      <p:guideLst>
        <p:guide orient="horz" pos="2179"/>
        <p:guide pos="3840"/>
      </p:guideLst>
    </p:cSldViewPr>
  </p:slideViewPr>
  <p:notesTextViewPr>
    <p:cViewPr>
      <p:scale>
        <a:sx n="1" d="1"/>
        <a:sy n="1" d="1"/>
      </p:scale>
      <p:origin x="0" y="0"/>
    </p:cViewPr>
  </p:notesTextViewPr>
  <p:sorterViewPr>
    <p:cViewPr>
      <p:scale>
        <a:sx n="45" d="100"/>
        <a:sy n="4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265B4-CD0D-4543-8E9E-6FB20443F530}" type="datetimeFigureOut">
              <a:rPr lang="zh-CN" altLang="en-US" smtClean="0"/>
              <a:t>2020/9/21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7B04E-F35F-411E-907F-A64B4026CB51}" type="slidenum">
              <a:rPr lang="zh-CN" altLang="en-US" smtClean="0"/>
              <a:t>‹#›</a:t>
            </a:fld>
            <a:endParaRPr lang="zh-CN" altLang="en-US"/>
          </a:p>
        </p:txBody>
      </p:sp>
    </p:spTree>
    <p:extLst>
      <p:ext uri="{BB962C8B-B14F-4D97-AF65-F5344CB8AC3E}">
        <p14:creationId xmlns:p14="http://schemas.microsoft.com/office/powerpoint/2010/main" val="1822603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0"/>
            <a:ext cx="12192000" cy="6918316"/>
          </a:xfrm>
          <a:custGeom>
            <a:avLst/>
            <a:gdLst>
              <a:gd name="connsiteX0" fmla="*/ 0 w 12192000"/>
              <a:gd name="connsiteY0" fmla="*/ 0 h 6918316"/>
              <a:gd name="connsiteX1" fmla="*/ 12192000 w 12192000"/>
              <a:gd name="connsiteY1" fmla="*/ 0 h 6918316"/>
              <a:gd name="connsiteX2" fmla="*/ 12192000 w 12192000"/>
              <a:gd name="connsiteY2" fmla="*/ 6918316 h 6918316"/>
              <a:gd name="connsiteX3" fmla="*/ 0 w 12192000"/>
              <a:gd name="connsiteY3" fmla="*/ 3651480 h 6918316"/>
            </a:gdLst>
            <a:ahLst/>
            <a:cxnLst>
              <a:cxn ang="0">
                <a:pos x="connsiteX0" y="connsiteY0"/>
              </a:cxn>
              <a:cxn ang="0">
                <a:pos x="connsiteX1" y="connsiteY1"/>
              </a:cxn>
              <a:cxn ang="0">
                <a:pos x="connsiteX2" y="connsiteY2"/>
              </a:cxn>
              <a:cxn ang="0">
                <a:pos x="connsiteX3" y="connsiteY3"/>
              </a:cxn>
            </a:cxnLst>
            <a:rect l="l" t="t" r="r" b="b"/>
            <a:pathLst>
              <a:path w="12192000" h="6918316">
                <a:moveTo>
                  <a:pt x="0" y="0"/>
                </a:moveTo>
                <a:lnTo>
                  <a:pt x="12192000" y="0"/>
                </a:lnTo>
                <a:lnTo>
                  <a:pt x="12192000" y="6918316"/>
                </a:lnTo>
                <a:lnTo>
                  <a:pt x="0" y="365148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
        <p:nvSpPr>
          <p:cNvPr id="13" name="图片占位符 9"/>
          <p:cNvSpPr>
            <a:spLocks noGrp="1"/>
          </p:cNvSpPr>
          <p:nvPr>
            <p:ph type="pic" sz="quarter" idx="10"/>
          </p:nvPr>
        </p:nvSpPr>
        <p:spPr>
          <a:xfrm>
            <a:off x="1317625" y="1333500"/>
            <a:ext cx="2528888" cy="1503363"/>
          </a:xfrm>
        </p:spPr>
        <p:txBody>
          <a:bodyPr>
            <a:normAutofit/>
          </a:bodyPr>
          <a:lstStyle>
            <a:lvl1pPr>
              <a:defRPr sz="1400">
                <a:solidFill>
                  <a:schemeClr val="tx1">
                    <a:lumMod val="65000"/>
                    <a:lumOff val="35000"/>
                  </a:schemeClr>
                </a:solidFill>
              </a:defRPr>
            </a:lvl1pPr>
          </a:lstStyle>
          <a:p>
            <a:endParaRPr lang="zh-CN" altLang="en-US"/>
          </a:p>
        </p:txBody>
      </p:sp>
      <p:sp>
        <p:nvSpPr>
          <p:cNvPr id="14" name="图片占位符 9"/>
          <p:cNvSpPr>
            <a:spLocks noGrp="1"/>
          </p:cNvSpPr>
          <p:nvPr>
            <p:ph type="pic" sz="quarter" idx="11"/>
          </p:nvPr>
        </p:nvSpPr>
        <p:spPr>
          <a:xfrm>
            <a:off x="4831275" y="1344821"/>
            <a:ext cx="2528888" cy="1503363"/>
          </a:xfrm>
        </p:spPr>
        <p:txBody>
          <a:bodyPr>
            <a:normAutofit/>
          </a:bodyPr>
          <a:lstStyle>
            <a:lvl1pPr>
              <a:defRPr sz="1400">
                <a:solidFill>
                  <a:schemeClr val="tx1">
                    <a:lumMod val="65000"/>
                    <a:lumOff val="35000"/>
                  </a:schemeClr>
                </a:solidFill>
              </a:defRPr>
            </a:lvl1pPr>
          </a:lstStyle>
          <a:p>
            <a:endParaRPr lang="zh-CN" altLang="en-US"/>
          </a:p>
        </p:txBody>
      </p:sp>
      <p:sp>
        <p:nvSpPr>
          <p:cNvPr id="15" name="图片占位符 9"/>
          <p:cNvSpPr>
            <a:spLocks noGrp="1"/>
          </p:cNvSpPr>
          <p:nvPr>
            <p:ph type="pic" sz="quarter" idx="12"/>
          </p:nvPr>
        </p:nvSpPr>
        <p:spPr>
          <a:xfrm>
            <a:off x="8344925" y="1333500"/>
            <a:ext cx="2528888" cy="1503363"/>
          </a:xfrm>
        </p:spPr>
        <p:txBody>
          <a:bodyPr>
            <a:normAutofit/>
          </a:bodyPr>
          <a:lstStyle>
            <a:lvl1pPr>
              <a:defRPr sz="1400">
                <a:solidFill>
                  <a:schemeClr val="tx1">
                    <a:lumMod val="65000"/>
                    <a:lumOff val="35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
        <p:nvSpPr>
          <p:cNvPr id="13" name="图片占位符 12"/>
          <p:cNvSpPr>
            <a:spLocks noGrp="1"/>
          </p:cNvSpPr>
          <p:nvPr>
            <p:ph type="pic" sz="quarter" idx="10"/>
          </p:nvPr>
        </p:nvSpPr>
        <p:spPr>
          <a:xfrm>
            <a:off x="1016226" y="2773142"/>
            <a:ext cx="4972049" cy="2952750"/>
          </a:xfrm>
          <a:custGeom>
            <a:avLst/>
            <a:gdLst>
              <a:gd name="connsiteX0" fmla="*/ 0 w 4972049"/>
              <a:gd name="connsiteY0" fmla="*/ 0 h 2952750"/>
              <a:gd name="connsiteX1" fmla="*/ 4972049 w 4972049"/>
              <a:gd name="connsiteY1" fmla="*/ 0 h 2952750"/>
              <a:gd name="connsiteX2" fmla="*/ 4972049 w 4972049"/>
              <a:gd name="connsiteY2" fmla="*/ 2952750 h 2952750"/>
              <a:gd name="connsiteX3" fmla="*/ 0 w 4972049"/>
              <a:gd name="connsiteY3" fmla="*/ 2952750 h 2952750"/>
            </a:gdLst>
            <a:ahLst/>
            <a:cxnLst>
              <a:cxn ang="0">
                <a:pos x="connsiteX0" y="connsiteY0"/>
              </a:cxn>
              <a:cxn ang="0">
                <a:pos x="connsiteX1" y="connsiteY1"/>
              </a:cxn>
              <a:cxn ang="0">
                <a:pos x="connsiteX2" y="connsiteY2"/>
              </a:cxn>
              <a:cxn ang="0">
                <a:pos x="connsiteX3" y="connsiteY3"/>
              </a:cxn>
            </a:cxnLst>
            <a:rect l="l" t="t" r="r" b="b"/>
            <a:pathLst>
              <a:path w="4972049" h="2952750">
                <a:moveTo>
                  <a:pt x="0" y="0"/>
                </a:moveTo>
                <a:lnTo>
                  <a:pt x="4972049" y="0"/>
                </a:lnTo>
                <a:lnTo>
                  <a:pt x="4972049" y="2952750"/>
                </a:lnTo>
                <a:lnTo>
                  <a:pt x="0" y="2952750"/>
                </a:lnTo>
                <a:close/>
              </a:path>
            </a:pathLst>
          </a:custGeom>
        </p:spPr>
        <p:txBody>
          <a:bodyPr wrap="square">
            <a:noAutofit/>
          </a:bodyPr>
          <a:lstStyle>
            <a:lvl1pPr>
              <a:defRPr sz="16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
        <p:nvSpPr>
          <p:cNvPr id="15" name="图片占位符 14"/>
          <p:cNvSpPr>
            <a:spLocks noGrp="1"/>
          </p:cNvSpPr>
          <p:nvPr>
            <p:ph type="pic" sz="quarter" idx="10"/>
          </p:nvPr>
        </p:nvSpPr>
        <p:spPr>
          <a:xfrm>
            <a:off x="5829300" y="1159833"/>
            <a:ext cx="1524000" cy="1524000"/>
          </a:xfrm>
          <a:custGeom>
            <a:avLst/>
            <a:gdLst>
              <a:gd name="connsiteX0" fmla="*/ 762000 w 1524000"/>
              <a:gd name="connsiteY0" fmla="*/ 0 h 1524000"/>
              <a:gd name="connsiteX1" fmla="*/ 1524000 w 1524000"/>
              <a:gd name="connsiteY1" fmla="*/ 762000 h 1524000"/>
              <a:gd name="connsiteX2" fmla="*/ 762000 w 1524000"/>
              <a:gd name="connsiteY2" fmla="*/ 1524000 h 1524000"/>
              <a:gd name="connsiteX3" fmla="*/ 0 w 1524000"/>
              <a:gd name="connsiteY3" fmla="*/ 762000 h 1524000"/>
              <a:gd name="connsiteX4" fmla="*/ 762000 w 152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762000" y="0"/>
                </a:moveTo>
                <a:cubicBezTo>
                  <a:pt x="1182841" y="0"/>
                  <a:pt x="1524000" y="341159"/>
                  <a:pt x="1524000" y="762000"/>
                </a:cubicBezTo>
                <a:cubicBezTo>
                  <a:pt x="1524000" y="1182841"/>
                  <a:pt x="1182841" y="1524000"/>
                  <a:pt x="762000" y="1524000"/>
                </a:cubicBezTo>
                <a:cubicBezTo>
                  <a:pt x="341159" y="1524000"/>
                  <a:pt x="0" y="1182841"/>
                  <a:pt x="0" y="762000"/>
                </a:cubicBezTo>
                <a:cubicBezTo>
                  <a:pt x="0" y="341159"/>
                  <a:pt x="341159" y="0"/>
                  <a:pt x="762000" y="0"/>
                </a:cubicBezTo>
                <a:close/>
              </a:path>
            </a:pathLst>
          </a:custGeom>
        </p:spPr>
        <p:txBody>
          <a:bodyPr wrap="square">
            <a:noAutofit/>
          </a:bodyPr>
          <a:lstStyle>
            <a:lvl1pPr>
              <a:defRPr sz="1200">
                <a:solidFill>
                  <a:schemeClr val="tx1">
                    <a:lumMod val="50000"/>
                    <a:lumOff val="50000"/>
                  </a:schemeClr>
                </a:solidFill>
              </a:defRPr>
            </a:lvl1pPr>
          </a:lstStyle>
          <a:p>
            <a:endParaRPr lang="zh-CN" altLang="en-US"/>
          </a:p>
        </p:txBody>
      </p:sp>
      <p:sp>
        <p:nvSpPr>
          <p:cNvPr id="16" name="图片占位符 15"/>
          <p:cNvSpPr>
            <a:spLocks noGrp="1"/>
          </p:cNvSpPr>
          <p:nvPr>
            <p:ph type="pic" sz="quarter" idx="11"/>
          </p:nvPr>
        </p:nvSpPr>
        <p:spPr>
          <a:xfrm>
            <a:off x="4962525" y="2955295"/>
            <a:ext cx="1524000" cy="1524000"/>
          </a:xfrm>
          <a:custGeom>
            <a:avLst/>
            <a:gdLst>
              <a:gd name="connsiteX0" fmla="*/ 762000 w 1524000"/>
              <a:gd name="connsiteY0" fmla="*/ 0 h 1524000"/>
              <a:gd name="connsiteX1" fmla="*/ 1524000 w 1524000"/>
              <a:gd name="connsiteY1" fmla="*/ 762000 h 1524000"/>
              <a:gd name="connsiteX2" fmla="*/ 762000 w 1524000"/>
              <a:gd name="connsiteY2" fmla="*/ 1524000 h 1524000"/>
              <a:gd name="connsiteX3" fmla="*/ 0 w 1524000"/>
              <a:gd name="connsiteY3" fmla="*/ 762000 h 1524000"/>
              <a:gd name="connsiteX4" fmla="*/ 762000 w 152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762000" y="0"/>
                </a:moveTo>
                <a:cubicBezTo>
                  <a:pt x="1182841" y="0"/>
                  <a:pt x="1524000" y="341159"/>
                  <a:pt x="1524000" y="762000"/>
                </a:cubicBezTo>
                <a:cubicBezTo>
                  <a:pt x="1524000" y="1182841"/>
                  <a:pt x="1182841" y="1524000"/>
                  <a:pt x="762000" y="1524000"/>
                </a:cubicBezTo>
                <a:cubicBezTo>
                  <a:pt x="341159" y="1524000"/>
                  <a:pt x="0" y="1182841"/>
                  <a:pt x="0" y="762000"/>
                </a:cubicBezTo>
                <a:cubicBezTo>
                  <a:pt x="0" y="341159"/>
                  <a:pt x="341159" y="0"/>
                  <a:pt x="762000" y="0"/>
                </a:cubicBezTo>
                <a:close/>
              </a:path>
            </a:pathLst>
          </a:custGeom>
        </p:spPr>
        <p:txBody>
          <a:bodyPr wrap="square">
            <a:noAutofit/>
          </a:bodyPr>
          <a:lstStyle>
            <a:lvl1pPr>
              <a:defRPr sz="1200">
                <a:solidFill>
                  <a:schemeClr val="tx1">
                    <a:lumMod val="50000"/>
                    <a:lumOff val="50000"/>
                  </a:schemeClr>
                </a:solidFill>
              </a:defRPr>
            </a:lvl1pPr>
          </a:lstStyle>
          <a:p>
            <a:endParaRPr lang="zh-CN" altLang="en-US"/>
          </a:p>
        </p:txBody>
      </p:sp>
      <p:sp>
        <p:nvSpPr>
          <p:cNvPr id="17" name="图片占位符 16"/>
          <p:cNvSpPr>
            <a:spLocks noGrp="1"/>
          </p:cNvSpPr>
          <p:nvPr>
            <p:ph type="pic" sz="quarter" idx="12"/>
          </p:nvPr>
        </p:nvSpPr>
        <p:spPr>
          <a:xfrm>
            <a:off x="5829300" y="4750758"/>
            <a:ext cx="1524000" cy="1524000"/>
          </a:xfrm>
          <a:custGeom>
            <a:avLst/>
            <a:gdLst>
              <a:gd name="connsiteX0" fmla="*/ 762000 w 1524000"/>
              <a:gd name="connsiteY0" fmla="*/ 0 h 1524000"/>
              <a:gd name="connsiteX1" fmla="*/ 1524000 w 1524000"/>
              <a:gd name="connsiteY1" fmla="*/ 762000 h 1524000"/>
              <a:gd name="connsiteX2" fmla="*/ 762000 w 1524000"/>
              <a:gd name="connsiteY2" fmla="*/ 1524000 h 1524000"/>
              <a:gd name="connsiteX3" fmla="*/ 0 w 1524000"/>
              <a:gd name="connsiteY3" fmla="*/ 762000 h 1524000"/>
              <a:gd name="connsiteX4" fmla="*/ 762000 w 152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762000" y="0"/>
                </a:moveTo>
                <a:cubicBezTo>
                  <a:pt x="1182841" y="0"/>
                  <a:pt x="1524000" y="341159"/>
                  <a:pt x="1524000" y="762000"/>
                </a:cubicBezTo>
                <a:cubicBezTo>
                  <a:pt x="1524000" y="1182841"/>
                  <a:pt x="1182841" y="1524000"/>
                  <a:pt x="762000" y="1524000"/>
                </a:cubicBezTo>
                <a:cubicBezTo>
                  <a:pt x="341159" y="1524000"/>
                  <a:pt x="0" y="1182841"/>
                  <a:pt x="0" y="762000"/>
                </a:cubicBezTo>
                <a:cubicBezTo>
                  <a:pt x="0" y="341159"/>
                  <a:pt x="341159" y="0"/>
                  <a:pt x="762000" y="0"/>
                </a:cubicBezTo>
                <a:close/>
              </a:path>
            </a:pathLst>
          </a:custGeom>
        </p:spPr>
        <p:txBody>
          <a:bodyPr wrap="square">
            <a:noAutofit/>
          </a:bodyPr>
          <a:lstStyle>
            <a:lvl1pPr>
              <a:defRPr sz="12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
        <p:nvSpPr>
          <p:cNvPr id="20" name="图片占位符 19"/>
          <p:cNvSpPr>
            <a:spLocks noGrp="1"/>
          </p:cNvSpPr>
          <p:nvPr>
            <p:ph type="pic" sz="quarter" idx="10"/>
          </p:nvPr>
        </p:nvSpPr>
        <p:spPr>
          <a:xfrm>
            <a:off x="800100" y="1562099"/>
            <a:ext cx="1552576" cy="1552576"/>
          </a:xfrm>
          <a:custGeom>
            <a:avLst/>
            <a:gdLst>
              <a:gd name="connsiteX0" fmla="*/ 776288 w 1552576"/>
              <a:gd name="connsiteY0" fmla="*/ 0 h 1552576"/>
              <a:gd name="connsiteX1" fmla="*/ 1552576 w 1552576"/>
              <a:gd name="connsiteY1" fmla="*/ 776288 h 1552576"/>
              <a:gd name="connsiteX2" fmla="*/ 776288 w 1552576"/>
              <a:gd name="connsiteY2" fmla="*/ 1552576 h 1552576"/>
              <a:gd name="connsiteX3" fmla="*/ 0 w 1552576"/>
              <a:gd name="connsiteY3" fmla="*/ 776288 h 1552576"/>
              <a:gd name="connsiteX4" fmla="*/ 776288 w 1552576"/>
              <a:gd name="connsiteY4" fmla="*/ 0 h 155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6" h="1552576">
                <a:moveTo>
                  <a:pt x="776288" y="0"/>
                </a:moveTo>
                <a:cubicBezTo>
                  <a:pt x="1205020" y="0"/>
                  <a:pt x="1552576" y="347556"/>
                  <a:pt x="1552576" y="776288"/>
                </a:cubicBezTo>
                <a:cubicBezTo>
                  <a:pt x="1552576" y="1205020"/>
                  <a:pt x="1205020" y="1552576"/>
                  <a:pt x="776288" y="1552576"/>
                </a:cubicBezTo>
                <a:cubicBezTo>
                  <a:pt x="347556" y="1552576"/>
                  <a:pt x="0" y="1205020"/>
                  <a:pt x="0" y="776288"/>
                </a:cubicBezTo>
                <a:cubicBezTo>
                  <a:pt x="0" y="347556"/>
                  <a:pt x="347556" y="0"/>
                  <a:pt x="776288" y="0"/>
                </a:cubicBez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1" name="图片占位符 20"/>
          <p:cNvSpPr>
            <a:spLocks noGrp="1"/>
          </p:cNvSpPr>
          <p:nvPr>
            <p:ph type="pic" sz="quarter" idx="11"/>
          </p:nvPr>
        </p:nvSpPr>
        <p:spPr>
          <a:xfrm>
            <a:off x="6391273" y="1562098"/>
            <a:ext cx="1552576" cy="1552576"/>
          </a:xfrm>
          <a:custGeom>
            <a:avLst/>
            <a:gdLst>
              <a:gd name="connsiteX0" fmla="*/ 776288 w 1552576"/>
              <a:gd name="connsiteY0" fmla="*/ 0 h 1552576"/>
              <a:gd name="connsiteX1" fmla="*/ 1552576 w 1552576"/>
              <a:gd name="connsiteY1" fmla="*/ 776288 h 1552576"/>
              <a:gd name="connsiteX2" fmla="*/ 776288 w 1552576"/>
              <a:gd name="connsiteY2" fmla="*/ 1552576 h 1552576"/>
              <a:gd name="connsiteX3" fmla="*/ 0 w 1552576"/>
              <a:gd name="connsiteY3" fmla="*/ 776288 h 1552576"/>
              <a:gd name="connsiteX4" fmla="*/ 776288 w 1552576"/>
              <a:gd name="connsiteY4" fmla="*/ 0 h 155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6" h="1552576">
                <a:moveTo>
                  <a:pt x="776288" y="0"/>
                </a:moveTo>
                <a:cubicBezTo>
                  <a:pt x="1205020" y="0"/>
                  <a:pt x="1552576" y="347556"/>
                  <a:pt x="1552576" y="776288"/>
                </a:cubicBezTo>
                <a:cubicBezTo>
                  <a:pt x="1552576" y="1205020"/>
                  <a:pt x="1205020" y="1552576"/>
                  <a:pt x="776288" y="1552576"/>
                </a:cubicBezTo>
                <a:cubicBezTo>
                  <a:pt x="347556" y="1552576"/>
                  <a:pt x="0" y="1205020"/>
                  <a:pt x="0" y="776288"/>
                </a:cubicBezTo>
                <a:cubicBezTo>
                  <a:pt x="0" y="347556"/>
                  <a:pt x="347556" y="0"/>
                  <a:pt x="776288" y="0"/>
                </a:cubicBez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2" name="图片占位符 21"/>
          <p:cNvSpPr>
            <a:spLocks noGrp="1"/>
          </p:cNvSpPr>
          <p:nvPr>
            <p:ph type="pic" sz="quarter" idx="12"/>
          </p:nvPr>
        </p:nvSpPr>
        <p:spPr>
          <a:xfrm>
            <a:off x="800099" y="3990806"/>
            <a:ext cx="1552576" cy="1552576"/>
          </a:xfrm>
          <a:custGeom>
            <a:avLst/>
            <a:gdLst>
              <a:gd name="connsiteX0" fmla="*/ 776288 w 1552576"/>
              <a:gd name="connsiteY0" fmla="*/ 0 h 1552576"/>
              <a:gd name="connsiteX1" fmla="*/ 1552576 w 1552576"/>
              <a:gd name="connsiteY1" fmla="*/ 776288 h 1552576"/>
              <a:gd name="connsiteX2" fmla="*/ 776288 w 1552576"/>
              <a:gd name="connsiteY2" fmla="*/ 1552576 h 1552576"/>
              <a:gd name="connsiteX3" fmla="*/ 0 w 1552576"/>
              <a:gd name="connsiteY3" fmla="*/ 776288 h 1552576"/>
              <a:gd name="connsiteX4" fmla="*/ 776288 w 1552576"/>
              <a:gd name="connsiteY4" fmla="*/ 0 h 155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6" h="1552576">
                <a:moveTo>
                  <a:pt x="776288" y="0"/>
                </a:moveTo>
                <a:cubicBezTo>
                  <a:pt x="1205020" y="0"/>
                  <a:pt x="1552576" y="347556"/>
                  <a:pt x="1552576" y="776288"/>
                </a:cubicBezTo>
                <a:cubicBezTo>
                  <a:pt x="1552576" y="1205020"/>
                  <a:pt x="1205020" y="1552576"/>
                  <a:pt x="776288" y="1552576"/>
                </a:cubicBezTo>
                <a:cubicBezTo>
                  <a:pt x="347556" y="1552576"/>
                  <a:pt x="0" y="1205020"/>
                  <a:pt x="0" y="776288"/>
                </a:cubicBezTo>
                <a:cubicBezTo>
                  <a:pt x="0" y="347556"/>
                  <a:pt x="347556" y="0"/>
                  <a:pt x="776288" y="0"/>
                </a:cubicBez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3" name="图片占位符 22"/>
          <p:cNvSpPr>
            <a:spLocks noGrp="1"/>
          </p:cNvSpPr>
          <p:nvPr>
            <p:ph type="pic" sz="quarter" idx="13"/>
          </p:nvPr>
        </p:nvSpPr>
        <p:spPr>
          <a:xfrm>
            <a:off x="6391272" y="3990805"/>
            <a:ext cx="1552576" cy="1552576"/>
          </a:xfrm>
          <a:custGeom>
            <a:avLst/>
            <a:gdLst>
              <a:gd name="connsiteX0" fmla="*/ 776288 w 1552576"/>
              <a:gd name="connsiteY0" fmla="*/ 0 h 1552576"/>
              <a:gd name="connsiteX1" fmla="*/ 1552576 w 1552576"/>
              <a:gd name="connsiteY1" fmla="*/ 776288 h 1552576"/>
              <a:gd name="connsiteX2" fmla="*/ 776288 w 1552576"/>
              <a:gd name="connsiteY2" fmla="*/ 1552576 h 1552576"/>
              <a:gd name="connsiteX3" fmla="*/ 0 w 1552576"/>
              <a:gd name="connsiteY3" fmla="*/ 776288 h 1552576"/>
              <a:gd name="connsiteX4" fmla="*/ 776288 w 1552576"/>
              <a:gd name="connsiteY4" fmla="*/ 0 h 155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6" h="1552576">
                <a:moveTo>
                  <a:pt x="776288" y="0"/>
                </a:moveTo>
                <a:cubicBezTo>
                  <a:pt x="1205020" y="0"/>
                  <a:pt x="1552576" y="347556"/>
                  <a:pt x="1552576" y="776288"/>
                </a:cubicBezTo>
                <a:cubicBezTo>
                  <a:pt x="1552576" y="1205020"/>
                  <a:pt x="1205020" y="1552576"/>
                  <a:pt x="776288" y="1552576"/>
                </a:cubicBezTo>
                <a:cubicBezTo>
                  <a:pt x="347556" y="1552576"/>
                  <a:pt x="0" y="1205020"/>
                  <a:pt x="0" y="776288"/>
                </a:cubicBezTo>
                <a:cubicBezTo>
                  <a:pt x="0" y="347556"/>
                  <a:pt x="347556" y="0"/>
                  <a:pt x="776288" y="0"/>
                </a:cubicBez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
        <p:nvSpPr>
          <p:cNvPr id="14" name="图片占位符 13"/>
          <p:cNvSpPr>
            <a:spLocks noGrp="1"/>
          </p:cNvSpPr>
          <p:nvPr>
            <p:ph type="pic" sz="quarter" idx="10"/>
          </p:nvPr>
        </p:nvSpPr>
        <p:spPr>
          <a:xfrm>
            <a:off x="933450" y="1933575"/>
            <a:ext cx="1933575" cy="1162050"/>
          </a:xfrm>
          <a:custGeom>
            <a:avLst/>
            <a:gdLst>
              <a:gd name="connsiteX0" fmla="*/ 0 w 1933575"/>
              <a:gd name="connsiteY0" fmla="*/ 0 h 1162050"/>
              <a:gd name="connsiteX1" fmla="*/ 1933575 w 1933575"/>
              <a:gd name="connsiteY1" fmla="*/ 0 h 1162050"/>
              <a:gd name="connsiteX2" fmla="*/ 1933575 w 1933575"/>
              <a:gd name="connsiteY2" fmla="*/ 1162050 h 1162050"/>
              <a:gd name="connsiteX3" fmla="*/ 0 w 1933575"/>
              <a:gd name="connsiteY3" fmla="*/ 1162050 h 1162050"/>
            </a:gdLst>
            <a:ahLst/>
            <a:cxnLst>
              <a:cxn ang="0">
                <a:pos x="connsiteX0" y="connsiteY0"/>
              </a:cxn>
              <a:cxn ang="0">
                <a:pos x="connsiteX1" y="connsiteY1"/>
              </a:cxn>
              <a:cxn ang="0">
                <a:pos x="connsiteX2" y="connsiteY2"/>
              </a:cxn>
              <a:cxn ang="0">
                <a:pos x="connsiteX3" y="connsiteY3"/>
              </a:cxn>
            </a:cxnLst>
            <a:rect l="l" t="t" r="r" b="b"/>
            <a:pathLst>
              <a:path w="1933575" h="1162050">
                <a:moveTo>
                  <a:pt x="0" y="0"/>
                </a:moveTo>
                <a:lnTo>
                  <a:pt x="1933575" y="0"/>
                </a:lnTo>
                <a:lnTo>
                  <a:pt x="1933575" y="1162050"/>
                </a:lnTo>
                <a:lnTo>
                  <a:pt x="0" y="116205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19" name="图片占位符 18"/>
          <p:cNvSpPr>
            <a:spLocks noGrp="1"/>
          </p:cNvSpPr>
          <p:nvPr>
            <p:ph type="pic" sz="quarter" idx="11"/>
          </p:nvPr>
        </p:nvSpPr>
        <p:spPr>
          <a:xfrm>
            <a:off x="3031330" y="1933575"/>
            <a:ext cx="1933575" cy="1162050"/>
          </a:xfrm>
          <a:custGeom>
            <a:avLst/>
            <a:gdLst>
              <a:gd name="connsiteX0" fmla="*/ 0 w 1933575"/>
              <a:gd name="connsiteY0" fmla="*/ 0 h 1162050"/>
              <a:gd name="connsiteX1" fmla="*/ 1933575 w 1933575"/>
              <a:gd name="connsiteY1" fmla="*/ 0 h 1162050"/>
              <a:gd name="connsiteX2" fmla="*/ 1933575 w 1933575"/>
              <a:gd name="connsiteY2" fmla="*/ 1162050 h 1162050"/>
              <a:gd name="connsiteX3" fmla="*/ 0 w 1933575"/>
              <a:gd name="connsiteY3" fmla="*/ 1162050 h 1162050"/>
            </a:gdLst>
            <a:ahLst/>
            <a:cxnLst>
              <a:cxn ang="0">
                <a:pos x="connsiteX0" y="connsiteY0"/>
              </a:cxn>
              <a:cxn ang="0">
                <a:pos x="connsiteX1" y="connsiteY1"/>
              </a:cxn>
              <a:cxn ang="0">
                <a:pos x="connsiteX2" y="connsiteY2"/>
              </a:cxn>
              <a:cxn ang="0">
                <a:pos x="connsiteX3" y="connsiteY3"/>
              </a:cxn>
            </a:cxnLst>
            <a:rect l="l" t="t" r="r" b="b"/>
            <a:pathLst>
              <a:path w="1933575" h="1162050">
                <a:moveTo>
                  <a:pt x="0" y="0"/>
                </a:moveTo>
                <a:lnTo>
                  <a:pt x="1933575" y="0"/>
                </a:lnTo>
                <a:lnTo>
                  <a:pt x="1933575" y="1162050"/>
                </a:lnTo>
                <a:lnTo>
                  <a:pt x="0" y="116205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0" name="图片占位符 19"/>
          <p:cNvSpPr>
            <a:spLocks noGrp="1"/>
          </p:cNvSpPr>
          <p:nvPr>
            <p:ph type="pic" sz="quarter" idx="12"/>
          </p:nvPr>
        </p:nvSpPr>
        <p:spPr>
          <a:xfrm>
            <a:off x="5129211" y="1933575"/>
            <a:ext cx="1933575" cy="1162050"/>
          </a:xfrm>
          <a:custGeom>
            <a:avLst/>
            <a:gdLst>
              <a:gd name="connsiteX0" fmla="*/ 0 w 1933575"/>
              <a:gd name="connsiteY0" fmla="*/ 0 h 1162050"/>
              <a:gd name="connsiteX1" fmla="*/ 1933575 w 1933575"/>
              <a:gd name="connsiteY1" fmla="*/ 0 h 1162050"/>
              <a:gd name="connsiteX2" fmla="*/ 1933575 w 1933575"/>
              <a:gd name="connsiteY2" fmla="*/ 1162050 h 1162050"/>
              <a:gd name="connsiteX3" fmla="*/ 0 w 1933575"/>
              <a:gd name="connsiteY3" fmla="*/ 1162050 h 1162050"/>
            </a:gdLst>
            <a:ahLst/>
            <a:cxnLst>
              <a:cxn ang="0">
                <a:pos x="connsiteX0" y="connsiteY0"/>
              </a:cxn>
              <a:cxn ang="0">
                <a:pos x="connsiteX1" y="connsiteY1"/>
              </a:cxn>
              <a:cxn ang="0">
                <a:pos x="connsiteX2" y="connsiteY2"/>
              </a:cxn>
              <a:cxn ang="0">
                <a:pos x="connsiteX3" y="connsiteY3"/>
              </a:cxn>
            </a:cxnLst>
            <a:rect l="l" t="t" r="r" b="b"/>
            <a:pathLst>
              <a:path w="1933575" h="1162050">
                <a:moveTo>
                  <a:pt x="0" y="0"/>
                </a:moveTo>
                <a:lnTo>
                  <a:pt x="1933575" y="0"/>
                </a:lnTo>
                <a:lnTo>
                  <a:pt x="1933575" y="1162050"/>
                </a:lnTo>
                <a:lnTo>
                  <a:pt x="0" y="116205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1" name="图片占位符 20"/>
          <p:cNvSpPr>
            <a:spLocks noGrp="1"/>
          </p:cNvSpPr>
          <p:nvPr>
            <p:ph type="pic" sz="quarter" idx="13"/>
          </p:nvPr>
        </p:nvSpPr>
        <p:spPr>
          <a:xfrm>
            <a:off x="7227093" y="1933575"/>
            <a:ext cx="1933575" cy="1162050"/>
          </a:xfrm>
          <a:custGeom>
            <a:avLst/>
            <a:gdLst>
              <a:gd name="connsiteX0" fmla="*/ 0 w 1933575"/>
              <a:gd name="connsiteY0" fmla="*/ 0 h 1162050"/>
              <a:gd name="connsiteX1" fmla="*/ 1933575 w 1933575"/>
              <a:gd name="connsiteY1" fmla="*/ 0 h 1162050"/>
              <a:gd name="connsiteX2" fmla="*/ 1933575 w 1933575"/>
              <a:gd name="connsiteY2" fmla="*/ 1162050 h 1162050"/>
              <a:gd name="connsiteX3" fmla="*/ 0 w 1933575"/>
              <a:gd name="connsiteY3" fmla="*/ 1162050 h 1162050"/>
            </a:gdLst>
            <a:ahLst/>
            <a:cxnLst>
              <a:cxn ang="0">
                <a:pos x="connsiteX0" y="connsiteY0"/>
              </a:cxn>
              <a:cxn ang="0">
                <a:pos x="connsiteX1" y="connsiteY1"/>
              </a:cxn>
              <a:cxn ang="0">
                <a:pos x="connsiteX2" y="connsiteY2"/>
              </a:cxn>
              <a:cxn ang="0">
                <a:pos x="connsiteX3" y="connsiteY3"/>
              </a:cxn>
            </a:cxnLst>
            <a:rect l="l" t="t" r="r" b="b"/>
            <a:pathLst>
              <a:path w="1933575" h="1162050">
                <a:moveTo>
                  <a:pt x="0" y="0"/>
                </a:moveTo>
                <a:lnTo>
                  <a:pt x="1933575" y="0"/>
                </a:lnTo>
                <a:lnTo>
                  <a:pt x="1933575" y="1162050"/>
                </a:lnTo>
                <a:lnTo>
                  <a:pt x="0" y="116205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2" name="图片占位符 21"/>
          <p:cNvSpPr>
            <a:spLocks noGrp="1"/>
          </p:cNvSpPr>
          <p:nvPr>
            <p:ph type="pic" sz="quarter" idx="14"/>
          </p:nvPr>
        </p:nvSpPr>
        <p:spPr>
          <a:xfrm>
            <a:off x="9324975" y="1933575"/>
            <a:ext cx="1933575" cy="1162050"/>
          </a:xfrm>
          <a:custGeom>
            <a:avLst/>
            <a:gdLst>
              <a:gd name="connsiteX0" fmla="*/ 0 w 1933575"/>
              <a:gd name="connsiteY0" fmla="*/ 0 h 1162050"/>
              <a:gd name="connsiteX1" fmla="*/ 1933575 w 1933575"/>
              <a:gd name="connsiteY1" fmla="*/ 0 h 1162050"/>
              <a:gd name="connsiteX2" fmla="*/ 1933575 w 1933575"/>
              <a:gd name="connsiteY2" fmla="*/ 1162050 h 1162050"/>
              <a:gd name="connsiteX3" fmla="*/ 0 w 1933575"/>
              <a:gd name="connsiteY3" fmla="*/ 1162050 h 1162050"/>
            </a:gdLst>
            <a:ahLst/>
            <a:cxnLst>
              <a:cxn ang="0">
                <a:pos x="connsiteX0" y="connsiteY0"/>
              </a:cxn>
              <a:cxn ang="0">
                <a:pos x="connsiteX1" y="connsiteY1"/>
              </a:cxn>
              <a:cxn ang="0">
                <a:pos x="connsiteX2" y="connsiteY2"/>
              </a:cxn>
              <a:cxn ang="0">
                <a:pos x="connsiteX3" y="connsiteY3"/>
              </a:cxn>
            </a:cxnLst>
            <a:rect l="l" t="t" r="r" b="b"/>
            <a:pathLst>
              <a:path w="1933575" h="1162050">
                <a:moveTo>
                  <a:pt x="0" y="0"/>
                </a:moveTo>
                <a:lnTo>
                  <a:pt x="1933575" y="0"/>
                </a:lnTo>
                <a:lnTo>
                  <a:pt x="1933575" y="1162050"/>
                </a:lnTo>
                <a:lnTo>
                  <a:pt x="0" y="116205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8353425" y="1152525"/>
            <a:ext cx="2638425" cy="2419350"/>
          </a:xfrm>
          <a:custGeom>
            <a:avLst/>
            <a:gdLst>
              <a:gd name="connsiteX0" fmla="*/ 2638425 w 2638425"/>
              <a:gd name="connsiteY0" fmla="*/ 0 h 2419350"/>
              <a:gd name="connsiteX1" fmla="*/ 2486025 w 2638425"/>
              <a:gd name="connsiteY1" fmla="*/ 2228850 h 2419350"/>
              <a:gd name="connsiteX2" fmla="*/ 0 w 2638425"/>
              <a:gd name="connsiteY2" fmla="*/ 2419350 h 2419350"/>
              <a:gd name="connsiteX3" fmla="*/ 171450 w 2638425"/>
              <a:gd name="connsiteY3" fmla="*/ 695325 h 2419350"/>
            </a:gdLst>
            <a:ahLst/>
            <a:cxnLst>
              <a:cxn ang="0">
                <a:pos x="connsiteX0" y="connsiteY0"/>
              </a:cxn>
              <a:cxn ang="0">
                <a:pos x="connsiteX1" y="connsiteY1"/>
              </a:cxn>
              <a:cxn ang="0">
                <a:pos x="connsiteX2" y="connsiteY2"/>
              </a:cxn>
              <a:cxn ang="0">
                <a:pos x="connsiteX3" y="connsiteY3"/>
              </a:cxn>
            </a:cxnLst>
            <a:rect l="l" t="t" r="r" b="b"/>
            <a:pathLst>
              <a:path w="2638425" h="2419350">
                <a:moveTo>
                  <a:pt x="2638425" y="0"/>
                </a:moveTo>
                <a:lnTo>
                  <a:pt x="2486025" y="2228850"/>
                </a:lnTo>
                <a:lnTo>
                  <a:pt x="0" y="2419350"/>
                </a:lnTo>
                <a:lnTo>
                  <a:pt x="171450" y="695325"/>
                </a:lnTo>
                <a:close/>
              </a:path>
            </a:pathLst>
          </a:custGeom>
        </p:spPr>
        <p:txBody>
          <a:bodyPr wrap="square">
            <a:noAutofit/>
          </a:bodyPr>
          <a:lstStyle>
            <a:lvl1pPr>
              <a:defRPr sz="1200"/>
            </a:lvl1pPr>
          </a:lstStyle>
          <a:p>
            <a:endParaRPr lang="zh-CN" altLang="en-US"/>
          </a:p>
        </p:txBody>
      </p:sp>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90550" y="1437117"/>
            <a:ext cx="5505450" cy="3392058"/>
          </a:xfrm>
          <a:custGeom>
            <a:avLst/>
            <a:gdLst>
              <a:gd name="connsiteX0" fmla="*/ 0 w 5505450"/>
              <a:gd name="connsiteY0" fmla="*/ 0 h 3392058"/>
              <a:gd name="connsiteX1" fmla="*/ 5505450 w 5505450"/>
              <a:gd name="connsiteY1" fmla="*/ 0 h 3392058"/>
              <a:gd name="connsiteX2" fmla="*/ 5505450 w 5505450"/>
              <a:gd name="connsiteY2" fmla="*/ 3392058 h 3392058"/>
              <a:gd name="connsiteX3" fmla="*/ 0 w 5505450"/>
              <a:gd name="connsiteY3" fmla="*/ 3392058 h 3392058"/>
            </a:gdLst>
            <a:ahLst/>
            <a:cxnLst>
              <a:cxn ang="0">
                <a:pos x="connsiteX0" y="connsiteY0"/>
              </a:cxn>
              <a:cxn ang="0">
                <a:pos x="connsiteX1" y="connsiteY1"/>
              </a:cxn>
              <a:cxn ang="0">
                <a:pos x="connsiteX2" y="connsiteY2"/>
              </a:cxn>
              <a:cxn ang="0">
                <a:pos x="connsiteX3" y="connsiteY3"/>
              </a:cxn>
            </a:cxnLst>
            <a:rect l="l" t="t" r="r" b="b"/>
            <a:pathLst>
              <a:path w="5505450" h="3392058">
                <a:moveTo>
                  <a:pt x="0" y="0"/>
                </a:moveTo>
                <a:lnTo>
                  <a:pt x="5505450" y="0"/>
                </a:lnTo>
                <a:lnTo>
                  <a:pt x="5505450" y="3392058"/>
                </a:lnTo>
                <a:lnTo>
                  <a:pt x="0" y="3392058"/>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6C77694-2F36-4FB5-961F-11CEBD01EE4F}" type="datetimeFigureOut">
              <a:rPr lang="zh-CN" altLang="en-US" smtClean="0"/>
              <a:t>2020/9/21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6C77694-2F36-4FB5-961F-11CEBD01EE4F}" type="datetimeFigureOut">
              <a:rPr lang="zh-CN" altLang="en-US" smtClean="0"/>
              <a:t>2020/9/21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6C77694-2F36-4FB5-961F-11CEBD01EE4F}" type="datetimeFigureOut">
              <a:rPr lang="zh-CN" altLang="en-US" smtClean="0"/>
              <a:t>2020/9/21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 y="-12947"/>
            <a:ext cx="5446133" cy="6870947"/>
          </a:xfrm>
          <a:custGeom>
            <a:avLst/>
            <a:gdLst>
              <a:gd name="connsiteX0" fmla="*/ 0 w 5446133"/>
              <a:gd name="connsiteY0" fmla="*/ 0 h 6870947"/>
              <a:gd name="connsiteX1" fmla="*/ 5446133 w 5446133"/>
              <a:gd name="connsiteY1" fmla="*/ 0 h 6870947"/>
              <a:gd name="connsiteX2" fmla="*/ 5446133 w 5446133"/>
              <a:gd name="connsiteY2" fmla="*/ 6870947 h 6870947"/>
              <a:gd name="connsiteX3" fmla="*/ 0 w 5446133"/>
              <a:gd name="connsiteY3" fmla="*/ 6870947 h 6870947"/>
            </a:gdLst>
            <a:ahLst/>
            <a:cxnLst>
              <a:cxn ang="0">
                <a:pos x="connsiteX0" y="connsiteY0"/>
              </a:cxn>
              <a:cxn ang="0">
                <a:pos x="connsiteX1" y="connsiteY1"/>
              </a:cxn>
              <a:cxn ang="0">
                <a:pos x="connsiteX2" y="connsiteY2"/>
              </a:cxn>
              <a:cxn ang="0">
                <a:pos x="connsiteX3" y="connsiteY3"/>
              </a:cxn>
            </a:cxnLst>
            <a:rect l="l" t="t" r="r" b="b"/>
            <a:pathLst>
              <a:path w="5446133" h="6870947">
                <a:moveTo>
                  <a:pt x="0" y="0"/>
                </a:moveTo>
                <a:lnTo>
                  <a:pt x="5446133" y="0"/>
                </a:lnTo>
                <a:lnTo>
                  <a:pt x="5446133" y="6870947"/>
                </a:lnTo>
                <a:lnTo>
                  <a:pt x="0" y="6870947"/>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6C77694-2F36-4FB5-961F-11CEBD01EE4F}" type="datetimeFigureOut">
              <a:rPr lang="zh-CN" altLang="en-US" smtClean="0"/>
              <a:t>2020/9/21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C77694-2F36-4FB5-961F-11CEBD01EE4F}" type="datetimeFigureOut">
              <a:rPr lang="zh-CN" altLang="en-US" smtClean="0"/>
              <a:t>2020/9/21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6C77694-2F36-4FB5-961F-11CEBD01EE4F}" type="datetimeFigureOut">
              <a:rPr lang="zh-CN" altLang="en-US" smtClean="0"/>
              <a:t>2020/9/21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6C77694-2F36-4FB5-961F-11CEBD01EE4F}" type="datetimeFigureOut">
              <a:rPr lang="zh-CN" altLang="en-US" smtClean="0"/>
              <a:t>2020/9/21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C77694-2F36-4FB5-961F-11CEBD01EE4F}" type="datetimeFigureOut">
              <a:rPr lang="zh-CN" altLang="en-US" smtClean="0"/>
              <a:t>2020/9/21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C77694-2F36-4FB5-961F-11CEBD01EE4F}" type="datetimeFigureOut">
              <a:rPr lang="zh-CN" altLang="en-US" smtClean="0"/>
              <a:t>2020/9/21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07F253-21D0-41DB-95DA-8502F5E07C82}" type="datetimeFigureOut">
              <a:rPr lang="zh-CN" altLang="en-US" smtClean="0"/>
              <a:t>2020/9/21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07F253-21D0-41DB-95DA-8502F5E07C82}" type="datetimeFigureOut">
              <a:rPr lang="zh-CN" altLang="en-US" smtClean="0"/>
              <a:t>2020/9/21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07F253-21D0-41DB-95DA-8502F5E07C82}" type="datetimeFigureOut">
              <a:rPr lang="zh-CN" altLang="en-US" smtClean="0"/>
              <a:t>2020/9/21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07F253-21D0-41DB-95DA-8502F5E07C82}" type="datetimeFigureOut">
              <a:rPr lang="zh-CN" altLang="en-US" smtClean="0"/>
              <a:t>2020/9/21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2" name="图片占位符 4"/>
          <p:cNvSpPr>
            <a:spLocks noGrp="1"/>
          </p:cNvSpPr>
          <p:nvPr>
            <p:ph type="pic" sz="quarter" idx="10"/>
          </p:nvPr>
        </p:nvSpPr>
        <p:spPr>
          <a:xfrm>
            <a:off x="0" y="0"/>
            <a:ext cx="12192000" cy="2717074"/>
          </a:xfrm>
          <a:custGeom>
            <a:avLst/>
            <a:gdLst>
              <a:gd name="connsiteX0" fmla="*/ 0 w 12192000"/>
              <a:gd name="connsiteY0" fmla="*/ 0 h 2717074"/>
              <a:gd name="connsiteX1" fmla="*/ 12192000 w 12192000"/>
              <a:gd name="connsiteY1" fmla="*/ 0 h 2717074"/>
              <a:gd name="connsiteX2" fmla="*/ 12192000 w 12192000"/>
              <a:gd name="connsiteY2" fmla="*/ 2717074 h 2717074"/>
              <a:gd name="connsiteX3" fmla="*/ 0 w 12192000"/>
              <a:gd name="connsiteY3" fmla="*/ 2717074 h 2717074"/>
            </a:gdLst>
            <a:ahLst/>
            <a:cxnLst>
              <a:cxn ang="0">
                <a:pos x="connsiteX0" y="connsiteY0"/>
              </a:cxn>
              <a:cxn ang="0">
                <a:pos x="connsiteX1" y="connsiteY1"/>
              </a:cxn>
              <a:cxn ang="0">
                <a:pos x="connsiteX2" y="connsiteY2"/>
              </a:cxn>
              <a:cxn ang="0">
                <a:pos x="connsiteX3" y="connsiteY3"/>
              </a:cxn>
            </a:cxnLst>
            <a:rect l="l" t="t" r="r" b="b"/>
            <a:pathLst>
              <a:path w="12192000" h="2717074">
                <a:moveTo>
                  <a:pt x="0" y="0"/>
                </a:moveTo>
                <a:lnTo>
                  <a:pt x="12192000" y="0"/>
                </a:lnTo>
                <a:lnTo>
                  <a:pt x="12192000" y="2717074"/>
                </a:lnTo>
                <a:lnTo>
                  <a:pt x="0" y="2717074"/>
                </a:lnTo>
                <a:close/>
              </a:path>
            </a:pathLst>
          </a:custGeom>
        </p:spPr>
        <p:txBody>
          <a:bodyPr wrap="square">
            <a:noAutofit/>
          </a:bodyPr>
          <a:lstStyle>
            <a:lvl1pPr>
              <a:defRPr sz="16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07F253-21D0-41DB-95DA-8502F5E07C82}" type="datetimeFigureOut">
              <a:rPr lang="zh-CN" altLang="en-US" smtClean="0"/>
              <a:t>2020/9/21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07F253-21D0-41DB-95DA-8502F5E07C82}" type="datetimeFigureOut">
              <a:rPr lang="zh-CN" altLang="en-US" smtClean="0"/>
              <a:t>2020/9/21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07F253-21D0-41DB-95DA-8502F5E07C82}" type="datetimeFigureOut">
              <a:rPr lang="zh-CN" altLang="en-US" smtClean="0"/>
              <a:t>2020/9/21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07F253-21D0-41DB-95DA-8502F5E07C82}" type="datetimeFigureOut">
              <a:rPr lang="zh-CN" altLang="en-US" smtClean="0"/>
              <a:t>2020/9/21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07F253-21D0-41DB-95DA-8502F5E07C82}" type="datetimeFigureOut">
              <a:rPr lang="zh-CN" altLang="en-US" smtClean="0"/>
              <a:t>2020/9/21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07F253-21D0-41DB-95DA-8502F5E07C82}" type="datetimeFigureOut">
              <a:rPr lang="zh-CN" altLang="en-US" smtClean="0"/>
              <a:t>2020/9/21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07F253-21D0-41DB-95DA-8502F5E07C82}" type="datetimeFigureOut">
              <a:rPr lang="zh-CN" altLang="en-US" smtClean="0"/>
              <a:t>2020/9/21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8697951" y="0"/>
            <a:ext cx="3494049" cy="6858000"/>
          </a:xfrm>
          <a:custGeom>
            <a:avLst/>
            <a:gdLst>
              <a:gd name="connsiteX0" fmla="*/ 0 w 3194892"/>
              <a:gd name="connsiteY0" fmla="*/ 0 h 6858000"/>
              <a:gd name="connsiteX1" fmla="*/ 3194892 w 3194892"/>
              <a:gd name="connsiteY1" fmla="*/ 0 h 6858000"/>
              <a:gd name="connsiteX2" fmla="*/ 3194892 w 3194892"/>
              <a:gd name="connsiteY2" fmla="*/ 6858000 h 6858000"/>
              <a:gd name="connsiteX3" fmla="*/ 0 w 31948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94892" h="6858000">
                <a:moveTo>
                  <a:pt x="0" y="0"/>
                </a:moveTo>
                <a:lnTo>
                  <a:pt x="3194892" y="0"/>
                </a:lnTo>
                <a:lnTo>
                  <a:pt x="3194892" y="6858000"/>
                </a:lnTo>
                <a:lnTo>
                  <a:pt x="0" y="685800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0"/>
            <a:ext cx="3194892" cy="6858000"/>
          </a:xfrm>
          <a:custGeom>
            <a:avLst/>
            <a:gdLst>
              <a:gd name="connsiteX0" fmla="*/ 0 w 3194892"/>
              <a:gd name="connsiteY0" fmla="*/ 0 h 6858000"/>
              <a:gd name="connsiteX1" fmla="*/ 3194892 w 3194892"/>
              <a:gd name="connsiteY1" fmla="*/ 0 h 6858000"/>
              <a:gd name="connsiteX2" fmla="*/ 3194892 w 3194892"/>
              <a:gd name="connsiteY2" fmla="*/ 6858000 h 6858000"/>
              <a:gd name="connsiteX3" fmla="*/ 0 w 31948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94892" h="6858000">
                <a:moveTo>
                  <a:pt x="0" y="0"/>
                </a:moveTo>
                <a:lnTo>
                  <a:pt x="3194892" y="0"/>
                </a:lnTo>
                <a:lnTo>
                  <a:pt x="3194892" y="6858000"/>
                </a:lnTo>
                <a:lnTo>
                  <a:pt x="0" y="685800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6858000"/>
          </a:xfrm>
        </p:spPr>
        <p:txBody>
          <a:bodyPr>
            <a:norm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6740435" y="0"/>
            <a:ext cx="5451566" cy="6858000"/>
          </a:xfrm>
          <a:custGeom>
            <a:avLst/>
            <a:gdLst>
              <a:gd name="connsiteX0" fmla="*/ 0 w 5451566"/>
              <a:gd name="connsiteY0" fmla="*/ 0 h 6858000"/>
              <a:gd name="connsiteX1" fmla="*/ 5451566 w 5451566"/>
              <a:gd name="connsiteY1" fmla="*/ 0 h 6858000"/>
              <a:gd name="connsiteX2" fmla="*/ 5451566 w 5451566"/>
              <a:gd name="connsiteY2" fmla="*/ 6858000 h 6858000"/>
              <a:gd name="connsiteX3" fmla="*/ 0 w 545156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51566" h="6858000">
                <a:moveTo>
                  <a:pt x="0" y="0"/>
                </a:moveTo>
                <a:lnTo>
                  <a:pt x="5451566" y="0"/>
                </a:lnTo>
                <a:lnTo>
                  <a:pt x="5451566" y="6858000"/>
                </a:lnTo>
                <a:lnTo>
                  <a:pt x="0" y="685800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 y="0"/>
            <a:ext cx="12192000" cy="2486722"/>
          </a:xfrm>
          <a:custGeom>
            <a:avLst/>
            <a:gdLst>
              <a:gd name="connsiteX0" fmla="*/ 0 w 12192000"/>
              <a:gd name="connsiteY0" fmla="*/ 0 h 2486722"/>
              <a:gd name="connsiteX1" fmla="*/ 12192000 w 12192000"/>
              <a:gd name="connsiteY1" fmla="*/ 0 h 2486722"/>
              <a:gd name="connsiteX2" fmla="*/ 12192000 w 12192000"/>
              <a:gd name="connsiteY2" fmla="*/ 2486722 h 2486722"/>
              <a:gd name="connsiteX3" fmla="*/ 0 w 12192000"/>
              <a:gd name="connsiteY3" fmla="*/ 2486722 h 2486722"/>
            </a:gdLst>
            <a:ahLst/>
            <a:cxnLst>
              <a:cxn ang="0">
                <a:pos x="connsiteX0" y="connsiteY0"/>
              </a:cxn>
              <a:cxn ang="0">
                <a:pos x="connsiteX1" y="connsiteY1"/>
              </a:cxn>
              <a:cxn ang="0">
                <a:pos x="connsiteX2" y="connsiteY2"/>
              </a:cxn>
              <a:cxn ang="0">
                <a:pos x="connsiteX3" y="connsiteY3"/>
              </a:cxn>
            </a:cxnLst>
            <a:rect l="l" t="t" r="r" b="b"/>
            <a:pathLst>
              <a:path w="12192000" h="2486722">
                <a:moveTo>
                  <a:pt x="0" y="0"/>
                </a:moveTo>
                <a:lnTo>
                  <a:pt x="12192000" y="0"/>
                </a:lnTo>
                <a:lnTo>
                  <a:pt x="12192000" y="2486722"/>
                </a:lnTo>
                <a:lnTo>
                  <a:pt x="0" y="2486722"/>
                </a:lnTo>
                <a:close/>
              </a:path>
            </a:pathLst>
          </a:custGeom>
        </p:spPr>
        <p:txBody>
          <a:bodyPr wrap="square">
            <a:noAutofit/>
          </a:bodyPr>
          <a:lstStyle>
            <a:lvl1pPr>
              <a:defRPr sz="1600">
                <a:solidFill>
                  <a:schemeClr val="tx1">
                    <a:lumMod val="50000"/>
                    <a:lumOff val="50000"/>
                  </a:schemeClr>
                </a:solidFill>
              </a:defRPr>
            </a:lvl1pPr>
          </a:lstStyle>
          <a:p>
            <a:endParaRPr lang="zh-CN" altLang="en-US"/>
          </a:p>
        </p:txBody>
      </p:sp>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77694-2F36-4FB5-961F-11CEBD01EE4F}" type="datetimeFigureOut">
              <a:rPr lang="zh-CN" altLang="en-US" smtClean="0"/>
              <a:t>2020/9/21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3BFE9-63B0-47AD-8FED-3BB7AC6D202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7F253-21D0-41DB-95DA-8502F5E07C82}" type="datetimeFigureOut">
              <a:rPr lang="zh-CN" altLang="en-US" smtClean="0"/>
              <a:t>2020/9/21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85F87-1A61-411E-8250-BBEAA660584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689346" y="498"/>
            <a:ext cx="10502654" cy="6918325"/>
          </a:xfrm>
        </p:spPr>
      </p:pic>
      <p:sp>
        <p:nvSpPr>
          <p:cNvPr id="21" name="直角三角形 20"/>
          <p:cNvSpPr/>
          <p:nvPr/>
        </p:nvSpPr>
        <p:spPr>
          <a:xfrm rot="16200000" flipH="1">
            <a:off x="8144607" y="1456592"/>
            <a:ext cx="5503985" cy="25908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251842" y="6074254"/>
            <a:ext cx="940158" cy="844062"/>
          </a:xfrm>
          <a:custGeom>
            <a:avLst/>
            <a:gdLst>
              <a:gd name="connsiteX0" fmla="*/ 914400 w 914400"/>
              <a:gd name="connsiteY0" fmla="*/ 0 h 844062"/>
              <a:gd name="connsiteX1" fmla="*/ 914400 w 914400"/>
              <a:gd name="connsiteY1" fmla="*/ 844062 h 844062"/>
              <a:gd name="connsiteX2" fmla="*/ 0 w 914400"/>
              <a:gd name="connsiteY2" fmla="*/ 580293 h 844062"/>
              <a:gd name="connsiteX3" fmla="*/ 914400 w 914400"/>
              <a:gd name="connsiteY3" fmla="*/ 0 h 844062"/>
              <a:gd name="connsiteX0-1" fmla="*/ 940158 w 940158"/>
              <a:gd name="connsiteY0-2" fmla="*/ 0 h 844062"/>
              <a:gd name="connsiteX1-3" fmla="*/ 940158 w 940158"/>
              <a:gd name="connsiteY1-4" fmla="*/ 844062 h 844062"/>
              <a:gd name="connsiteX2-5" fmla="*/ 0 w 940158"/>
              <a:gd name="connsiteY2-6" fmla="*/ 593172 h 844062"/>
              <a:gd name="connsiteX3-7" fmla="*/ 940158 w 940158"/>
              <a:gd name="connsiteY3-8" fmla="*/ 0 h 844062"/>
            </a:gdLst>
            <a:ahLst/>
            <a:cxnLst>
              <a:cxn ang="0">
                <a:pos x="connsiteX0-1" y="connsiteY0-2"/>
              </a:cxn>
              <a:cxn ang="0">
                <a:pos x="connsiteX1-3" y="connsiteY1-4"/>
              </a:cxn>
              <a:cxn ang="0">
                <a:pos x="connsiteX2-5" y="connsiteY2-6"/>
              </a:cxn>
              <a:cxn ang="0">
                <a:pos x="connsiteX3-7" y="connsiteY3-8"/>
              </a:cxn>
            </a:cxnLst>
            <a:rect l="l" t="t" r="r" b="b"/>
            <a:pathLst>
              <a:path w="940158" h="844062">
                <a:moveTo>
                  <a:pt x="940158" y="0"/>
                </a:moveTo>
                <a:lnTo>
                  <a:pt x="940158" y="844062"/>
                </a:lnTo>
                <a:lnTo>
                  <a:pt x="0" y="593172"/>
                </a:lnTo>
                <a:lnTo>
                  <a:pt x="94015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7925" y="4751422"/>
            <a:ext cx="7541343" cy="1846659"/>
          </a:xfrm>
          <a:prstGeom prst="rect">
            <a:avLst/>
          </a:prstGeom>
          <a:noFill/>
          <a:effectLst>
            <a:outerShdw blurRad="25400" dist="25400" dir="2700000" algn="tl" rotWithShape="0">
              <a:prstClr val="black">
                <a:alpha val="20000"/>
              </a:prstClr>
            </a:outerShdw>
          </a:effectLst>
        </p:spPr>
        <p:txBody>
          <a:bodyPr wrap="square" rtlCol="0">
            <a:spAutoFit/>
          </a:bodyPr>
          <a:lstStyle/>
          <a:p>
            <a:pPr marR="0" algn="l"/>
            <a:r>
              <a:rPr lang="en-US" altLang="zh-CN" sz="3200" b="0" i="0" u="none" strike="noStrike" baseline="0" dirty="0" err="1">
                <a:solidFill>
                  <a:srgbClr val="000000"/>
                </a:solidFill>
                <a:latin typeface="微软雅黑" panose="020B0503020204020204" pitchFamily="34" charset="-122"/>
                <a:ea typeface="微软雅黑" panose="020B0503020204020204" pitchFamily="34" charset="-122"/>
              </a:rPr>
              <a:t>FedSmart</a:t>
            </a:r>
            <a:r>
              <a:rPr lang="en-US" altLang="zh-CN" sz="3200" b="0" i="0" u="none" strike="noStrike" baseline="0" dirty="0">
                <a:solidFill>
                  <a:srgbClr val="000000"/>
                </a:solidFill>
                <a:latin typeface="微软雅黑" panose="020B0503020204020204" pitchFamily="34" charset="-122"/>
                <a:ea typeface="微软雅黑" panose="020B0503020204020204" pitchFamily="34" charset="-122"/>
              </a:rPr>
              <a:t> An Auto Updating </a:t>
            </a:r>
            <a:r>
              <a:rPr lang="en-US" altLang="zh-CN" sz="3200" b="0" i="0" u="none" strike="noStrike" baseline="0" dirty="0" err="1">
                <a:solidFill>
                  <a:srgbClr val="000000"/>
                </a:solidFill>
                <a:latin typeface="微软雅黑" panose="020B0503020204020204" pitchFamily="34" charset="-122"/>
                <a:ea typeface="微软雅黑" panose="020B0503020204020204" pitchFamily="34" charset="-122"/>
              </a:rPr>
              <a:t>FederatedLearning</a:t>
            </a:r>
            <a:r>
              <a:rPr lang="en-US" altLang="zh-CN" sz="3200" b="0" i="0" u="none" strike="noStrike" baseline="0" dirty="0">
                <a:solidFill>
                  <a:srgbClr val="000000"/>
                </a:solidFill>
                <a:latin typeface="微软雅黑" panose="020B0503020204020204" pitchFamily="34" charset="-122"/>
                <a:ea typeface="微软雅黑" panose="020B0503020204020204" pitchFamily="34" charset="-122"/>
              </a:rPr>
              <a:t> Optimization Mechanism</a:t>
            </a:r>
            <a:br>
              <a:rPr lang="en-US" altLang="zh-CN" sz="1800" b="0" i="0" u="none" strike="noStrike" baseline="0" dirty="0">
                <a:solidFill>
                  <a:srgbClr val="000000"/>
                </a:solidFill>
                <a:latin typeface="微软雅黑" panose="020B0503020204020204" pitchFamily="34" charset="-122"/>
                <a:ea typeface="微软雅黑" panose="020B0503020204020204" pitchFamily="34" charset="-122"/>
              </a:rPr>
            </a:br>
            <a:endParaRPr lang="en-US" altLang="zh-CN" sz="1800" b="0" i="0" u="none" strike="noStrike" baseline="0" dirty="0">
              <a:solidFill>
                <a:srgbClr val="000000"/>
              </a:solidFill>
              <a:latin typeface="微软雅黑" panose="020B0503020204020204" pitchFamily="34" charset="-122"/>
              <a:ea typeface="微软雅黑" panose="020B0503020204020204" pitchFamily="34" charset="-122"/>
            </a:endParaRPr>
          </a:p>
        </p:txBody>
      </p:sp>
      <p:sp>
        <p:nvSpPr>
          <p:cNvPr id="24" name="矩形 23"/>
          <p:cNvSpPr/>
          <p:nvPr/>
        </p:nvSpPr>
        <p:spPr>
          <a:xfrm>
            <a:off x="39639" y="6260267"/>
            <a:ext cx="8386605" cy="461665"/>
          </a:xfrm>
          <a:prstGeom prst="rect">
            <a:avLst/>
          </a:prstGeom>
          <a:effectLst>
            <a:outerShdw blurRad="25400" dist="12700" dir="2700000" algn="tl" rotWithShape="0">
              <a:prstClr val="black">
                <a:alpha val="20000"/>
              </a:prstClr>
            </a:outerShdw>
          </a:effectLst>
        </p:spPr>
        <p:txBody>
          <a:bodyPr wrap="square">
            <a:spAutoFit/>
          </a:bodyPr>
          <a:lstStyle/>
          <a:p>
            <a:r>
              <a:rPr lang="en-US" altLang="zh-CN" sz="2400" dirty="0">
                <a:solidFill>
                  <a:schemeClr val="accent3"/>
                </a:solidFill>
              </a:rPr>
              <a:t>http://arxiv.org/abs/2009.07455v1</a:t>
            </a:r>
            <a:endParaRPr lang="zh-CN" altLang="en-US" sz="2400" dirty="0">
              <a:solidFill>
                <a:schemeClr val="accent3"/>
              </a:solidFill>
              <a:latin typeface="+mn-ea"/>
            </a:endParaRPr>
          </a:p>
        </p:txBody>
      </p:sp>
      <p:sp>
        <p:nvSpPr>
          <p:cNvPr id="25" name="任意多边形 24"/>
          <p:cNvSpPr/>
          <p:nvPr/>
        </p:nvSpPr>
        <p:spPr>
          <a:xfrm>
            <a:off x="898792" y="2337134"/>
            <a:ext cx="2194888" cy="1726440"/>
          </a:xfrm>
          <a:custGeom>
            <a:avLst/>
            <a:gdLst>
              <a:gd name="connsiteX0" fmla="*/ 1111347 w 2166424"/>
              <a:gd name="connsiteY0" fmla="*/ 0 h 1758461"/>
              <a:gd name="connsiteX1" fmla="*/ 0 w 2166424"/>
              <a:gd name="connsiteY1" fmla="*/ 1139483 h 1758461"/>
              <a:gd name="connsiteX2" fmla="*/ 2166424 w 2166424"/>
              <a:gd name="connsiteY2" fmla="*/ 1758461 h 1758461"/>
              <a:gd name="connsiteX3" fmla="*/ 1111347 w 2166424"/>
              <a:gd name="connsiteY3" fmla="*/ 0 h 1758461"/>
              <a:gd name="connsiteX0-1" fmla="*/ 1111347 w 2194888"/>
              <a:gd name="connsiteY0-2" fmla="*/ 0 h 1726440"/>
              <a:gd name="connsiteX1-3" fmla="*/ 0 w 2194888"/>
              <a:gd name="connsiteY1-4" fmla="*/ 1139483 h 1726440"/>
              <a:gd name="connsiteX2-5" fmla="*/ 2194888 w 2194888"/>
              <a:gd name="connsiteY2-6" fmla="*/ 1726440 h 1726440"/>
              <a:gd name="connsiteX3-7" fmla="*/ 1111347 w 2194888"/>
              <a:gd name="connsiteY3-8" fmla="*/ 0 h 1726440"/>
            </a:gdLst>
            <a:ahLst/>
            <a:cxnLst>
              <a:cxn ang="0">
                <a:pos x="connsiteX0-1" y="connsiteY0-2"/>
              </a:cxn>
              <a:cxn ang="0">
                <a:pos x="connsiteX1-3" y="connsiteY1-4"/>
              </a:cxn>
              <a:cxn ang="0">
                <a:pos x="connsiteX2-5" y="connsiteY2-6"/>
              </a:cxn>
              <a:cxn ang="0">
                <a:pos x="connsiteX3-7" y="connsiteY3-8"/>
              </a:cxn>
            </a:cxnLst>
            <a:rect l="l" t="t" r="r" b="b"/>
            <a:pathLst>
              <a:path w="2194888" h="1726440">
                <a:moveTo>
                  <a:pt x="1111347" y="0"/>
                </a:moveTo>
                <a:lnTo>
                  <a:pt x="0" y="1139483"/>
                </a:lnTo>
                <a:lnTo>
                  <a:pt x="2194888" y="1726440"/>
                </a:lnTo>
                <a:lnTo>
                  <a:pt x="111134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p:nvSpPr>
        <p:spPr>
          <a:xfrm rot="5400000">
            <a:off x="-1" y="0"/>
            <a:ext cx="4871990" cy="4871990"/>
          </a:xfrm>
          <a:prstGeom prst="rtTriangle">
            <a:avLst/>
          </a:prstGeom>
          <a:solidFill>
            <a:schemeClr val="accent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7" name="组合 26"/>
          <p:cNvGrpSpPr/>
          <p:nvPr/>
        </p:nvGrpSpPr>
        <p:grpSpPr>
          <a:xfrm>
            <a:off x="694904" y="511548"/>
            <a:ext cx="1301332" cy="1281872"/>
            <a:chOff x="309636" y="5144626"/>
            <a:chExt cx="1134049" cy="1117088"/>
          </a:xfrm>
          <a:solidFill>
            <a:schemeClr val="bg1"/>
          </a:solidFill>
          <a:effectLst>
            <a:outerShdw blurRad="50800" dist="38100" dir="2700000" algn="tl" rotWithShape="0">
              <a:prstClr val="black">
                <a:alpha val="40000"/>
              </a:prstClr>
            </a:outerShdw>
          </a:effectLst>
        </p:grpSpPr>
        <p:sp>
          <p:nvSpPr>
            <p:cNvPr id="28" name="任意多边形 27"/>
            <p:cNvSpPr/>
            <p:nvPr/>
          </p:nvSpPr>
          <p:spPr>
            <a:xfrm>
              <a:off x="309636" y="5144626"/>
              <a:ext cx="791502" cy="791502"/>
            </a:xfrm>
            <a:custGeom>
              <a:avLst/>
              <a:gdLst>
                <a:gd name="connsiteX0" fmla="*/ 78758 w 1766806"/>
                <a:gd name="connsiteY0" fmla="*/ 96562 h 1766806"/>
                <a:gd name="connsiteX1" fmla="*/ 78758 w 1766806"/>
                <a:gd name="connsiteY1" fmla="*/ 1670245 h 1766806"/>
                <a:gd name="connsiteX2" fmla="*/ 1688049 w 1766806"/>
                <a:gd name="connsiteY2" fmla="*/ 1670245 h 1766806"/>
                <a:gd name="connsiteX3" fmla="*/ 1688049 w 1766806"/>
                <a:gd name="connsiteY3" fmla="*/ 96562 h 1766806"/>
                <a:gd name="connsiteX4" fmla="*/ 0 w 1766806"/>
                <a:gd name="connsiteY4" fmla="*/ 0 h 1766806"/>
                <a:gd name="connsiteX5" fmla="*/ 1766806 w 1766806"/>
                <a:gd name="connsiteY5" fmla="*/ 0 h 1766806"/>
                <a:gd name="connsiteX6" fmla="*/ 1766806 w 1766806"/>
                <a:gd name="connsiteY6" fmla="*/ 1766806 h 1766806"/>
                <a:gd name="connsiteX7" fmla="*/ 0 w 1766806"/>
                <a:gd name="connsiteY7" fmla="*/ 1766806 h 176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6806" h="1766806">
                  <a:moveTo>
                    <a:pt x="78758" y="96562"/>
                  </a:moveTo>
                  <a:lnTo>
                    <a:pt x="78758" y="1670245"/>
                  </a:lnTo>
                  <a:lnTo>
                    <a:pt x="1688049" y="1670245"/>
                  </a:lnTo>
                  <a:lnTo>
                    <a:pt x="1688049" y="96562"/>
                  </a:lnTo>
                  <a:close/>
                  <a:moveTo>
                    <a:pt x="0" y="0"/>
                  </a:moveTo>
                  <a:lnTo>
                    <a:pt x="1766806" y="0"/>
                  </a:lnTo>
                  <a:lnTo>
                    <a:pt x="1766806" y="1766806"/>
                  </a:lnTo>
                  <a:lnTo>
                    <a:pt x="0" y="1766806"/>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任意多边形 28"/>
            <p:cNvSpPr/>
            <p:nvPr/>
          </p:nvSpPr>
          <p:spPr>
            <a:xfrm>
              <a:off x="792512" y="5610541"/>
              <a:ext cx="651173" cy="651173"/>
            </a:xfrm>
            <a:custGeom>
              <a:avLst/>
              <a:gdLst>
                <a:gd name="connsiteX0" fmla="*/ 78758 w 1766806"/>
                <a:gd name="connsiteY0" fmla="*/ 96562 h 1766806"/>
                <a:gd name="connsiteX1" fmla="*/ 78758 w 1766806"/>
                <a:gd name="connsiteY1" fmla="*/ 1670245 h 1766806"/>
                <a:gd name="connsiteX2" fmla="*/ 1688049 w 1766806"/>
                <a:gd name="connsiteY2" fmla="*/ 1670245 h 1766806"/>
                <a:gd name="connsiteX3" fmla="*/ 1688049 w 1766806"/>
                <a:gd name="connsiteY3" fmla="*/ 96562 h 1766806"/>
                <a:gd name="connsiteX4" fmla="*/ 0 w 1766806"/>
                <a:gd name="connsiteY4" fmla="*/ 0 h 1766806"/>
                <a:gd name="connsiteX5" fmla="*/ 1766806 w 1766806"/>
                <a:gd name="connsiteY5" fmla="*/ 0 h 1766806"/>
                <a:gd name="connsiteX6" fmla="*/ 1766806 w 1766806"/>
                <a:gd name="connsiteY6" fmla="*/ 1766806 h 1766806"/>
                <a:gd name="connsiteX7" fmla="*/ 0 w 1766806"/>
                <a:gd name="connsiteY7" fmla="*/ 1766806 h 176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6806" h="1766806">
                  <a:moveTo>
                    <a:pt x="78758" y="96562"/>
                  </a:moveTo>
                  <a:lnTo>
                    <a:pt x="78758" y="1670245"/>
                  </a:lnTo>
                  <a:lnTo>
                    <a:pt x="1688049" y="1670245"/>
                  </a:lnTo>
                  <a:lnTo>
                    <a:pt x="1688049" y="96562"/>
                  </a:lnTo>
                  <a:close/>
                  <a:moveTo>
                    <a:pt x="0" y="0"/>
                  </a:moveTo>
                  <a:lnTo>
                    <a:pt x="1766806" y="0"/>
                  </a:lnTo>
                  <a:lnTo>
                    <a:pt x="1766806" y="1766806"/>
                  </a:lnTo>
                  <a:lnTo>
                    <a:pt x="0" y="1766806"/>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 name="文本框 1">
            <a:extLst>
              <a:ext uri="{FF2B5EF4-FFF2-40B4-BE49-F238E27FC236}">
                <a16:creationId xmlns:a16="http://schemas.microsoft.com/office/drawing/2014/main" id="{34379FF7-581B-4FC4-B86B-06BCBDCB3598}"/>
              </a:ext>
            </a:extLst>
          </p:cNvPr>
          <p:cNvSpPr txBox="1"/>
          <p:nvPr/>
        </p:nvSpPr>
        <p:spPr>
          <a:xfrm>
            <a:off x="8404122" y="6274915"/>
            <a:ext cx="2590801" cy="923330"/>
          </a:xfrm>
          <a:prstGeom prst="rect">
            <a:avLst/>
          </a:prstGeom>
          <a:noFill/>
        </p:spPr>
        <p:txBody>
          <a:bodyPr wrap="square" rtlCol="0">
            <a:spAutoFit/>
          </a:bodyPr>
          <a:lstStyle/>
          <a:p>
            <a:r>
              <a:rPr lang="en-US" altLang="zh-CN" dirty="0" err="1"/>
              <a:t>Yifan</a:t>
            </a:r>
            <a:r>
              <a:rPr lang="en-US" altLang="zh-CN" dirty="0"/>
              <a:t> Bu  2020.9.21</a:t>
            </a:r>
          </a:p>
          <a:p>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961" y="86593"/>
            <a:ext cx="1776889" cy="1077218"/>
          </a:xfrm>
          <a:prstGeom prst="rect">
            <a:avLst/>
          </a:prstGeom>
          <a:noFill/>
        </p:spPr>
        <p:txBody>
          <a:bodyPr wrap="square" rtlCol="0">
            <a:spAutoFit/>
          </a:bodyPr>
          <a:lstStyle/>
          <a:p>
            <a:br>
              <a:rPr lang="en-US" altLang="zh-CN" sz="3200" dirty="0"/>
            </a:br>
            <a:endParaRPr lang="zh-CN" altLang="en-US" sz="3200" dirty="0">
              <a:solidFill>
                <a:schemeClr val="accent3"/>
              </a:solidFill>
              <a:latin typeface="Geometr706 BlkCn BT" panose="020B0706030503030204" pitchFamily="34" charset="0"/>
            </a:endParaRPr>
          </a:p>
        </p:txBody>
      </p:sp>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2" name="文本框 1">
            <a:extLst>
              <a:ext uri="{FF2B5EF4-FFF2-40B4-BE49-F238E27FC236}">
                <a16:creationId xmlns:a16="http://schemas.microsoft.com/office/drawing/2014/main" id="{793B5410-D7EB-4A6D-96C2-529F110CD93E}"/>
              </a:ext>
            </a:extLst>
          </p:cNvPr>
          <p:cNvSpPr txBox="1"/>
          <p:nvPr/>
        </p:nvSpPr>
        <p:spPr>
          <a:xfrm>
            <a:off x="636110" y="193046"/>
            <a:ext cx="8558690" cy="2831544"/>
          </a:xfrm>
          <a:prstGeom prst="rect">
            <a:avLst/>
          </a:prstGeom>
          <a:noFill/>
        </p:spPr>
        <p:txBody>
          <a:bodyPr wrap="square" rtlCol="0">
            <a:spAutoFit/>
          </a:bodyPr>
          <a:lstStyle>
            <a:defPPr>
              <a:defRPr lang="zh-CN"/>
            </a:defPPr>
            <a:lvl1pPr>
              <a:defRPr sz="3200">
                <a:solidFill>
                  <a:schemeClr val="accent3"/>
                </a:solidFill>
                <a:latin typeface="Geometr706 BlkCn BT" panose="020B0706030503030204" pitchFamily="34" charset="0"/>
              </a:defRPr>
            </a:lvl1pPr>
          </a:lstStyle>
          <a:p>
            <a:r>
              <a:rPr lang="en-US" altLang="zh-CN" dirty="0"/>
              <a:t>Experiment</a:t>
            </a:r>
            <a:br>
              <a:rPr lang="en-US" altLang="zh-CN" dirty="0"/>
            </a:br>
            <a:r>
              <a:rPr lang="en-US" altLang="zh-CN" dirty="0"/>
              <a:t> </a:t>
            </a:r>
            <a:br>
              <a:rPr lang="en-US" altLang="zh-CN" dirty="0"/>
            </a:br>
            <a:br>
              <a:rPr lang="en-US" altLang="zh-CN" dirty="0"/>
            </a:br>
            <a:r>
              <a:rPr lang="en-US" altLang="zh-CN" sz="1800" b="0" i="0" dirty="0" err="1">
                <a:solidFill>
                  <a:srgbClr val="000000"/>
                </a:solidFill>
                <a:effectLst/>
                <a:latin typeface="CMBX10"/>
              </a:rPr>
              <a:t>FedSmart</a:t>
            </a:r>
            <a:r>
              <a:rPr lang="en-US" altLang="zh-CN" sz="1800" b="0" i="0" dirty="0">
                <a:solidFill>
                  <a:srgbClr val="000000"/>
                </a:solidFill>
                <a:effectLst/>
                <a:latin typeface="CMBX10"/>
              </a:rPr>
              <a:t> </a:t>
            </a:r>
            <a:r>
              <a:rPr lang="en-US" altLang="zh-CN" sz="1800" b="0" i="0" dirty="0" err="1">
                <a:solidFill>
                  <a:srgbClr val="000000"/>
                </a:solidFill>
                <a:effectLst/>
                <a:latin typeface="CMBX10"/>
              </a:rPr>
              <a:t>v.s</a:t>
            </a:r>
            <a:r>
              <a:rPr lang="en-US" altLang="zh-CN" sz="1800" b="0" i="0" dirty="0">
                <a:solidFill>
                  <a:srgbClr val="000000"/>
                </a:solidFill>
                <a:effectLst/>
                <a:latin typeface="CMBX10"/>
              </a:rPr>
              <a:t>. </a:t>
            </a:r>
            <a:r>
              <a:rPr lang="en-US" altLang="zh-CN" sz="1800" b="0" i="0" dirty="0" err="1">
                <a:solidFill>
                  <a:srgbClr val="000000"/>
                </a:solidFill>
                <a:effectLst/>
                <a:latin typeface="CMBX10"/>
              </a:rPr>
              <a:t>FedAvg</a:t>
            </a:r>
            <a:r>
              <a:rPr lang="en-US" altLang="zh-CN" sz="1800" b="0" i="0" dirty="0">
                <a:solidFill>
                  <a:srgbClr val="000000"/>
                </a:solidFill>
                <a:effectLst/>
                <a:latin typeface="CMBX10"/>
              </a:rPr>
              <a:t> </a:t>
            </a:r>
            <a:r>
              <a:rPr lang="en-US" altLang="zh-CN" sz="1800" b="0" i="0" dirty="0" err="1">
                <a:solidFill>
                  <a:srgbClr val="000000"/>
                </a:solidFill>
                <a:effectLst/>
                <a:latin typeface="CMBX10"/>
              </a:rPr>
              <a:t>v.s</a:t>
            </a:r>
            <a:r>
              <a:rPr lang="en-US" altLang="zh-CN" sz="1800" b="0" i="0" dirty="0">
                <a:solidFill>
                  <a:srgbClr val="000000"/>
                </a:solidFill>
                <a:effectLst/>
                <a:latin typeface="CMBX10"/>
              </a:rPr>
              <a:t>. </a:t>
            </a:r>
            <a:r>
              <a:rPr lang="en-US" altLang="zh-CN" sz="1800" b="0" i="0" dirty="0" err="1">
                <a:solidFill>
                  <a:srgbClr val="000000"/>
                </a:solidFill>
                <a:effectLst/>
                <a:latin typeface="CMBX10"/>
              </a:rPr>
              <a:t>LoAdaBoost</a:t>
            </a:r>
            <a:r>
              <a:rPr lang="en-US" altLang="zh-CN" sz="1100" dirty="0"/>
              <a:t> </a:t>
            </a:r>
            <a:br>
              <a:rPr lang="en-US" altLang="zh-CN" sz="1100" dirty="0"/>
            </a:br>
            <a:br>
              <a:rPr lang="en-US" altLang="zh-CN" dirty="0"/>
            </a:br>
            <a:endParaRPr lang="zh-CN" altLang="en-US" dirty="0"/>
          </a:p>
        </p:txBody>
      </p:sp>
      <p:sp>
        <p:nvSpPr>
          <p:cNvPr id="16" name="文本框 15">
            <a:extLst>
              <a:ext uri="{FF2B5EF4-FFF2-40B4-BE49-F238E27FC236}">
                <a16:creationId xmlns:a16="http://schemas.microsoft.com/office/drawing/2014/main" id="{70105F52-D14C-4797-9E40-8970A22C4D25}"/>
              </a:ext>
            </a:extLst>
          </p:cNvPr>
          <p:cNvSpPr txBox="1"/>
          <p:nvPr/>
        </p:nvSpPr>
        <p:spPr>
          <a:xfrm>
            <a:off x="5415440" y="625202"/>
            <a:ext cx="6096000" cy="3416320"/>
          </a:xfrm>
          <a:prstGeom prst="rect">
            <a:avLst/>
          </a:prstGeom>
          <a:noFill/>
        </p:spPr>
        <p:txBody>
          <a:bodyPr wrap="square">
            <a:spAutoFit/>
          </a:bodyPr>
          <a:lstStyle/>
          <a:p>
            <a:r>
              <a:rPr lang="en-US" altLang="zh-CN" b="0" i="0" dirty="0">
                <a:solidFill>
                  <a:srgbClr val="333333"/>
                </a:solidFill>
                <a:effectLst/>
                <a:latin typeface="Arial" panose="020B0604020202020204" pitchFamily="34" charset="0"/>
              </a:rPr>
              <a:t>To illustrate the effectiveness of </a:t>
            </a:r>
            <a:r>
              <a:rPr lang="en-US" altLang="zh-CN" b="0" i="0" dirty="0" err="1">
                <a:solidFill>
                  <a:srgbClr val="333333"/>
                </a:solidFill>
                <a:effectLst/>
                <a:latin typeface="Arial" panose="020B0604020202020204" pitchFamily="34" charset="0"/>
              </a:rPr>
              <a:t>FedSmart</a:t>
            </a:r>
            <a:r>
              <a:rPr lang="en-US" altLang="zh-CN" b="0" i="0" dirty="0">
                <a:solidFill>
                  <a:srgbClr val="333333"/>
                </a:solidFill>
                <a:effectLst/>
                <a:latin typeface="Arial" panose="020B0604020202020204" pitchFamily="34" charset="0"/>
              </a:rPr>
              <a:t>, we will do a comparison among </a:t>
            </a:r>
            <a:r>
              <a:rPr lang="en-US" altLang="zh-CN" b="0" i="0" dirty="0" err="1">
                <a:solidFill>
                  <a:srgbClr val="333333"/>
                </a:solidFill>
                <a:effectLst/>
                <a:latin typeface="Arial" panose="020B0604020202020204" pitchFamily="34" charset="0"/>
              </a:rPr>
              <a:t>FedSmart</a:t>
            </a:r>
            <a:r>
              <a:rPr lang="en-US" altLang="zh-CN"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FedAvg</a:t>
            </a:r>
            <a:r>
              <a:rPr lang="en-US" altLang="zh-CN" b="0" i="0" dirty="0">
                <a:solidFill>
                  <a:srgbClr val="333333"/>
                </a:solidFill>
                <a:effectLst/>
                <a:latin typeface="Arial" panose="020B0604020202020204" pitchFamily="34" charset="0"/>
              </a:rPr>
              <a:t> and </a:t>
            </a:r>
            <a:r>
              <a:rPr lang="en-US" altLang="zh-CN" b="0" i="0" dirty="0" err="1">
                <a:solidFill>
                  <a:srgbClr val="333333"/>
                </a:solidFill>
                <a:effectLst/>
                <a:latin typeface="Arial" panose="020B0604020202020204" pitchFamily="34" charset="0"/>
              </a:rPr>
              <a:t>LoAdaBoost</a:t>
            </a:r>
            <a:r>
              <a:rPr lang="en-US" altLang="zh-CN" b="0" i="0" dirty="0">
                <a:solidFill>
                  <a:srgbClr val="333333"/>
                </a:solidFill>
                <a:effectLst/>
                <a:latin typeface="Arial" panose="020B0604020202020204" pitchFamily="34" charset="0"/>
              </a:rPr>
              <a:t>.</a:t>
            </a:r>
          </a:p>
          <a:p>
            <a:r>
              <a:rPr lang="en-US" altLang="zh-CN" b="0" i="0" dirty="0">
                <a:solidFill>
                  <a:srgbClr val="333333"/>
                </a:solidFill>
                <a:effectLst/>
                <a:latin typeface="Arial" panose="020B0604020202020204" pitchFamily="34" charset="0"/>
              </a:rPr>
              <a:t>In </a:t>
            </a:r>
            <a:r>
              <a:rPr lang="en-US" altLang="zh-CN" b="0" i="0" dirty="0" err="1">
                <a:solidFill>
                  <a:srgbClr val="333333"/>
                </a:solidFill>
                <a:effectLst/>
                <a:latin typeface="Arial" panose="020B0604020202020204" pitchFamily="34" charset="0"/>
              </a:rPr>
              <a:t>FedAvg</a:t>
            </a:r>
            <a:r>
              <a:rPr lang="en-US" altLang="zh-CN" b="0" i="0" dirty="0">
                <a:solidFill>
                  <a:srgbClr val="333333"/>
                </a:solidFill>
                <a:effectLst/>
                <a:latin typeface="Arial" panose="020B0604020202020204" pitchFamily="34" charset="0"/>
              </a:rPr>
              <a:t>, the server only receives the model parameters and returns the updated model parameters, and there is no interactive updating mechanism in </a:t>
            </a:r>
            <a:r>
              <a:rPr lang="en-US" altLang="zh-CN" b="0" i="0" dirty="0" err="1">
                <a:solidFill>
                  <a:srgbClr val="333333"/>
                </a:solidFill>
                <a:effectLst/>
                <a:latin typeface="Arial" panose="020B0604020202020204" pitchFamily="34" charset="0"/>
              </a:rPr>
              <a:t>FedAvg</a:t>
            </a:r>
            <a:r>
              <a:rPr lang="en-US" altLang="zh-CN" b="0" i="0" dirty="0">
                <a:solidFill>
                  <a:srgbClr val="333333"/>
                </a:solidFill>
                <a:effectLst/>
                <a:latin typeface="Arial" panose="020B0604020202020204" pitchFamily="34" charset="0"/>
              </a:rPr>
              <a:t>.</a:t>
            </a:r>
          </a:p>
          <a:p>
            <a:r>
              <a:rPr lang="en-US" altLang="zh-CN" b="0" i="0" dirty="0" err="1">
                <a:solidFill>
                  <a:srgbClr val="333333"/>
                </a:solidFill>
                <a:effectLst/>
                <a:latin typeface="Arial" panose="020B0604020202020204" pitchFamily="34" charset="0"/>
              </a:rPr>
              <a:t>LoAdaBoost</a:t>
            </a:r>
            <a:r>
              <a:rPr lang="en-US" altLang="zh-CN" b="0" i="0" dirty="0">
                <a:solidFill>
                  <a:srgbClr val="333333"/>
                </a:solidFill>
                <a:effectLst/>
                <a:latin typeface="Arial" panose="020B0604020202020204" pitchFamily="34" charset="0"/>
              </a:rPr>
              <a:t> receives the loss and parameters of the model, and combines the information of the two to update the weight of the previous iteration [5].</a:t>
            </a:r>
          </a:p>
          <a:p>
            <a:r>
              <a:rPr lang="en-US" altLang="zh-CN" b="0" i="0" dirty="0" err="1">
                <a:solidFill>
                  <a:srgbClr val="333333"/>
                </a:solidFill>
                <a:effectLst/>
                <a:latin typeface="Arial" panose="020B0604020202020204" pitchFamily="34" charset="0"/>
              </a:rPr>
              <a:t>FedSmart</a:t>
            </a:r>
            <a:r>
              <a:rPr lang="en-US" altLang="zh-CN" b="0" i="0" dirty="0">
                <a:solidFill>
                  <a:srgbClr val="333333"/>
                </a:solidFill>
                <a:effectLst/>
                <a:latin typeface="Arial" panose="020B0604020202020204" pitchFamily="34" charset="0"/>
              </a:rPr>
              <a:t> adopts different parameter combinations to update the model to make it approximate to the unbiased estimate of the complete gradient. The result is shown in Fig. 3.</a:t>
            </a:r>
            <a:endParaRPr lang="zh-CN" altLang="en-US" dirty="0"/>
          </a:p>
        </p:txBody>
      </p:sp>
      <p:pic>
        <p:nvPicPr>
          <p:cNvPr id="17" name="图片 16">
            <a:extLst>
              <a:ext uri="{FF2B5EF4-FFF2-40B4-BE49-F238E27FC236}">
                <a16:creationId xmlns:a16="http://schemas.microsoft.com/office/drawing/2014/main" id="{8D37A2B7-A13E-4963-9113-D273F41147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10" y="2378034"/>
            <a:ext cx="4090206" cy="2759126"/>
          </a:xfrm>
          <a:prstGeom prst="rect">
            <a:avLst/>
          </a:prstGeom>
        </p:spPr>
      </p:pic>
      <p:sp>
        <p:nvSpPr>
          <p:cNvPr id="20" name="文本框 19">
            <a:extLst>
              <a:ext uri="{FF2B5EF4-FFF2-40B4-BE49-F238E27FC236}">
                <a16:creationId xmlns:a16="http://schemas.microsoft.com/office/drawing/2014/main" id="{89254E33-6C5D-4959-AC72-E511F8CCFD10}"/>
              </a:ext>
            </a:extLst>
          </p:cNvPr>
          <p:cNvSpPr txBox="1"/>
          <p:nvPr/>
        </p:nvSpPr>
        <p:spPr>
          <a:xfrm>
            <a:off x="5459890" y="4823936"/>
            <a:ext cx="6096000" cy="1477328"/>
          </a:xfrm>
          <a:prstGeom prst="rect">
            <a:avLst/>
          </a:prstGeom>
          <a:noFill/>
        </p:spPr>
        <p:txBody>
          <a:bodyPr wrap="square">
            <a:spAutoFit/>
          </a:bodyPr>
          <a:lstStyle/>
          <a:p>
            <a:r>
              <a:rPr lang="en-US" altLang="zh-CN" b="0" i="0" dirty="0" err="1">
                <a:solidFill>
                  <a:srgbClr val="FF0000"/>
                </a:solidFill>
                <a:effectLst/>
                <a:latin typeface="Arial" panose="020B0604020202020204" pitchFamily="34" charset="0"/>
              </a:rPr>
              <a:t>FedSmart</a:t>
            </a:r>
            <a:r>
              <a:rPr lang="en-US" altLang="zh-CN" b="0" i="0" dirty="0">
                <a:solidFill>
                  <a:srgbClr val="FF0000"/>
                </a:solidFill>
                <a:effectLst/>
                <a:latin typeface="Arial" panose="020B0604020202020204" pitchFamily="34" charset="0"/>
              </a:rPr>
              <a:t> uses the accuracy of the validation set to measure the similarity of the distribution, establishes multiple models by adjusting the weights of different client models, </a:t>
            </a:r>
            <a:r>
              <a:rPr lang="en-US" altLang="zh-CN" b="0" i="0" dirty="0">
                <a:solidFill>
                  <a:srgbClr val="333333"/>
                </a:solidFill>
                <a:effectLst/>
                <a:latin typeface="Arial" panose="020B0604020202020204" pitchFamily="34" charset="0"/>
              </a:rPr>
              <a:t>and establishes multiple models on multiple clients only through the encrypted parameter exchange.</a:t>
            </a:r>
            <a:endParaRPr lang="zh-CN" altLang="en-US" dirty="0"/>
          </a:p>
        </p:txBody>
      </p:sp>
    </p:spTree>
    <p:extLst>
      <p:ext uri="{BB962C8B-B14F-4D97-AF65-F5344CB8AC3E}">
        <p14:creationId xmlns:p14="http://schemas.microsoft.com/office/powerpoint/2010/main" val="215669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961" y="86593"/>
            <a:ext cx="1776889" cy="1077218"/>
          </a:xfrm>
          <a:prstGeom prst="rect">
            <a:avLst/>
          </a:prstGeom>
          <a:noFill/>
        </p:spPr>
        <p:txBody>
          <a:bodyPr wrap="square" rtlCol="0">
            <a:spAutoFit/>
          </a:bodyPr>
          <a:lstStyle/>
          <a:p>
            <a:br>
              <a:rPr lang="en-US" altLang="zh-CN" sz="3200" dirty="0"/>
            </a:br>
            <a:endParaRPr lang="zh-CN" altLang="en-US" sz="3200" dirty="0">
              <a:solidFill>
                <a:schemeClr val="accent3"/>
              </a:solidFill>
              <a:latin typeface="Geometr706 BlkCn BT" panose="020B0706030503030204" pitchFamily="34" charset="0"/>
            </a:endParaRPr>
          </a:p>
        </p:txBody>
      </p:sp>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2" name="文本框 1">
            <a:extLst>
              <a:ext uri="{FF2B5EF4-FFF2-40B4-BE49-F238E27FC236}">
                <a16:creationId xmlns:a16="http://schemas.microsoft.com/office/drawing/2014/main" id="{793B5410-D7EB-4A6D-96C2-529F110CD93E}"/>
              </a:ext>
            </a:extLst>
          </p:cNvPr>
          <p:cNvSpPr txBox="1"/>
          <p:nvPr/>
        </p:nvSpPr>
        <p:spPr>
          <a:xfrm>
            <a:off x="407510" y="127961"/>
            <a:ext cx="8558690" cy="2339102"/>
          </a:xfrm>
          <a:prstGeom prst="rect">
            <a:avLst/>
          </a:prstGeom>
          <a:noFill/>
        </p:spPr>
        <p:txBody>
          <a:bodyPr wrap="square" rtlCol="0">
            <a:spAutoFit/>
          </a:bodyPr>
          <a:lstStyle>
            <a:defPPr>
              <a:defRPr lang="zh-CN"/>
            </a:defPPr>
            <a:lvl1pPr>
              <a:defRPr sz="3200">
                <a:solidFill>
                  <a:schemeClr val="accent3"/>
                </a:solidFill>
                <a:latin typeface="Geometr706 BlkCn BT" panose="020B0706030503030204" pitchFamily="34" charset="0"/>
              </a:defRPr>
            </a:lvl1pPr>
          </a:lstStyle>
          <a:p>
            <a:r>
              <a:rPr lang="en-US" altLang="zh-CN" dirty="0"/>
              <a:t>Experiment</a:t>
            </a:r>
            <a:br>
              <a:rPr lang="en-US" altLang="zh-CN" dirty="0"/>
            </a:br>
            <a:r>
              <a:rPr lang="en-US" altLang="zh-CN" dirty="0"/>
              <a:t> </a:t>
            </a:r>
            <a:br>
              <a:rPr lang="en-US" altLang="zh-CN" dirty="0"/>
            </a:br>
            <a:r>
              <a:rPr lang="en-US" altLang="zh-CN" sz="1800" b="0" i="0" dirty="0" err="1">
                <a:solidFill>
                  <a:srgbClr val="000000"/>
                </a:solidFill>
                <a:effectLst/>
                <a:latin typeface="CMBX10"/>
              </a:rPr>
              <a:t>FedSmart</a:t>
            </a:r>
            <a:br>
              <a:rPr lang="en-US" altLang="zh-CN" sz="1100" dirty="0"/>
            </a:br>
            <a:br>
              <a:rPr lang="en-US" altLang="zh-CN" dirty="0"/>
            </a:br>
            <a:endParaRPr lang="zh-CN" altLang="en-US" dirty="0"/>
          </a:p>
        </p:txBody>
      </p:sp>
      <p:pic>
        <p:nvPicPr>
          <p:cNvPr id="5" name="图片 4">
            <a:extLst>
              <a:ext uri="{FF2B5EF4-FFF2-40B4-BE49-F238E27FC236}">
                <a16:creationId xmlns:a16="http://schemas.microsoft.com/office/drawing/2014/main" id="{E9673DCB-FBC5-4A32-BAE9-CDAEFA7C8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3396"/>
            <a:ext cx="6417401" cy="3569597"/>
          </a:xfrm>
          <a:prstGeom prst="rect">
            <a:avLst/>
          </a:prstGeom>
        </p:spPr>
      </p:pic>
      <p:sp>
        <p:nvSpPr>
          <p:cNvPr id="11" name="文本框 10">
            <a:extLst>
              <a:ext uri="{FF2B5EF4-FFF2-40B4-BE49-F238E27FC236}">
                <a16:creationId xmlns:a16="http://schemas.microsoft.com/office/drawing/2014/main" id="{36F32046-54BA-4849-BDD7-C0493522E172}"/>
              </a:ext>
            </a:extLst>
          </p:cNvPr>
          <p:cNvSpPr txBox="1"/>
          <p:nvPr/>
        </p:nvSpPr>
        <p:spPr>
          <a:xfrm>
            <a:off x="6400915" y="1031103"/>
            <a:ext cx="5549667" cy="1477328"/>
          </a:xfrm>
          <a:prstGeom prst="rect">
            <a:avLst/>
          </a:prstGeom>
          <a:noFill/>
        </p:spPr>
        <p:txBody>
          <a:bodyPr wrap="square">
            <a:spAutoFit/>
          </a:bodyPr>
          <a:lstStyle/>
          <a:p>
            <a:r>
              <a:rPr lang="en-US" altLang="zh-CN" sz="1800" b="0" i="0" dirty="0">
                <a:solidFill>
                  <a:srgbClr val="000000"/>
                </a:solidFill>
                <a:effectLst/>
                <a:latin typeface="CMR10"/>
              </a:rPr>
              <a:t>To further explain the working mechanism and performance of </a:t>
            </a:r>
            <a:r>
              <a:rPr lang="en-US" altLang="zh-CN" sz="1800" b="0" i="0" dirty="0" err="1">
                <a:solidFill>
                  <a:srgbClr val="000000"/>
                </a:solidFill>
                <a:effectLst/>
                <a:latin typeface="NimbusMonL-Regu"/>
              </a:rPr>
              <a:t>FedSmart</a:t>
            </a:r>
            <a:r>
              <a:rPr lang="en-US" altLang="zh-CN" sz="1800" b="0" i="0" dirty="0">
                <a:solidFill>
                  <a:srgbClr val="000000"/>
                </a:solidFill>
                <a:effectLst/>
                <a:latin typeface="CMR10"/>
              </a:rPr>
              <a:t>, the process of the parameter joint weight changing during the training process is shown as in Fig. 4. </a:t>
            </a:r>
            <a:br>
              <a:rPr lang="en-US" altLang="zh-CN" dirty="0"/>
            </a:br>
            <a:endParaRPr lang="zh-CN" altLang="en-US" dirty="0"/>
          </a:p>
        </p:txBody>
      </p:sp>
      <p:sp>
        <p:nvSpPr>
          <p:cNvPr id="13" name="文本框 12">
            <a:extLst>
              <a:ext uri="{FF2B5EF4-FFF2-40B4-BE49-F238E27FC236}">
                <a16:creationId xmlns:a16="http://schemas.microsoft.com/office/drawing/2014/main" id="{33691019-3E3C-4307-AE57-ED2BE71A09BA}"/>
              </a:ext>
            </a:extLst>
          </p:cNvPr>
          <p:cNvSpPr txBox="1"/>
          <p:nvPr/>
        </p:nvSpPr>
        <p:spPr>
          <a:xfrm>
            <a:off x="6417401" y="3756699"/>
            <a:ext cx="5774599" cy="1754326"/>
          </a:xfrm>
          <a:prstGeom prst="rect">
            <a:avLst/>
          </a:prstGeom>
          <a:noFill/>
        </p:spPr>
        <p:txBody>
          <a:bodyPr wrap="square">
            <a:spAutoFit/>
          </a:bodyPr>
          <a:lstStyle/>
          <a:p>
            <a:r>
              <a:rPr lang="en-US" altLang="zh-CN" sz="1800" b="0" i="0" dirty="0">
                <a:solidFill>
                  <a:srgbClr val="000000"/>
                </a:solidFill>
                <a:effectLst/>
                <a:latin typeface="CMR10"/>
              </a:rPr>
              <a:t>normally we only have one global model to be established, to reduce the global loss and improve the accuracy, there is inevitably a decrease in the performance improvement caused by the fact that one of the distributions is ignored to some extent. </a:t>
            </a:r>
            <a:br>
              <a:rPr lang="en-US" altLang="zh-CN" dirty="0"/>
            </a:br>
            <a:endParaRPr lang="zh-CN" altLang="en-US" dirty="0"/>
          </a:p>
        </p:txBody>
      </p:sp>
      <p:sp>
        <p:nvSpPr>
          <p:cNvPr id="15" name="文本框 14">
            <a:extLst>
              <a:ext uri="{FF2B5EF4-FFF2-40B4-BE49-F238E27FC236}">
                <a16:creationId xmlns:a16="http://schemas.microsoft.com/office/drawing/2014/main" id="{45D19FA8-1432-40F6-ABA3-0E91F8E33B46}"/>
              </a:ext>
            </a:extLst>
          </p:cNvPr>
          <p:cNvSpPr txBox="1"/>
          <p:nvPr/>
        </p:nvSpPr>
        <p:spPr>
          <a:xfrm>
            <a:off x="6400915" y="2352533"/>
            <a:ext cx="6130924" cy="1477328"/>
          </a:xfrm>
          <a:prstGeom prst="rect">
            <a:avLst/>
          </a:prstGeom>
          <a:noFill/>
        </p:spPr>
        <p:txBody>
          <a:bodyPr wrap="square">
            <a:spAutoFit/>
          </a:bodyPr>
          <a:lstStyle/>
          <a:p>
            <a:r>
              <a:rPr lang="en-US" altLang="zh-CN" sz="1800" b="0" i="0" dirty="0">
                <a:solidFill>
                  <a:srgbClr val="FF0000"/>
                </a:solidFill>
                <a:effectLst/>
                <a:latin typeface="CMR10"/>
              </a:rPr>
              <a:t>The weight appears to change in pairs: </a:t>
            </a:r>
            <a:r>
              <a:rPr lang="en-US" altLang="zh-CN" sz="1800" b="0" i="0" dirty="0">
                <a:solidFill>
                  <a:srgbClr val="FF0000"/>
                </a:solidFill>
                <a:effectLst/>
                <a:latin typeface="CMTI10"/>
              </a:rPr>
              <a:t>Client1 </a:t>
            </a:r>
            <a:r>
              <a:rPr lang="en-US" altLang="zh-CN" sz="1800" b="0" i="0" dirty="0">
                <a:solidFill>
                  <a:srgbClr val="FF0000"/>
                </a:solidFill>
                <a:effectLst/>
                <a:latin typeface="CMR10"/>
              </a:rPr>
              <a:t>and </a:t>
            </a:r>
            <a:r>
              <a:rPr lang="en-US" altLang="zh-CN" sz="1800" b="0" i="0" dirty="0">
                <a:solidFill>
                  <a:srgbClr val="FF0000"/>
                </a:solidFill>
                <a:effectLst/>
                <a:latin typeface="CMTI10"/>
              </a:rPr>
              <a:t>Client4</a:t>
            </a:r>
            <a:r>
              <a:rPr lang="en-US" altLang="zh-CN" sz="1800" b="0" i="0" dirty="0">
                <a:solidFill>
                  <a:srgbClr val="FF0000"/>
                </a:solidFill>
                <a:effectLst/>
                <a:latin typeface="CMR10"/>
              </a:rPr>
              <a:t>, </a:t>
            </a:r>
            <a:r>
              <a:rPr lang="en-US" altLang="zh-CN" sz="1800" b="0" i="0" dirty="0">
                <a:solidFill>
                  <a:srgbClr val="FF0000"/>
                </a:solidFill>
                <a:effectLst/>
                <a:latin typeface="CMTI10"/>
              </a:rPr>
              <a:t>Client2 </a:t>
            </a:r>
            <a:r>
              <a:rPr lang="en-US" altLang="zh-CN" sz="1800" b="0" i="0" dirty="0">
                <a:solidFill>
                  <a:srgbClr val="FF0000"/>
                </a:solidFill>
                <a:effectLst/>
                <a:latin typeface="CMR10"/>
              </a:rPr>
              <a:t>and </a:t>
            </a:r>
            <a:r>
              <a:rPr lang="en-US" altLang="zh-CN" sz="1800" b="0" i="0" dirty="0">
                <a:solidFill>
                  <a:srgbClr val="FF0000"/>
                </a:solidFill>
                <a:effectLst/>
                <a:latin typeface="CMTI10"/>
              </a:rPr>
              <a:t>Client5</a:t>
            </a:r>
            <a:r>
              <a:rPr lang="en-US" altLang="zh-CN" sz="1800" b="0" i="0" dirty="0">
                <a:solidFill>
                  <a:srgbClr val="FF0000"/>
                </a:solidFill>
                <a:effectLst/>
                <a:latin typeface="CMR10"/>
              </a:rPr>
              <a:t>, </a:t>
            </a:r>
            <a:r>
              <a:rPr lang="en-US" altLang="zh-CN" sz="1800" b="0" i="0" dirty="0">
                <a:solidFill>
                  <a:srgbClr val="FF0000"/>
                </a:solidFill>
                <a:effectLst/>
                <a:latin typeface="CMTI10"/>
              </a:rPr>
              <a:t>Client3 </a:t>
            </a:r>
            <a:r>
              <a:rPr lang="en-US" altLang="zh-CN" sz="1800" b="0" i="0" dirty="0">
                <a:solidFill>
                  <a:srgbClr val="FF0000"/>
                </a:solidFill>
                <a:effectLst/>
                <a:latin typeface="CMR10"/>
              </a:rPr>
              <a:t>and </a:t>
            </a:r>
            <a:r>
              <a:rPr lang="en-US" altLang="zh-CN" sz="1800" b="0" i="0" dirty="0">
                <a:solidFill>
                  <a:srgbClr val="FF0000"/>
                </a:solidFill>
                <a:effectLst/>
                <a:latin typeface="CMTI10"/>
              </a:rPr>
              <a:t>Client6</a:t>
            </a:r>
            <a:r>
              <a:rPr lang="en-US" altLang="zh-CN" sz="1800" b="0" i="0" dirty="0">
                <a:solidFill>
                  <a:srgbClr val="FF0000"/>
                </a:solidFill>
                <a:effectLst/>
                <a:latin typeface="CMR10"/>
              </a:rPr>
              <a:t>, which is in accordance with our experimental settings, indicating that </a:t>
            </a:r>
            <a:r>
              <a:rPr lang="en-US" altLang="zh-CN" sz="1800" b="0" i="0" dirty="0" err="1">
                <a:solidFill>
                  <a:srgbClr val="FF0000"/>
                </a:solidFill>
                <a:effectLst/>
                <a:latin typeface="NimbusMonL-Regu"/>
              </a:rPr>
              <a:t>FedSmart</a:t>
            </a:r>
            <a:r>
              <a:rPr lang="en-US" altLang="zh-CN" sz="1800" b="0" i="0" dirty="0">
                <a:solidFill>
                  <a:srgbClr val="FF0000"/>
                </a:solidFill>
                <a:effectLst/>
                <a:latin typeface="NimbusMonL-Regu"/>
              </a:rPr>
              <a:t> </a:t>
            </a:r>
            <a:r>
              <a:rPr lang="en-US" altLang="zh-CN" sz="1800" b="0" i="0" dirty="0">
                <a:solidFill>
                  <a:srgbClr val="FF0000"/>
                </a:solidFill>
                <a:effectLst/>
                <a:latin typeface="CMR10"/>
              </a:rPr>
              <a:t>is figuring out good data.</a:t>
            </a:r>
            <a:r>
              <a:rPr lang="en-US" altLang="zh-CN" dirty="0">
                <a:solidFill>
                  <a:srgbClr val="FF0000"/>
                </a:solidFill>
              </a:rPr>
              <a:t> </a:t>
            </a:r>
            <a:br>
              <a:rPr lang="en-US" altLang="zh-CN" dirty="0"/>
            </a:br>
            <a:endParaRPr lang="zh-CN" altLang="en-US" dirty="0"/>
          </a:p>
        </p:txBody>
      </p:sp>
    </p:spTree>
    <p:extLst>
      <p:ext uri="{BB962C8B-B14F-4D97-AF65-F5344CB8AC3E}">
        <p14:creationId xmlns:p14="http://schemas.microsoft.com/office/powerpoint/2010/main" val="162482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961" y="86593"/>
            <a:ext cx="1776889" cy="1077218"/>
          </a:xfrm>
          <a:prstGeom prst="rect">
            <a:avLst/>
          </a:prstGeom>
          <a:noFill/>
        </p:spPr>
        <p:txBody>
          <a:bodyPr wrap="square" rtlCol="0">
            <a:spAutoFit/>
          </a:bodyPr>
          <a:lstStyle/>
          <a:p>
            <a:br>
              <a:rPr lang="en-US" altLang="zh-CN" sz="3200" dirty="0"/>
            </a:br>
            <a:endParaRPr lang="zh-CN" altLang="en-US" sz="3200" dirty="0">
              <a:solidFill>
                <a:schemeClr val="accent3"/>
              </a:solidFill>
              <a:latin typeface="Geometr706 BlkCn BT" panose="020B0706030503030204" pitchFamily="34" charset="0"/>
            </a:endParaRPr>
          </a:p>
        </p:txBody>
      </p:sp>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2" name="文本框 1">
            <a:extLst>
              <a:ext uri="{FF2B5EF4-FFF2-40B4-BE49-F238E27FC236}">
                <a16:creationId xmlns:a16="http://schemas.microsoft.com/office/drawing/2014/main" id="{793B5410-D7EB-4A6D-96C2-529F110CD93E}"/>
              </a:ext>
            </a:extLst>
          </p:cNvPr>
          <p:cNvSpPr txBox="1"/>
          <p:nvPr/>
        </p:nvSpPr>
        <p:spPr>
          <a:xfrm>
            <a:off x="266994" y="255525"/>
            <a:ext cx="8558690" cy="1738938"/>
          </a:xfrm>
          <a:prstGeom prst="rect">
            <a:avLst/>
          </a:prstGeom>
          <a:noFill/>
        </p:spPr>
        <p:txBody>
          <a:bodyPr wrap="square" rtlCol="0">
            <a:spAutoFit/>
          </a:bodyPr>
          <a:lstStyle>
            <a:defPPr>
              <a:defRPr lang="zh-CN"/>
            </a:defPPr>
            <a:lvl1pPr>
              <a:defRPr sz="3200">
                <a:solidFill>
                  <a:schemeClr val="accent3"/>
                </a:solidFill>
                <a:latin typeface="Geometr706 BlkCn BT" panose="020B0706030503030204" pitchFamily="34" charset="0"/>
              </a:defRPr>
            </a:lvl1pPr>
          </a:lstStyle>
          <a:p>
            <a:r>
              <a:rPr lang="en-US" altLang="zh-CN" dirty="0"/>
              <a:t>Conclusions </a:t>
            </a:r>
            <a:br>
              <a:rPr lang="en-US" altLang="zh-CN" dirty="0"/>
            </a:br>
            <a:br>
              <a:rPr lang="en-US" altLang="zh-CN" sz="1100" dirty="0"/>
            </a:br>
            <a:br>
              <a:rPr lang="en-US" altLang="zh-CN" dirty="0"/>
            </a:br>
            <a:endParaRPr lang="zh-CN" altLang="en-US" dirty="0"/>
          </a:p>
        </p:txBody>
      </p:sp>
      <p:sp>
        <p:nvSpPr>
          <p:cNvPr id="9" name="文本框 8">
            <a:extLst>
              <a:ext uri="{FF2B5EF4-FFF2-40B4-BE49-F238E27FC236}">
                <a16:creationId xmlns:a16="http://schemas.microsoft.com/office/drawing/2014/main" id="{3C0586E7-8C74-4EB2-B4FE-8DBA4C08190D}"/>
              </a:ext>
            </a:extLst>
          </p:cNvPr>
          <p:cNvSpPr txBox="1"/>
          <p:nvPr/>
        </p:nvSpPr>
        <p:spPr>
          <a:xfrm>
            <a:off x="699287" y="1608427"/>
            <a:ext cx="9502629" cy="3139321"/>
          </a:xfrm>
          <a:prstGeom prst="rect">
            <a:avLst/>
          </a:prstGeom>
          <a:noFill/>
        </p:spPr>
        <p:txBody>
          <a:bodyPr wrap="square">
            <a:spAutoFit/>
          </a:bodyPr>
          <a:lstStyle/>
          <a:p>
            <a:r>
              <a:rPr lang="en-US" altLang="zh-CN" sz="1800" b="0" i="0" dirty="0">
                <a:solidFill>
                  <a:srgbClr val="000000"/>
                </a:solidFill>
                <a:effectLst/>
                <a:latin typeface="CMR10"/>
              </a:rPr>
              <a:t>We propose a performance-based parameter return method </a:t>
            </a:r>
            <a:r>
              <a:rPr lang="en-US" altLang="zh-CN" sz="1800" b="0" i="0" dirty="0" err="1">
                <a:solidFill>
                  <a:srgbClr val="000000"/>
                </a:solidFill>
                <a:effectLst/>
                <a:latin typeface="NimbusMonL-Regu"/>
              </a:rPr>
              <a:t>FedSmart</a:t>
            </a:r>
            <a:r>
              <a:rPr lang="en-US" altLang="zh-CN" sz="1800" b="0" i="0" dirty="0">
                <a:solidFill>
                  <a:srgbClr val="000000"/>
                </a:solidFill>
                <a:effectLst/>
                <a:latin typeface="CMR10"/>
              </a:rPr>
              <a:t>. It is different from the general idea that FL shares one global model. Instead, </a:t>
            </a:r>
            <a:r>
              <a:rPr lang="en-US" altLang="zh-CN" sz="1800" b="0" i="0" dirty="0" err="1">
                <a:solidFill>
                  <a:srgbClr val="FF0000"/>
                </a:solidFill>
                <a:effectLst/>
                <a:latin typeface="NimbusMonL-Regu"/>
              </a:rPr>
              <a:t>FedSmart</a:t>
            </a:r>
            <a:r>
              <a:rPr lang="en-US" altLang="zh-CN" dirty="0">
                <a:solidFill>
                  <a:srgbClr val="FF0000"/>
                </a:solidFill>
                <a:latin typeface="NimbusMonL-Regu"/>
              </a:rPr>
              <a:t> </a:t>
            </a:r>
            <a:r>
              <a:rPr lang="en-US" altLang="zh-CN" sz="1800" b="0" i="0" dirty="0">
                <a:solidFill>
                  <a:srgbClr val="FF0000"/>
                </a:solidFill>
                <a:effectLst/>
                <a:latin typeface="CMR10"/>
              </a:rPr>
              <a:t>establishes multiple models by treating each client as a server to make its own model perform the best. </a:t>
            </a:r>
            <a:br>
              <a:rPr lang="en-US" altLang="zh-CN" sz="1800" b="0" i="0" dirty="0">
                <a:solidFill>
                  <a:srgbClr val="000000"/>
                </a:solidFill>
                <a:effectLst/>
                <a:latin typeface="CMR10"/>
              </a:rPr>
            </a:br>
            <a:endParaRPr lang="en-US" altLang="zh-CN" sz="1800" b="0" i="0" dirty="0">
              <a:solidFill>
                <a:srgbClr val="000000"/>
              </a:solidFill>
              <a:effectLst/>
              <a:latin typeface="CMR10"/>
            </a:endParaRPr>
          </a:p>
          <a:p>
            <a:endParaRPr lang="en-US" altLang="zh-CN" dirty="0">
              <a:solidFill>
                <a:srgbClr val="000000"/>
              </a:solidFill>
              <a:latin typeface="CMR10"/>
            </a:endParaRPr>
          </a:p>
          <a:p>
            <a:r>
              <a:rPr lang="en-US" altLang="zh-CN" sz="1800" b="0" i="0" dirty="0">
                <a:solidFill>
                  <a:srgbClr val="000000"/>
                </a:solidFill>
                <a:effectLst/>
                <a:latin typeface="CMR10"/>
              </a:rPr>
              <a:t>In the continuation of our study, to compensate for this shortcoming and </a:t>
            </a:r>
            <a:r>
              <a:rPr lang="en-US" altLang="zh-CN" sz="1800" b="0" i="0" dirty="0">
                <a:solidFill>
                  <a:srgbClr val="FF0000"/>
                </a:solidFill>
                <a:effectLst/>
                <a:latin typeface="CMR10"/>
              </a:rPr>
              <a:t>minimize the leakage of privacy caused by model delivery</a:t>
            </a:r>
            <a:r>
              <a:rPr lang="en-US" altLang="zh-CN" sz="1800" b="0" i="0" dirty="0">
                <a:solidFill>
                  <a:srgbClr val="000000"/>
                </a:solidFill>
                <a:effectLst/>
                <a:latin typeface="CMR10"/>
              </a:rPr>
              <a:t>, </a:t>
            </a:r>
            <a:r>
              <a:rPr lang="en-US" altLang="zh-CN" sz="1800" b="0" i="0" dirty="0" err="1">
                <a:solidFill>
                  <a:srgbClr val="000000"/>
                </a:solidFill>
                <a:effectLst/>
                <a:latin typeface="NimbusMonL-Regu"/>
              </a:rPr>
              <a:t>FedSmart</a:t>
            </a:r>
            <a:r>
              <a:rPr lang="en-US" altLang="zh-CN" sz="1800" b="0" i="0" dirty="0">
                <a:solidFill>
                  <a:srgbClr val="000000"/>
                </a:solidFill>
                <a:effectLst/>
                <a:latin typeface="NimbusMonL-Regu"/>
              </a:rPr>
              <a:t> </a:t>
            </a:r>
            <a:r>
              <a:rPr lang="en-US" altLang="zh-CN" sz="1800" b="0" i="0" dirty="0">
                <a:solidFill>
                  <a:srgbClr val="000000"/>
                </a:solidFill>
                <a:effectLst/>
                <a:latin typeface="CMR10"/>
              </a:rPr>
              <a:t>can use the drop-out-like mechanism to make it difficult for training participants to obtain effective information from the changes of the model. Also, we will improve and explore the </a:t>
            </a:r>
            <a:r>
              <a:rPr lang="en-US" altLang="zh-CN" sz="1800" b="0" i="0" dirty="0" err="1">
                <a:solidFill>
                  <a:srgbClr val="000000"/>
                </a:solidFill>
                <a:effectLst/>
                <a:latin typeface="NimbusMonL-Regu"/>
              </a:rPr>
              <a:t>FedSmart</a:t>
            </a:r>
            <a:r>
              <a:rPr lang="en-US" altLang="zh-CN" sz="1800" b="0" i="0" dirty="0">
                <a:solidFill>
                  <a:srgbClr val="000000"/>
                </a:solidFill>
                <a:effectLst/>
                <a:latin typeface="NimbusMonL-Regu"/>
              </a:rPr>
              <a:t> </a:t>
            </a:r>
            <a:r>
              <a:rPr lang="en-US" altLang="zh-CN" sz="1800" b="0" i="0" dirty="0">
                <a:solidFill>
                  <a:srgbClr val="000000"/>
                </a:solidFill>
                <a:effectLst/>
                <a:latin typeface="CMR10"/>
              </a:rPr>
              <a:t>algorithm to make it to be generally stable and adaptable for both IID and Non-IID datasets, to tackle the root of problems for FL frameworks.</a:t>
            </a:r>
            <a:r>
              <a:rPr lang="en-US" altLang="zh-CN" dirty="0"/>
              <a:t> </a:t>
            </a:r>
            <a:br>
              <a:rPr lang="en-US" altLang="zh-CN" dirty="0"/>
            </a:br>
            <a:endParaRPr lang="zh-CN" altLang="en-US" dirty="0"/>
          </a:p>
        </p:txBody>
      </p:sp>
    </p:spTree>
    <p:extLst>
      <p:ext uri="{BB962C8B-B14F-4D97-AF65-F5344CB8AC3E}">
        <p14:creationId xmlns:p14="http://schemas.microsoft.com/office/powerpoint/2010/main" val="77361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占位符 4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4" name="任意多边形 13"/>
          <p:cNvSpPr/>
          <p:nvPr/>
        </p:nvSpPr>
        <p:spPr>
          <a:xfrm flipH="1">
            <a:off x="0" y="3657353"/>
            <a:ext cx="5907003" cy="3077307"/>
          </a:xfrm>
          <a:custGeom>
            <a:avLst/>
            <a:gdLst>
              <a:gd name="connsiteX0" fmla="*/ 5907003 w 5907003"/>
              <a:gd name="connsiteY0" fmla="*/ 0 h 3077307"/>
              <a:gd name="connsiteX1" fmla="*/ 5907003 w 5907003"/>
              <a:gd name="connsiteY1" fmla="*/ 3077307 h 3077307"/>
              <a:gd name="connsiteX2" fmla="*/ 0 w 5907003"/>
              <a:gd name="connsiteY2" fmla="*/ 3077307 h 3077307"/>
              <a:gd name="connsiteX3" fmla="*/ 28990 w 5907003"/>
              <a:gd name="connsiteY3" fmla="*/ 2944064 h 3077307"/>
              <a:gd name="connsiteX4" fmla="*/ 5907003 w 5907003"/>
              <a:gd name="connsiteY4" fmla="*/ 0 h 3077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7003" h="3077307">
                <a:moveTo>
                  <a:pt x="5907003" y="0"/>
                </a:moveTo>
                <a:lnTo>
                  <a:pt x="5907003" y="3077307"/>
                </a:lnTo>
                <a:lnTo>
                  <a:pt x="0" y="3077307"/>
                </a:lnTo>
                <a:lnTo>
                  <a:pt x="28990" y="2944064"/>
                </a:lnTo>
                <a:cubicBezTo>
                  <a:pt x="465129" y="1277021"/>
                  <a:pt x="2930717" y="0"/>
                  <a:pt x="5907003" y="0"/>
                </a:cubicBezTo>
                <a:close/>
              </a:path>
            </a:pathLst>
          </a:cu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flipH="1">
            <a:off x="1" y="4518830"/>
            <a:ext cx="12192000" cy="2339170"/>
          </a:xfrm>
          <a:custGeom>
            <a:avLst/>
            <a:gdLst>
              <a:gd name="connsiteX0" fmla="*/ 496389 w 12192000"/>
              <a:gd name="connsiteY0" fmla="*/ 0 h 2339170"/>
              <a:gd name="connsiteX1" fmla="*/ 12075322 w 12192000"/>
              <a:gd name="connsiteY1" fmla="*/ 2242156 h 2339170"/>
              <a:gd name="connsiteX2" fmla="*/ 12192000 w 12192000"/>
              <a:gd name="connsiteY2" fmla="*/ 2328605 h 2339170"/>
              <a:gd name="connsiteX3" fmla="*/ 12192000 w 12192000"/>
              <a:gd name="connsiteY3" fmla="*/ 2339170 h 2339170"/>
              <a:gd name="connsiteX4" fmla="*/ 0 w 12192000"/>
              <a:gd name="connsiteY4" fmla="*/ 2339170 h 2339170"/>
              <a:gd name="connsiteX5" fmla="*/ 0 w 12192000"/>
              <a:gd name="connsiteY5" fmla="*/ 3667 h 233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339170">
                <a:moveTo>
                  <a:pt x="496389" y="0"/>
                </a:moveTo>
                <a:cubicBezTo>
                  <a:pt x="5701591" y="0"/>
                  <a:pt x="10167629" y="924535"/>
                  <a:pt x="12075322" y="2242156"/>
                </a:cubicBezTo>
                <a:lnTo>
                  <a:pt x="12192000" y="2328605"/>
                </a:lnTo>
                <a:lnTo>
                  <a:pt x="12192000" y="2339170"/>
                </a:lnTo>
                <a:lnTo>
                  <a:pt x="0" y="2339170"/>
                </a:lnTo>
                <a:lnTo>
                  <a:pt x="0" y="3667"/>
                </a:lnTo>
                <a:close/>
              </a:path>
            </a:pathLst>
          </a:custGeom>
          <a:solidFill>
            <a:schemeClr val="accent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281582" y="5196007"/>
            <a:ext cx="5535839" cy="1107996"/>
          </a:xfrm>
          <a:prstGeom prst="rect">
            <a:avLst/>
          </a:prstGeom>
          <a:noFill/>
          <a:effectLst>
            <a:outerShdw blurRad="50800" dist="38100" dir="2700000" algn="tl" rotWithShape="0">
              <a:prstClr val="black">
                <a:alpha val="20000"/>
              </a:prstClr>
            </a:outerShdw>
          </a:effectLst>
        </p:spPr>
        <p:txBody>
          <a:bodyPr wrap="square" rtlCol="0">
            <a:spAutoFit/>
          </a:bodyPr>
          <a:lstStyle/>
          <a:p>
            <a:r>
              <a:rPr lang="en-US" altLang="zh-CN" sz="6600" b="1" dirty="0">
                <a:solidFill>
                  <a:schemeClr val="bg1"/>
                </a:solidFill>
                <a:latin typeface="+mn-ea"/>
              </a:rPr>
              <a:t>THANK YOU</a:t>
            </a:r>
            <a:endParaRPr lang="zh-CN" altLang="en-US" sz="6600" b="1" dirty="0">
              <a:solidFill>
                <a:schemeClr val="bg1"/>
              </a:solidFill>
              <a:latin typeface="+mn-ea"/>
            </a:endParaRPr>
          </a:p>
        </p:txBody>
      </p:sp>
      <p:pic>
        <p:nvPicPr>
          <p:cNvPr id="2" name="图片 1">
            <a:extLst>
              <a:ext uri="{FF2B5EF4-FFF2-40B4-BE49-F238E27FC236}">
                <a16:creationId xmlns:a16="http://schemas.microsoft.com/office/drawing/2014/main" id="{F190B043-FED4-4FEB-A042-829E85F0C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96" y="4316067"/>
            <a:ext cx="1003280" cy="1003280"/>
          </a:xfrm>
          <a:prstGeom prst="rect">
            <a:avLst/>
          </a:prstGeom>
        </p:spPr>
      </p:pic>
      <p:sp>
        <p:nvSpPr>
          <p:cNvPr id="3" name="文本框 2">
            <a:extLst>
              <a:ext uri="{FF2B5EF4-FFF2-40B4-BE49-F238E27FC236}">
                <a16:creationId xmlns:a16="http://schemas.microsoft.com/office/drawing/2014/main" id="{8869A2E1-3F36-41CE-9A66-FA8439B5A902}"/>
              </a:ext>
            </a:extLst>
          </p:cNvPr>
          <p:cNvSpPr txBox="1"/>
          <p:nvPr/>
        </p:nvSpPr>
        <p:spPr>
          <a:xfrm>
            <a:off x="1658100" y="4469062"/>
            <a:ext cx="2200242" cy="369332"/>
          </a:xfrm>
          <a:prstGeom prst="rect">
            <a:avLst/>
          </a:prstGeom>
          <a:noFill/>
        </p:spPr>
        <p:txBody>
          <a:bodyPr wrap="square" rtlCol="0">
            <a:spAutoFit/>
          </a:bodyPr>
          <a:lstStyle/>
          <a:p>
            <a:r>
              <a:rPr lang="en-US" altLang="zh-CN" dirty="0"/>
              <a:t>Made by </a:t>
            </a:r>
            <a:r>
              <a:rPr lang="en-US" altLang="zh-CN" dirty="0" err="1"/>
              <a:t>Yifan</a:t>
            </a:r>
            <a:r>
              <a:rPr lang="en-US" altLang="zh-CN" dirty="0"/>
              <a:t> Bu</a:t>
            </a:r>
            <a:endParaRPr lang="zh-CN" altLang="en-US" dirty="0"/>
          </a:p>
        </p:txBody>
      </p:sp>
      <p:sp>
        <p:nvSpPr>
          <p:cNvPr id="4" name="文本框 3">
            <a:extLst>
              <a:ext uri="{FF2B5EF4-FFF2-40B4-BE49-F238E27FC236}">
                <a16:creationId xmlns:a16="http://schemas.microsoft.com/office/drawing/2014/main" id="{940B390E-F07B-4E0E-AB42-4ACC5F5AFC00}"/>
              </a:ext>
            </a:extLst>
          </p:cNvPr>
          <p:cNvSpPr txBox="1"/>
          <p:nvPr/>
        </p:nvSpPr>
        <p:spPr>
          <a:xfrm>
            <a:off x="1658100" y="4888162"/>
            <a:ext cx="2590801" cy="646331"/>
          </a:xfrm>
          <a:prstGeom prst="rect">
            <a:avLst/>
          </a:prstGeom>
          <a:noFill/>
        </p:spPr>
        <p:txBody>
          <a:bodyPr wrap="square" rtlCol="0">
            <a:spAutoFit/>
          </a:bodyPr>
          <a:lstStyle/>
          <a:p>
            <a:r>
              <a:rPr lang="en-US" altLang="zh-CN" dirty="0"/>
              <a:t>2020.9.21</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429221" y="4122835"/>
            <a:ext cx="5376010" cy="1948314"/>
          </a:xfrm>
          <a:prstGeom prst="rect">
            <a:avLst/>
          </a:prstGeom>
          <a:solidFill>
            <a:schemeClr val="bg1"/>
          </a:solidFill>
          <a:ln>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468118" y="3632106"/>
            <a:ext cx="1649108" cy="1944383"/>
          </a:xfrm>
          <a:custGeom>
            <a:avLst/>
            <a:gdLst/>
            <a:ahLst/>
            <a:cxnLst/>
            <a:rect l="l" t="t" r="r" b="b"/>
            <a:pathLst>
              <a:path w="1862282" h="1974437">
                <a:moveTo>
                  <a:pt x="941617" y="352490"/>
                </a:moveTo>
                <a:cubicBezTo>
                  <a:pt x="782216" y="352490"/>
                  <a:pt x="656708" y="411649"/>
                  <a:pt x="565093" y="529967"/>
                </a:cubicBezTo>
                <a:cubicBezTo>
                  <a:pt x="473479" y="648286"/>
                  <a:pt x="427671" y="801524"/>
                  <a:pt x="427671" y="989683"/>
                </a:cubicBezTo>
                <a:cubicBezTo>
                  <a:pt x="427671" y="1175377"/>
                  <a:pt x="472452" y="1327178"/>
                  <a:pt x="562012" y="1445086"/>
                </a:cubicBezTo>
                <a:cubicBezTo>
                  <a:pt x="651572" y="1562993"/>
                  <a:pt x="774410" y="1621947"/>
                  <a:pt x="930524" y="1621947"/>
                </a:cubicBezTo>
                <a:cubicBezTo>
                  <a:pt x="1089925" y="1621947"/>
                  <a:pt x="1213996" y="1565458"/>
                  <a:pt x="1302734" y="1452481"/>
                </a:cubicBezTo>
                <a:cubicBezTo>
                  <a:pt x="1391473" y="1339503"/>
                  <a:pt x="1435842" y="1187702"/>
                  <a:pt x="1435842" y="997078"/>
                </a:cubicBezTo>
                <a:cubicBezTo>
                  <a:pt x="1435842" y="798238"/>
                  <a:pt x="1392706" y="641096"/>
                  <a:pt x="1306432" y="525654"/>
                </a:cubicBezTo>
                <a:cubicBezTo>
                  <a:pt x="1220158" y="410211"/>
                  <a:pt x="1098553" y="352490"/>
                  <a:pt x="941617" y="352490"/>
                </a:cubicBezTo>
                <a:close/>
                <a:moveTo>
                  <a:pt x="953942" y="0"/>
                </a:moveTo>
                <a:cubicBezTo>
                  <a:pt x="1226731" y="0"/>
                  <a:pt x="1446319" y="90792"/>
                  <a:pt x="1612704" y="272378"/>
                </a:cubicBezTo>
                <a:cubicBezTo>
                  <a:pt x="1779089" y="453964"/>
                  <a:pt x="1862282" y="687314"/>
                  <a:pt x="1862282" y="972429"/>
                </a:cubicBezTo>
                <a:cubicBezTo>
                  <a:pt x="1862282" y="1269868"/>
                  <a:pt x="1775802" y="1511229"/>
                  <a:pt x="1602844" y="1696512"/>
                </a:cubicBezTo>
                <a:cubicBezTo>
                  <a:pt x="1429885" y="1881796"/>
                  <a:pt x="1203314" y="1974437"/>
                  <a:pt x="923130" y="1974437"/>
                </a:cubicBezTo>
                <a:cubicBezTo>
                  <a:pt x="649518" y="1974437"/>
                  <a:pt x="427261" y="1884671"/>
                  <a:pt x="256356" y="1705140"/>
                </a:cubicBezTo>
                <a:cubicBezTo>
                  <a:pt x="85452" y="1525608"/>
                  <a:pt x="0" y="1294517"/>
                  <a:pt x="0" y="1011868"/>
                </a:cubicBezTo>
                <a:cubicBezTo>
                  <a:pt x="0" y="712785"/>
                  <a:pt x="87301" y="469370"/>
                  <a:pt x="261902" y="281622"/>
                </a:cubicBezTo>
                <a:cubicBezTo>
                  <a:pt x="436504" y="93874"/>
                  <a:pt x="667184" y="0"/>
                  <a:pt x="953942" y="0"/>
                </a:cubicBezTo>
                <a:close/>
              </a:path>
            </a:pathLst>
          </a:custGeom>
          <a:solidFill>
            <a:schemeClr val="bg1">
              <a:lumMod val="95000"/>
              <a:alpha val="5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9900" b="1" dirty="0">
              <a:latin typeface="+mn-ea"/>
            </a:endParaRPr>
          </a:p>
        </p:txBody>
      </p:sp>
      <p:grpSp>
        <p:nvGrpSpPr>
          <p:cNvPr id="33" name="组合 32"/>
          <p:cNvGrpSpPr/>
          <p:nvPr/>
        </p:nvGrpSpPr>
        <p:grpSpPr>
          <a:xfrm>
            <a:off x="6095999" y="1672684"/>
            <a:ext cx="5376011" cy="1948314"/>
            <a:chOff x="6095999" y="1672684"/>
            <a:chExt cx="5376011" cy="1948314"/>
          </a:xfrm>
        </p:grpSpPr>
        <p:sp>
          <p:nvSpPr>
            <p:cNvPr id="13" name="矩形 12"/>
            <p:cNvSpPr/>
            <p:nvPr/>
          </p:nvSpPr>
          <p:spPr>
            <a:xfrm>
              <a:off x="6096000" y="1672684"/>
              <a:ext cx="5376010" cy="1948314"/>
            </a:xfrm>
            <a:prstGeom prst="rect">
              <a:avLst/>
            </a:prstGeom>
            <a:solidFill>
              <a:schemeClr val="bg1"/>
            </a:solidFill>
            <a:ln>
              <a:noFill/>
            </a:ln>
            <a:effectLst>
              <a:outerShdw blurRad="25400" dist="127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095999" y="1683792"/>
              <a:ext cx="2003652" cy="1937206"/>
            </a:xfrm>
            <a:custGeom>
              <a:avLst/>
              <a:gdLst/>
              <a:ahLst/>
              <a:cxnLst/>
              <a:rect l="l" t="t" r="r" b="b"/>
              <a:pathLst>
                <a:path w="2668326" h="1909116">
                  <a:moveTo>
                    <a:pt x="0" y="0"/>
                  </a:moveTo>
                  <a:lnTo>
                    <a:pt x="446159" y="0"/>
                  </a:lnTo>
                  <a:lnTo>
                    <a:pt x="729630" y="1294107"/>
                  </a:lnTo>
                  <a:cubicBezTo>
                    <a:pt x="741955" y="1350801"/>
                    <a:pt x="750582" y="1422285"/>
                    <a:pt x="755512" y="1508559"/>
                  </a:cubicBezTo>
                  <a:lnTo>
                    <a:pt x="764140" y="1508559"/>
                  </a:lnTo>
                  <a:cubicBezTo>
                    <a:pt x="768248" y="1441183"/>
                    <a:pt x="780984" y="1367645"/>
                    <a:pt x="802347" y="1287945"/>
                  </a:cubicBezTo>
                  <a:lnTo>
                    <a:pt x="1157302" y="0"/>
                  </a:lnTo>
                  <a:lnTo>
                    <a:pt x="1589903" y="0"/>
                  </a:lnTo>
                  <a:lnTo>
                    <a:pt x="1912814" y="1303967"/>
                  </a:lnTo>
                  <a:cubicBezTo>
                    <a:pt x="1925960" y="1355731"/>
                    <a:pt x="1936231" y="1423107"/>
                    <a:pt x="1943626" y="1506094"/>
                  </a:cubicBezTo>
                  <a:lnTo>
                    <a:pt x="1949788" y="1506094"/>
                  </a:lnTo>
                  <a:cubicBezTo>
                    <a:pt x="1953075" y="1434610"/>
                    <a:pt x="1962524" y="1364770"/>
                    <a:pt x="1978135" y="1296572"/>
                  </a:cubicBezTo>
                  <a:lnTo>
                    <a:pt x="2255444" y="0"/>
                  </a:lnTo>
                  <a:lnTo>
                    <a:pt x="2668326" y="0"/>
                  </a:lnTo>
                  <a:lnTo>
                    <a:pt x="2159310" y="1909116"/>
                  </a:lnTo>
                  <a:lnTo>
                    <a:pt x="1706989" y="1909116"/>
                  </a:lnTo>
                  <a:lnTo>
                    <a:pt x="1381614" y="664308"/>
                  </a:lnTo>
                  <a:cubicBezTo>
                    <a:pt x="1364359" y="596933"/>
                    <a:pt x="1354088" y="526681"/>
                    <a:pt x="1350802" y="453554"/>
                  </a:cubicBezTo>
                  <a:lnTo>
                    <a:pt x="1345872" y="453554"/>
                  </a:lnTo>
                  <a:cubicBezTo>
                    <a:pt x="1337655" y="539006"/>
                    <a:pt x="1326152" y="609258"/>
                    <a:pt x="1311362" y="664308"/>
                  </a:cubicBezTo>
                  <a:lnTo>
                    <a:pt x="978592" y="1909116"/>
                  </a:lnTo>
                  <a:lnTo>
                    <a:pt x="509016" y="1909116"/>
                  </a:lnTo>
                  <a:close/>
                </a:path>
              </a:pathLst>
            </a:custGeom>
            <a:solidFill>
              <a:schemeClr val="bg1">
                <a:lumMod val="95000"/>
                <a:alpha val="5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9900" b="1" dirty="0">
                <a:latin typeface="+mn-ea"/>
              </a:endParaRPr>
            </a:p>
          </p:txBody>
        </p:sp>
      </p:grpSp>
      <p:grpSp>
        <p:nvGrpSpPr>
          <p:cNvPr id="32" name="组合 31"/>
          <p:cNvGrpSpPr/>
          <p:nvPr/>
        </p:nvGrpSpPr>
        <p:grpSpPr>
          <a:xfrm>
            <a:off x="719989" y="1672684"/>
            <a:ext cx="5449564" cy="1971631"/>
            <a:chOff x="719989" y="1672684"/>
            <a:chExt cx="5449564" cy="1971631"/>
          </a:xfrm>
        </p:grpSpPr>
        <p:sp>
          <p:nvSpPr>
            <p:cNvPr id="12" name="矩形 11"/>
            <p:cNvSpPr/>
            <p:nvPr/>
          </p:nvSpPr>
          <p:spPr>
            <a:xfrm>
              <a:off x="719989" y="1672684"/>
              <a:ext cx="5376010" cy="1948314"/>
            </a:xfrm>
            <a:prstGeom prst="rect">
              <a:avLst/>
            </a:prstGeom>
            <a:solidFill>
              <a:schemeClr val="bg1">
                <a:lumMod val="95000"/>
              </a:schemeClr>
            </a:solidFill>
            <a:ln>
              <a:noFill/>
            </a:ln>
            <a:effectLst>
              <a:outerShdw blurRad="25400" dist="127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655617" y="1698419"/>
              <a:ext cx="1513936" cy="1945896"/>
            </a:xfrm>
            <a:custGeom>
              <a:avLst/>
              <a:gdLst/>
              <a:ahLst/>
              <a:cxnLst/>
              <a:rect l="l" t="t" r="r" b="b"/>
              <a:pathLst>
                <a:path w="1292874" h="1974438">
                  <a:moveTo>
                    <a:pt x="739489" y="0"/>
                  </a:moveTo>
                  <a:cubicBezTo>
                    <a:pt x="926005" y="0"/>
                    <a:pt x="1082530" y="24239"/>
                    <a:pt x="1209065" y="72717"/>
                  </a:cubicBezTo>
                  <a:lnTo>
                    <a:pt x="1209065" y="454787"/>
                  </a:lnTo>
                  <a:cubicBezTo>
                    <a:pt x="1080887" y="367691"/>
                    <a:pt x="930935" y="324144"/>
                    <a:pt x="759209" y="324144"/>
                  </a:cubicBezTo>
                  <a:cubicBezTo>
                    <a:pt x="658967" y="324144"/>
                    <a:pt x="578856" y="342425"/>
                    <a:pt x="518875" y="378989"/>
                  </a:cubicBezTo>
                  <a:cubicBezTo>
                    <a:pt x="458894" y="415553"/>
                    <a:pt x="428904" y="464647"/>
                    <a:pt x="428904" y="526271"/>
                  </a:cubicBezTo>
                  <a:cubicBezTo>
                    <a:pt x="428904" y="575570"/>
                    <a:pt x="449445" y="620967"/>
                    <a:pt x="490528" y="662460"/>
                  </a:cubicBezTo>
                  <a:cubicBezTo>
                    <a:pt x="531610" y="703954"/>
                    <a:pt x="633085" y="760032"/>
                    <a:pt x="794951" y="830694"/>
                  </a:cubicBezTo>
                  <a:cubicBezTo>
                    <a:pt x="984753" y="912038"/>
                    <a:pt x="1115191" y="997901"/>
                    <a:pt x="1186264" y="1088283"/>
                  </a:cubicBezTo>
                  <a:cubicBezTo>
                    <a:pt x="1257337" y="1178665"/>
                    <a:pt x="1292874" y="1286302"/>
                    <a:pt x="1292874" y="1411193"/>
                  </a:cubicBezTo>
                  <a:cubicBezTo>
                    <a:pt x="1292874" y="1594423"/>
                    <a:pt x="1227963" y="1734104"/>
                    <a:pt x="1098142" y="1830238"/>
                  </a:cubicBezTo>
                  <a:cubicBezTo>
                    <a:pt x="968320" y="1926371"/>
                    <a:pt x="783859" y="1974438"/>
                    <a:pt x="544757" y="1974438"/>
                  </a:cubicBezTo>
                  <a:cubicBezTo>
                    <a:pt x="326197" y="1974438"/>
                    <a:pt x="147076" y="1939107"/>
                    <a:pt x="7394" y="1868445"/>
                  </a:cubicBezTo>
                  <a:lnTo>
                    <a:pt x="7394" y="1460493"/>
                  </a:lnTo>
                  <a:cubicBezTo>
                    <a:pt x="161044" y="1587849"/>
                    <a:pt x="335646" y="1651528"/>
                    <a:pt x="531200" y="1651528"/>
                  </a:cubicBezTo>
                  <a:cubicBezTo>
                    <a:pt x="642123" y="1651528"/>
                    <a:pt x="725521" y="1632424"/>
                    <a:pt x="781394" y="1594217"/>
                  </a:cubicBezTo>
                  <a:cubicBezTo>
                    <a:pt x="837266" y="1556010"/>
                    <a:pt x="865202" y="1506916"/>
                    <a:pt x="865202" y="1446935"/>
                  </a:cubicBezTo>
                  <a:cubicBezTo>
                    <a:pt x="865202" y="1395171"/>
                    <a:pt x="843018" y="1346283"/>
                    <a:pt x="798648" y="1300270"/>
                  </a:cubicBezTo>
                  <a:cubicBezTo>
                    <a:pt x="754279" y="1254257"/>
                    <a:pt x="637193" y="1191811"/>
                    <a:pt x="447391" y="1112933"/>
                  </a:cubicBezTo>
                  <a:cubicBezTo>
                    <a:pt x="149130" y="986398"/>
                    <a:pt x="0" y="802347"/>
                    <a:pt x="0" y="560780"/>
                  </a:cubicBezTo>
                  <a:cubicBezTo>
                    <a:pt x="0" y="383303"/>
                    <a:pt x="67581" y="245470"/>
                    <a:pt x="202743" y="147282"/>
                  </a:cubicBezTo>
                  <a:cubicBezTo>
                    <a:pt x="337905" y="49094"/>
                    <a:pt x="516821" y="0"/>
                    <a:pt x="739489" y="0"/>
                  </a:cubicBezTo>
                  <a:close/>
                </a:path>
              </a:pathLst>
            </a:custGeom>
            <a:solidFill>
              <a:schemeClr val="bg1">
                <a:lumMod val="85000"/>
                <a:alpha val="3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9900" b="1" dirty="0">
                <a:latin typeface="+mn-ea"/>
              </a:endParaRPr>
            </a:p>
          </p:txBody>
        </p:sp>
      </p:grpSp>
      <p:sp>
        <p:nvSpPr>
          <p:cNvPr id="3" name="文本框 2"/>
          <p:cNvSpPr txBox="1"/>
          <p:nvPr/>
        </p:nvSpPr>
        <p:spPr>
          <a:xfrm>
            <a:off x="197961" y="86593"/>
            <a:ext cx="6498363" cy="584775"/>
          </a:xfrm>
          <a:prstGeom prst="rect">
            <a:avLst/>
          </a:prstGeom>
          <a:noFill/>
        </p:spPr>
        <p:txBody>
          <a:bodyPr wrap="square" rtlCol="0">
            <a:spAutoFit/>
          </a:bodyPr>
          <a:lstStyle/>
          <a:p>
            <a:r>
              <a:rPr lang="en-US" altLang="zh-CN" sz="3200" dirty="0">
                <a:solidFill>
                  <a:schemeClr val="accent3"/>
                </a:solidFill>
                <a:latin typeface="Geometr706 BlkCn BT" panose="020B0706030503030204" pitchFamily="34" charset="0"/>
              </a:rPr>
              <a:t>The main contributions of the paper</a:t>
            </a:r>
            <a:endParaRPr lang="zh-CN" altLang="en-US" sz="3200" dirty="0">
              <a:solidFill>
                <a:schemeClr val="accent3"/>
              </a:solidFill>
              <a:latin typeface="Geometr706 BlkCn BT" panose="020B0706030503030204" pitchFamily="34" charset="0"/>
            </a:endParaRPr>
          </a:p>
        </p:txBody>
      </p:sp>
      <p:sp>
        <p:nvSpPr>
          <p:cNvPr id="14" name="矩形 13"/>
          <p:cNvSpPr/>
          <p:nvPr/>
        </p:nvSpPr>
        <p:spPr>
          <a:xfrm>
            <a:off x="5321984" y="2728546"/>
            <a:ext cx="1400907" cy="1400908"/>
          </a:xfrm>
          <a:prstGeom prst="rect">
            <a:avLst/>
          </a:prstGeom>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43208" y="3137267"/>
            <a:ext cx="1579600" cy="400110"/>
          </a:xfrm>
          <a:prstGeom prst="rect">
            <a:avLst/>
          </a:prstGeom>
          <a:noFill/>
        </p:spPr>
        <p:txBody>
          <a:bodyPr wrap="none" rtlCol="0">
            <a:spAutoFit/>
          </a:bodyPr>
          <a:lstStyle/>
          <a:p>
            <a:pPr algn="ctr"/>
            <a:r>
              <a:rPr lang="en-US" altLang="zh-CN" sz="2000" dirty="0">
                <a:solidFill>
                  <a:schemeClr val="bg1"/>
                </a:solidFill>
              </a:rPr>
              <a:t>contributions</a:t>
            </a:r>
          </a:p>
        </p:txBody>
      </p:sp>
      <p:sp>
        <p:nvSpPr>
          <p:cNvPr id="16" name="矩形 15"/>
          <p:cNvSpPr/>
          <p:nvPr/>
        </p:nvSpPr>
        <p:spPr>
          <a:xfrm>
            <a:off x="6677281" y="2034502"/>
            <a:ext cx="4762065" cy="1538883"/>
          </a:xfrm>
          <a:prstGeom prst="rect">
            <a:avLst/>
          </a:prstGeom>
        </p:spPr>
        <p:txBody>
          <a:bodyPr wrap="square">
            <a:spAutoFit/>
          </a:bodyPr>
          <a:lstStyle/>
          <a:p>
            <a:r>
              <a:rPr lang="en-US" altLang="zh-CN" sz="1800" b="0" i="0" dirty="0">
                <a:solidFill>
                  <a:srgbClr val="000000"/>
                </a:solidFill>
                <a:effectLst/>
                <a:latin typeface="CMR10"/>
              </a:rPr>
              <a:t>Adopt independent validation sets in each side instead of shared data sets</a:t>
            </a:r>
            <a:br>
              <a:rPr lang="en-US" altLang="zh-CN" sz="1800" b="0" i="0" dirty="0">
                <a:solidFill>
                  <a:srgbClr val="000000"/>
                </a:solidFill>
                <a:effectLst/>
                <a:latin typeface="CMR10"/>
              </a:rPr>
            </a:br>
            <a:r>
              <a:rPr lang="en-US" altLang="zh-CN" sz="1800" b="0" i="0" dirty="0">
                <a:solidFill>
                  <a:srgbClr val="000000"/>
                </a:solidFill>
                <a:effectLst/>
                <a:latin typeface="CMR10"/>
              </a:rPr>
              <a:t>to improve the model performance on non-IID data.</a:t>
            </a:r>
            <a:r>
              <a:rPr lang="en-US" altLang="zh-CN" sz="2000" dirty="0"/>
              <a:t> </a:t>
            </a:r>
            <a:br>
              <a:rPr lang="en-US" altLang="zh-CN" sz="2000" dirty="0"/>
            </a:br>
            <a:endParaRPr lang="en-US" altLang="zh-CN" sz="2000" dirty="0">
              <a:ea typeface="+mj-ea"/>
              <a:cs typeface="Segoe UI Semilight" panose="020B0402040204020203" pitchFamily="34" charset="0"/>
            </a:endParaRPr>
          </a:p>
        </p:txBody>
      </p:sp>
      <p:sp>
        <p:nvSpPr>
          <p:cNvPr id="34" name="矩形 33"/>
          <p:cNvSpPr/>
          <p:nvPr/>
        </p:nvSpPr>
        <p:spPr>
          <a:xfrm>
            <a:off x="1169719" y="2151204"/>
            <a:ext cx="4800297" cy="1261884"/>
          </a:xfrm>
          <a:prstGeom prst="rect">
            <a:avLst/>
          </a:prstGeom>
        </p:spPr>
        <p:txBody>
          <a:bodyPr wrap="square">
            <a:spAutoFit/>
          </a:bodyPr>
          <a:lstStyle/>
          <a:p>
            <a:r>
              <a:rPr lang="en-US" altLang="zh-CN" sz="1800" b="0" i="0" dirty="0">
                <a:solidFill>
                  <a:srgbClr val="000000"/>
                </a:solidFill>
                <a:effectLst/>
                <a:latin typeface="CMR10"/>
              </a:rPr>
              <a:t>Demonstrate the impact and performance of using non-IID data on both FL frameworks and local training.</a:t>
            </a:r>
            <a:r>
              <a:rPr lang="en-US" altLang="zh-CN" sz="2000" dirty="0"/>
              <a:t> </a:t>
            </a:r>
            <a:br>
              <a:rPr lang="en-US" altLang="zh-CN" sz="2000" dirty="0"/>
            </a:br>
            <a:endParaRPr lang="en-US" altLang="zh-CN" sz="2000" dirty="0">
              <a:cs typeface="Segoe UI Semilight" panose="020B0402040204020203" pitchFamily="34" charset="0"/>
            </a:endParaRPr>
          </a:p>
        </p:txBody>
      </p:sp>
      <p:sp>
        <p:nvSpPr>
          <p:cNvPr id="36" name="矩形 35"/>
          <p:cNvSpPr/>
          <p:nvPr/>
        </p:nvSpPr>
        <p:spPr>
          <a:xfrm>
            <a:off x="3803952" y="4176734"/>
            <a:ext cx="4332128" cy="1815882"/>
          </a:xfrm>
          <a:prstGeom prst="rect">
            <a:avLst/>
          </a:prstGeom>
        </p:spPr>
        <p:txBody>
          <a:bodyPr wrap="square">
            <a:spAutoFit/>
          </a:bodyPr>
          <a:lstStyle/>
          <a:p>
            <a:r>
              <a:rPr lang="en-US" altLang="zh-CN" sz="1800" b="0" i="0" dirty="0">
                <a:solidFill>
                  <a:srgbClr val="000000"/>
                </a:solidFill>
                <a:effectLst/>
                <a:latin typeface="CMR10"/>
              </a:rPr>
              <a:t>Propose a new parameter joint method </a:t>
            </a:r>
            <a:r>
              <a:rPr lang="en-US" altLang="zh-CN" sz="1800" b="0" i="0" dirty="0" err="1">
                <a:solidFill>
                  <a:srgbClr val="000000"/>
                </a:solidFill>
                <a:effectLst/>
                <a:latin typeface="NimbusMonL-Regu"/>
              </a:rPr>
              <a:t>FedSmart</a:t>
            </a:r>
            <a:r>
              <a:rPr lang="en-US" altLang="zh-CN" sz="1800" b="0" i="0" dirty="0">
                <a:solidFill>
                  <a:srgbClr val="000000"/>
                </a:solidFill>
                <a:effectLst/>
                <a:latin typeface="NimbusMonL-Regu"/>
              </a:rPr>
              <a:t> </a:t>
            </a:r>
            <a:r>
              <a:rPr lang="en-US" altLang="zh-CN" sz="1800" b="0" i="0" dirty="0">
                <a:solidFill>
                  <a:srgbClr val="000000"/>
                </a:solidFill>
                <a:effectLst/>
                <a:latin typeface="CMR10"/>
              </a:rPr>
              <a:t>to make the multi-party</a:t>
            </a:r>
            <a:br>
              <a:rPr lang="en-US" altLang="zh-CN" sz="1800" b="0" i="0" dirty="0">
                <a:solidFill>
                  <a:srgbClr val="000000"/>
                </a:solidFill>
                <a:effectLst/>
                <a:latin typeface="CMR10"/>
              </a:rPr>
            </a:br>
            <a:r>
              <a:rPr lang="en-US" altLang="zh-CN" sz="1800" b="0" i="0" dirty="0">
                <a:solidFill>
                  <a:srgbClr val="000000"/>
                </a:solidFill>
                <a:effectLst/>
                <a:latin typeface="CMR10"/>
              </a:rPr>
              <a:t>joint value of the stochastic gradient descent close to the unbiased estimate of</a:t>
            </a:r>
            <a:br>
              <a:rPr lang="en-US" altLang="zh-CN" sz="1800" b="0" i="0" dirty="0">
                <a:solidFill>
                  <a:srgbClr val="000000"/>
                </a:solidFill>
                <a:effectLst/>
                <a:latin typeface="CMR10"/>
              </a:rPr>
            </a:br>
            <a:r>
              <a:rPr lang="en-US" altLang="zh-CN" sz="1800" b="0" i="0" dirty="0">
                <a:solidFill>
                  <a:srgbClr val="000000"/>
                </a:solidFill>
                <a:effectLst/>
                <a:latin typeface="CMR10"/>
              </a:rPr>
              <a:t>the complete gradient.</a:t>
            </a:r>
            <a:r>
              <a:rPr lang="en-US" altLang="zh-CN" sz="2000" dirty="0"/>
              <a:t> </a:t>
            </a:r>
            <a:br>
              <a:rPr lang="en-US" altLang="zh-CN" sz="2000" dirty="0"/>
            </a:br>
            <a:endParaRPr lang="en-US" altLang="zh-CN" sz="2000" dirty="0">
              <a:ea typeface="+mj-ea"/>
              <a:cs typeface="Segoe UI Semilight" panose="020B0402040204020203"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961" y="86593"/>
            <a:ext cx="2431435" cy="584775"/>
          </a:xfrm>
          <a:prstGeom prst="rect">
            <a:avLst/>
          </a:prstGeom>
          <a:noFill/>
        </p:spPr>
        <p:txBody>
          <a:bodyPr wrap="none" rtlCol="0">
            <a:spAutoFit/>
          </a:bodyPr>
          <a:lstStyle/>
          <a:p>
            <a:r>
              <a:rPr lang="en-US" altLang="zh-CN" sz="3200" dirty="0">
                <a:solidFill>
                  <a:schemeClr val="accent3"/>
                </a:solidFill>
                <a:latin typeface="Geometr706 BlkCn BT" panose="020B0706030503030204" pitchFamily="34" charset="0"/>
              </a:rPr>
              <a:t>Related Work</a:t>
            </a:r>
            <a:endParaRPr lang="zh-CN" altLang="en-US" sz="3200" dirty="0">
              <a:solidFill>
                <a:schemeClr val="accent3"/>
              </a:solidFill>
              <a:latin typeface="Geometr706 BlkCn BT" panose="020B0706030503030204" pitchFamily="34" charset="0"/>
            </a:endParaRPr>
          </a:p>
        </p:txBody>
      </p:sp>
      <p:pic>
        <p:nvPicPr>
          <p:cNvPr id="41" name="图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42" name="文本框 41">
            <a:extLst>
              <a:ext uri="{FF2B5EF4-FFF2-40B4-BE49-F238E27FC236}">
                <a16:creationId xmlns:a16="http://schemas.microsoft.com/office/drawing/2014/main" id="{4A314A67-2323-4842-8372-7748A805CFB0}"/>
              </a:ext>
            </a:extLst>
          </p:cNvPr>
          <p:cNvSpPr txBox="1"/>
          <p:nvPr/>
        </p:nvSpPr>
        <p:spPr>
          <a:xfrm>
            <a:off x="462115" y="1208209"/>
            <a:ext cx="9615948" cy="830997"/>
          </a:xfrm>
          <a:prstGeom prst="rect">
            <a:avLst/>
          </a:prstGeom>
          <a:noFill/>
        </p:spPr>
        <p:txBody>
          <a:bodyPr wrap="square">
            <a:spAutoFit/>
          </a:bodyPr>
          <a:lstStyle/>
          <a:p>
            <a:r>
              <a:rPr lang="en-US" altLang="zh-CN" sz="2400" b="0" i="0" dirty="0">
                <a:solidFill>
                  <a:srgbClr val="000000"/>
                </a:solidFill>
                <a:effectLst/>
                <a:latin typeface="CMBX10"/>
              </a:rPr>
              <a:t>2.1 Average-Based Optimization Algorithm</a:t>
            </a:r>
            <a:r>
              <a:rPr lang="en-US" altLang="zh-CN" sz="2400" dirty="0"/>
              <a:t> </a:t>
            </a:r>
            <a:br>
              <a:rPr lang="en-US" altLang="zh-CN" sz="2400" dirty="0"/>
            </a:br>
            <a:endParaRPr lang="zh-CN" altLang="en-US" sz="2400" dirty="0"/>
          </a:p>
        </p:txBody>
      </p:sp>
      <p:sp>
        <p:nvSpPr>
          <p:cNvPr id="43" name="文本框 42">
            <a:extLst>
              <a:ext uri="{FF2B5EF4-FFF2-40B4-BE49-F238E27FC236}">
                <a16:creationId xmlns:a16="http://schemas.microsoft.com/office/drawing/2014/main" id="{EA33842E-A7BF-4C48-8988-82F36522EF4B}"/>
              </a:ext>
            </a:extLst>
          </p:cNvPr>
          <p:cNvSpPr txBox="1"/>
          <p:nvPr/>
        </p:nvSpPr>
        <p:spPr>
          <a:xfrm>
            <a:off x="462115" y="3479116"/>
            <a:ext cx="9399639" cy="830997"/>
          </a:xfrm>
          <a:prstGeom prst="rect">
            <a:avLst/>
          </a:prstGeom>
          <a:noFill/>
        </p:spPr>
        <p:txBody>
          <a:bodyPr wrap="square">
            <a:spAutoFit/>
          </a:bodyPr>
          <a:lstStyle/>
          <a:p>
            <a:r>
              <a:rPr lang="en-US" altLang="zh-CN" sz="2400" b="0" i="0" dirty="0">
                <a:solidFill>
                  <a:srgbClr val="000000"/>
                </a:solidFill>
                <a:effectLst/>
                <a:latin typeface="CMBX10"/>
              </a:rPr>
              <a:t>2.2 Performance-Based Optimization Algorithm</a:t>
            </a:r>
            <a:r>
              <a:rPr lang="en-US" altLang="zh-CN" sz="2400" dirty="0"/>
              <a:t> </a:t>
            </a:r>
            <a:br>
              <a:rPr lang="en-US" altLang="zh-CN" sz="2400" dirty="0"/>
            </a:br>
            <a:endParaRPr lang="zh-CN" altLang="en-US" sz="2400" dirty="0"/>
          </a:p>
        </p:txBody>
      </p:sp>
      <p:sp>
        <p:nvSpPr>
          <p:cNvPr id="12" name="文本框 11">
            <a:extLst>
              <a:ext uri="{FF2B5EF4-FFF2-40B4-BE49-F238E27FC236}">
                <a16:creationId xmlns:a16="http://schemas.microsoft.com/office/drawing/2014/main" id="{02F5F6C0-6C5F-48FB-B005-143253046FB2}"/>
              </a:ext>
            </a:extLst>
          </p:cNvPr>
          <p:cNvSpPr txBox="1"/>
          <p:nvPr/>
        </p:nvSpPr>
        <p:spPr>
          <a:xfrm>
            <a:off x="462115" y="1929716"/>
            <a:ext cx="10147300" cy="923330"/>
          </a:xfrm>
          <a:prstGeom prst="rect">
            <a:avLst/>
          </a:prstGeom>
          <a:noFill/>
        </p:spPr>
        <p:txBody>
          <a:bodyPr wrap="square">
            <a:spAutoFit/>
          </a:bodyPr>
          <a:lstStyle/>
          <a:p>
            <a:r>
              <a:rPr lang="en-US" altLang="zh-CN" sz="1800" b="0" i="0" dirty="0" err="1">
                <a:solidFill>
                  <a:srgbClr val="FF0000"/>
                </a:solidFill>
                <a:effectLst/>
                <a:latin typeface="NimbusMonL-Regu"/>
              </a:rPr>
              <a:t>FederatedAveraging</a:t>
            </a:r>
            <a:r>
              <a:rPr lang="en-US" altLang="zh-CN" sz="1800" b="0" i="0" dirty="0">
                <a:solidFill>
                  <a:srgbClr val="FF0000"/>
                </a:solidFill>
                <a:effectLst/>
                <a:latin typeface="NimbusMonL-Regu"/>
              </a:rPr>
              <a:t> </a:t>
            </a:r>
            <a:r>
              <a:rPr lang="en-US" altLang="zh-CN" sz="1800" b="0" i="0" dirty="0">
                <a:solidFill>
                  <a:srgbClr val="FF0000"/>
                </a:solidFill>
                <a:effectLst/>
                <a:latin typeface="CMR10"/>
              </a:rPr>
              <a:t>(</a:t>
            </a:r>
            <a:r>
              <a:rPr lang="en-US" altLang="zh-CN" sz="1800" b="0" i="0" dirty="0" err="1">
                <a:solidFill>
                  <a:srgbClr val="FF0000"/>
                </a:solidFill>
                <a:effectLst/>
                <a:latin typeface="NimbusMonL-Regu"/>
              </a:rPr>
              <a:t>FedAvg</a:t>
            </a:r>
            <a:r>
              <a:rPr lang="en-US" altLang="zh-CN" sz="1800" b="0" i="0" dirty="0">
                <a:solidFill>
                  <a:srgbClr val="FF0000"/>
                </a:solidFill>
                <a:effectLst/>
                <a:latin typeface="CMR10"/>
              </a:rPr>
              <a:t>) </a:t>
            </a:r>
            <a:r>
              <a:rPr lang="en-US" altLang="zh-CN" sz="1800" b="0" i="0" dirty="0">
                <a:solidFill>
                  <a:srgbClr val="000000"/>
                </a:solidFill>
                <a:effectLst/>
                <a:latin typeface="CMR10"/>
              </a:rPr>
              <a:t>based on iterative model average is proposed for non-IID FL, which can be applied to real scenarios.</a:t>
            </a:r>
            <a:r>
              <a:rPr lang="en-US" altLang="zh-CN" dirty="0"/>
              <a:t> </a:t>
            </a:r>
            <a:br>
              <a:rPr lang="en-US" altLang="zh-CN" dirty="0"/>
            </a:br>
            <a:endParaRPr lang="zh-CN" altLang="en-US" dirty="0"/>
          </a:p>
        </p:txBody>
      </p:sp>
      <p:sp>
        <p:nvSpPr>
          <p:cNvPr id="14" name="文本框 13">
            <a:extLst>
              <a:ext uri="{FF2B5EF4-FFF2-40B4-BE49-F238E27FC236}">
                <a16:creationId xmlns:a16="http://schemas.microsoft.com/office/drawing/2014/main" id="{B9114E4F-610A-4683-A5EF-73A306099924}"/>
              </a:ext>
            </a:extLst>
          </p:cNvPr>
          <p:cNvSpPr txBox="1"/>
          <p:nvPr/>
        </p:nvSpPr>
        <p:spPr>
          <a:xfrm>
            <a:off x="462115" y="2732553"/>
            <a:ext cx="6096000" cy="646331"/>
          </a:xfrm>
          <a:prstGeom prst="rect">
            <a:avLst/>
          </a:prstGeom>
          <a:noFill/>
        </p:spPr>
        <p:txBody>
          <a:bodyPr wrap="square">
            <a:spAutoFit/>
          </a:bodyPr>
          <a:lstStyle/>
          <a:p>
            <a:r>
              <a:rPr lang="en-US" altLang="zh-CN" sz="1800" b="0" i="0" dirty="0" err="1">
                <a:solidFill>
                  <a:srgbClr val="FF0000"/>
                </a:solidFill>
                <a:effectLst/>
                <a:latin typeface="NimbusMonL-Regu"/>
              </a:rPr>
              <a:t>FedSGD</a:t>
            </a:r>
            <a:r>
              <a:rPr lang="en-US" altLang="zh-CN" sz="1800" b="0" i="0" dirty="0">
                <a:solidFill>
                  <a:srgbClr val="000000"/>
                </a:solidFill>
                <a:effectLst/>
                <a:latin typeface="NimbusMonL-Regu"/>
              </a:rPr>
              <a:t>   B=1 E=1</a:t>
            </a:r>
            <a:r>
              <a:rPr lang="en-US" altLang="zh-CN" dirty="0"/>
              <a:t> </a:t>
            </a:r>
            <a:br>
              <a:rPr lang="en-US" altLang="zh-CN" dirty="0"/>
            </a:br>
            <a:endParaRPr lang="zh-CN" altLang="en-US" dirty="0"/>
          </a:p>
        </p:txBody>
      </p:sp>
      <p:sp>
        <p:nvSpPr>
          <p:cNvPr id="16" name="文本框 15">
            <a:extLst>
              <a:ext uri="{FF2B5EF4-FFF2-40B4-BE49-F238E27FC236}">
                <a16:creationId xmlns:a16="http://schemas.microsoft.com/office/drawing/2014/main" id="{09A5F422-684B-4D73-A0C6-9E935531F00D}"/>
              </a:ext>
            </a:extLst>
          </p:cNvPr>
          <p:cNvSpPr txBox="1"/>
          <p:nvPr/>
        </p:nvSpPr>
        <p:spPr>
          <a:xfrm>
            <a:off x="462114" y="4072231"/>
            <a:ext cx="10047135" cy="923330"/>
          </a:xfrm>
          <a:prstGeom prst="rect">
            <a:avLst/>
          </a:prstGeom>
          <a:noFill/>
        </p:spPr>
        <p:txBody>
          <a:bodyPr wrap="square">
            <a:spAutoFit/>
          </a:bodyPr>
          <a:lstStyle/>
          <a:p>
            <a:r>
              <a:rPr lang="en-US" altLang="zh-CN" sz="1800" b="0" i="0" dirty="0">
                <a:solidFill>
                  <a:srgbClr val="000000"/>
                </a:solidFill>
                <a:effectLst/>
                <a:latin typeface="CMR10"/>
              </a:rPr>
              <a:t>a loss-based AdaBoost federated machine learning algorithm </a:t>
            </a:r>
            <a:r>
              <a:rPr lang="en-US" altLang="zh-CN" sz="1800" b="0" i="0" dirty="0">
                <a:solidFill>
                  <a:srgbClr val="FF0000"/>
                </a:solidFill>
                <a:effectLst/>
                <a:latin typeface="CMR10"/>
              </a:rPr>
              <a:t>(</a:t>
            </a:r>
            <a:r>
              <a:rPr lang="en-US" altLang="zh-CN" sz="1800" b="0" i="0" dirty="0" err="1">
                <a:solidFill>
                  <a:srgbClr val="FF0000"/>
                </a:solidFill>
                <a:effectLst/>
                <a:latin typeface="NimbusMonL-Regu"/>
              </a:rPr>
              <a:t>LoAdaBoost</a:t>
            </a:r>
            <a:r>
              <a:rPr lang="en-US" altLang="zh-CN" sz="1800" b="0" i="0" dirty="0">
                <a:solidFill>
                  <a:srgbClr val="FF0000"/>
                </a:solidFill>
                <a:effectLst/>
                <a:latin typeface="CMR10"/>
              </a:rPr>
              <a:t>), </a:t>
            </a:r>
            <a:r>
              <a:rPr lang="en-US" altLang="zh-CN" sz="1800" b="0" i="0" dirty="0">
                <a:solidFill>
                  <a:srgbClr val="000000"/>
                </a:solidFill>
                <a:effectLst/>
                <a:latin typeface="CMR10"/>
              </a:rPr>
              <a:t>which further optimizes the local model with high cross-entropy loss before averaging the gradients on the central server.</a:t>
            </a:r>
            <a:r>
              <a:rPr lang="en-US" altLang="zh-CN" dirty="0"/>
              <a:t> </a:t>
            </a:r>
            <a:br>
              <a:rPr lang="en-US" altLang="zh-CN" dirty="0"/>
            </a:br>
            <a:endParaRPr lang="zh-CN" altLang="en-US" dirty="0"/>
          </a:p>
        </p:txBody>
      </p:sp>
      <p:sp>
        <p:nvSpPr>
          <p:cNvPr id="18" name="文本框 17">
            <a:extLst>
              <a:ext uri="{FF2B5EF4-FFF2-40B4-BE49-F238E27FC236}">
                <a16:creationId xmlns:a16="http://schemas.microsoft.com/office/drawing/2014/main" id="{5A5D0DAB-4F26-4160-B346-D959E46EEC94}"/>
              </a:ext>
            </a:extLst>
          </p:cNvPr>
          <p:cNvSpPr txBox="1"/>
          <p:nvPr/>
        </p:nvSpPr>
        <p:spPr>
          <a:xfrm>
            <a:off x="462112" y="4887967"/>
            <a:ext cx="9888387" cy="646331"/>
          </a:xfrm>
          <a:prstGeom prst="rect">
            <a:avLst/>
          </a:prstGeom>
          <a:noFill/>
        </p:spPr>
        <p:txBody>
          <a:bodyPr wrap="square">
            <a:spAutoFit/>
          </a:bodyPr>
          <a:lstStyle/>
          <a:p>
            <a:r>
              <a:rPr lang="en-US" altLang="zh-CN" sz="1800" b="0" i="0" dirty="0" err="1">
                <a:solidFill>
                  <a:srgbClr val="FF0000"/>
                </a:solidFill>
                <a:effectLst/>
                <a:latin typeface="NimbusMonL-Regu"/>
              </a:rPr>
              <a:t>FedProx</a:t>
            </a:r>
            <a:r>
              <a:rPr lang="en-US" altLang="zh-CN" sz="1800" b="0" i="0" dirty="0">
                <a:solidFill>
                  <a:srgbClr val="000000"/>
                </a:solidFill>
                <a:effectLst/>
                <a:latin typeface="CMR10"/>
              </a:rPr>
              <a:t>, proposed by [12], lowers the potential damage to the model caused by non-IID data. </a:t>
            </a:r>
            <a:br>
              <a:rPr lang="en-US" altLang="zh-CN" dirty="0"/>
            </a:br>
            <a:endParaRPr lang="zh-CN" altLang="en-US" dirty="0"/>
          </a:p>
        </p:txBody>
      </p:sp>
      <p:sp>
        <p:nvSpPr>
          <p:cNvPr id="20" name="文本框 19">
            <a:extLst>
              <a:ext uri="{FF2B5EF4-FFF2-40B4-BE49-F238E27FC236}">
                <a16:creationId xmlns:a16="http://schemas.microsoft.com/office/drawing/2014/main" id="{4405D0F6-09A0-4634-AB89-55F02EC6815A}"/>
              </a:ext>
            </a:extLst>
          </p:cNvPr>
          <p:cNvSpPr txBox="1"/>
          <p:nvPr/>
        </p:nvSpPr>
        <p:spPr>
          <a:xfrm>
            <a:off x="462112" y="5575476"/>
            <a:ext cx="9780438" cy="923330"/>
          </a:xfrm>
          <a:prstGeom prst="rect">
            <a:avLst/>
          </a:prstGeom>
          <a:noFill/>
        </p:spPr>
        <p:txBody>
          <a:bodyPr wrap="square">
            <a:spAutoFit/>
          </a:bodyPr>
          <a:lstStyle/>
          <a:p>
            <a:r>
              <a:rPr lang="en-US" altLang="zh-CN" sz="1800" b="0" i="0" dirty="0">
                <a:solidFill>
                  <a:srgbClr val="FF0000"/>
                </a:solidFill>
                <a:effectLst/>
                <a:latin typeface="NimbusMonL-Regu"/>
              </a:rPr>
              <a:t>SCAFFOLD</a:t>
            </a:r>
            <a:r>
              <a:rPr lang="en-US" altLang="zh-CN" sz="1800" b="0" i="0" dirty="0">
                <a:solidFill>
                  <a:srgbClr val="000000"/>
                </a:solidFill>
                <a:effectLst/>
                <a:latin typeface="NimbusMonL-Regu"/>
              </a:rPr>
              <a:t> </a:t>
            </a:r>
            <a:r>
              <a:rPr lang="en-US" altLang="zh-CN" sz="1800" b="0" i="0" dirty="0">
                <a:solidFill>
                  <a:srgbClr val="000000"/>
                </a:solidFill>
                <a:effectLst/>
                <a:latin typeface="CMR10"/>
              </a:rPr>
              <a:t>introduces a new variable combined with gradients, decreasing the variance of local iteration [8].</a:t>
            </a:r>
            <a:r>
              <a:rPr lang="en-US" altLang="zh-CN" dirty="0"/>
              <a:t> </a:t>
            </a:r>
            <a:br>
              <a:rPr lang="en-US" altLang="zh-CN" dirty="0"/>
            </a:br>
            <a:endParaRPr lang="zh-CN" altLang="en-US" dirty="0"/>
          </a:p>
        </p:txBody>
      </p:sp>
    </p:spTree>
    <p:extLst>
      <p:ext uri="{BB962C8B-B14F-4D97-AF65-F5344CB8AC3E}">
        <p14:creationId xmlns:p14="http://schemas.microsoft.com/office/powerpoint/2010/main" val="97289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961" y="123196"/>
            <a:ext cx="3306546" cy="584775"/>
          </a:xfrm>
          <a:prstGeom prst="rect">
            <a:avLst/>
          </a:prstGeom>
          <a:noFill/>
        </p:spPr>
        <p:txBody>
          <a:bodyPr wrap="none" rtlCol="0">
            <a:spAutoFit/>
          </a:bodyPr>
          <a:lstStyle/>
          <a:p>
            <a:r>
              <a:rPr lang="en-US" altLang="zh-CN" sz="3200" dirty="0">
                <a:solidFill>
                  <a:schemeClr val="accent3"/>
                </a:solidFill>
                <a:latin typeface="Geometr706 BlkCn BT" panose="020B0706030503030204" pitchFamily="34" charset="0"/>
              </a:rPr>
              <a:t>Approach-Abstract</a:t>
            </a:r>
            <a:endParaRPr lang="zh-CN" altLang="en-US" sz="3200" dirty="0">
              <a:solidFill>
                <a:schemeClr val="accent3"/>
              </a:solidFill>
              <a:latin typeface="Geometr706 BlkCn BT" panose="020B0706030503030204" pitchFamily="34" charset="0"/>
            </a:endParaRP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12" name="文本框 11">
            <a:extLst>
              <a:ext uri="{FF2B5EF4-FFF2-40B4-BE49-F238E27FC236}">
                <a16:creationId xmlns:a16="http://schemas.microsoft.com/office/drawing/2014/main" id="{3A414581-44DA-42C0-953F-871F5577BF2E}"/>
              </a:ext>
            </a:extLst>
          </p:cNvPr>
          <p:cNvSpPr txBox="1"/>
          <p:nvPr/>
        </p:nvSpPr>
        <p:spPr>
          <a:xfrm>
            <a:off x="197961" y="1162735"/>
            <a:ext cx="6096000" cy="646331"/>
          </a:xfrm>
          <a:prstGeom prst="rect">
            <a:avLst/>
          </a:prstGeom>
          <a:noFill/>
        </p:spPr>
        <p:txBody>
          <a:bodyPr wrap="square">
            <a:spAutoFit/>
          </a:bodyPr>
          <a:lstStyle/>
          <a:p>
            <a:r>
              <a:rPr lang="en-US" altLang="zh-CN" sz="1800" b="0" i="0" dirty="0" err="1">
                <a:solidFill>
                  <a:srgbClr val="000000"/>
                </a:solidFill>
                <a:effectLst/>
                <a:latin typeface="NimbusMonL-Regu"/>
              </a:rPr>
              <a:t>FedSmart</a:t>
            </a:r>
            <a:r>
              <a:rPr lang="en-US" altLang="zh-CN" dirty="0"/>
              <a:t> </a:t>
            </a:r>
            <a:br>
              <a:rPr lang="en-US" altLang="zh-CN" dirty="0"/>
            </a:br>
            <a:endParaRPr lang="zh-CN" altLang="en-US" dirty="0"/>
          </a:p>
        </p:txBody>
      </p:sp>
      <p:sp>
        <p:nvSpPr>
          <p:cNvPr id="14" name="文本框 13">
            <a:extLst>
              <a:ext uri="{FF2B5EF4-FFF2-40B4-BE49-F238E27FC236}">
                <a16:creationId xmlns:a16="http://schemas.microsoft.com/office/drawing/2014/main" id="{29140D87-6E1A-4222-9830-1F5E8E9C1DCA}"/>
              </a:ext>
            </a:extLst>
          </p:cNvPr>
          <p:cNvSpPr txBox="1"/>
          <p:nvPr/>
        </p:nvSpPr>
        <p:spPr>
          <a:xfrm>
            <a:off x="197960" y="2198291"/>
            <a:ext cx="11028839" cy="3416320"/>
          </a:xfrm>
          <a:prstGeom prst="rect">
            <a:avLst/>
          </a:prstGeom>
          <a:noFill/>
        </p:spPr>
        <p:txBody>
          <a:bodyPr wrap="square">
            <a:spAutoFit/>
          </a:bodyPr>
          <a:lstStyle/>
          <a:p>
            <a:r>
              <a:rPr lang="en-US" altLang="zh-CN" sz="1800" b="0" i="0" dirty="0">
                <a:solidFill>
                  <a:srgbClr val="000000"/>
                </a:solidFill>
                <a:effectLst/>
                <a:latin typeface="CMR10"/>
              </a:rPr>
              <a:t>1.In this mechanism, the FL participant is smart enough to gain information from others who have similar data property. </a:t>
            </a:r>
          </a:p>
          <a:p>
            <a:endParaRPr lang="en-US" altLang="zh-CN" dirty="0">
              <a:solidFill>
                <a:srgbClr val="000000"/>
              </a:solidFill>
              <a:latin typeface="CMR10"/>
            </a:endParaRPr>
          </a:p>
          <a:p>
            <a:endParaRPr lang="en-US" altLang="zh-CN" sz="1800" b="0" i="0" dirty="0">
              <a:solidFill>
                <a:srgbClr val="000000"/>
              </a:solidFill>
              <a:effectLst/>
              <a:latin typeface="CMR10"/>
            </a:endParaRPr>
          </a:p>
          <a:p>
            <a:r>
              <a:rPr lang="en-US" altLang="zh-CN" sz="1800" b="0" i="0" dirty="0">
                <a:solidFill>
                  <a:srgbClr val="000000"/>
                </a:solidFill>
                <a:effectLst/>
                <a:latin typeface="CMR10"/>
              </a:rPr>
              <a:t>2.In another aspect, </a:t>
            </a:r>
            <a:r>
              <a:rPr lang="en-US" altLang="zh-CN" sz="1800" b="0" i="0" dirty="0" err="1">
                <a:solidFill>
                  <a:srgbClr val="000000"/>
                </a:solidFill>
                <a:effectLst/>
                <a:latin typeface="NimbusMonL-Regu"/>
              </a:rPr>
              <a:t>FedSmart</a:t>
            </a:r>
            <a:r>
              <a:rPr lang="en-US" altLang="zh-CN" dirty="0">
                <a:solidFill>
                  <a:srgbClr val="000000"/>
                </a:solidFill>
                <a:latin typeface="NimbusMonL-Regu"/>
              </a:rPr>
              <a:t> </a:t>
            </a:r>
            <a:r>
              <a:rPr lang="en-US" altLang="zh-CN" sz="1800" b="0" i="0" dirty="0">
                <a:solidFill>
                  <a:srgbClr val="000000"/>
                </a:solidFill>
                <a:effectLst/>
                <a:latin typeface="CMR10"/>
              </a:rPr>
              <a:t>can be used to test whether the model from other clients is useful to every</a:t>
            </a:r>
            <a:br>
              <a:rPr lang="en-US" altLang="zh-CN" sz="1800" b="0" i="0" dirty="0">
                <a:solidFill>
                  <a:srgbClr val="000000"/>
                </a:solidFill>
                <a:effectLst/>
                <a:latin typeface="CMR10"/>
              </a:rPr>
            </a:br>
            <a:r>
              <a:rPr lang="en-US" altLang="zh-CN" sz="1800" b="0" i="0" dirty="0">
                <a:solidFill>
                  <a:srgbClr val="000000"/>
                </a:solidFill>
                <a:effectLst/>
                <a:latin typeface="CMR10"/>
              </a:rPr>
              <a:t>client’s side. </a:t>
            </a:r>
          </a:p>
          <a:p>
            <a:endParaRPr lang="en-US" altLang="zh-CN" dirty="0">
              <a:solidFill>
                <a:srgbClr val="000000"/>
              </a:solidFill>
              <a:latin typeface="CMR10"/>
            </a:endParaRPr>
          </a:p>
          <a:p>
            <a:endParaRPr lang="en-US" altLang="zh-CN" sz="1800" b="0" i="0" dirty="0">
              <a:solidFill>
                <a:srgbClr val="000000"/>
              </a:solidFill>
              <a:effectLst/>
              <a:latin typeface="CMR10"/>
            </a:endParaRPr>
          </a:p>
          <a:p>
            <a:r>
              <a:rPr lang="en-US" altLang="zh-CN" sz="1800" b="0" i="0" dirty="0">
                <a:solidFill>
                  <a:srgbClr val="000000"/>
                </a:solidFill>
                <a:effectLst/>
                <a:latin typeface="CMR10"/>
              </a:rPr>
              <a:t>3.Furthermore, </a:t>
            </a:r>
            <a:r>
              <a:rPr lang="en-US" altLang="zh-CN" sz="1800" b="0" i="0" dirty="0" err="1">
                <a:solidFill>
                  <a:srgbClr val="000000"/>
                </a:solidFill>
                <a:effectLst/>
                <a:latin typeface="NimbusMonL-Regu"/>
              </a:rPr>
              <a:t>FedSmart</a:t>
            </a:r>
            <a:r>
              <a:rPr lang="en-US" altLang="zh-CN" sz="1800" b="0" i="0" dirty="0">
                <a:solidFill>
                  <a:srgbClr val="000000"/>
                </a:solidFill>
                <a:effectLst/>
                <a:latin typeface="NimbusMonL-Regu"/>
              </a:rPr>
              <a:t> </a:t>
            </a:r>
            <a:r>
              <a:rPr lang="en-US" altLang="zh-CN" sz="1800" b="0" i="0" dirty="0">
                <a:solidFill>
                  <a:srgbClr val="000000"/>
                </a:solidFill>
                <a:effectLst/>
                <a:latin typeface="CMR10"/>
              </a:rPr>
              <a:t>can be treated as a kind of latent incentive mechanism, the selfish sides who provide unrealistic or unqualified data will be naturally filtered out via decreasing the weight, only the ones who provide their valuable data can benefit from the group with the similar distributions.</a:t>
            </a:r>
            <a:r>
              <a:rPr lang="en-US" altLang="zh-CN" dirty="0"/>
              <a:t> </a:t>
            </a:r>
            <a:br>
              <a:rPr lang="en-US" altLang="zh-CN" dirty="0"/>
            </a:b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2" name="文本框 1">
            <a:extLst>
              <a:ext uri="{FF2B5EF4-FFF2-40B4-BE49-F238E27FC236}">
                <a16:creationId xmlns:a16="http://schemas.microsoft.com/office/drawing/2014/main" id="{280B1E9E-ADA7-430C-8953-A4BECA15B45E}"/>
              </a:ext>
            </a:extLst>
          </p:cNvPr>
          <p:cNvSpPr txBox="1"/>
          <p:nvPr/>
        </p:nvSpPr>
        <p:spPr>
          <a:xfrm>
            <a:off x="197960" y="123196"/>
            <a:ext cx="8558690" cy="1077218"/>
          </a:xfrm>
          <a:prstGeom prst="rect">
            <a:avLst/>
          </a:prstGeom>
          <a:noFill/>
        </p:spPr>
        <p:txBody>
          <a:bodyPr wrap="square" rtlCol="0">
            <a:spAutoFit/>
          </a:bodyPr>
          <a:lstStyle/>
          <a:p>
            <a:r>
              <a:rPr lang="en-US" altLang="zh-CN" sz="3200" dirty="0">
                <a:solidFill>
                  <a:schemeClr val="accent3"/>
                </a:solidFill>
                <a:latin typeface="Geometr706 BlkCn BT" panose="020B0706030503030204" pitchFamily="34" charset="0"/>
              </a:rPr>
              <a:t>Approach-The Information Transfer Framework </a:t>
            </a:r>
            <a:br>
              <a:rPr lang="en-US" altLang="zh-CN" sz="3200" dirty="0"/>
            </a:br>
            <a:endParaRPr lang="zh-CN" altLang="en-US" sz="3200" dirty="0">
              <a:solidFill>
                <a:schemeClr val="accent3"/>
              </a:solidFill>
              <a:latin typeface="Geometr706 BlkCn BT" panose="020B0706030503030204" pitchFamily="34" charset="0"/>
            </a:endParaRPr>
          </a:p>
        </p:txBody>
      </p:sp>
      <p:pic>
        <p:nvPicPr>
          <p:cNvPr id="5" name="图片 4">
            <a:extLst>
              <a:ext uri="{FF2B5EF4-FFF2-40B4-BE49-F238E27FC236}">
                <a16:creationId xmlns:a16="http://schemas.microsoft.com/office/drawing/2014/main" id="{AEBA4E93-0885-4BCC-AF24-AE697AEE9003}"/>
              </a:ext>
            </a:extLst>
          </p:cNvPr>
          <p:cNvPicPr>
            <a:picLocks noChangeAspect="1"/>
          </p:cNvPicPr>
          <p:nvPr/>
        </p:nvPicPr>
        <p:blipFill rotWithShape="1">
          <a:blip r:embed="rId3">
            <a:extLst>
              <a:ext uri="{28A0092B-C50C-407E-A947-70E740481C1C}">
                <a14:useLocalDpi xmlns:a14="http://schemas.microsoft.com/office/drawing/2010/main" val="0"/>
              </a:ext>
            </a:extLst>
          </a:blip>
          <a:srcRect t="21999"/>
          <a:stretch/>
        </p:blipFill>
        <p:spPr>
          <a:xfrm>
            <a:off x="1815945" y="1200414"/>
            <a:ext cx="7023255" cy="2611966"/>
          </a:xfrm>
          <a:prstGeom prst="rect">
            <a:avLst/>
          </a:prstGeom>
        </p:spPr>
      </p:pic>
      <p:sp>
        <p:nvSpPr>
          <p:cNvPr id="13" name="文本框 12">
            <a:extLst>
              <a:ext uri="{FF2B5EF4-FFF2-40B4-BE49-F238E27FC236}">
                <a16:creationId xmlns:a16="http://schemas.microsoft.com/office/drawing/2014/main" id="{CA3ABDA6-DD21-4D1D-9852-6E656C985B09}"/>
              </a:ext>
            </a:extLst>
          </p:cNvPr>
          <p:cNvSpPr txBox="1"/>
          <p:nvPr/>
        </p:nvSpPr>
        <p:spPr>
          <a:xfrm>
            <a:off x="1115345" y="4708089"/>
            <a:ext cx="9759950" cy="1200329"/>
          </a:xfrm>
          <a:prstGeom prst="rect">
            <a:avLst/>
          </a:prstGeom>
          <a:noFill/>
        </p:spPr>
        <p:txBody>
          <a:bodyPr wrap="square">
            <a:spAutoFit/>
          </a:bodyPr>
          <a:lstStyle/>
          <a:p>
            <a:r>
              <a:rPr lang="en-US" altLang="zh-CN" sz="1800" b="0" i="0" dirty="0">
                <a:solidFill>
                  <a:srgbClr val="000000"/>
                </a:solidFill>
                <a:effectLst/>
                <a:latin typeface="CMR10"/>
              </a:rPr>
              <a:t>      All clients do the training respectively using local data. After the model is updated, each client sends the local model information to the server. Clients send the gradient training with their local data to the server; the server packs these changes and sends back, i.e. </a:t>
            </a:r>
            <a:r>
              <a:rPr lang="en-US" altLang="zh-CN" sz="1800" b="0" i="0" dirty="0">
                <a:solidFill>
                  <a:srgbClr val="000000"/>
                </a:solidFill>
                <a:effectLst/>
                <a:latin typeface="CMMI10"/>
              </a:rPr>
              <a:t>∆</a:t>
            </a:r>
            <a:r>
              <a:rPr lang="en-US" altLang="zh-CN" sz="1800" b="0" i="0" dirty="0" err="1">
                <a:solidFill>
                  <a:srgbClr val="000000"/>
                </a:solidFill>
                <a:effectLst/>
                <a:latin typeface="CMMI10"/>
              </a:rPr>
              <a:t>Θ</a:t>
            </a:r>
            <a:r>
              <a:rPr lang="en-US" altLang="zh-CN" sz="800" b="0" i="0" dirty="0" err="1">
                <a:solidFill>
                  <a:srgbClr val="000000"/>
                </a:solidFill>
                <a:effectLst/>
                <a:latin typeface="CMMI7"/>
              </a:rPr>
              <a:t>t</a:t>
            </a:r>
            <a:r>
              <a:rPr lang="en-US" altLang="zh-CN" sz="1800" b="0" i="0" dirty="0">
                <a:solidFill>
                  <a:srgbClr val="000000"/>
                </a:solidFill>
                <a:effectLst/>
                <a:latin typeface="CMR10"/>
              </a:rPr>
              <a:t>(</a:t>
            </a:r>
            <a:r>
              <a:rPr lang="en-US" altLang="zh-CN" sz="1800" b="0" i="0" dirty="0">
                <a:solidFill>
                  <a:srgbClr val="000000"/>
                </a:solidFill>
                <a:effectLst/>
                <a:latin typeface="CMMI10"/>
              </a:rPr>
              <a:t>∆θ</a:t>
            </a:r>
            <a:r>
              <a:rPr lang="en-US" altLang="zh-CN" sz="800" b="0" i="0" dirty="0">
                <a:solidFill>
                  <a:srgbClr val="000000"/>
                </a:solidFill>
                <a:effectLst/>
                <a:latin typeface="CMR7"/>
              </a:rPr>
              <a:t>1</a:t>
            </a:r>
            <a:r>
              <a:rPr lang="en-US" altLang="zh-CN" sz="800" b="0" i="0" dirty="0">
                <a:solidFill>
                  <a:srgbClr val="000000"/>
                </a:solidFill>
                <a:effectLst/>
                <a:latin typeface="CMMI7"/>
              </a:rPr>
              <a:t>t</a:t>
            </a:r>
            <a:r>
              <a:rPr lang="en-US" altLang="zh-CN" sz="1800" b="0" i="0" dirty="0">
                <a:solidFill>
                  <a:srgbClr val="000000"/>
                </a:solidFill>
                <a:effectLst/>
                <a:latin typeface="CMMI10"/>
              </a:rPr>
              <a:t>, ∆θ</a:t>
            </a:r>
            <a:r>
              <a:rPr lang="en-US" altLang="zh-CN" sz="800" b="0" i="0" dirty="0">
                <a:solidFill>
                  <a:srgbClr val="000000"/>
                </a:solidFill>
                <a:effectLst/>
                <a:latin typeface="CMR7"/>
              </a:rPr>
              <a:t>2</a:t>
            </a:r>
            <a:r>
              <a:rPr lang="en-US" altLang="zh-CN" sz="800" b="0" i="0" dirty="0">
                <a:solidFill>
                  <a:srgbClr val="000000"/>
                </a:solidFill>
                <a:effectLst/>
                <a:latin typeface="CMMI7"/>
              </a:rPr>
              <a:t>t</a:t>
            </a:r>
            <a:r>
              <a:rPr lang="en-US" altLang="zh-CN" sz="1800" b="0" i="0" dirty="0">
                <a:solidFill>
                  <a:srgbClr val="000000"/>
                </a:solidFill>
                <a:effectLst/>
                <a:latin typeface="CMMI10"/>
              </a:rPr>
              <a:t>, ..., ∆</a:t>
            </a:r>
            <a:r>
              <a:rPr lang="en-US" altLang="zh-CN" sz="1800" b="0" i="0" dirty="0" err="1">
                <a:solidFill>
                  <a:srgbClr val="000000"/>
                </a:solidFill>
                <a:effectLst/>
                <a:latin typeface="CMMI10"/>
              </a:rPr>
              <a:t>θ</a:t>
            </a:r>
            <a:r>
              <a:rPr lang="en-US" altLang="zh-CN" sz="800" b="0" i="0" dirty="0" err="1">
                <a:solidFill>
                  <a:srgbClr val="000000"/>
                </a:solidFill>
                <a:effectLst/>
                <a:latin typeface="CMMI7"/>
              </a:rPr>
              <a:t>nt</a:t>
            </a:r>
            <a:r>
              <a:rPr lang="en-US" altLang="zh-CN" sz="800" b="0" i="0" dirty="0">
                <a:solidFill>
                  <a:srgbClr val="000000"/>
                </a:solidFill>
                <a:effectLst/>
                <a:latin typeface="CMMI7"/>
              </a:rPr>
              <a:t> </a:t>
            </a:r>
            <a:r>
              <a:rPr lang="en-US" altLang="zh-CN" sz="1800" b="0" i="0" dirty="0">
                <a:solidFill>
                  <a:srgbClr val="000000"/>
                </a:solidFill>
                <a:effectLst/>
                <a:latin typeface="CMR10"/>
              </a:rPr>
              <a:t>) (see Fig. 1).</a:t>
            </a:r>
            <a:r>
              <a:rPr lang="en-US" altLang="zh-CN" dirty="0"/>
              <a:t> </a:t>
            </a:r>
            <a:br>
              <a:rPr lang="en-US" altLang="zh-CN" dirty="0"/>
            </a:b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961" y="86593"/>
            <a:ext cx="1776889" cy="1077218"/>
          </a:xfrm>
          <a:prstGeom prst="rect">
            <a:avLst/>
          </a:prstGeom>
          <a:noFill/>
        </p:spPr>
        <p:txBody>
          <a:bodyPr wrap="square" rtlCol="0">
            <a:spAutoFit/>
          </a:bodyPr>
          <a:lstStyle/>
          <a:p>
            <a:br>
              <a:rPr lang="en-US" altLang="zh-CN" sz="3200" dirty="0"/>
            </a:br>
            <a:endParaRPr lang="zh-CN" altLang="en-US" sz="3200" dirty="0">
              <a:solidFill>
                <a:schemeClr val="accent3"/>
              </a:solidFill>
              <a:latin typeface="Geometr706 BlkCn BT" panose="020B0706030503030204" pitchFamily="34" charset="0"/>
            </a:endParaRPr>
          </a:p>
        </p:txBody>
      </p:sp>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2" name="文本框 1">
            <a:extLst>
              <a:ext uri="{FF2B5EF4-FFF2-40B4-BE49-F238E27FC236}">
                <a16:creationId xmlns:a16="http://schemas.microsoft.com/office/drawing/2014/main" id="{793B5410-D7EB-4A6D-96C2-529F110CD93E}"/>
              </a:ext>
            </a:extLst>
          </p:cNvPr>
          <p:cNvSpPr txBox="1"/>
          <p:nvPr/>
        </p:nvSpPr>
        <p:spPr>
          <a:xfrm>
            <a:off x="197960" y="123196"/>
            <a:ext cx="8558690" cy="1569660"/>
          </a:xfrm>
          <a:prstGeom prst="rect">
            <a:avLst/>
          </a:prstGeom>
          <a:noFill/>
        </p:spPr>
        <p:txBody>
          <a:bodyPr wrap="square" rtlCol="0">
            <a:spAutoFit/>
          </a:bodyPr>
          <a:lstStyle/>
          <a:p>
            <a:r>
              <a:rPr lang="en-US" altLang="zh-CN" sz="3200" dirty="0">
                <a:solidFill>
                  <a:schemeClr val="accent3"/>
                </a:solidFill>
                <a:latin typeface="Geometr706 BlkCn BT" panose="020B0706030503030204" pitchFamily="34" charset="0"/>
              </a:rPr>
              <a:t>Approach-The Local Model Updating Mechanism </a:t>
            </a:r>
            <a:br>
              <a:rPr lang="en-US" altLang="zh-CN" sz="3200" dirty="0"/>
            </a:br>
            <a:br>
              <a:rPr lang="en-US" altLang="zh-CN" sz="3200" dirty="0"/>
            </a:br>
            <a:endParaRPr lang="zh-CN" altLang="en-US" sz="3200" dirty="0">
              <a:solidFill>
                <a:schemeClr val="accent3"/>
              </a:solidFill>
              <a:latin typeface="Geometr706 BlkCn BT" panose="020B0706030503030204" pitchFamily="34" charset="0"/>
            </a:endParaRPr>
          </a:p>
        </p:txBody>
      </p:sp>
      <p:sp>
        <p:nvSpPr>
          <p:cNvPr id="13" name="文本框 12">
            <a:extLst>
              <a:ext uri="{FF2B5EF4-FFF2-40B4-BE49-F238E27FC236}">
                <a16:creationId xmlns:a16="http://schemas.microsoft.com/office/drawing/2014/main" id="{0C29BFD2-CDC5-43B7-8480-9BB677C0F615}"/>
              </a:ext>
            </a:extLst>
          </p:cNvPr>
          <p:cNvSpPr txBox="1"/>
          <p:nvPr/>
        </p:nvSpPr>
        <p:spPr>
          <a:xfrm>
            <a:off x="1009650" y="1733215"/>
            <a:ext cx="8432800" cy="2862322"/>
          </a:xfrm>
          <a:prstGeom prst="rect">
            <a:avLst/>
          </a:prstGeom>
          <a:noFill/>
        </p:spPr>
        <p:txBody>
          <a:bodyPr wrap="square">
            <a:spAutoFit/>
          </a:bodyPr>
          <a:lstStyle/>
          <a:p>
            <a:r>
              <a:rPr lang="en-US" altLang="zh-CN" sz="1800" b="0" i="0" dirty="0">
                <a:solidFill>
                  <a:srgbClr val="000000"/>
                </a:solidFill>
                <a:effectLst/>
                <a:latin typeface="CMR10"/>
              </a:rPr>
              <a:t>The local model updating mechanism considers the mutual predicting ability of</a:t>
            </a:r>
            <a:br>
              <a:rPr lang="en-US" altLang="zh-CN" sz="1800" b="0" i="0" dirty="0">
                <a:solidFill>
                  <a:srgbClr val="000000"/>
                </a:solidFill>
                <a:effectLst/>
                <a:latin typeface="CMR10"/>
              </a:rPr>
            </a:br>
            <a:r>
              <a:rPr lang="en-US" altLang="zh-CN" sz="1800" b="0" i="0" dirty="0">
                <a:solidFill>
                  <a:srgbClr val="000000"/>
                </a:solidFill>
                <a:effectLst/>
                <a:latin typeface="CMR10"/>
              </a:rPr>
              <a:t>non-IID data. </a:t>
            </a:r>
            <a:r>
              <a:rPr lang="en-US" altLang="zh-CN" sz="1800" b="0" i="0" dirty="0">
                <a:solidFill>
                  <a:srgbClr val="FF0000"/>
                </a:solidFill>
                <a:effectLst/>
                <a:latin typeface="CMR10"/>
              </a:rPr>
              <a:t>If all clients train only one global model, it will inevitably lead to</a:t>
            </a:r>
            <a:br>
              <a:rPr lang="en-US" altLang="zh-CN" sz="1800" b="0" i="0" dirty="0">
                <a:solidFill>
                  <a:srgbClr val="FF0000"/>
                </a:solidFill>
                <a:effectLst/>
                <a:latin typeface="CMR10"/>
              </a:rPr>
            </a:br>
            <a:r>
              <a:rPr lang="en-US" altLang="zh-CN" sz="1800" b="0" i="0" dirty="0">
                <a:solidFill>
                  <a:srgbClr val="FF0000"/>
                </a:solidFill>
                <a:effectLst/>
                <a:latin typeface="CMR10"/>
              </a:rPr>
              <a:t>distribution or sample size discrimination. </a:t>
            </a:r>
            <a:r>
              <a:rPr lang="en-US" altLang="zh-CN" sz="1800" b="0" i="0" dirty="0" err="1">
                <a:solidFill>
                  <a:srgbClr val="FF0000"/>
                </a:solidFill>
                <a:effectLst/>
                <a:latin typeface="NimbusMonL-Regu"/>
              </a:rPr>
              <a:t>FedSmart</a:t>
            </a:r>
            <a:r>
              <a:rPr lang="en-US" altLang="zh-CN" sz="1800" b="0" i="0" dirty="0">
                <a:solidFill>
                  <a:srgbClr val="FF0000"/>
                </a:solidFill>
                <a:effectLst/>
                <a:latin typeface="NimbusMonL-Regu"/>
              </a:rPr>
              <a:t> </a:t>
            </a:r>
            <a:r>
              <a:rPr lang="en-US" altLang="zh-CN" sz="1800" b="0" i="0" dirty="0">
                <a:solidFill>
                  <a:srgbClr val="FF0000"/>
                </a:solidFill>
                <a:effectLst/>
                <a:latin typeface="CMR10"/>
              </a:rPr>
              <a:t>is designed to update the</a:t>
            </a:r>
            <a:br>
              <a:rPr lang="en-US" altLang="zh-CN" sz="1800" b="0" i="0" dirty="0">
                <a:solidFill>
                  <a:srgbClr val="FF0000"/>
                </a:solidFill>
                <a:effectLst/>
                <a:latin typeface="CMR10"/>
              </a:rPr>
            </a:br>
            <a:r>
              <a:rPr lang="en-US" altLang="zh-CN" sz="1800" b="0" i="0" dirty="0">
                <a:solidFill>
                  <a:srgbClr val="FF0000"/>
                </a:solidFill>
                <a:effectLst/>
                <a:latin typeface="CMR10"/>
              </a:rPr>
              <a:t>local model in the form of weights, which makes the model prefer to its self-side</a:t>
            </a:r>
            <a:br>
              <a:rPr lang="en-US" altLang="zh-CN" sz="1800" b="0" i="0" dirty="0">
                <a:solidFill>
                  <a:srgbClr val="FF0000"/>
                </a:solidFill>
                <a:effectLst/>
                <a:latin typeface="CMR10"/>
              </a:rPr>
            </a:br>
            <a:r>
              <a:rPr lang="en-US" altLang="zh-CN" sz="1800" b="0" i="0" dirty="0">
                <a:solidFill>
                  <a:srgbClr val="FF0000"/>
                </a:solidFill>
                <a:effectLst/>
                <a:latin typeface="CMR10"/>
              </a:rPr>
              <a:t>data. This approach actually optimizes the server model with the data from each</a:t>
            </a:r>
            <a:br>
              <a:rPr lang="en-US" altLang="zh-CN" sz="1800" b="0" i="0" dirty="0">
                <a:solidFill>
                  <a:srgbClr val="FF0000"/>
                </a:solidFill>
                <a:effectLst/>
                <a:latin typeface="CMR10"/>
              </a:rPr>
            </a:br>
            <a:r>
              <a:rPr lang="en-US" altLang="zh-CN" sz="1800" b="0" i="0" dirty="0">
                <a:solidFill>
                  <a:srgbClr val="FF0000"/>
                </a:solidFill>
                <a:effectLst/>
                <a:latin typeface="CMR10"/>
              </a:rPr>
              <a:t>client.</a:t>
            </a:r>
            <a:br>
              <a:rPr lang="en-US" altLang="zh-CN" sz="1800" b="0" i="0" dirty="0">
                <a:solidFill>
                  <a:srgbClr val="FF0000"/>
                </a:solidFill>
                <a:effectLst/>
                <a:latin typeface="CMR10"/>
              </a:rPr>
            </a:br>
            <a:r>
              <a:rPr lang="en-US" altLang="zh-CN" sz="1800" b="0" i="0" dirty="0">
                <a:solidFill>
                  <a:srgbClr val="000000"/>
                </a:solidFill>
                <a:effectLst/>
                <a:latin typeface="CMR10"/>
              </a:rPr>
              <a:t>At the time of initialization, the server initializes the model. When all clients</a:t>
            </a:r>
            <a:br>
              <a:rPr lang="en-US" altLang="zh-CN" sz="1800" b="0" i="0" dirty="0">
                <a:solidFill>
                  <a:srgbClr val="000000"/>
                </a:solidFill>
                <a:effectLst/>
                <a:latin typeface="CMR10"/>
              </a:rPr>
            </a:br>
            <a:r>
              <a:rPr lang="en-US" altLang="zh-CN" sz="1800" b="0" i="0" dirty="0">
                <a:solidFill>
                  <a:srgbClr val="000000"/>
                </a:solidFill>
                <a:effectLst/>
                <a:latin typeface="CMR10"/>
              </a:rPr>
              <a:t>receive the initial model, they will conduct a batch-size training and then launch</a:t>
            </a:r>
            <a:br>
              <a:rPr lang="en-US" altLang="zh-CN" sz="1800" b="0" i="0" dirty="0">
                <a:solidFill>
                  <a:srgbClr val="000000"/>
                </a:solidFill>
                <a:effectLst/>
                <a:latin typeface="CMR10"/>
              </a:rPr>
            </a:br>
            <a:r>
              <a:rPr lang="en-US" altLang="zh-CN" sz="1800" b="0" i="0" dirty="0">
                <a:solidFill>
                  <a:srgbClr val="000000"/>
                </a:solidFill>
                <a:effectLst/>
                <a:latin typeface="CMR10"/>
              </a:rPr>
              <a:t>the information transfer as mentioned above.</a:t>
            </a:r>
            <a:r>
              <a:rPr lang="en-US" altLang="zh-CN" dirty="0"/>
              <a:t> </a:t>
            </a:r>
            <a:br>
              <a:rPr lang="en-US" altLang="zh-CN" dirty="0"/>
            </a:b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961" y="86593"/>
            <a:ext cx="1776889" cy="1077218"/>
          </a:xfrm>
          <a:prstGeom prst="rect">
            <a:avLst/>
          </a:prstGeom>
          <a:noFill/>
        </p:spPr>
        <p:txBody>
          <a:bodyPr wrap="square" rtlCol="0">
            <a:spAutoFit/>
          </a:bodyPr>
          <a:lstStyle/>
          <a:p>
            <a:br>
              <a:rPr lang="en-US" altLang="zh-CN" sz="3200" dirty="0"/>
            </a:br>
            <a:endParaRPr lang="zh-CN" altLang="en-US" sz="3200" dirty="0">
              <a:solidFill>
                <a:schemeClr val="accent3"/>
              </a:solidFill>
              <a:latin typeface="Geometr706 BlkCn BT" panose="020B0706030503030204" pitchFamily="34" charset="0"/>
            </a:endParaRPr>
          </a:p>
        </p:txBody>
      </p:sp>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2" name="文本框 1">
            <a:extLst>
              <a:ext uri="{FF2B5EF4-FFF2-40B4-BE49-F238E27FC236}">
                <a16:creationId xmlns:a16="http://schemas.microsoft.com/office/drawing/2014/main" id="{793B5410-D7EB-4A6D-96C2-529F110CD93E}"/>
              </a:ext>
            </a:extLst>
          </p:cNvPr>
          <p:cNvSpPr txBox="1"/>
          <p:nvPr/>
        </p:nvSpPr>
        <p:spPr>
          <a:xfrm>
            <a:off x="300550" y="151101"/>
            <a:ext cx="8558690" cy="2062103"/>
          </a:xfrm>
          <a:prstGeom prst="rect">
            <a:avLst/>
          </a:prstGeom>
          <a:noFill/>
        </p:spPr>
        <p:txBody>
          <a:bodyPr wrap="square" rtlCol="0">
            <a:spAutoFit/>
          </a:bodyPr>
          <a:lstStyle>
            <a:defPPr>
              <a:defRPr lang="zh-CN"/>
            </a:defPPr>
            <a:lvl1pPr>
              <a:defRPr sz="3200">
                <a:solidFill>
                  <a:schemeClr val="accent3"/>
                </a:solidFill>
                <a:latin typeface="Geometr706 BlkCn BT" panose="020B0706030503030204" pitchFamily="34" charset="0"/>
              </a:defRPr>
            </a:lvl1pPr>
          </a:lstStyle>
          <a:p>
            <a:r>
              <a:rPr lang="en-US" altLang="zh-CN" dirty="0"/>
              <a:t>Approach-Performance-Based Weight Allocation </a:t>
            </a:r>
            <a:br>
              <a:rPr lang="en-US" altLang="zh-CN" dirty="0"/>
            </a:br>
            <a:r>
              <a:rPr lang="en-US" altLang="zh-CN" dirty="0"/>
              <a:t> </a:t>
            </a:r>
            <a:br>
              <a:rPr lang="en-US" altLang="zh-CN" dirty="0"/>
            </a:br>
            <a:br>
              <a:rPr lang="en-US" altLang="zh-CN" dirty="0"/>
            </a:br>
            <a:endParaRPr lang="zh-CN" altLang="en-US" dirty="0"/>
          </a:p>
        </p:txBody>
      </p:sp>
      <p:sp>
        <p:nvSpPr>
          <p:cNvPr id="7" name="文本框 6">
            <a:extLst>
              <a:ext uri="{FF2B5EF4-FFF2-40B4-BE49-F238E27FC236}">
                <a16:creationId xmlns:a16="http://schemas.microsoft.com/office/drawing/2014/main" id="{5C877A85-756B-479F-9891-036B889612EC}"/>
              </a:ext>
            </a:extLst>
          </p:cNvPr>
          <p:cNvSpPr txBox="1"/>
          <p:nvPr/>
        </p:nvSpPr>
        <p:spPr>
          <a:xfrm>
            <a:off x="838199" y="873450"/>
            <a:ext cx="9702800" cy="1200329"/>
          </a:xfrm>
          <a:prstGeom prst="rect">
            <a:avLst/>
          </a:prstGeom>
          <a:noFill/>
        </p:spPr>
        <p:txBody>
          <a:bodyPr wrap="square">
            <a:spAutoFit/>
          </a:bodyPr>
          <a:lstStyle/>
          <a:p>
            <a:r>
              <a:rPr lang="en-US" altLang="zh-CN" sz="1800" b="0" i="0" dirty="0">
                <a:solidFill>
                  <a:srgbClr val="000000"/>
                </a:solidFill>
                <a:effectLst/>
                <a:latin typeface="CMR10"/>
              </a:rPr>
              <a:t>The performance of all the clients is taken into consideration, the principle, in brief, is that the weight of model will be smartly adjusted to the accuracy of each client.</a:t>
            </a:r>
            <a:br>
              <a:rPr lang="en-US" altLang="zh-CN" sz="1800" b="0" i="0" dirty="0">
                <a:solidFill>
                  <a:srgbClr val="000000"/>
                </a:solidFill>
                <a:effectLst/>
                <a:latin typeface="CMR10"/>
              </a:rPr>
            </a:br>
            <a:r>
              <a:rPr lang="en-US" altLang="zh-CN" sz="1800" b="0" i="0" dirty="0">
                <a:solidFill>
                  <a:srgbClr val="000000"/>
                </a:solidFill>
                <a:effectLst/>
                <a:latin typeface="CMSY10"/>
              </a:rPr>
              <a:t>||</a:t>
            </a:r>
            <a:r>
              <a:rPr lang="en-US" altLang="zh-CN" sz="1800" b="0" i="0" dirty="0">
                <a:solidFill>
                  <a:srgbClr val="000000"/>
                </a:solidFill>
                <a:effectLst/>
                <a:latin typeface="CMMI10"/>
              </a:rPr>
              <a:t>w</a:t>
            </a:r>
            <a:r>
              <a:rPr lang="en-US" altLang="zh-CN" sz="800" b="0" i="0" dirty="0">
                <a:solidFill>
                  <a:srgbClr val="000000"/>
                </a:solidFill>
                <a:effectLst/>
                <a:latin typeface="CMMI7"/>
              </a:rPr>
              <a:t>it</a:t>
            </a:r>
            <a:r>
              <a:rPr lang="en-US" altLang="zh-CN" sz="1800" b="0" i="0" dirty="0">
                <a:solidFill>
                  <a:srgbClr val="000000"/>
                </a:solidFill>
                <a:effectLst/>
                <a:latin typeface="CMSY10"/>
              </a:rPr>
              <a:t>|| </a:t>
            </a:r>
            <a:r>
              <a:rPr lang="en-US" altLang="zh-CN" sz="1800" b="0" i="0" dirty="0">
                <a:solidFill>
                  <a:srgbClr val="000000"/>
                </a:solidFill>
                <a:effectLst/>
                <a:latin typeface="CMR10"/>
              </a:rPr>
              <a:t>= </a:t>
            </a:r>
            <a:r>
              <a:rPr lang="en-US" altLang="zh-CN" sz="1800" b="0" i="0" dirty="0">
                <a:solidFill>
                  <a:srgbClr val="000000"/>
                </a:solidFill>
                <a:effectLst/>
                <a:latin typeface="CMSY10"/>
              </a:rPr>
              <a:t>||</a:t>
            </a:r>
            <a:r>
              <a:rPr lang="en-US" altLang="zh-CN" sz="1800" b="0" i="0" dirty="0">
                <a:solidFill>
                  <a:srgbClr val="000000"/>
                </a:solidFill>
                <a:effectLst/>
                <a:latin typeface="CMMI10"/>
              </a:rPr>
              <a:t>w</a:t>
            </a:r>
            <a:r>
              <a:rPr lang="en-US" altLang="zh-CN" sz="800" b="0" i="0" dirty="0">
                <a:solidFill>
                  <a:srgbClr val="000000"/>
                </a:solidFill>
                <a:effectLst/>
                <a:latin typeface="CMMI7"/>
              </a:rPr>
              <a:t>it</a:t>
            </a:r>
            <a:r>
              <a:rPr lang="en-US" altLang="zh-CN" sz="800" b="0" i="0" dirty="0">
                <a:solidFill>
                  <a:srgbClr val="000000"/>
                </a:solidFill>
                <a:effectLst/>
                <a:latin typeface="CMSY7"/>
              </a:rPr>
              <a:t>-</a:t>
            </a:r>
            <a:r>
              <a:rPr lang="en-US" altLang="zh-CN" sz="800" b="0" i="0" dirty="0">
                <a:solidFill>
                  <a:srgbClr val="000000"/>
                </a:solidFill>
                <a:effectLst/>
                <a:latin typeface="CMR7"/>
              </a:rPr>
              <a:t>1 </a:t>
            </a:r>
            <a:r>
              <a:rPr lang="en-US" altLang="zh-CN" sz="1800" b="0" i="0" dirty="0">
                <a:solidFill>
                  <a:srgbClr val="000000"/>
                </a:solidFill>
                <a:effectLst/>
                <a:latin typeface="CMR10"/>
              </a:rPr>
              <a:t>+ </a:t>
            </a:r>
            <a:r>
              <a:rPr lang="en-US" altLang="zh-CN" sz="1800" b="0" i="0" dirty="0">
                <a:solidFill>
                  <a:srgbClr val="000000"/>
                </a:solidFill>
                <a:effectLst/>
                <a:latin typeface="CMMI10"/>
              </a:rPr>
              <a:t>η</a:t>
            </a:r>
            <a:r>
              <a:rPr lang="en-US" altLang="zh-CN" sz="1800" b="0" i="0" dirty="0">
                <a:solidFill>
                  <a:srgbClr val="000000"/>
                </a:solidFill>
                <a:effectLst/>
                <a:latin typeface="CMR10"/>
              </a:rPr>
              <a:t>(</a:t>
            </a:r>
            <a:r>
              <a:rPr lang="en-US" altLang="zh-CN" sz="1800" b="0" i="0" dirty="0">
                <a:solidFill>
                  <a:srgbClr val="000000"/>
                </a:solidFill>
                <a:effectLst/>
                <a:latin typeface="CMMI10"/>
              </a:rPr>
              <a:t>acc</a:t>
            </a:r>
            <a:r>
              <a:rPr lang="en-US" altLang="zh-CN" sz="800" b="0" i="0" dirty="0">
                <a:solidFill>
                  <a:srgbClr val="000000"/>
                </a:solidFill>
                <a:effectLst/>
                <a:latin typeface="CMMI7"/>
              </a:rPr>
              <a:t>t </a:t>
            </a:r>
            <a:r>
              <a:rPr lang="en-US" altLang="zh-CN" sz="800" b="0" i="0" dirty="0" err="1">
                <a:solidFill>
                  <a:srgbClr val="000000"/>
                </a:solidFill>
                <a:effectLst/>
                <a:latin typeface="CMMI7"/>
              </a:rPr>
              <a:t>i</a:t>
            </a:r>
            <a:r>
              <a:rPr lang="en-US" altLang="zh-CN" sz="800" b="0" i="0" dirty="0">
                <a:solidFill>
                  <a:srgbClr val="000000"/>
                </a:solidFill>
                <a:effectLst/>
                <a:latin typeface="CMMI7"/>
              </a:rPr>
              <a:t> </a:t>
            </a:r>
            <a:r>
              <a:rPr lang="en-US" altLang="zh-CN" sz="1800" b="0" i="0" dirty="0">
                <a:solidFill>
                  <a:srgbClr val="000000"/>
                </a:solidFill>
                <a:effectLst/>
                <a:latin typeface="CMSY10"/>
              </a:rPr>
              <a:t>- </a:t>
            </a:r>
            <a:r>
              <a:rPr lang="en-US" altLang="zh-CN" sz="1800" b="0" i="0" dirty="0">
                <a:solidFill>
                  <a:srgbClr val="000000"/>
                </a:solidFill>
                <a:effectLst/>
                <a:latin typeface="CMMI10"/>
              </a:rPr>
              <a:t>acc</a:t>
            </a:r>
            <a:r>
              <a:rPr lang="en-US" altLang="zh-CN" sz="800" b="0" i="0" dirty="0">
                <a:solidFill>
                  <a:srgbClr val="000000"/>
                </a:solidFill>
                <a:effectLst/>
                <a:latin typeface="CMMI7"/>
              </a:rPr>
              <a:t>t median</a:t>
            </a:r>
            <a:r>
              <a:rPr lang="en-US" altLang="zh-CN" sz="1800" b="0" i="0" dirty="0">
                <a:solidFill>
                  <a:srgbClr val="000000"/>
                </a:solidFill>
                <a:effectLst/>
                <a:latin typeface="CMR10"/>
              </a:rPr>
              <a:t>)</a:t>
            </a:r>
            <a:r>
              <a:rPr lang="en-US" altLang="zh-CN" sz="1800" b="0" i="0" dirty="0">
                <a:solidFill>
                  <a:srgbClr val="000000"/>
                </a:solidFill>
                <a:effectLst/>
                <a:latin typeface="CMSY10"/>
              </a:rPr>
              <a:t>||</a:t>
            </a:r>
            <a:r>
              <a:rPr lang="en-US" altLang="zh-CN" sz="800" b="0" i="0" dirty="0">
                <a:solidFill>
                  <a:srgbClr val="000000"/>
                </a:solidFill>
                <a:effectLst/>
                <a:latin typeface="CMR7"/>
              </a:rPr>
              <a:t>1 </a:t>
            </a:r>
            <a:r>
              <a:rPr lang="en-US" altLang="zh-CN" sz="1800" b="0" i="0" dirty="0">
                <a:solidFill>
                  <a:srgbClr val="000000"/>
                </a:solidFill>
                <a:effectLst/>
                <a:latin typeface="CMR10"/>
              </a:rPr>
              <a:t>(1)</a:t>
            </a:r>
            <a:r>
              <a:rPr lang="en-US" altLang="zh-CN" dirty="0"/>
              <a:t> </a:t>
            </a:r>
            <a:br>
              <a:rPr lang="en-US" altLang="zh-CN" dirty="0"/>
            </a:br>
            <a:endParaRPr lang="zh-CN" altLang="en-US" dirty="0"/>
          </a:p>
        </p:txBody>
      </p:sp>
      <p:sp>
        <p:nvSpPr>
          <p:cNvPr id="9" name="文本框 8">
            <a:extLst>
              <a:ext uri="{FF2B5EF4-FFF2-40B4-BE49-F238E27FC236}">
                <a16:creationId xmlns:a16="http://schemas.microsoft.com/office/drawing/2014/main" id="{1FC2B423-2FBC-419B-8A96-DA15327AD44F}"/>
              </a:ext>
            </a:extLst>
          </p:cNvPr>
          <p:cNvSpPr txBox="1"/>
          <p:nvPr/>
        </p:nvSpPr>
        <p:spPr>
          <a:xfrm>
            <a:off x="838199" y="1865329"/>
            <a:ext cx="10071100" cy="923330"/>
          </a:xfrm>
          <a:prstGeom prst="rect">
            <a:avLst/>
          </a:prstGeom>
          <a:noFill/>
        </p:spPr>
        <p:txBody>
          <a:bodyPr wrap="square">
            <a:spAutoFit/>
          </a:bodyPr>
          <a:lstStyle/>
          <a:p>
            <a:r>
              <a:rPr lang="en-US" altLang="zh-CN" sz="1800" b="0" i="0" dirty="0">
                <a:solidFill>
                  <a:srgbClr val="000000"/>
                </a:solidFill>
                <a:effectLst/>
                <a:latin typeface="CMR10"/>
              </a:rPr>
              <a:t>where </a:t>
            </a:r>
            <a:r>
              <a:rPr lang="en-US" altLang="zh-CN" sz="1800" b="0" i="0" dirty="0" err="1">
                <a:solidFill>
                  <a:srgbClr val="000000"/>
                </a:solidFill>
                <a:effectLst/>
                <a:latin typeface="CMMI10"/>
              </a:rPr>
              <a:t>acc</a:t>
            </a:r>
            <a:r>
              <a:rPr lang="en-US" altLang="zh-CN" sz="800" b="0" i="0" dirty="0" err="1">
                <a:solidFill>
                  <a:srgbClr val="000000"/>
                </a:solidFill>
                <a:effectLst/>
                <a:latin typeface="CMMI7"/>
              </a:rPr>
              <a:t>ti</a:t>
            </a:r>
            <a:r>
              <a:rPr lang="en-US" altLang="zh-CN" sz="800" b="0" i="0" dirty="0">
                <a:solidFill>
                  <a:srgbClr val="000000"/>
                </a:solidFill>
                <a:effectLst/>
                <a:latin typeface="CMMI7"/>
              </a:rPr>
              <a:t> </a:t>
            </a:r>
            <a:r>
              <a:rPr lang="en-US" altLang="zh-CN" sz="1800" b="0" i="0" dirty="0">
                <a:solidFill>
                  <a:srgbClr val="000000"/>
                </a:solidFill>
                <a:effectLst/>
                <a:latin typeface="CMR10"/>
              </a:rPr>
              <a:t>represents the accuracy of </a:t>
            </a:r>
            <a:r>
              <a:rPr lang="en-US" altLang="zh-CN" sz="1800" b="0" i="0" dirty="0">
                <a:solidFill>
                  <a:srgbClr val="000000"/>
                </a:solidFill>
                <a:effectLst/>
                <a:latin typeface="CMTI10"/>
              </a:rPr>
              <a:t>Client </a:t>
            </a:r>
            <a:r>
              <a:rPr lang="en-US" altLang="zh-CN" sz="1800" b="0" i="0" dirty="0" err="1">
                <a:solidFill>
                  <a:srgbClr val="000000"/>
                </a:solidFill>
                <a:effectLst/>
                <a:latin typeface="CMTI10"/>
              </a:rPr>
              <a:t>i</a:t>
            </a:r>
            <a:r>
              <a:rPr lang="en-US" altLang="zh-CN" sz="1800" b="0" i="0" dirty="0">
                <a:solidFill>
                  <a:srgbClr val="000000"/>
                </a:solidFill>
                <a:effectLst/>
                <a:latin typeface="CMTI10"/>
              </a:rPr>
              <a:t> </a:t>
            </a:r>
            <a:r>
              <a:rPr lang="en-US" altLang="zh-CN" sz="1800" b="0" i="0" dirty="0">
                <a:solidFill>
                  <a:srgbClr val="000000"/>
                </a:solidFill>
                <a:effectLst/>
                <a:latin typeface="CMR10"/>
              </a:rPr>
              <a:t>on local validation set in round </a:t>
            </a:r>
            <a:r>
              <a:rPr lang="en-US" altLang="zh-CN" sz="1800" b="0" i="0" dirty="0">
                <a:solidFill>
                  <a:srgbClr val="000000"/>
                </a:solidFill>
                <a:effectLst/>
                <a:latin typeface="CMTI10"/>
              </a:rPr>
              <a:t>t </a:t>
            </a:r>
            <a:r>
              <a:rPr lang="en-US" altLang="zh-CN" sz="1800" b="0" i="0" dirty="0">
                <a:solidFill>
                  <a:srgbClr val="000000"/>
                </a:solidFill>
                <a:effectLst/>
                <a:latin typeface="CMR10"/>
              </a:rPr>
              <a:t>on the validation set, </a:t>
            </a:r>
            <a:r>
              <a:rPr lang="en-US" altLang="zh-CN" sz="1800" b="0" i="0" dirty="0">
                <a:solidFill>
                  <a:srgbClr val="000000"/>
                </a:solidFill>
                <a:effectLst/>
                <a:latin typeface="CMMI10"/>
              </a:rPr>
              <a:t>acc</a:t>
            </a:r>
            <a:r>
              <a:rPr lang="en-US" altLang="zh-CN" sz="800" b="0" i="0" dirty="0">
                <a:solidFill>
                  <a:srgbClr val="000000"/>
                </a:solidFill>
                <a:effectLst/>
                <a:latin typeface="CMMI7"/>
              </a:rPr>
              <a:t>t median </a:t>
            </a:r>
            <a:r>
              <a:rPr lang="en-US" altLang="zh-CN" sz="1800" b="0" i="0" dirty="0">
                <a:solidFill>
                  <a:srgbClr val="000000"/>
                </a:solidFill>
                <a:effectLst/>
                <a:latin typeface="CMR10"/>
              </a:rPr>
              <a:t>is the median of the set of accuracy, and </a:t>
            </a:r>
            <a:r>
              <a:rPr lang="en-US" altLang="zh-CN" sz="1800" b="0" i="0" dirty="0">
                <a:solidFill>
                  <a:srgbClr val="000000"/>
                </a:solidFill>
                <a:effectLst/>
                <a:latin typeface="CMMI10"/>
              </a:rPr>
              <a:t>η </a:t>
            </a:r>
            <a:r>
              <a:rPr lang="en-US" altLang="zh-CN" sz="1800" b="0" i="0" dirty="0">
                <a:solidFill>
                  <a:srgbClr val="000000"/>
                </a:solidFill>
                <a:effectLst/>
                <a:latin typeface="CMR10"/>
              </a:rPr>
              <a:t>is the learning rate. </a:t>
            </a:r>
            <a:br>
              <a:rPr lang="en-US" altLang="zh-CN" dirty="0"/>
            </a:br>
            <a:endParaRPr lang="zh-CN" altLang="en-US" dirty="0"/>
          </a:p>
        </p:txBody>
      </p:sp>
      <p:sp>
        <p:nvSpPr>
          <p:cNvPr id="11" name="文本框 10">
            <a:extLst>
              <a:ext uri="{FF2B5EF4-FFF2-40B4-BE49-F238E27FC236}">
                <a16:creationId xmlns:a16="http://schemas.microsoft.com/office/drawing/2014/main" id="{0CD327B1-B586-4809-A0BE-25CA858B5F28}"/>
              </a:ext>
            </a:extLst>
          </p:cNvPr>
          <p:cNvSpPr txBox="1"/>
          <p:nvPr/>
        </p:nvSpPr>
        <p:spPr>
          <a:xfrm>
            <a:off x="838199" y="2709386"/>
            <a:ext cx="10259345" cy="923330"/>
          </a:xfrm>
          <a:prstGeom prst="rect">
            <a:avLst/>
          </a:prstGeom>
          <a:noFill/>
        </p:spPr>
        <p:txBody>
          <a:bodyPr wrap="square">
            <a:spAutoFit/>
          </a:bodyPr>
          <a:lstStyle/>
          <a:p>
            <a:r>
              <a:rPr lang="en-US" altLang="zh-CN" sz="1800" b="0" i="0" dirty="0">
                <a:solidFill>
                  <a:srgbClr val="000000"/>
                </a:solidFill>
                <a:effectLst/>
                <a:latin typeface="CMR10"/>
              </a:rPr>
              <a:t>The validation set is extracted from each client with a proportion of </a:t>
            </a:r>
            <a:r>
              <a:rPr lang="en-US" altLang="zh-CN" sz="1800" b="0" i="0" dirty="0">
                <a:solidFill>
                  <a:srgbClr val="000000"/>
                </a:solidFill>
                <a:effectLst/>
                <a:latin typeface="CMMI10"/>
              </a:rPr>
              <a:t>α </a:t>
            </a:r>
            <a:r>
              <a:rPr lang="en-US" altLang="zh-CN" sz="1800" b="0" i="0" dirty="0">
                <a:solidFill>
                  <a:srgbClr val="000000"/>
                </a:solidFill>
                <a:effectLst/>
                <a:latin typeface="CMSY10"/>
              </a:rPr>
              <a:t>∈ </a:t>
            </a:r>
            <a:r>
              <a:rPr lang="en-US" altLang="zh-CN" sz="1800" b="0" i="0" dirty="0">
                <a:solidFill>
                  <a:srgbClr val="000000"/>
                </a:solidFill>
                <a:effectLst/>
                <a:latin typeface="CMR10"/>
              </a:rPr>
              <a:t>[0</a:t>
            </a:r>
            <a:r>
              <a:rPr lang="en-US" altLang="zh-CN" sz="1800" b="0" i="0" dirty="0">
                <a:solidFill>
                  <a:srgbClr val="000000"/>
                </a:solidFill>
                <a:effectLst/>
                <a:latin typeface="CMMI10"/>
              </a:rPr>
              <a:t>, </a:t>
            </a:r>
            <a:r>
              <a:rPr lang="en-US" altLang="zh-CN" sz="1800" b="0" i="0" dirty="0">
                <a:solidFill>
                  <a:srgbClr val="000000"/>
                </a:solidFill>
                <a:effectLst/>
                <a:latin typeface="CMR10"/>
              </a:rPr>
              <a:t>1], and only serves for</a:t>
            </a:r>
            <a:br>
              <a:rPr lang="en-US" altLang="zh-CN" sz="1800" b="0" i="0" dirty="0">
                <a:solidFill>
                  <a:srgbClr val="000000"/>
                </a:solidFill>
                <a:effectLst/>
                <a:latin typeface="CMR10"/>
              </a:rPr>
            </a:br>
            <a:r>
              <a:rPr lang="en-US" altLang="zh-CN" sz="1800" b="0" i="0" dirty="0">
                <a:solidFill>
                  <a:srgbClr val="000000"/>
                </a:solidFill>
                <a:effectLst/>
                <a:latin typeface="CMR10"/>
              </a:rPr>
              <a:t>this client.</a:t>
            </a:r>
            <a:r>
              <a:rPr lang="en-US" altLang="zh-CN" dirty="0"/>
              <a:t> </a:t>
            </a:r>
            <a:br>
              <a:rPr lang="en-US" altLang="zh-CN" dirty="0"/>
            </a:br>
            <a:endParaRPr lang="zh-CN" altLang="en-US" dirty="0"/>
          </a:p>
        </p:txBody>
      </p:sp>
      <p:pic>
        <p:nvPicPr>
          <p:cNvPr id="10" name="图片 9">
            <a:extLst>
              <a:ext uri="{FF2B5EF4-FFF2-40B4-BE49-F238E27FC236}">
                <a16:creationId xmlns:a16="http://schemas.microsoft.com/office/drawing/2014/main" id="{246A2704-2485-4784-BF8E-072644D790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544" y="3343193"/>
            <a:ext cx="6020109" cy="3194214"/>
          </a:xfrm>
          <a:prstGeom prst="rect">
            <a:avLst/>
          </a:prstGeom>
        </p:spPr>
      </p:pic>
    </p:spTree>
    <p:extLst>
      <p:ext uri="{BB962C8B-B14F-4D97-AF65-F5344CB8AC3E}">
        <p14:creationId xmlns:p14="http://schemas.microsoft.com/office/powerpoint/2010/main" val="415009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961" y="86593"/>
            <a:ext cx="1776889" cy="1077218"/>
          </a:xfrm>
          <a:prstGeom prst="rect">
            <a:avLst/>
          </a:prstGeom>
          <a:noFill/>
        </p:spPr>
        <p:txBody>
          <a:bodyPr wrap="square" rtlCol="0">
            <a:spAutoFit/>
          </a:bodyPr>
          <a:lstStyle/>
          <a:p>
            <a:br>
              <a:rPr lang="en-US" altLang="zh-CN" sz="3200" dirty="0"/>
            </a:br>
            <a:endParaRPr lang="zh-CN" altLang="en-US" sz="3200" dirty="0">
              <a:solidFill>
                <a:schemeClr val="accent3"/>
              </a:solidFill>
              <a:latin typeface="Geometr706 BlkCn BT" panose="020B0706030503030204" pitchFamily="34" charset="0"/>
            </a:endParaRPr>
          </a:p>
        </p:txBody>
      </p:sp>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2" name="文本框 1">
            <a:extLst>
              <a:ext uri="{FF2B5EF4-FFF2-40B4-BE49-F238E27FC236}">
                <a16:creationId xmlns:a16="http://schemas.microsoft.com/office/drawing/2014/main" id="{793B5410-D7EB-4A6D-96C2-529F110CD93E}"/>
              </a:ext>
            </a:extLst>
          </p:cNvPr>
          <p:cNvSpPr txBox="1"/>
          <p:nvPr/>
        </p:nvSpPr>
        <p:spPr>
          <a:xfrm>
            <a:off x="636110" y="193046"/>
            <a:ext cx="8558690" cy="2554545"/>
          </a:xfrm>
          <a:prstGeom prst="rect">
            <a:avLst/>
          </a:prstGeom>
          <a:noFill/>
        </p:spPr>
        <p:txBody>
          <a:bodyPr wrap="square" rtlCol="0">
            <a:spAutoFit/>
          </a:bodyPr>
          <a:lstStyle>
            <a:defPPr>
              <a:defRPr lang="zh-CN"/>
            </a:defPPr>
            <a:lvl1pPr>
              <a:defRPr sz="3200">
                <a:solidFill>
                  <a:schemeClr val="accent3"/>
                </a:solidFill>
                <a:latin typeface="Geometr706 BlkCn BT" panose="020B0706030503030204" pitchFamily="34" charset="0"/>
              </a:defRPr>
            </a:lvl1pPr>
          </a:lstStyle>
          <a:p>
            <a:r>
              <a:rPr lang="en-US" altLang="zh-CN" dirty="0"/>
              <a:t>Experiment</a:t>
            </a:r>
            <a:br>
              <a:rPr lang="en-US" altLang="zh-CN" dirty="0"/>
            </a:br>
            <a:r>
              <a:rPr lang="en-US" altLang="zh-CN" dirty="0"/>
              <a:t> </a:t>
            </a:r>
            <a:br>
              <a:rPr lang="en-US" altLang="zh-CN" dirty="0"/>
            </a:br>
            <a:br>
              <a:rPr lang="en-US" altLang="zh-CN" dirty="0"/>
            </a:br>
            <a:br>
              <a:rPr lang="en-US" altLang="zh-CN" dirty="0"/>
            </a:br>
            <a:endParaRPr lang="zh-CN" altLang="en-US" dirty="0"/>
          </a:p>
        </p:txBody>
      </p:sp>
      <p:sp>
        <p:nvSpPr>
          <p:cNvPr id="7" name="文本框 6">
            <a:extLst>
              <a:ext uri="{FF2B5EF4-FFF2-40B4-BE49-F238E27FC236}">
                <a16:creationId xmlns:a16="http://schemas.microsoft.com/office/drawing/2014/main" id="{1E93727E-12C8-4C3C-9AC3-CCDA00485857}"/>
              </a:ext>
            </a:extLst>
          </p:cNvPr>
          <p:cNvSpPr txBox="1"/>
          <p:nvPr/>
        </p:nvSpPr>
        <p:spPr>
          <a:xfrm>
            <a:off x="932344" y="1874206"/>
            <a:ext cx="9245600" cy="1200329"/>
          </a:xfrm>
          <a:prstGeom prst="rect">
            <a:avLst/>
          </a:prstGeom>
          <a:noFill/>
        </p:spPr>
        <p:txBody>
          <a:bodyPr wrap="square">
            <a:spAutoFit/>
          </a:bodyPr>
          <a:lstStyle/>
          <a:p>
            <a:r>
              <a:rPr lang="en-US" altLang="zh-CN" sz="1800" b="0" i="0" dirty="0">
                <a:solidFill>
                  <a:srgbClr val="000000"/>
                </a:solidFill>
                <a:effectLst/>
                <a:latin typeface="CMR10"/>
              </a:rPr>
              <a:t>The data that concerned with the performance evaluation is the simulated datasets of </a:t>
            </a:r>
            <a:r>
              <a:rPr lang="en-US" altLang="zh-CN" sz="1800" b="0" i="0" dirty="0">
                <a:solidFill>
                  <a:srgbClr val="FF0000"/>
                </a:solidFill>
                <a:effectLst/>
                <a:latin typeface="CMR10"/>
              </a:rPr>
              <a:t>MIMIC-III </a:t>
            </a:r>
            <a:r>
              <a:rPr lang="en-US" altLang="zh-CN" sz="1800" b="0" i="0" dirty="0">
                <a:solidFill>
                  <a:srgbClr val="000000"/>
                </a:solidFill>
                <a:effectLst/>
                <a:latin typeface="CMR10"/>
              </a:rPr>
              <a:t>database [6,7], which contains the </a:t>
            </a:r>
            <a:r>
              <a:rPr lang="en-US" altLang="zh-CN" sz="1800" b="0" i="0" dirty="0">
                <a:solidFill>
                  <a:srgbClr val="FF0000"/>
                </a:solidFill>
                <a:effectLst/>
                <a:latin typeface="CMR10"/>
              </a:rPr>
              <a:t>health information </a:t>
            </a:r>
            <a:r>
              <a:rPr lang="en-US" altLang="zh-CN" sz="1800" b="0" i="0" dirty="0">
                <a:solidFill>
                  <a:srgbClr val="000000"/>
                </a:solidFill>
                <a:effectLst/>
                <a:latin typeface="CMR10"/>
              </a:rPr>
              <a:t>for critical care patients at a large tertiary care hospital in the U.S. </a:t>
            </a:r>
            <a:br>
              <a:rPr lang="en-US" altLang="zh-CN" dirty="0"/>
            </a:br>
            <a:endParaRPr lang="zh-CN" altLang="en-US" dirty="0"/>
          </a:p>
        </p:txBody>
      </p:sp>
      <p:sp>
        <p:nvSpPr>
          <p:cNvPr id="6" name="文本框 5">
            <a:extLst>
              <a:ext uri="{FF2B5EF4-FFF2-40B4-BE49-F238E27FC236}">
                <a16:creationId xmlns:a16="http://schemas.microsoft.com/office/drawing/2014/main" id="{B4CFB43E-3BBA-4BAE-968F-85F64786302D}"/>
              </a:ext>
            </a:extLst>
          </p:cNvPr>
          <p:cNvSpPr txBox="1"/>
          <p:nvPr/>
        </p:nvSpPr>
        <p:spPr>
          <a:xfrm>
            <a:off x="932344" y="1515390"/>
            <a:ext cx="1530350" cy="646331"/>
          </a:xfrm>
          <a:prstGeom prst="rect">
            <a:avLst/>
          </a:prstGeom>
          <a:noFill/>
        </p:spPr>
        <p:txBody>
          <a:bodyPr wrap="square" rtlCol="0">
            <a:spAutoFit/>
          </a:bodyPr>
          <a:lstStyle/>
          <a:p>
            <a:r>
              <a:rPr lang="en-US" altLang="zh-CN" dirty="0"/>
              <a:t>Data</a:t>
            </a:r>
          </a:p>
          <a:p>
            <a:endParaRPr lang="zh-CN" altLang="en-US" dirty="0"/>
          </a:p>
        </p:txBody>
      </p:sp>
      <p:sp>
        <p:nvSpPr>
          <p:cNvPr id="10" name="文本框 9">
            <a:extLst>
              <a:ext uri="{FF2B5EF4-FFF2-40B4-BE49-F238E27FC236}">
                <a16:creationId xmlns:a16="http://schemas.microsoft.com/office/drawing/2014/main" id="{79D53F6D-5FEE-4F29-B1EA-CA1B4E3B0F9F}"/>
              </a:ext>
            </a:extLst>
          </p:cNvPr>
          <p:cNvSpPr txBox="1"/>
          <p:nvPr/>
        </p:nvSpPr>
        <p:spPr>
          <a:xfrm>
            <a:off x="1003304" y="4069935"/>
            <a:ext cx="10438289" cy="1477328"/>
          </a:xfrm>
          <a:prstGeom prst="rect">
            <a:avLst/>
          </a:prstGeom>
          <a:noFill/>
        </p:spPr>
        <p:txBody>
          <a:bodyPr wrap="square">
            <a:spAutoFit/>
          </a:bodyPr>
          <a:lstStyle/>
          <a:p>
            <a:r>
              <a:rPr lang="en-US" altLang="zh-CN" b="0" i="0" dirty="0">
                <a:solidFill>
                  <a:srgbClr val="333333"/>
                </a:solidFill>
                <a:effectLst/>
                <a:latin typeface="Arial" panose="020B0604020202020204" pitchFamily="34" charset="0"/>
              </a:rPr>
              <a:t>To illustrate the limited performance of FL on non-IID data, the data are constructed as a collective form of six heterogeneous data sets. In detail, Client1 and Client4, Client2 and Client5, Client3 and Client6 in pairs </a:t>
            </a:r>
            <a:r>
              <a:rPr lang="en-US" altLang="zh-CN" b="0" i="0" dirty="0">
                <a:solidFill>
                  <a:srgbClr val="FF0000"/>
                </a:solidFill>
                <a:effectLst/>
                <a:latin typeface="Arial" panose="020B0604020202020204" pitchFamily="34" charset="0"/>
              </a:rPr>
              <a:t>share a similar data distribution</a:t>
            </a:r>
            <a:r>
              <a:rPr lang="en-US" altLang="zh-CN" b="0" i="0" dirty="0">
                <a:solidFill>
                  <a:srgbClr val="333333"/>
                </a:solidFill>
                <a:effectLst/>
                <a:latin typeface="Arial" panose="020B0604020202020204" pitchFamily="34" charset="0"/>
              </a:rPr>
              <a:t> respectively. </a:t>
            </a:r>
          </a:p>
          <a:p>
            <a:endParaRPr lang="en-US" altLang="zh-CN" b="0" i="0" dirty="0">
              <a:solidFill>
                <a:srgbClr val="333333"/>
              </a:solidFill>
              <a:effectLst/>
              <a:latin typeface="Arial" panose="020B0604020202020204" pitchFamily="34" charset="0"/>
            </a:endParaRPr>
          </a:p>
          <a:p>
            <a:r>
              <a:rPr lang="en-US" altLang="zh-CN" b="0" i="0" dirty="0">
                <a:solidFill>
                  <a:srgbClr val="333333"/>
                </a:solidFill>
                <a:effectLst/>
                <a:latin typeface="Arial" panose="020B0604020202020204" pitchFamily="34" charset="0"/>
              </a:rPr>
              <a:t>The validation set proportion α is set to 0.25 in default all through the experiment.</a:t>
            </a:r>
            <a:endParaRPr lang="zh-CN" altLang="en-US" dirty="0"/>
          </a:p>
        </p:txBody>
      </p:sp>
      <p:sp>
        <p:nvSpPr>
          <p:cNvPr id="12" name="文本框 11">
            <a:extLst>
              <a:ext uri="{FF2B5EF4-FFF2-40B4-BE49-F238E27FC236}">
                <a16:creationId xmlns:a16="http://schemas.microsoft.com/office/drawing/2014/main" id="{0EC85423-965D-46C8-8B93-5ED2EA253077}"/>
              </a:ext>
            </a:extLst>
          </p:cNvPr>
          <p:cNvSpPr txBox="1"/>
          <p:nvPr/>
        </p:nvSpPr>
        <p:spPr>
          <a:xfrm>
            <a:off x="1003304" y="3695803"/>
            <a:ext cx="6096000" cy="646331"/>
          </a:xfrm>
          <a:prstGeom prst="rect">
            <a:avLst/>
          </a:prstGeom>
          <a:noFill/>
        </p:spPr>
        <p:txBody>
          <a:bodyPr wrap="square">
            <a:spAutoFit/>
          </a:bodyPr>
          <a:lstStyle/>
          <a:p>
            <a:r>
              <a:rPr lang="en-US" altLang="zh-CN" sz="1800" b="0" i="0" dirty="0">
                <a:solidFill>
                  <a:srgbClr val="000000"/>
                </a:solidFill>
                <a:effectLst/>
                <a:latin typeface="CMBX10"/>
              </a:rPr>
              <a:t>Experiment Settings</a:t>
            </a:r>
            <a:r>
              <a:rPr lang="en-US" altLang="zh-CN" dirty="0"/>
              <a:t> </a:t>
            </a:r>
            <a:br>
              <a:rPr lang="en-US" altLang="zh-CN" dirty="0"/>
            </a:br>
            <a:endParaRPr lang="zh-CN" altLang="en-US" dirty="0"/>
          </a:p>
        </p:txBody>
      </p:sp>
    </p:spTree>
    <p:extLst>
      <p:ext uri="{BB962C8B-B14F-4D97-AF65-F5344CB8AC3E}">
        <p14:creationId xmlns:p14="http://schemas.microsoft.com/office/powerpoint/2010/main" val="188847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961" y="86593"/>
            <a:ext cx="1776889" cy="1077218"/>
          </a:xfrm>
          <a:prstGeom prst="rect">
            <a:avLst/>
          </a:prstGeom>
          <a:noFill/>
        </p:spPr>
        <p:txBody>
          <a:bodyPr wrap="square" rtlCol="0">
            <a:spAutoFit/>
          </a:bodyPr>
          <a:lstStyle/>
          <a:p>
            <a:br>
              <a:rPr lang="en-US" altLang="zh-CN" sz="3200" dirty="0"/>
            </a:br>
            <a:endParaRPr lang="zh-CN" altLang="en-US" sz="3200" dirty="0">
              <a:solidFill>
                <a:schemeClr val="accent3"/>
              </a:solidFill>
              <a:latin typeface="Geometr706 BlkCn BT" panose="020B0706030503030204" pitchFamily="34" charset="0"/>
            </a:endParaRPr>
          </a:p>
        </p:txBody>
      </p:sp>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2" name="文本框 1">
            <a:extLst>
              <a:ext uri="{FF2B5EF4-FFF2-40B4-BE49-F238E27FC236}">
                <a16:creationId xmlns:a16="http://schemas.microsoft.com/office/drawing/2014/main" id="{793B5410-D7EB-4A6D-96C2-529F110CD93E}"/>
              </a:ext>
            </a:extLst>
          </p:cNvPr>
          <p:cNvSpPr txBox="1"/>
          <p:nvPr/>
        </p:nvSpPr>
        <p:spPr>
          <a:xfrm>
            <a:off x="636110" y="193046"/>
            <a:ext cx="8558690" cy="2062103"/>
          </a:xfrm>
          <a:prstGeom prst="rect">
            <a:avLst/>
          </a:prstGeom>
          <a:noFill/>
        </p:spPr>
        <p:txBody>
          <a:bodyPr wrap="square" rtlCol="0">
            <a:spAutoFit/>
          </a:bodyPr>
          <a:lstStyle>
            <a:defPPr>
              <a:defRPr lang="zh-CN"/>
            </a:defPPr>
            <a:lvl1pPr>
              <a:defRPr sz="3200">
                <a:solidFill>
                  <a:schemeClr val="accent3"/>
                </a:solidFill>
                <a:latin typeface="Geometr706 BlkCn BT" panose="020B0706030503030204" pitchFamily="34" charset="0"/>
              </a:defRPr>
            </a:lvl1pPr>
          </a:lstStyle>
          <a:p>
            <a:r>
              <a:rPr lang="en-US" altLang="zh-CN" dirty="0"/>
              <a:t>Experiment</a:t>
            </a:r>
            <a:br>
              <a:rPr lang="en-US" altLang="zh-CN" dirty="0"/>
            </a:br>
            <a:r>
              <a:rPr lang="en-US" altLang="zh-CN" dirty="0"/>
              <a:t> </a:t>
            </a:r>
            <a:br>
              <a:rPr lang="en-US" altLang="zh-CN" dirty="0"/>
            </a:br>
            <a:r>
              <a:rPr lang="en-US" altLang="zh-CN" sz="1800" b="0" i="0" dirty="0" err="1">
                <a:solidFill>
                  <a:srgbClr val="000000"/>
                </a:solidFill>
                <a:effectLst/>
                <a:latin typeface="CMBX10"/>
              </a:rPr>
              <a:t>FedSmart</a:t>
            </a:r>
            <a:r>
              <a:rPr lang="en-US" altLang="zh-CN" sz="1800" b="0" i="0" dirty="0">
                <a:solidFill>
                  <a:srgbClr val="000000"/>
                </a:solidFill>
                <a:effectLst/>
                <a:latin typeface="CMBX10"/>
              </a:rPr>
              <a:t> </a:t>
            </a:r>
            <a:r>
              <a:rPr lang="en-US" altLang="zh-CN" sz="1800" b="0" i="0" dirty="0" err="1">
                <a:solidFill>
                  <a:srgbClr val="000000"/>
                </a:solidFill>
                <a:effectLst/>
                <a:latin typeface="CMBX10"/>
              </a:rPr>
              <a:t>v.s</a:t>
            </a:r>
            <a:r>
              <a:rPr lang="en-US" altLang="zh-CN" sz="1800" b="0" i="0" dirty="0">
                <a:solidFill>
                  <a:srgbClr val="000000"/>
                </a:solidFill>
                <a:effectLst/>
                <a:latin typeface="CMBX10"/>
              </a:rPr>
              <a:t>. Local Training</a:t>
            </a:r>
            <a:r>
              <a:rPr lang="en-US" altLang="zh-CN" dirty="0"/>
              <a:t> </a:t>
            </a:r>
            <a:br>
              <a:rPr lang="en-US" altLang="zh-CN" dirty="0"/>
            </a:br>
            <a:endParaRPr lang="zh-CN" altLang="en-US" dirty="0"/>
          </a:p>
        </p:txBody>
      </p:sp>
      <p:pic>
        <p:nvPicPr>
          <p:cNvPr id="5" name="图片 4">
            <a:extLst>
              <a:ext uri="{FF2B5EF4-FFF2-40B4-BE49-F238E27FC236}">
                <a16:creationId xmlns:a16="http://schemas.microsoft.com/office/drawing/2014/main" id="{8AE8E6E4-0ADA-4326-B932-13C3B80F3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433" y="1733524"/>
            <a:ext cx="4642917" cy="3511576"/>
          </a:xfrm>
          <a:prstGeom prst="rect">
            <a:avLst/>
          </a:prstGeom>
        </p:spPr>
      </p:pic>
      <p:sp>
        <p:nvSpPr>
          <p:cNvPr id="12" name="文本框 11">
            <a:extLst>
              <a:ext uri="{FF2B5EF4-FFF2-40B4-BE49-F238E27FC236}">
                <a16:creationId xmlns:a16="http://schemas.microsoft.com/office/drawing/2014/main" id="{637FFAC3-CFE3-4E57-910F-8D7F1C61B8CF}"/>
              </a:ext>
            </a:extLst>
          </p:cNvPr>
          <p:cNvSpPr txBox="1"/>
          <p:nvPr/>
        </p:nvSpPr>
        <p:spPr>
          <a:xfrm>
            <a:off x="763748" y="5322174"/>
            <a:ext cx="9288302" cy="923330"/>
          </a:xfrm>
          <a:prstGeom prst="rect">
            <a:avLst/>
          </a:prstGeom>
          <a:noFill/>
        </p:spPr>
        <p:txBody>
          <a:bodyPr wrap="square">
            <a:spAutoFit/>
          </a:bodyPr>
          <a:lstStyle/>
          <a:p>
            <a:r>
              <a:rPr lang="en-US" altLang="zh-CN" dirty="0">
                <a:solidFill>
                  <a:srgbClr val="000000"/>
                </a:solidFill>
                <a:latin typeface="CMR10"/>
              </a:rPr>
              <a:t>A</a:t>
            </a:r>
            <a:r>
              <a:rPr lang="en-US" altLang="zh-CN" sz="1800" b="0" i="0" dirty="0">
                <a:solidFill>
                  <a:srgbClr val="000000"/>
                </a:solidFill>
                <a:effectLst/>
                <a:latin typeface="CMR10"/>
              </a:rPr>
              <a:t>ll FL participants will gain a better model with in the information sharing framework than only using their own data. </a:t>
            </a:r>
            <a:br>
              <a:rPr lang="en-US" altLang="zh-CN" dirty="0"/>
            </a:br>
            <a:endParaRPr lang="zh-CN" altLang="en-US" dirty="0"/>
          </a:p>
        </p:txBody>
      </p:sp>
    </p:spTree>
    <p:extLst>
      <p:ext uri="{BB962C8B-B14F-4D97-AF65-F5344CB8AC3E}">
        <p14:creationId xmlns:p14="http://schemas.microsoft.com/office/powerpoint/2010/main" val="312932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主题1">
  <a:themeElements>
    <a:clrScheme name="自定义 104">
      <a:dk1>
        <a:sysClr val="windowText" lastClr="000000"/>
      </a:dk1>
      <a:lt1>
        <a:sysClr val="window" lastClr="FFFFFF"/>
      </a:lt1>
      <a:dk2>
        <a:srgbClr val="44546A"/>
      </a:dk2>
      <a:lt2>
        <a:srgbClr val="E7E6E6"/>
      </a:lt2>
      <a:accent1>
        <a:srgbClr val="FB6362"/>
      </a:accent1>
      <a:accent2>
        <a:srgbClr val="B64645"/>
      </a:accent2>
      <a:accent3>
        <a:srgbClr val="414A59"/>
      </a:accent3>
      <a:accent4>
        <a:srgbClr val="7FB541"/>
      </a:accent4>
      <a:accent5>
        <a:srgbClr val="4472C4"/>
      </a:accent5>
      <a:accent6>
        <a:srgbClr val="244956"/>
      </a:accent6>
      <a:hlink>
        <a:srgbClr val="0563C1"/>
      </a:hlink>
      <a:folHlink>
        <a:srgbClr val="954F72"/>
      </a:folHlink>
    </a:clrScheme>
    <a:fontScheme name="自定义 2">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8110</TotalTime>
  <Words>1235</Words>
  <Application>Microsoft Office PowerPoint</Application>
  <PresentationFormat>宽屏</PresentationFormat>
  <Paragraphs>66</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13</vt:i4>
      </vt:variant>
    </vt:vector>
  </HeadingPairs>
  <TitlesOfParts>
    <vt:vector size="29" baseType="lpstr">
      <vt:lpstr>CMBX10</vt:lpstr>
      <vt:lpstr>CMMI10</vt:lpstr>
      <vt:lpstr>CMMI7</vt:lpstr>
      <vt:lpstr>CMR10</vt:lpstr>
      <vt:lpstr>CMR7</vt:lpstr>
      <vt:lpstr>CMSY10</vt:lpstr>
      <vt:lpstr>CMSY7</vt:lpstr>
      <vt:lpstr>CMTI10</vt:lpstr>
      <vt:lpstr>Geometr706 BlkCn BT</vt:lpstr>
      <vt:lpstr>NimbusMonL-Regu</vt:lpstr>
      <vt:lpstr>微软雅黑</vt:lpstr>
      <vt:lpstr>Arial</vt:lpstr>
      <vt:lpstr>Calibri</vt:lpstr>
      <vt:lpstr>Calibri Light</vt:lpstr>
      <vt:lpstr>主题1</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步 一凡</cp:lastModifiedBy>
  <cp:revision>231</cp:revision>
  <dcterms:created xsi:type="dcterms:W3CDTF">2016-03-04T02:38:00Z</dcterms:created>
  <dcterms:modified xsi:type="dcterms:W3CDTF">2020-09-21T09:11:08Z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