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22"/>
  </p:notesMasterIdLst>
  <p:sldIdLst>
    <p:sldId id="323" r:id="rId3"/>
    <p:sldId id="320" r:id="rId4"/>
    <p:sldId id="265" r:id="rId5"/>
    <p:sldId id="326" r:id="rId6"/>
    <p:sldId id="293" r:id="rId7"/>
    <p:sldId id="317" r:id="rId8"/>
    <p:sldId id="327" r:id="rId9"/>
    <p:sldId id="329" r:id="rId10"/>
    <p:sldId id="328" r:id="rId11"/>
    <p:sldId id="316" r:id="rId12"/>
    <p:sldId id="315" r:id="rId13"/>
    <p:sldId id="312" r:id="rId14"/>
    <p:sldId id="313" r:id="rId15"/>
    <p:sldId id="330" r:id="rId16"/>
    <p:sldId id="331" r:id="rId17"/>
    <p:sldId id="332" r:id="rId18"/>
    <p:sldId id="274" r:id="rId19"/>
    <p:sldId id="335" r:id="rId20"/>
    <p:sldId id="32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848"/>
    <a:srgbClr val="414A59"/>
    <a:srgbClr val="FB6362"/>
    <a:srgbClr val="B64645"/>
    <a:srgbClr val="3C6CDE"/>
    <a:srgbClr val="6BB5F4"/>
    <a:srgbClr val="59CBC7"/>
    <a:srgbClr val="349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9" autoAdjust="0"/>
    <p:restoredTop sz="34783" autoAdjust="0"/>
  </p:normalViewPr>
  <p:slideViewPr>
    <p:cSldViewPr snapToGrid="0" showGuides="1">
      <p:cViewPr varScale="1">
        <p:scale>
          <a:sx n="104" d="100"/>
          <a:sy n="104" d="100"/>
        </p:scale>
        <p:origin x="76" y="92"/>
      </p:cViewPr>
      <p:guideLst>
        <p:guide orient="horz" pos="2179"/>
        <p:guide pos="3840"/>
      </p:guideLst>
    </p:cSldViewPr>
  </p:slideViewPr>
  <p:notesTextViewPr>
    <p:cViewPr>
      <p:scale>
        <a:sx n="1" d="1"/>
        <a:sy n="1" d="1"/>
      </p:scale>
      <p:origin x="0" y="0"/>
    </p:cViewPr>
  </p:notesTextViewPr>
  <p:sorterViewPr>
    <p:cViewPr>
      <p:scale>
        <a:sx n="45" d="100"/>
        <a:sy n="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265B4-CD0D-4543-8E9E-6FB20443F530}" type="datetimeFigureOut">
              <a:rPr lang="zh-CN" altLang="en-US" smtClean="0"/>
              <a:t>2020/10/20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7B04E-F35F-411E-907F-A64B4026CB51}" type="slidenum">
              <a:rPr lang="zh-CN" altLang="en-US" smtClean="0"/>
              <a:t>‹#›</a:t>
            </a:fld>
            <a:endParaRPr lang="zh-CN" altLang="en-US"/>
          </a:p>
        </p:txBody>
      </p:sp>
    </p:spTree>
    <p:extLst>
      <p:ext uri="{BB962C8B-B14F-4D97-AF65-F5344CB8AC3E}">
        <p14:creationId xmlns:p14="http://schemas.microsoft.com/office/powerpoint/2010/main" val="182260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12192000" cy="6918316"/>
          </a:xfrm>
          <a:custGeom>
            <a:avLst/>
            <a:gdLst>
              <a:gd name="connsiteX0" fmla="*/ 0 w 12192000"/>
              <a:gd name="connsiteY0" fmla="*/ 0 h 6918316"/>
              <a:gd name="connsiteX1" fmla="*/ 12192000 w 12192000"/>
              <a:gd name="connsiteY1" fmla="*/ 0 h 6918316"/>
              <a:gd name="connsiteX2" fmla="*/ 12192000 w 12192000"/>
              <a:gd name="connsiteY2" fmla="*/ 6918316 h 6918316"/>
              <a:gd name="connsiteX3" fmla="*/ 0 w 12192000"/>
              <a:gd name="connsiteY3" fmla="*/ 3651480 h 6918316"/>
            </a:gdLst>
            <a:ahLst/>
            <a:cxnLst>
              <a:cxn ang="0">
                <a:pos x="connsiteX0" y="connsiteY0"/>
              </a:cxn>
              <a:cxn ang="0">
                <a:pos x="connsiteX1" y="connsiteY1"/>
              </a:cxn>
              <a:cxn ang="0">
                <a:pos x="connsiteX2" y="connsiteY2"/>
              </a:cxn>
              <a:cxn ang="0">
                <a:pos x="connsiteX3" y="connsiteY3"/>
              </a:cxn>
            </a:cxnLst>
            <a:rect l="l" t="t" r="r" b="b"/>
            <a:pathLst>
              <a:path w="12192000" h="6918316">
                <a:moveTo>
                  <a:pt x="0" y="0"/>
                </a:moveTo>
                <a:lnTo>
                  <a:pt x="12192000" y="0"/>
                </a:lnTo>
                <a:lnTo>
                  <a:pt x="12192000" y="6918316"/>
                </a:lnTo>
                <a:lnTo>
                  <a:pt x="0" y="365148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3" name="图片占位符 9"/>
          <p:cNvSpPr>
            <a:spLocks noGrp="1"/>
          </p:cNvSpPr>
          <p:nvPr>
            <p:ph type="pic" sz="quarter" idx="10"/>
          </p:nvPr>
        </p:nvSpPr>
        <p:spPr>
          <a:xfrm>
            <a:off x="1317625" y="1333500"/>
            <a:ext cx="2528888" cy="1503363"/>
          </a:xfrm>
        </p:spPr>
        <p:txBody>
          <a:bodyPr>
            <a:normAutofit/>
          </a:bodyPr>
          <a:lstStyle>
            <a:lvl1pPr>
              <a:defRPr sz="1400">
                <a:solidFill>
                  <a:schemeClr val="tx1">
                    <a:lumMod val="65000"/>
                    <a:lumOff val="35000"/>
                  </a:schemeClr>
                </a:solidFill>
              </a:defRPr>
            </a:lvl1pPr>
          </a:lstStyle>
          <a:p>
            <a:endParaRPr lang="zh-CN" altLang="en-US"/>
          </a:p>
        </p:txBody>
      </p:sp>
      <p:sp>
        <p:nvSpPr>
          <p:cNvPr id="14" name="图片占位符 9"/>
          <p:cNvSpPr>
            <a:spLocks noGrp="1"/>
          </p:cNvSpPr>
          <p:nvPr>
            <p:ph type="pic" sz="quarter" idx="11"/>
          </p:nvPr>
        </p:nvSpPr>
        <p:spPr>
          <a:xfrm>
            <a:off x="4831275" y="1344821"/>
            <a:ext cx="2528888" cy="1503363"/>
          </a:xfrm>
        </p:spPr>
        <p:txBody>
          <a:bodyPr>
            <a:normAutofit/>
          </a:bodyPr>
          <a:lstStyle>
            <a:lvl1pPr>
              <a:defRPr sz="1400">
                <a:solidFill>
                  <a:schemeClr val="tx1">
                    <a:lumMod val="65000"/>
                    <a:lumOff val="35000"/>
                  </a:schemeClr>
                </a:solidFill>
              </a:defRPr>
            </a:lvl1pPr>
          </a:lstStyle>
          <a:p>
            <a:endParaRPr lang="zh-CN" altLang="en-US"/>
          </a:p>
        </p:txBody>
      </p:sp>
      <p:sp>
        <p:nvSpPr>
          <p:cNvPr id="15" name="图片占位符 9"/>
          <p:cNvSpPr>
            <a:spLocks noGrp="1"/>
          </p:cNvSpPr>
          <p:nvPr>
            <p:ph type="pic" sz="quarter" idx="12"/>
          </p:nvPr>
        </p:nvSpPr>
        <p:spPr>
          <a:xfrm>
            <a:off x="8344925" y="1333500"/>
            <a:ext cx="2528888" cy="1503363"/>
          </a:xfrm>
        </p:spPr>
        <p:txBody>
          <a:bodyPr>
            <a:normAutofit/>
          </a:bodyPr>
          <a:lstStyle>
            <a:lvl1pPr>
              <a:defRPr sz="1400">
                <a:solidFill>
                  <a:schemeClr val="tx1">
                    <a:lumMod val="65000"/>
                    <a:lumOff val="35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3" name="图片占位符 12"/>
          <p:cNvSpPr>
            <a:spLocks noGrp="1"/>
          </p:cNvSpPr>
          <p:nvPr>
            <p:ph type="pic" sz="quarter" idx="10"/>
          </p:nvPr>
        </p:nvSpPr>
        <p:spPr>
          <a:xfrm>
            <a:off x="1016226" y="2773142"/>
            <a:ext cx="4972049" cy="2952750"/>
          </a:xfrm>
          <a:custGeom>
            <a:avLst/>
            <a:gdLst>
              <a:gd name="connsiteX0" fmla="*/ 0 w 4972049"/>
              <a:gd name="connsiteY0" fmla="*/ 0 h 2952750"/>
              <a:gd name="connsiteX1" fmla="*/ 4972049 w 4972049"/>
              <a:gd name="connsiteY1" fmla="*/ 0 h 2952750"/>
              <a:gd name="connsiteX2" fmla="*/ 4972049 w 4972049"/>
              <a:gd name="connsiteY2" fmla="*/ 2952750 h 2952750"/>
              <a:gd name="connsiteX3" fmla="*/ 0 w 4972049"/>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4972049" h="2952750">
                <a:moveTo>
                  <a:pt x="0" y="0"/>
                </a:moveTo>
                <a:lnTo>
                  <a:pt x="4972049" y="0"/>
                </a:lnTo>
                <a:lnTo>
                  <a:pt x="4972049" y="2952750"/>
                </a:lnTo>
                <a:lnTo>
                  <a:pt x="0" y="2952750"/>
                </a:lnTo>
                <a:close/>
              </a:path>
            </a:pathLst>
          </a:custGeom>
        </p:spPr>
        <p:txBody>
          <a:bodyPr wrap="square">
            <a:noAutofit/>
          </a:bodyPr>
          <a:lstStyle>
            <a:lvl1pPr>
              <a:defRPr sz="16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5" name="图片占位符 14"/>
          <p:cNvSpPr>
            <a:spLocks noGrp="1"/>
          </p:cNvSpPr>
          <p:nvPr>
            <p:ph type="pic" sz="quarter" idx="10"/>
          </p:nvPr>
        </p:nvSpPr>
        <p:spPr>
          <a:xfrm>
            <a:off x="5829300" y="1159833"/>
            <a:ext cx="1524000" cy="1524000"/>
          </a:xfrm>
          <a:custGeom>
            <a:avLst/>
            <a:gdLst>
              <a:gd name="connsiteX0" fmla="*/ 762000 w 1524000"/>
              <a:gd name="connsiteY0" fmla="*/ 0 h 1524000"/>
              <a:gd name="connsiteX1" fmla="*/ 1524000 w 1524000"/>
              <a:gd name="connsiteY1" fmla="*/ 762000 h 1524000"/>
              <a:gd name="connsiteX2" fmla="*/ 762000 w 1524000"/>
              <a:gd name="connsiteY2" fmla="*/ 1524000 h 1524000"/>
              <a:gd name="connsiteX3" fmla="*/ 0 w 1524000"/>
              <a:gd name="connsiteY3" fmla="*/ 762000 h 1524000"/>
              <a:gd name="connsiteX4" fmla="*/ 762000 w 152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762000" y="0"/>
                </a:moveTo>
                <a:cubicBezTo>
                  <a:pt x="1182841" y="0"/>
                  <a:pt x="1524000" y="341159"/>
                  <a:pt x="1524000" y="762000"/>
                </a:cubicBezTo>
                <a:cubicBezTo>
                  <a:pt x="1524000" y="1182841"/>
                  <a:pt x="1182841" y="1524000"/>
                  <a:pt x="762000" y="1524000"/>
                </a:cubicBezTo>
                <a:cubicBezTo>
                  <a:pt x="341159" y="1524000"/>
                  <a:pt x="0" y="1182841"/>
                  <a:pt x="0" y="762000"/>
                </a:cubicBezTo>
                <a:cubicBezTo>
                  <a:pt x="0" y="341159"/>
                  <a:pt x="341159" y="0"/>
                  <a:pt x="762000" y="0"/>
                </a:cubicBez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
        <p:nvSpPr>
          <p:cNvPr id="16" name="图片占位符 15"/>
          <p:cNvSpPr>
            <a:spLocks noGrp="1"/>
          </p:cNvSpPr>
          <p:nvPr>
            <p:ph type="pic" sz="quarter" idx="11"/>
          </p:nvPr>
        </p:nvSpPr>
        <p:spPr>
          <a:xfrm>
            <a:off x="4962525" y="2955295"/>
            <a:ext cx="1524000" cy="1524000"/>
          </a:xfrm>
          <a:custGeom>
            <a:avLst/>
            <a:gdLst>
              <a:gd name="connsiteX0" fmla="*/ 762000 w 1524000"/>
              <a:gd name="connsiteY0" fmla="*/ 0 h 1524000"/>
              <a:gd name="connsiteX1" fmla="*/ 1524000 w 1524000"/>
              <a:gd name="connsiteY1" fmla="*/ 762000 h 1524000"/>
              <a:gd name="connsiteX2" fmla="*/ 762000 w 1524000"/>
              <a:gd name="connsiteY2" fmla="*/ 1524000 h 1524000"/>
              <a:gd name="connsiteX3" fmla="*/ 0 w 1524000"/>
              <a:gd name="connsiteY3" fmla="*/ 762000 h 1524000"/>
              <a:gd name="connsiteX4" fmla="*/ 762000 w 152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762000" y="0"/>
                </a:moveTo>
                <a:cubicBezTo>
                  <a:pt x="1182841" y="0"/>
                  <a:pt x="1524000" y="341159"/>
                  <a:pt x="1524000" y="762000"/>
                </a:cubicBezTo>
                <a:cubicBezTo>
                  <a:pt x="1524000" y="1182841"/>
                  <a:pt x="1182841" y="1524000"/>
                  <a:pt x="762000" y="1524000"/>
                </a:cubicBezTo>
                <a:cubicBezTo>
                  <a:pt x="341159" y="1524000"/>
                  <a:pt x="0" y="1182841"/>
                  <a:pt x="0" y="762000"/>
                </a:cubicBezTo>
                <a:cubicBezTo>
                  <a:pt x="0" y="341159"/>
                  <a:pt x="341159" y="0"/>
                  <a:pt x="762000" y="0"/>
                </a:cubicBez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
        <p:nvSpPr>
          <p:cNvPr id="17" name="图片占位符 16"/>
          <p:cNvSpPr>
            <a:spLocks noGrp="1"/>
          </p:cNvSpPr>
          <p:nvPr>
            <p:ph type="pic" sz="quarter" idx="12"/>
          </p:nvPr>
        </p:nvSpPr>
        <p:spPr>
          <a:xfrm>
            <a:off x="5829300" y="4750758"/>
            <a:ext cx="1524000" cy="1524000"/>
          </a:xfrm>
          <a:custGeom>
            <a:avLst/>
            <a:gdLst>
              <a:gd name="connsiteX0" fmla="*/ 762000 w 1524000"/>
              <a:gd name="connsiteY0" fmla="*/ 0 h 1524000"/>
              <a:gd name="connsiteX1" fmla="*/ 1524000 w 1524000"/>
              <a:gd name="connsiteY1" fmla="*/ 762000 h 1524000"/>
              <a:gd name="connsiteX2" fmla="*/ 762000 w 1524000"/>
              <a:gd name="connsiteY2" fmla="*/ 1524000 h 1524000"/>
              <a:gd name="connsiteX3" fmla="*/ 0 w 1524000"/>
              <a:gd name="connsiteY3" fmla="*/ 762000 h 1524000"/>
              <a:gd name="connsiteX4" fmla="*/ 762000 w 152400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762000" y="0"/>
                </a:moveTo>
                <a:cubicBezTo>
                  <a:pt x="1182841" y="0"/>
                  <a:pt x="1524000" y="341159"/>
                  <a:pt x="1524000" y="762000"/>
                </a:cubicBezTo>
                <a:cubicBezTo>
                  <a:pt x="1524000" y="1182841"/>
                  <a:pt x="1182841" y="1524000"/>
                  <a:pt x="762000" y="1524000"/>
                </a:cubicBezTo>
                <a:cubicBezTo>
                  <a:pt x="341159" y="1524000"/>
                  <a:pt x="0" y="1182841"/>
                  <a:pt x="0" y="762000"/>
                </a:cubicBezTo>
                <a:cubicBezTo>
                  <a:pt x="0" y="341159"/>
                  <a:pt x="341159" y="0"/>
                  <a:pt x="762000" y="0"/>
                </a:cubicBez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20" name="图片占位符 19"/>
          <p:cNvSpPr>
            <a:spLocks noGrp="1"/>
          </p:cNvSpPr>
          <p:nvPr>
            <p:ph type="pic" sz="quarter" idx="10"/>
          </p:nvPr>
        </p:nvSpPr>
        <p:spPr>
          <a:xfrm>
            <a:off x="800100" y="1562099"/>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1" name="图片占位符 20"/>
          <p:cNvSpPr>
            <a:spLocks noGrp="1"/>
          </p:cNvSpPr>
          <p:nvPr>
            <p:ph type="pic" sz="quarter" idx="11"/>
          </p:nvPr>
        </p:nvSpPr>
        <p:spPr>
          <a:xfrm>
            <a:off x="6391273" y="1562098"/>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2" name="图片占位符 21"/>
          <p:cNvSpPr>
            <a:spLocks noGrp="1"/>
          </p:cNvSpPr>
          <p:nvPr>
            <p:ph type="pic" sz="quarter" idx="12"/>
          </p:nvPr>
        </p:nvSpPr>
        <p:spPr>
          <a:xfrm>
            <a:off x="800099" y="3990806"/>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3" name="图片占位符 22"/>
          <p:cNvSpPr>
            <a:spLocks noGrp="1"/>
          </p:cNvSpPr>
          <p:nvPr>
            <p:ph type="pic" sz="quarter" idx="13"/>
          </p:nvPr>
        </p:nvSpPr>
        <p:spPr>
          <a:xfrm>
            <a:off x="6391272" y="3990805"/>
            <a:ext cx="1552576" cy="1552576"/>
          </a:xfrm>
          <a:custGeom>
            <a:avLst/>
            <a:gdLst>
              <a:gd name="connsiteX0" fmla="*/ 776288 w 1552576"/>
              <a:gd name="connsiteY0" fmla="*/ 0 h 1552576"/>
              <a:gd name="connsiteX1" fmla="*/ 1552576 w 1552576"/>
              <a:gd name="connsiteY1" fmla="*/ 776288 h 1552576"/>
              <a:gd name="connsiteX2" fmla="*/ 776288 w 1552576"/>
              <a:gd name="connsiteY2" fmla="*/ 1552576 h 1552576"/>
              <a:gd name="connsiteX3" fmla="*/ 0 w 1552576"/>
              <a:gd name="connsiteY3" fmla="*/ 776288 h 1552576"/>
              <a:gd name="connsiteX4" fmla="*/ 776288 w 1552576"/>
              <a:gd name="connsiteY4" fmla="*/ 0 h 155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6" h="1552576">
                <a:moveTo>
                  <a:pt x="776288" y="0"/>
                </a:moveTo>
                <a:cubicBezTo>
                  <a:pt x="1205020" y="0"/>
                  <a:pt x="1552576" y="347556"/>
                  <a:pt x="1552576" y="776288"/>
                </a:cubicBezTo>
                <a:cubicBezTo>
                  <a:pt x="1552576" y="1205020"/>
                  <a:pt x="1205020" y="1552576"/>
                  <a:pt x="776288" y="1552576"/>
                </a:cubicBezTo>
                <a:cubicBezTo>
                  <a:pt x="347556" y="1552576"/>
                  <a:pt x="0" y="1205020"/>
                  <a:pt x="0" y="776288"/>
                </a:cubicBezTo>
                <a:cubicBezTo>
                  <a:pt x="0" y="347556"/>
                  <a:pt x="347556" y="0"/>
                  <a:pt x="776288"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
        <p:nvSpPr>
          <p:cNvPr id="14" name="图片占位符 13"/>
          <p:cNvSpPr>
            <a:spLocks noGrp="1"/>
          </p:cNvSpPr>
          <p:nvPr>
            <p:ph type="pic" sz="quarter" idx="10"/>
          </p:nvPr>
        </p:nvSpPr>
        <p:spPr>
          <a:xfrm>
            <a:off x="933450"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19" name="图片占位符 18"/>
          <p:cNvSpPr>
            <a:spLocks noGrp="1"/>
          </p:cNvSpPr>
          <p:nvPr>
            <p:ph type="pic" sz="quarter" idx="11"/>
          </p:nvPr>
        </p:nvSpPr>
        <p:spPr>
          <a:xfrm>
            <a:off x="3031330"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0" name="图片占位符 19"/>
          <p:cNvSpPr>
            <a:spLocks noGrp="1"/>
          </p:cNvSpPr>
          <p:nvPr>
            <p:ph type="pic" sz="quarter" idx="12"/>
          </p:nvPr>
        </p:nvSpPr>
        <p:spPr>
          <a:xfrm>
            <a:off x="5129211"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1" name="图片占位符 20"/>
          <p:cNvSpPr>
            <a:spLocks noGrp="1"/>
          </p:cNvSpPr>
          <p:nvPr>
            <p:ph type="pic" sz="quarter" idx="13"/>
          </p:nvPr>
        </p:nvSpPr>
        <p:spPr>
          <a:xfrm>
            <a:off x="7227093"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2" name="图片占位符 21"/>
          <p:cNvSpPr>
            <a:spLocks noGrp="1"/>
          </p:cNvSpPr>
          <p:nvPr>
            <p:ph type="pic" sz="quarter" idx="14"/>
          </p:nvPr>
        </p:nvSpPr>
        <p:spPr>
          <a:xfrm>
            <a:off x="9324975" y="1933575"/>
            <a:ext cx="1933575" cy="1162050"/>
          </a:xfrm>
          <a:custGeom>
            <a:avLst/>
            <a:gdLst>
              <a:gd name="connsiteX0" fmla="*/ 0 w 1933575"/>
              <a:gd name="connsiteY0" fmla="*/ 0 h 1162050"/>
              <a:gd name="connsiteX1" fmla="*/ 1933575 w 1933575"/>
              <a:gd name="connsiteY1" fmla="*/ 0 h 1162050"/>
              <a:gd name="connsiteX2" fmla="*/ 1933575 w 1933575"/>
              <a:gd name="connsiteY2" fmla="*/ 1162050 h 1162050"/>
              <a:gd name="connsiteX3" fmla="*/ 0 w 1933575"/>
              <a:gd name="connsiteY3" fmla="*/ 1162050 h 1162050"/>
            </a:gdLst>
            <a:ahLst/>
            <a:cxnLst>
              <a:cxn ang="0">
                <a:pos x="connsiteX0" y="connsiteY0"/>
              </a:cxn>
              <a:cxn ang="0">
                <a:pos x="connsiteX1" y="connsiteY1"/>
              </a:cxn>
              <a:cxn ang="0">
                <a:pos x="connsiteX2" y="connsiteY2"/>
              </a:cxn>
              <a:cxn ang="0">
                <a:pos x="connsiteX3" y="connsiteY3"/>
              </a:cxn>
            </a:cxnLst>
            <a:rect l="l" t="t" r="r" b="b"/>
            <a:pathLst>
              <a:path w="1933575" h="1162050">
                <a:moveTo>
                  <a:pt x="0" y="0"/>
                </a:moveTo>
                <a:lnTo>
                  <a:pt x="1933575" y="0"/>
                </a:lnTo>
                <a:lnTo>
                  <a:pt x="1933575" y="1162050"/>
                </a:lnTo>
                <a:lnTo>
                  <a:pt x="0" y="116205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8353425" y="1152525"/>
            <a:ext cx="2638425" cy="2419350"/>
          </a:xfrm>
          <a:custGeom>
            <a:avLst/>
            <a:gdLst>
              <a:gd name="connsiteX0" fmla="*/ 2638425 w 2638425"/>
              <a:gd name="connsiteY0" fmla="*/ 0 h 2419350"/>
              <a:gd name="connsiteX1" fmla="*/ 2486025 w 2638425"/>
              <a:gd name="connsiteY1" fmla="*/ 2228850 h 2419350"/>
              <a:gd name="connsiteX2" fmla="*/ 0 w 2638425"/>
              <a:gd name="connsiteY2" fmla="*/ 2419350 h 2419350"/>
              <a:gd name="connsiteX3" fmla="*/ 171450 w 2638425"/>
              <a:gd name="connsiteY3" fmla="*/ 695325 h 2419350"/>
            </a:gdLst>
            <a:ahLst/>
            <a:cxnLst>
              <a:cxn ang="0">
                <a:pos x="connsiteX0" y="connsiteY0"/>
              </a:cxn>
              <a:cxn ang="0">
                <a:pos x="connsiteX1" y="connsiteY1"/>
              </a:cxn>
              <a:cxn ang="0">
                <a:pos x="connsiteX2" y="connsiteY2"/>
              </a:cxn>
              <a:cxn ang="0">
                <a:pos x="connsiteX3" y="connsiteY3"/>
              </a:cxn>
            </a:cxnLst>
            <a:rect l="l" t="t" r="r" b="b"/>
            <a:pathLst>
              <a:path w="2638425" h="2419350">
                <a:moveTo>
                  <a:pt x="2638425" y="0"/>
                </a:moveTo>
                <a:lnTo>
                  <a:pt x="2486025" y="2228850"/>
                </a:lnTo>
                <a:lnTo>
                  <a:pt x="0" y="2419350"/>
                </a:lnTo>
                <a:lnTo>
                  <a:pt x="171450" y="695325"/>
                </a:lnTo>
                <a:close/>
              </a:path>
            </a:pathLst>
          </a:custGeom>
        </p:spPr>
        <p:txBody>
          <a:bodyPr wrap="square">
            <a:noAutofit/>
          </a:bodyPr>
          <a:lstStyle>
            <a:lvl1pPr>
              <a:defRPr sz="1200"/>
            </a:lvl1pPr>
          </a:lstStyle>
          <a:p>
            <a:endParaRPr lang="zh-CN" altLang="en-US"/>
          </a:p>
        </p:txBody>
      </p:sp>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90550" y="1437117"/>
            <a:ext cx="5505450" cy="3392058"/>
          </a:xfrm>
          <a:custGeom>
            <a:avLst/>
            <a:gdLst>
              <a:gd name="connsiteX0" fmla="*/ 0 w 5505450"/>
              <a:gd name="connsiteY0" fmla="*/ 0 h 3392058"/>
              <a:gd name="connsiteX1" fmla="*/ 5505450 w 5505450"/>
              <a:gd name="connsiteY1" fmla="*/ 0 h 3392058"/>
              <a:gd name="connsiteX2" fmla="*/ 5505450 w 5505450"/>
              <a:gd name="connsiteY2" fmla="*/ 3392058 h 3392058"/>
              <a:gd name="connsiteX3" fmla="*/ 0 w 5505450"/>
              <a:gd name="connsiteY3" fmla="*/ 3392058 h 3392058"/>
            </a:gdLst>
            <a:ahLst/>
            <a:cxnLst>
              <a:cxn ang="0">
                <a:pos x="connsiteX0" y="connsiteY0"/>
              </a:cxn>
              <a:cxn ang="0">
                <a:pos x="connsiteX1" y="connsiteY1"/>
              </a:cxn>
              <a:cxn ang="0">
                <a:pos x="connsiteX2" y="connsiteY2"/>
              </a:cxn>
              <a:cxn ang="0">
                <a:pos x="connsiteX3" y="connsiteY3"/>
              </a:cxn>
            </a:cxnLst>
            <a:rect l="l" t="t" r="r" b="b"/>
            <a:pathLst>
              <a:path w="5505450" h="3392058">
                <a:moveTo>
                  <a:pt x="0" y="0"/>
                </a:moveTo>
                <a:lnTo>
                  <a:pt x="5505450" y="0"/>
                </a:lnTo>
                <a:lnTo>
                  <a:pt x="5505450" y="3392058"/>
                </a:lnTo>
                <a:lnTo>
                  <a:pt x="0" y="3392058"/>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 y="-12947"/>
            <a:ext cx="5446133" cy="6870947"/>
          </a:xfrm>
          <a:custGeom>
            <a:avLst/>
            <a:gdLst>
              <a:gd name="connsiteX0" fmla="*/ 0 w 5446133"/>
              <a:gd name="connsiteY0" fmla="*/ 0 h 6870947"/>
              <a:gd name="connsiteX1" fmla="*/ 5446133 w 5446133"/>
              <a:gd name="connsiteY1" fmla="*/ 0 h 6870947"/>
              <a:gd name="connsiteX2" fmla="*/ 5446133 w 5446133"/>
              <a:gd name="connsiteY2" fmla="*/ 6870947 h 6870947"/>
              <a:gd name="connsiteX3" fmla="*/ 0 w 5446133"/>
              <a:gd name="connsiteY3" fmla="*/ 6870947 h 6870947"/>
            </a:gdLst>
            <a:ahLst/>
            <a:cxnLst>
              <a:cxn ang="0">
                <a:pos x="connsiteX0" y="connsiteY0"/>
              </a:cxn>
              <a:cxn ang="0">
                <a:pos x="connsiteX1" y="connsiteY1"/>
              </a:cxn>
              <a:cxn ang="0">
                <a:pos x="connsiteX2" y="connsiteY2"/>
              </a:cxn>
              <a:cxn ang="0">
                <a:pos x="connsiteX3" y="connsiteY3"/>
              </a:cxn>
            </a:cxnLst>
            <a:rect l="l" t="t" r="r" b="b"/>
            <a:pathLst>
              <a:path w="5446133" h="6870947">
                <a:moveTo>
                  <a:pt x="0" y="0"/>
                </a:moveTo>
                <a:lnTo>
                  <a:pt x="5446133" y="0"/>
                </a:lnTo>
                <a:lnTo>
                  <a:pt x="5446133" y="6870947"/>
                </a:lnTo>
                <a:lnTo>
                  <a:pt x="0" y="6870947"/>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C77694-2F36-4FB5-961F-11CEBD01EE4F}"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33BFE9-63B0-47AD-8FED-3BB7AC6D20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2" name="图片占位符 4"/>
          <p:cNvSpPr>
            <a:spLocks noGrp="1"/>
          </p:cNvSpPr>
          <p:nvPr>
            <p:ph type="pic" sz="quarter" idx="10"/>
          </p:nvPr>
        </p:nvSpPr>
        <p:spPr>
          <a:xfrm>
            <a:off x="0" y="0"/>
            <a:ext cx="12192000" cy="2717074"/>
          </a:xfrm>
          <a:custGeom>
            <a:avLst/>
            <a:gdLst>
              <a:gd name="connsiteX0" fmla="*/ 0 w 12192000"/>
              <a:gd name="connsiteY0" fmla="*/ 0 h 2717074"/>
              <a:gd name="connsiteX1" fmla="*/ 12192000 w 12192000"/>
              <a:gd name="connsiteY1" fmla="*/ 0 h 2717074"/>
              <a:gd name="connsiteX2" fmla="*/ 12192000 w 12192000"/>
              <a:gd name="connsiteY2" fmla="*/ 2717074 h 2717074"/>
              <a:gd name="connsiteX3" fmla="*/ 0 w 12192000"/>
              <a:gd name="connsiteY3" fmla="*/ 2717074 h 2717074"/>
            </a:gdLst>
            <a:ahLst/>
            <a:cxnLst>
              <a:cxn ang="0">
                <a:pos x="connsiteX0" y="connsiteY0"/>
              </a:cxn>
              <a:cxn ang="0">
                <a:pos x="connsiteX1" y="connsiteY1"/>
              </a:cxn>
              <a:cxn ang="0">
                <a:pos x="connsiteX2" y="connsiteY2"/>
              </a:cxn>
              <a:cxn ang="0">
                <a:pos x="connsiteX3" y="connsiteY3"/>
              </a:cxn>
            </a:cxnLst>
            <a:rect l="l" t="t" r="r" b="b"/>
            <a:pathLst>
              <a:path w="12192000" h="2717074">
                <a:moveTo>
                  <a:pt x="0" y="0"/>
                </a:moveTo>
                <a:lnTo>
                  <a:pt x="12192000" y="0"/>
                </a:lnTo>
                <a:lnTo>
                  <a:pt x="12192000" y="2717074"/>
                </a:lnTo>
                <a:lnTo>
                  <a:pt x="0" y="2717074"/>
                </a:lnTo>
                <a:close/>
              </a:path>
            </a:pathLst>
          </a:custGeom>
        </p:spPr>
        <p:txBody>
          <a:bodyPr wrap="square">
            <a:noAutofit/>
          </a:bodyPr>
          <a:lstStyle>
            <a:lvl1pPr>
              <a:defRPr sz="16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07F253-21D0-41DB-95DA-8502F5E07C82}"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885F87-1A61-411E-8250-BBEAA660584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8697951" y="0"/>
            <a:ext cx="3494049" cy="6858000"/>
          </a:xfrm>
          <a:custGeom>
            <a:avLst/>
            <a:gdLst>
              <a:gd name="connsiteX0" fmla="*/ 0 w 3194892"/>
              <a:gd name="connsiteY0" fmla="*/ 0 h 6858000"/>
              <a:gd name="connsiteX1" fmla="*/ 3194892 w 3194892"/>
              <a:gd name="connsiteY1" fmla="*/ 0 h 6858000"/>
              <a:gd name="connsiteX2" fmla="*/ 3194892 w 3194892"/>
              <a:gd name="connsiteY2" fmla="*/ 6858000 h 6858000"/>
              <a:gd name="connsiteX3" fmla="*/ 0 w 31948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94892" h="6858000">
                <a:moveTo>
                  <a:pt x="0" y="0"/>
                </a:moveTo>
                <a:lnTo>
                  <a:pt x="3194892" y="0"/>
                </a:lnTo>
                <a:lnTo>
                  <a:pt x="3194892"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3194892" cy="6858000"/>
          </a:xfrm>
          <a:custGeom>
            <a:avLst/>
            <a:gdLst>
              <a:gd name="connsiteX0" fmla="*/ 0 w 3194892"/>
              <a:gd name="connsiteY0" fmla="*/ 0 h 6858000"/>
              <a:gd name="connsiteX1" fmla="*/ 3194892 w 3194892"/>
              <a:gd name="connsiteY1" fmla="*/ 0 h 6858000"/>
              <a:gd name="connsiteX2" fmla="*/ 3194892 w 3194892"/>
              <a:gd name="connsiteY2" fmla="*/ 6858000 h 6858000"/>
              <a:gd name="connsiteX3" fmla="*/ 0 w 31948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94892" h="6858000">
                <a:moveTo>
                  <a:pt x="0" y="0"/>
                </a:moveTo>
                <a:lnTo>
                  <a:pt x="3194892" y="0"/>
                </a:lnTo>
                <a:lnTo>
                  <a:pt x="3194892"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6858000"/>
          </a:xfrm>
        </p:spPr>
        <p:txBody>
          <a:bodyPr>
            <a:norm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740435" y="0"/>
            <a:ext cx="5451566" cy="6858000"/>
          </a:xfrm>
          <a:custGeom>
            <a:avLst/>
            <a:gdLst>
              <a:gd name="connsiteX0" fmla="*/ 0 w 5451566"/>
              <a:gd name="connsiteY0" fmla="*/ 0 h 6858000"/>
              <a:gd name="connsiteX1" fmla="*/ 5451566 w 5451566"/>
              <a:gd name="connsiteY1" fmla="*/ 0 h 6858000"/>
              <a:gd name="connsiteX2" fmla="*/ 5451566 w 5451566"/>
              <a:gd name="connsiteY2" fmla="*/ 6858000 h 6858000"/>
              <a:gd name="connsiteX3" fmla="*/ 0 w 54515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51566" h="6858000">
                <a:moveTo>
                  <a:pt x="0" y="0"/>
                </a:moveTo>
                <a:lnTo>
                  <a:pt x="5451566" y="0"/>
                </a:lnTo>
                <a:lnTo>
                  <a:pt x="5451566"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userDrawn="1"/>
        </p:nvSpPr>
        <p:spPr bwMode="auto">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rtlCol="0">
            <a:spAutoFit/>
          </a:bodyPr>
          <a:lstStyle/>
          <a:p>
            <a:r>
              <a:rPr lang="en-US" altLang="zh-CN" sz="1400" dirty="0">
                <a:solidFill>
                  <a:schemeClr val="accent3"/>
                </a:solidFill>
              </a:rPr>
              <a:t>LOGO</a:t>
            </a:r>
            <a:endParaRPr lang="zh-CN" altLang="en-US"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 y="0"/>
            <a:ext cx="12192000" cy="2486722"/>
          </a:xfrm>
          <a:custGeom>
            <a:avLst/>
            <a:gdLst>
              <a:gd name="connsiteX0" fmla="*/ 0 w 12192000"/>
              <a:gd name="connsiteY0" fmla="*/ 0 h 2486722"/>
              <a:gd name="connsiteX1" fmla="*/ 12192000 w 12192000"/>
              <a:gd name="connsiteY1" fmla="*/ 0 h 2486722"/>
              <a:gd name="connsiteX2" fmla="*/ 12192000 w 12192000"/>
              <a:gd name="connsiteY2" fmla="*/ 2486722 h 2486722"/>
              <a:gd name="connsiteX3" fmla="*/ 0 w 12192000"/>
              <a:gd name="connsiteY3" fmla="*/ 2486722 h 2486722"/>
            </a:gdLst>
            <a:ahLst/>
            <a:cxnLst>
              <a:cxn ang="0">
                <a:pos x="connsiteX0" y="connsiteY0"/>
              </a:cxn>
              <a:cxn ang="0">
                <a:pos x="connsiteX1" y="connsiteY1"/>
              </a:cxn>
              <a:cxn ang="0">
                <a:pos x="connsiteX2" y="connsiteY2"/>
              </a:cxn>
              <a:cxn ang="0">
                <a:pos x="connsiteX3" y="connsiteY3"/>
              </a:cxn>
            </a:cxnLst>
            <a:rect l="l" t="t" r="r" b="b"/>
            <a:pathLst>
              <a:path w="12192000" h="2486722">
                <a:moveTo>
                  <a:pt x="0" y="0"/>
                </a:moveTo>
                <a:lnTo>
                  <a:pt x="12192000" y="0"/>
                </a:lnTo>
                <a:lnTo>
                  <a:pt x="12192000" y="2486722"/>
                </a:lnTo>
                <a:lnTo>
                  <a:pt x="0" y="2486722"/>
                </a:lnTo>
                <a:close/>
              </a:path>
            </a:pathLst>
          </a:custGeom>
        </p:spPr>
        <p:txBody>
          <a:bodyPr wrap="square">
            <a:noAutofit/>
          </a:bodyPr>
          <a:lstStyle>
            <a:lvl1pPr>
              <a:defRPr sz="1600">
                <a:solidFill>
                  <a:schemeClr val="tx1">
                    <a:lumMod val="50000"/>
                    <a:lumOff val="50000"/>
                  </a:schemeClr>
                </a:solidFill>
              </a:defRPr>
            </a:lvl1pPr>
          </a:lstStyle>
          <a:p>
            <a:endParaRPr lang="zh-CN" altLang="en-US"/>
          </a:p>
        </p:txBody>
      </p:sp>
      <p:sp>
        <p:nvSpPr>
          <p:cNvPr id="2" name="矩形 1"/>
          <p:cNvSpPr/>
          <p:nvPr userDrawn="1"/>
        </p:nvSpPr>
        <p:spPr>
          <a:xfrm>
            <a:off x="0" y="810883"/>
            <a:ext cx="12192000" cy="5745192"/>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77694-2F36-4FB5-961F-11CEBD01EE4F}" type="datetimeFigureOut">
              <a:rPr lang="zh-CN" altLang="en-US" smtClean="0"/>
              <a:t>2020/10/20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3BFE9-63B0-47AD-8FED-3BB7AC6D20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7F253-21D0-41DB-95DA-8502F5E07C82}" type="datetimeFigureOut">
              <a:rPr lang="zh-CN" altLang="en-US" smtClean="0"/>
              <a:t>2020/10/20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85F87-1A61-411E-8250-BBEAA66058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89346" y="498"/>
            <a:ext cx="10502654" cy="6918325"/>
          </a:xfrm>
        </p:spPr>
      </p:pic>
      <p:sp>
        <p:nvSpPr>
          <p:cNvPr id="21" name="直角三角形 20"/>
          <p:cNvSpPr/>
          <p:nvPr/>
        </p:nvSpPr>
        <p:spPr>
          <a:xfrm rot="16200000" flipH="1">
            <a:off x="8144607" y="1456592"/>
            <a:ext cx="5503985" cy="25908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251842" y="6074254"/>
            <a:ext cx="940158" cy="844062"/>
          </a:xfrm>
          <a:custGeom>
            <a:avLst/>
            <a:gdLst>
              <a:gd name="connsiteX0" fmla="*/ 914400 w 914400"/>
              <a:gd name="connsiteY0" fmla="*/ 0 h 844062"/>
              <a:gd name="connsiteX1" fmla="*/ 914400 w 914400"/>
              <a:gd name="connsiteY1" fmla="*/ 844062 h 844062"/>
              <a:gd name="connsiteX2" fmla="*/ 0 w 914400"/>
              <a:gd name="connsiteY2" fmla="*/ 580293 h 844062"/>
              <a:gd name="connsiteX3" fmla="*/ 914400 w 914400"/>
              <a:gd name="connsiteY3" fmla="*/ 0 h 844062"/>
              <a:gd name="connsiteX0-1" fmla="*/ 940158 w 940158"/>
              <a:gd name="connsiteY0-2" fmla="*/ 0 h 844062"/>
              <a:gd name="connsiteX1-3" fmla="*/ 940158 w 940158"/>
              <a:gd name="connsiteY1-4" fmla="*/ 844062 h 844062"/>
              <a:gd name="connsiteX2-5" fmla="*/ 0 w 940158"/>
              <a:gd name="connsiteY2-6" fmla="*/ 593172 h 844062"/>
              <a:gd name="connsiteX3-7" fmla="*/ 940158 w 940158"/>
              <a:gd name="connsiteY3-8" fmla="*/ 0 h 844062"/>
            </a:gdLst>
            <a:ahLst/>
            <a:cxnLst>
              <a:cxn ang="0">
                <a:pos x="connsiteX0-1" y="connsiteY0-2"/>
              </a:cxn>
              <a:cxn ang="0">
                <a:pos x="connsiteX1-3" y="connsiteY1-4"/>
              </a:cxn>
              <a:cxn ang="0">
                <a:pos x="connsiteX2-5" y="connsiteY2-6"/>
              </a:cxn>
              <a:cxn ang="0">
                <a:pos x="connsiteX3-7" y="connsiteY3-8"/>
              </a:cxn>
            </a:cxnLst>
            <a:rect l="l" t="t" r="r" b="b"/>
            <a:pathLst>
              <a:path w="940158" h="844062">
                <a:moveTo>
                  <a:pt x="940158" y="0"/>
                </a:moveTo>
                <a:lnTo>
                  <a:pt x="940158" y="844062"/>
                </a:lnTo>
                <a:lnTo>
                  <a:pt x="0" y="593172"/>
                </a:lnTo>
                <a:lnTo>
                  <a:pt x="94015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55449" y="5615952"/>
            <a:ext cx="7541343" cy="861774"/>
          </a:xfrm>
          <a:prstGeom prst="rect">
            <a:avLst/>
          </a:prstGeom>
          <a:noFill/>
          <a:effectLst>
            <a:outerShdw blurRad="25400" dist="25400" dir="2700000" algn="tl" rotWithShape="0">
              <a:prstClr val="black">
                <a:alpha val="20000"/>
              </a:prstClr>
            </a:outerShdw>
          </a:effectLst>
        </p:spPr>
        <p:txBody>
          <a:bodyPr wrap="square" rtlCol="0">
            <a:spAutoFit/>
          </a:bodyPr>
          <a:lstStyle/>
          <a:p>
            <a:pPr marR="0" algn="ctr"/>
            <a:r>
              <a:rPr lang="zh-CN" altLang="en-US" sz="3200" b="0" i="0" u="none" strike="noStrike" baseline="0" dirty="0">
                <a:solidFill>
                  <a:srgbClr val="000000"/>
                </a:solidFill>
                <a:latin typeface="微软雅黑" panose="020B0503020204020204" pitchFamily="34" charset="-122"/>
                <a:ea typeface="微软雅黑" panose="020B0503020204020204" pitchFamily="34" charset="-122"/>
              </a:rPr>
              <a:t>联邦学习中的低秩通信</a:t>
            </a:r>
            <a:br>
              <a:rPr lang="en-US" altLang="zh-CN" sz="1800" b="0" i="0" u="none" strike="noStrike" baseline="0" dirty="0">
                <a:solidFill>
                  <a:srgbClr val="000000"/>
                </a:solidFill>
                <a:latin typeface="微软雅黑" panose="020B0503020204020204" pitchFamily="34" charset="-122"/>
                <a:ea typeface="微软雅黑" panose="020B0503020204020204" pitchFamily="34" charset="-122"/>
              </a:rPr>
            </a:br>
            <a:endParaRPr lang="en-US" altLang="zh-CN" sz="1800" b="0" i="0" u="none" strike="noStrike" baseline="0" dirty="0">
              <a:solidFill>
                <a:srgbClr val="00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898792" y="2337134"/>
            <a:ext cx="2194888" cy="1726440"/>
          </a:xfrm>
          <a:custGeom>
            <a:avLst/>
            <a:gdLst>
              <a:gd name="connsiteX0" fmla="*/ 1111347 w 2166424"/>
              <a:gd name="connsiteY0" fmla="*/ 0 h 1758461"/>
              <a:gd name="connsiteX1" fmla="*/ 0 w 2166424"/>
              <a:gd name="connsiteY1" fmla="*/ 1139483 h 1758461"/>
              <a:gd name="connsiteX2" fmla="*/ 2166424 w 2166424"/>
              <a:gd name="connsiteY2" fmla="*/ 1758461 h 1758461"/>
              <a:gd name="connsiteX3" fmla="*/ 1111347 w 2166424"/>
              <a:gd name="connsiteY3" fmla="*/ 0 h 1758461"/>
              <a:gd name="connsiteX0-1" fmla="*/ 1111347 w 2194888"/>
              <a:gd name="connsiteY0-2" fmla="*/ 0 h 1726440"/>
              <a:gd name="connsiteX1-3" fmla="*/ 0 w 2194888"/>
              <a:gd name="connsiteY1-4" fmla="*/ 1139483 h 1726440"/>
              <a:gd name="connsiteX2-5" fmla="*/ 2194888 w 2194888"/>
              <a:gd name="connsiteY2-6" fmla="*/ 1726440 h 1726440"/>
              <a:gd name="connsiteX3-7" fmla="*/ 1111347 w 2194888"/>
              <a:gd name="connsiteY3-8" fmla="*/ 0 h 1726440"/>
            </a:gdLst>
            <a:ahLst/>
            <a:cxnLst>
              <a:cxn ang="0">
                <a:pos x="connsiteX0-1" y="connsiteY0-2"/>
              </a:cxn>
              <a:cxn ang="0">
                <a:pos x="connsiteX1-3" y="connsiteY1-4"/>
              </a:cxn>
              <a:cxn ang="0">
                <a:pos x="connsiteX2-5" y="connsiteY2-6"/>
              </a:cxn>
              <a:cxn ang="0">
                <a:pos x="connsiteX3-7" y="connsiteY3-8"/>
              </a:cxn>
            </a:cxnLst>
            <a:rect l="l" t="t" r="r" b="b"/>
            <a:pathLst>
              <a:path w="2194888" h="1726440">
                <a:moveTo>
                  <a:pt x="1111347" y="0"/>
                </a:moveTo>
                <a:lnTo>
                  <a:pt x="0" y="1139483"/>
                </a:lnTo>
                <a:lnTo>
                  <a:pt x="2194888" y="1726440"/>
                </a:lnTo>
                <a:lnTo>
                  <a:pt x="111134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p:nvSpPr>
        <p:spPr>
          <a:xfrm rot="5400000">
            <a:off x="-1" y="0"/>
            <a:ext cx="4871990" cy="4871990"/>
          </a:xfrm>
          <a:prstGeom prst="rtTriangle">
            <a:avLst/>
          </a:prstGeom>
          <a:solidFill>
            <a:schemeClr val="accent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694904" y="511548"/>
            <a:ext cx="1301332" cy="1281872"/>
            <a:chOff x="309636" y="5144626"/>
            <a:chExt cx="1134049" cy="1117088"/>
          </a:xfrm>
          <a:solidFill>
            <a:schemeClr val="bg1"/>
          </a:solidFill>
          <a:effectLst>
            <a:outerShdw blurRad="50800" dist="38100" dir="2700000" algn="tl" rotWithShape="0">
              <a:prstClr val="black">
                <a:alpha val="40000"/>
              </a:prstClr>
            </a:outerShdw>
          </a:effectLst>
        </p:grpSpPr>
        <p:sp>
          <p:nvSpPr>
            <p:cNvPr id="28" name="任意多边形 27"/>
            <p:cNvSpPr/>
            <p:nvPr/>
          </p:nvSpPr>
          <p:spPr>
            <a:xfrm>
              <a:off x="309636" y="5144626"/>
              <a:ext cx="791502" cy="791502"/>
            </a:xfrm>
            <a:custGeom>
              <a:avLst/>
              <a:gdLst>
                <a:gd name="connsiteX0" fmla="*/ 78758 w 1766806"/>
                <a:gd name="connsiteY0" fmla="*/ 96562 h 1766806"/>
                <a:gd name="connsiteX1" fmla="*/ 78758 w 1766806"/>
                <a:gd name="connsiteY1" fmla="*/ 1670245 h 1766806"/>
                <a:gd name="connsiteX2" fmla="*/ 1688049 w 1766806"/>
                <a:gd name="connsiteY2" fmla="*/ 1670245 h 1766806"/>
                <a:gd name="connsiteX3" fmla="*/ 1688049 w 1766806"/>
                <a:gd name="connsiteY3" fmla="*/ 96562 h 1766806"/>
                <a:gd name="connsiteX4" fmla="*/ 0 w 1766806"/>
                <a:gd name="connsiteY4" fmla="*/ 0 h 1766806"/>
                <a:gd name="connsiteX5" fmla="*/ 1766806 w 1766806"/>
                <a:gd name="connsiteY5" fmla="*/ 0 h 1766806"/>
                <a:gd name="connsiteX6" fmla="*/ 1766806 w 1766806"/>
                <a:gd name="connsiteY6" fmla="*/ 1766806 h 1766806"/>
                <a:gd name="connsiteX7" fmla="*/ 0 w 1766806"/>
                <a:gd name="connsiteY7" fmla="*/ 1766806 h 176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806" h="1766806">
                  <a:moveTo>
                    <a:pt x="78758" y="96562"/>
                  </a:moveTo>
                  <a:lnTo>
                    <a:pt x="78758" y="1670245"/>
                  </a:lnTo>
                  <a:lnTo>
                    <a:pt x="1688049" y="1670245"/>
                  </a:lnTo>
                  <a:lnTo>
                    <a:pt x="1688049" y="96562"/>
                  </a:lnTo>
                  <a:close/>
                  <a:moveTo>
                    <a:pt x="0" y="0"/>
                  </a:moveTo>
                  <a:lnTo>
                    <a:pt x="1766806" y="0"/>
                  </a:lnTo>
                  <a:lnTo>
                    <a:pt x="1766806" y="1766806"/>
                  </a:lnTo>
                  <a:lnTo>
                    <a:pt x="0" y="1766806"/>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任意多边形 28"/>
            <p:cNvSpPr/>
            <p:nvPr/>
          </p:nvSpPr>
          <p:spPr>
            <a:xfrm>
              <a:off x="792512" y="5610541"/>
              <a:ext cx="651173" cy="651173"/>
            </a:xfrm>
            <a:custGeom>
              <a:avLst/>
              <a:gdLst>
                <a:gd name="connsiteX0" fmla="*/ 78758 w 1766806"/>
                <a:gd name="connsiteY0" fmla="*/ 96562 h 1766806"/>
                <a:gd name="connsiteX1" fmla="*/ 78758 w 1766806"/>
                <a:gd name="connsiteY1" fmla="*/ 1670245 h 1766806"/>
                <a:gd name="connsiteX2" fmla="*/ 1688049 w 1766806"/>
                <a:gd name="connsiteY2" fmla="*/ 1670245 h 1766806"/>
                <a:gd name="connsiteX3" fmla="*/ 1688049 w 1766806"/>
                <a:gd name="connsiteY3" fmla="*/ 96562 h 1766806"/>
                <a:gd name="connsiteX4" fmla="*/ 0 w 1766806"/>
                <a:gd name="connsiteY4" fmla="*/ 0 h 1766806"/>
                <a:gd name="connsiteX5" fmla="*/ 1766806 w 1766806"/>
                <a:gd name="connsiteY5" fmla="*/ 0 h 1766806"/>
                <a:gd name="connsiteX6" fmla="*/ 1766806 w 1766806"/>
                <a:gd name="connsiteY6" fmla="*/ 1766806 h 1766806"/>
                <a:gd name="connsiteX7" fmla="*/ 0 w 1766806"/>
                <a:gd name="connsiteY7" fmla="*/ 1766806 h 176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6806" h="1766806">
                  <a:moveTo>
                    <a:pt x="78758" y="96562"/>
                  </a:moveTo>
                  <a:lnTo>
                    <a:pt x="78758" y="1670245"/>
                  </a:lnTo>
                  <a:lnTo>
                    <a:pt x="1688049" y="1670245"/>
                  </a:lnTo>
                  <a:lnTo>
                    <a:pt x="1688049" y="96562"/>
                  </a:lnTo>
                  <a:close/>
                  <a:moveTo>
                    <a:pt x="0" y="0"/>
                  </a:moveTo>
                  <a:lnTo>
                    <a:pt x="1766806" y="0"/>
                  </a:lnTo>
                  <a:lnTo>
                    <a:pt x="1766806" y="1766806"/>
                  </a:lnTo>
                  <a:lnTo>
                    <a:pt x="0" y="1766806"/>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文本框 1">
            <a:extLst>
              <a:ext uri="{FF2B5EF4-FFF2-40B4-BE49-F238E27FC236}">
                <a16:creationId xmlns:a16="http://schemas.microsoft.com/office/drawing/2014/main" id="{34379FF7-581B-4FC4-B86B-06BCBDCB3598}"/>
              </a:ext>
            </a:extLst>
          </p:cNvPr>
          <p:cNvSpPr txBox="1"/>
          <p:nvPr/>
        </p:nvSpPr>
        <p:spPr>
          <a:xfrm>
            <a:off x="6970364" y="6211171"/>
            <a:ext cx="2590801" cy="646331"/>
          </a:xfrm>
          <a:prstGeom prst="rect">
            <a:avLst/>
          </a:prstGeom>
          <a:noFill/>
        </p:spPr>
        <p:txBody>
          <a:bodyPr wrap="square" rtlCol="0">
            <a:spAutoFit/>
          </a:bodyPr>
          <a:lstStyle/>
          <a:p>
            <a:r>
              <a:rPr lang="en-US" altLang="zh-CN" dirty="0" err="1"/>
              <a:t>Yifan</a:t>
            </a:r>
            <a:r>
              <a:rPr lang="en-US" altLang="zh-CN" dirty="0"/>
              <a:t> Bu  2020.10.20</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197961" y="86593"/>
            <a:ext cx="2646878"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噪声缩减方法</a:t>
            </a:r>
          </a:p>
        </p:txBody>
      </p:sp>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7" name="文本框 6">
            <a:extLst>
              <a:ext uri="{FF2B5EF4-FFF2-40B4-BE49-F238E27FC236}">
                <a16:creationId xmlns:a16="http://schemas.microsoft.com/office/drawing/2014/main" id="{6C7BAFC8-A732-4040-9D3C-93291EB3F41F}"/>
              </a:ext>
            </a:extLst>
          </p:cNvPr>
          <p:cNvSpPr txBox="1"/>
          <p:nvPr/>
        </p:nvSpPr>
        <p:spPr>
          <a:xfrm>
            <a:off x="624078" y="853697"/>
            <a:ext cx="6094476"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把权重模型的低秩截断看作一种应用于梯度的噪声</a:t>
            </a:r>
            <a:endParaRPr lang="zh-CN" altLang="en-US" dirty="0"/>
          </a:p>
        </p:txBody>
      </p:sp>
      <p:sp>
        <p:nvSpPr>
          <p:cNvPr id="3" name="矩形 2">
            <a:extLst>
              <a:ext uri="{FF2B5EF4-FFF2-40B4-BE49-F238E27FC236}">
                <a16:creationId xmlns:a16="http://schemas.microsoft.com/office/drawing/2014/main" id="{918F3188-C9DC-46CA-8B6A-58EB8AFBC401}"/>
              </a:ext>
            </a:extLst>
          </p:cNvPr>
          <p:cNvSpPr/>
          <p:nvPr/>
        </p:nvSpPr>
        <p:spPr>
          <a:xfrm>
            <a:off x="758952" y="1618488"/>
            <a:ext cx="10250424" cy="203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3DD6528-997D-4F5D-97A9-B32E327459BD}"/>
              </a:ext>
            </a:extLst>
          </p:cNvPr>
          <p:cNvSpPr txBox="1"/>
          <p:nvPr/>
        </p:nvSpPr>
        <p:spPr>
          <a:xfrm>
            <a:off x="624078" y="1236092"/>
            <a:ext cx="6094476"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减少方差的方法</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cxnSp>
        <p:nvCxnSpPr>
          <p:cNvPr id="11" name="直接连接符 10">
            <a:extLst>
              <a:ext uri="{FF2B5EF4-FFF2-40B4-BE49-F238E27FC236}">
                <a16:creationId xmlns:a16="http://schemas.microsoft.com/office/drawing/2014/main" id="{3E8EB74A-68CD-4809-B658-E9A41CF362A3}"/>
              </a:ext>
            </a:extLst>
          </p:cNvPr>
          <p:cNvCxnSpPr/>
          <p:nvPr/>
        </p:nvCxnSpPr>
        <p:spPr>
          <a:xfrm>
            <a:off x="758952" y="3035808"/>
            <a:ext cx="1025042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EEE83F3-AD47-46D5-9009-81CF040B717E}"/>
              </a:ext>
            </a:extLst>
          </p:cNvPr>
          <p:cNvSpPr txBox="1"/>
          <p:nvPr/>
        </p:nvSpPr>
        <p:spPr>
          <a:xfrm>
            <a:off x="980694" y="1816217"/>
            <a:ext cx="6094476" cy="369332"/>
          </a:xfrm>
          <a:prstGeom prst="rect">
            <a:avLst/>
          </a:prstGeom>
          <a:noFill/>
        </p:spPr>
        <p:txBody>
          <a:bodyPr wrap="square">
            <a:spAutoFit/>
          </a:bodyPr>
          <a:lstStyle/>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动态采样方法</a:t>
            </a:r>
            <a:endParaRPr lang="zh-CN" altLang="en-US" dirty="0"/>
          </a:p>
        </p:txBody>
      </p:sp>
      <p:sp>
        <p:nvSpPr>
          <p:cNvPr id="20" name="文本框 19">
            <a:extLst>
              <a:ext uri="{FF2B5EF4-FFF2-40B4-BE49-F238E27FC236}">
                <a16:creationId xmlns:a16="http://schemas.microsoft.com/office/drawing/2014/main" id="{D937B801-993D-4727-9378-D06C3AEEE04A}"/>
              </a:ext>
            </a:extLst>
          </p:cNvPr>
          <p:cNvSpPr txBox="1"/>
          <p:nvPr/>
        </p:nvSpPr>
        <p:spPr>
          <a:xfrm>
            <a:off x="980694" y="2499098"/>
            <a:ext cx="6094476" cy="369332"/>
          </a:xfrm>
          <a:prstGeom prst="rect">
            <a:avLst/>
          </a:prstGeom>
          <a:noFill/>
        </p:spPr>
        <p:txBody>
          <a:bodyPr wrap="square">
            <a:spAutoFit/>
          </a:bodyPr>
          <a:lstStyle/>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迭代平均法</a:t>
            </a:r>
            <a:endParaRPr lang="zh-CN" altLang="en-US" dirty="0"/>
          </a:p>
        </p:txBody>
      </p:sp>
      <p:sp>
        <p:nvSpPr>
          <p:cNvPr id="22" name="文本框 21">
            <a:extLst>
              <a:ext uri="{FF2B5EF4-FFF2-40B4-BE49-F238E27FC236}">
                <a16:creationId xmlns:a16="http://schemas.microsoft.com/office/drawing/2014/main" id="{F179EF5B-579D-4A77-B878-FBD1CAB6E2A9}"/>
              </a:ext>
            </a:extLst>
          </p:cNvPr>
          <p:cNvSpPr txBox="1"/>
          <p:nvPr/>
        </p:nvSpPr>
        <p:spPr>
          <a:xfrm>
            <a:off x="980694" y="3140112"/>
            <a:ext cx="6094476"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梯度聚集法</a:t>
            </a:r>
            <a:endParaRPr lang="zh-CN" altLang="en-US" dirty="0"/>
          </a:p>
        </p:txBody>
      </p:sp>
      <p:sp>
        <p:nvSpPr>
          <p:cNvPr id="24" name="文本框 23">
            <a:extLst>
              <a:ext uri="{FF2B5EF4-FFF2-40B4-BE49-F238E27FC236}">
                <a16:creationId xmlns:a16="http://schemas.microsoft.com/office/drawing/2014/main" id="{9FF0DB3A-C686-44E1-ACE0-B1F4B1208773}"/>
              </a:ext>
            </a:extLst>
          </p:cNvPr>
          <p:cNvSpPr txBox="1"/>
          <p:nvPr/>
        </p:nvSpPr>
        <p:spPr>
          <a:xfrm>
            <a:off x="3834765" y="1837085"/>
            <a:ext cx="6094476"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逐渐增加样本大小来不断减少梯度的方差</a:t>
            </a:r>
            <a:endParaRPr lang="zh-CN" altLang="en-US" dirty="0"/>
          </a:p>
        </p:txBody>
      </p:sp>
      <p:cxnSp>
        <p:nvCxnSpPr>
          <p:cNvPr id="19" name="直接连接符 18">
            <a:extLst>
              <a:ext uri="{FF2B5EF4-FFF2-40B4-BE49-F238E27FC236}">
                <a16:creationId xmlns:a16="http://schemas.microsoft.com/office/drawing/2014/main" id="{8551893A-3545-4B45-A788-3BBEB21B75A2}"/>
              </a:ext>
            </a:extLst>
          </p:cNvPr>
          <p:cNvCxnSpPr/>
          <p:nvPr/>
        </p:nvCxnSpPr>
        <p:spPr>
          <a:xfrm>
            <a:off x="758952" y="2359152"/>
            <a:ext cx="10250424"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ABC0261-5806-4188-8D76-F00E9AF938D7}"/>
                  </a:ext>
                </a:extLst>
              </p:cNvPr>
              <p:cNvSpPr txBox="1"/>
              <p:nvPr/>
            </p:nvSpPr>
            <p:spPr>
              <a:xfrm>
                <a:off x="3834765" y="2463456"/>
                <a:ext cx="6094476" cy="450188"/>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使用历史存储的参数矩阵求平均获得的</a:t>
                </a:r>
                <a14:m>
                  <m:oMath xmlns:m="http://schemas.openxmlformats.org/officeDocument/2006/math">
                    <m:limUpp>
                      <m:limUppPr>
                        <m:ctrlPr>
                          <a:rPr lang="zh-CN" altLang="zh-CN" i="1">
                            <a:effectLst/>
                            <a:latin typeface="Cambria Math" panose="02040503050406030204" pitchFamily="18" charset="0"/>
                            <a:ea typeface="Cambria Math" panose="02040503050406030204" pitchFamily="18" charset="0"/>
                          </a:rPr>
                        </m:ctrlPr>
                      </m:limUp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e>
                      <m:li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lim>
                    </m:limUp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减少其差异</a:t>
                </a:r>
                <a:endParaRPr lang="zh-CN" altLang="en-US" dirty="0"/>
              </a:p>
            </p:txBody>
          </p:sp>
        </mc:Choice>
        <mc:Fallback xmlns="">
          <p:sp>
            <p:nvSpPr>
              <p:cNvPr id="28" name="文本框 27">
                <a:extLst>
                  <a:ext uri="{FF2B5EF4-FFF2-40B4-BE49-F238E27FC236}">
                    <a16:creationId xmlns:a16="http://schemas.microsoft.com/office/drawing/2014/main" id="{8ABC0261-5806-4188-8D76-F00E9AF938D7}"/>
                  </a:ext>
                </a:extLst>
              </p:cNvPr>
              <p:cNvSpPr txBox="1">
                <a:spLocks noRot="1" noChangeAspect="1" noMove="1" noResize="1" noEditPoints="1" noAdjustHandles="1" noChangeArrowheads="1" noChangeShapeType="1" noTextEdit="1"/>
              </p:cNvSpPr>
              <p:nvPr/>
            </p:nvSpPr>
            <p:spPr>
              <a:xfrm>
                <a:off x="3834765" y="2463456"/>
                <a:ext cx="6094476" cy="450188"/>
              </a:xfrm>
              <a:prstGeom prst="rect">
                <a:avLst/>
              </a:prstGeom>
              <a:blipFill>
                <a:blip r:embed="rId3"/>
                <a:stretch>
                  <a:fillRect l="-800" b="-1621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5DADB226-B572-4FC8-BAFC-A1DBD96A513D}"/>
              </a:ext>
            </a:extLst>
          </p:cNvPr>
          <p:cNvSpPr txBox="1"/>
          <p:nvPr/>
        </p:nvSpPr>
        <p:spPr>
          <a:xfrm>
            <a:off x="3842766" y="3152149"/>
            <a:ext cx="689229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使用所有样本的历史梯度以在每个小批量处理中对梯度进行校正</a:t>
            </a:r>
            <a:endParaRPr lang="zh-CN" altLang="en-US" dirty="0"/>
          </a:p>
        </p:txBody>
      </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9546DF54-C67F-4A6B-98C4-E47512C61F2F}"/>
                  </a:ext>
                </a:extLst>
              </p:cNvPr>
              <p:cNvSpPr txBox="1"/>
              <p:nvPr/>
            </p:nvSpPr>
            <p:spPr>
              <a:xfrm>
                <a:off x="1443908" y="4331315"/>
                <a:ext cx="6094476" cy="9081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Upp>
                        <m:limUppPr>
                          <m:ctrlPr>
                            <a:rPr lang="zh-CN" altLang="en-US" i="1" smtClean="0">
                              <a:solidFill>
                                <a:srgbClr val="836967"/>
                              </a:solidFill>
                              <a:latin typeface="Cambria Math" panose="02040503050406030204" pitchFamily="18" charset="0"/>
                            </a:rPr>
                          </m:ctrlPr>
                        </m:limUpp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r>
                                <a:rPr lang="zh-CN" altLang="en-US" i="0">
                                  <a:latin typeface="Cambria Math" panose="02040503050406030204" pitchFamily="18" charset="0"/>
                                </a:rPr>
                                <m:t>+1</m:t>
                              </m:r>
                            </m:sub>
                          </m:sSub>
                        </m:e>
                        <m:lim>
                          <m:r>
                            <a:rPr lang="zh-CN" altLang="en-US" i="0">
                              <a:latin typeface="Cambria Math" panose="02040503050406030204" pitchFamily="18" charset="0"/>
                            </a:rPr>
                            <m:t>~</m:t>
                          </m:r>
                        </m:lim>
                      </m:limUpp>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𝑠</m:t>
                          </m:r>
                          <m:r>
                            <a:rPr lang="zh-CN" altLang="en-US" i="0">
                              <a:latin typeface="Cambria Math" panose="02040503050406030204" pitchFamily="18" charset="0"/>
                            </a:rPr>
                            <m:t>+1</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𝑠</m:t>
                          </m:r>
                          <m:r>
                            <a:rPr lang="zh-CN" altLang="en-US" i="0">
                              <a:latin typeface="Cambria Math" panose="02040503050406030204" pitchFamily="18" charset="0"/>
                            </a:rPr>
                            <m:t>+1</m:t>
                          </m:r>
                        </m:sub>
                        <m:sup>
                          <m:r>
                            <a:rPr lang="zh-CN" altLang="en-US" i="1">
                              <a:latin typeface="Cambria Math" panose="02040503050406030204" pitchFamily="18" charset="0"/>
                            </a:rPr>
                            <m:t>𝑘</m:t>
                          </m:r>
                          <m:r>
                            <a:rPr lang="zh-CN" altLang="en-US" i="0">
                              <a:latin typeface="Cambria Math" panose="02040503050406030204" pitchFamily="18" charset="0"/>
                            </a:rPr>
                            <m:t>+1</m:t>
                          </m:r>
                        </m:sup>
                        <m:e>
                          <m:limUpp>
                            <m:limUppPr>
                              <m:ctrlPr>
                                <a:rPr lang="zh-CN" altLang="en-US" i="1">
                                  <a:solidFill>
                                    <a:srgbClr val="836967"/>
                                  </a:solidFill>
                                  <a:latin typeface="Cambria Math" panose="02040503050406030204" pitchFamily="18" charset="0"/>
                                </a:rPr>
                              </m:ctrlPr>
                            </m:limUpp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𝑗</m:t>
                                  </m:r>
                                </m:sub>
                              </m:sSub>
                            </m:e>
                            <m:lim>
                              <m:r>
                                <a:rPr lang="zh-CN" altLang="en-US" i="0">
                                  <a:latin typeface="Cambria Math" panose="02040503050406030204" pitchFamily="18" charset="0"/>
                                </a:rPr>
                                <m:t>~</m:t>
                              </m:r>
                            </m:lim>
                          </m:limUpp>
                        </m:e>
                      </m:nary>
                    </m:oMath>
                  </m:oMathPara>
                </a14:m>
                <a:endParaRPr lang="zh-CN" altLang="en-US" dirty="0"/>
              </a:p>
            </p:txBody>
          </p:sp>
        </mc:Choice>
        <mc:Fallback>
          <p:sp>
            <p:nvSpPr>
              <p:cNvPr id="32" name="文本框 31">
                <a:extLst>
                  <a:ext uri="{FF2B5EF4-FFF2-40B4-BE49-F238E27FC236}">
                    <a16:creationId xmlns:a16="http://schemas.microsoft.com/office/drawing/2014/main" id="{9546DF54-C67F-4A6B-98C4-E47512C61F2F}"/>
                  </a:ext>
                </a:extLst>
              </p:cNvPr>
              <p:cNvSpPr txBox="1">
                <a:spLocks noRot="1" noChangeAspect="1" noMove="1" noResize="1" noEditPoints="1" noAdjustHandles="1" noChangeArrowheads="1" noChangeShapeType="1" noTextEdit="1"/>
              </p:cNvSpPr>
              <p:nvPr/>
            </p:nvSpPr>
            <p:spPr>
              <a:xfrm>
                <a:off x="1443908" y="4331315"/>
                <a:ext cx="6094476" cy="908197"/>
              </a:xfrm>
              <a:prstGeom prst="rect">
                <a:avLst/>
              </a:prstGeom>
              <a:blipFill>
                <a:blip r:embed="rId4"/>
                <a:stretch>
                  <a:fillRect/>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4AA1DC3F-D2C7-4A06-806D-47919B263B86}"/>
              </a:ext>
            </a:extLst>
          </p:cNvPr>
          <p:cNvSpPr txBox="1"/>
          <p:nvPr/>
        </p:nvSpPr>
        <p:spPr>
          <a:xfrm>
            <a:off x="980694" y="4600747"/>
            <a:ext cx="6094476"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尾部平均方法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97961" y="86593"/>
            <a:ext cx="3626314"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服务器</a:t>
            </a:r>
            <a:r>
              <a:rPr lang="en-US" altLang="zh-CN" sz="3200" dirty="0">
                <a:solidFill>
                  <a:schemeClr val="accent3"/>
                </a:solidFill>
                <a:latin typeface="Geometr706 BlkCn BT" panose="020B0706030503030204" pitchFamily="34" charset="0"/>
              </a:rPr>
              <a:t>/</a:t>
            </a:r>
            <a:r>
              <a:rPr lang="zh-CN" altLang="en-US" sz="3200" dirty="0">
                <a:solidFill>
                  <a:schemeClr val="accent3"/>
                </a:solidFill>
                <a:latin typeface="Geometr706 BlkCn BT" panose="020B0706030503030204" pitchFamily="34" charset="0"/>
              </a:rPr>
              <a:t>客户端算法</a:t>
            </a:r>
          </a:p>
        </p:txBody>
      </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pic>
        <p:nvPicPr>
          <p:cNvPr id="4" name="图片 3">
            <a:extLst>
              <a:ext uri="{FF2B5EF4-FFF2-40B4-BE49-F238E27FC236}">
                <a16:creationId xmlns:a16="http://schemas.microsoft.com/office/drawing/2014/main" id="{3F0A5C35-BD77-4220-AB1A-2D9E6428B59E}"/>
              </a:ext>
            </a:extLst>
          </p:cNvPr>
          <p:cNvPicPr>
            <a:picLocks noChangeAspect="1"/>
          </p:cNvPicPr>
          <p:nvPr/>
        </p:nvPicPr>
        <p:blipFill>
          <a:blip r:embed="rId3"/>
          <a:stretch>
            <a:fillRect/>
          </a:stretch>
        </p:blipFill>
        <p:spPr>
          <a:xfrm>
            <a:off x="630752" y="671368"/>
            <a:ext cx="5839520" cy="4897328"/>
          </a:xfrm>
          <a:prstGeom prst="rect">
            <a:avLst/>
          </a:prstGeom>
        </p:spPr>
      </p:pic>
      <p:pic>
        <p:nvPicPr>
          <p:cNvPr id="6" name="图片 5">
            <a:extLst>
              <a:ext uri="{FF2B5EF4-FFF2-40B4-BE49-F238E27FC236}">
                <a16:creationId xmlns:a16="http://schemas.microsoft.com/office/drawing/2014/main" id="{7D8ACF48-E100-4AC2-B40C-67F21FF598AD}"/>
              </a:ext>
            </a:extLst>
          </p:cNvPr>
          <p:cNvPicPr>
            <a:picLocks noChangeAspect="1"/>
          </p:cNvPicPr>
          <p:nvPr/>
        </p:nvPicPr>
        <p:blipFill>
          <a:blip r:embed="rId4"/>
          <a:stretch>
            <a:fillRect/>
          </a:stretch>
        </p:blipFill>
        <p:spPr>
          <a:xfrm>
            <a:off x="694760" y="5641848"/>
            <a:ext cx="5465248" cy="933710"/>
          </a:xfrm>
          <a:prstGeom prst="rect">
            <a:avLst/>
          </a:prstGeom>
        </p:spPr>
      </p:pic>
      <p:pic>
        <p:nvPicPr>
          <p:cNvPr id="8" name="图片 7">
            <a:extLst>
              <a:ext uri="{FF2B5EF4-FFF2-40B4-BE49-F238E27FC236}">
                <a16:creationId xmlns:a16="http://schemas.microsoft.com/office/drawing/2014/main" id="{5BC39F75-8378-427F-B243-063FA7056440}"/>
              </a:ext>
            </a:extLst>
          </p:cNvPr>
          <p:cNvPicPr>
            <a:picLocks noChangeAspect="1"/>
          </p:cNvPicPr>
          <p:nvPr/>
        </p:nvPicPr>
        <p:blipFill>
          <a:blip r:embed="rId5"/>
          <a:stretch>
            <a:fillRect/>
          </a:stretch>
        </p:blipFill>
        <p:spPr>
          <a:xfrm>
            <a:off x="6008674" y="1522271"/>
            <a:ext cx="5392995" cy="42167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1005403"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实验</a:t>
            </a:r>
          </a:p>
        </p:txBody>
      </p:sp>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8" name="文本框 7">
            <a:extLst>
              <a:ext uri="{FF2B5EF4-FFF2-40B4-BE49-F238E27FC236}">
                <a16:creationId xmlns:a16="http://schemas.microsoft.com/office/drawing/2014/main" id="{BDB7086D-0C0E-4C72-8CF5-411B92D55C5F}"/>
              </a:ext>
            </a:extLst>
          </p:cNvPr>
          <p:cNvSpPr txBox="1"/>
          <p:nvPr/>
        </p:nvSpPr>
        <p:spPr>
          <a:xfrm>
            <a:off x="1011340" y="1038363"/>
            <a:ext cx="6094476"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rPr>
              <a:t>数据集：</a:t>
            </a:r>
            <a:r>
              <a:rPr lang="en-US" altLang="zh-CN" sz="1800" kern="100" dirty="0">
                <a:effectLst/>
                <a:latin typeface="Times New Roman" panose="02020603050405020304" pitchFamily="18" charset="0"/>
                <a:ea typeface="宋体" panose="02010600030101010101" pitchFamily="2" charset="-122"/>
              </a:rPr>
              <a:t>MNIST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CIFAR-10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rPr>
              <a:t>CIFAR-100</a:t>
            </a:r>
            <a:endParaRPr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630D6B4-217E-411F-B673-21DE3AC5E8C7}"/>
                  </a:ext>
                </a:extLst>
              </p:cNvPr>
              <p:cNvSpPr txBox="1"/>
              <p:nvPr/>
            </p:nvSpPr>
            <p:spPr>
              <a:xfrm>
                <a:off x="1011214" y="1646383"/>
                <a:ext cx="6094602" cy="1446550"/>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rPr>
                  <a:t>客户端超参数：</a:t>
                </a:r>
                <a:endParaRPr lang="en-US" altLang="zh-CN" kern="100" dirty="0">
                  <a:latin typeface="Times New Roman" panose="02020603050405020304" pitchFamily="18" charset="0"/>
                  <a:ea typeface="宋体" panose="02010600030101010101" pitchFamily="2" charset="-122"/>
                </a:endParaRPr>
              </a:p>
              <a:p>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模型的学习率</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kern="100" dirty="0">
                    <a:effectLst/>
                    <a:latin typeface="Times New Roman" panose="02020603050405020304" pitchFamily="18" charset="0"/>
                    <a:ea typeface="宋体" panose="02010600030101010101" pitchFamily="2" charset="-122"/>
                  </a:rPr>
                  <a:t>0.01</a:t>
                </a: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衰减率</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kern="100" dirty="0">
                    <a:effectLst/>
                    <a:latin typeface="Times New Roman" panose="02020603050405020304" pitchFamily="18" charset="0"/>
                    <a:ea typeface="宋体" panose="02010600030101010101" pitchFamily="2" charset="-122"/>
                  </a:rPr>
                  <a:t>10</a:t>
                </a:r>
                <a:r>
                  <a:rPr lang="en-US" altLang="zh-CN" sz="1400" kern="100" baseline="30000" dirty="0">
                    <a:effectLst/>
                    <a:latin typeface="Times New Roman" panose="02020603050405020304" pitchFamily="18" charset="0"/>
                    <a:ea typeface="宋体" panose="02010600030101010101" pitchFamily="2" charset="-122"/>
                  </a:rPr>
                  <a:t>-6</a:t>
                </a: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动量</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kern="100" dirty="0">
                    <a:effectLst/>
                    <a:latin typeface="Times New Roman" panose="02020603050405020304" pitchFamily="18" charset="0"/>
                    <a:ea typeface="宋体" panose="02010600030101010101" pitchFamily="2" charset="-122"/>
                  </a:rPr>
                  <a:t>0.9</a:t>
                </a: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kern="100" dirty="0" err="1">
                    <a:effectLst/>
                    <a:latin typeface="Times New Roman" panose="02020603050405020304" pitchFamily="18" charset="0"/>
                    <a:ea typeface="宋体" panose="02010600030101010101" pitchFamily="2" charset="-122"/>
                  </a:rPr>
                  <a:t>Fedlr</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策略中的</a:t>
                </a:r>
                <a14:m>
                  <m:oMath xmlns:m="http://schemas.openxmlformats.org/officeDocument/2006/math">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oMath>
                </a14:m>
                <a:r>
                  <a:rPr lang="zh-CN" altLang="en-US" sz="1400" kern="100" dirty="0">
                    <a:latin typeface="Times New Roman" panose="02020603050405020304" pitchFamily="18" charset="0"/>
                    <a:ea typeface="宋体" panose="02010600030101010101" pitchFamily="2" charset="-122"/>
                  </a:rPr>
                  <a:t>（确定最优</a:t>
                </a:r>
                <a:r>
                  <a:rPr lang="en-US" altLang="zh-CN" sz="1400" kern="100" dirty="0">
                    <a:latin typeface="Times New Roman" panose="02020603050405020304" pitchFamily="18" charset="0"/>
                    <a:ea typeface="宋体" panose="02010600030101010101" pitchFamily="2" charset="-122"/>
                  </a:rPr>
                  <a:t>k</a:t>
                </a:r>
                <a:r>
                  <a:rPr lang="zh-CN" altLang="en-US"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1</a:t>
                </a:r>
                <a:endParaRPr lang="en-US" altLang="zh-CN" sz="1400" i="1" kern="100" dirty="0">
                  <a:effectLst/>
                  <a:latin typeface="Cambria Math" panose="02040503050406030204" pitchFamily="18" charset="0"/>
                  <a:ea typeface="宋体" panose="02010600030101010101" pitchFamily="2" charset="-122"/>
                  <a:cs typeface="Times New Roman" panose="02020603050405020304" pitchFamily="18" charset="0"/>
                </a:endParaRPr>
              </a:p>
              <a:p>
                <a14:m>
                  <m:oMath xmlns:m="http://schemas.openxmlformats.org/officeDocument/2006/math">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𝜆</m:t>
                    </m:r>
                    <m:r>
                      <a:rPr lang="zh-CN" altLang="en-US" sz="14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400" b="0" i="1" kern="100" smtClean="0">
                        <a:latin typeface="Cambria Math" panose="02040503050406030204" pitchFamily="18" charset="0"/>
                        <a:ea typeface="宋体" panose="02010600030101010101" pitchFamily="2" charset="-122"/>
                        <a:cs typeface="Times New Roman" panose="02020603050405020304" pitchFamily="18" charset="0"/>
                      </a:rPr>
                      <m:t>𝐹</m:t>
                    </m:r>
                    <m:r>
                      <a:rPr lang="zh-CN" altLang="en-US" sz="1400" i="1" kern="100">
                        <a:latin typeface="Cambria Math" panose="02040503050406030204" pitchFamily="18" charset="0"/>
                        <a:ea typeface="宋体" panose="02010600030101010101" pitchFamily="2" charset="-122"/>
                        <a:cs typeface="Times New Roman" panose="02020603050405020304" pitchFamily="18" charset="0"/>
                      </a:rPr>
                      <m:t>正则化</m:t>
                    </m:r>
                    <m:r>
                      <a:rPr lang="zh-CN" altLang="en-US" sz="1400" i="1" kern="100">
                        <a:latin typeface="Cambria Math" panose="02040503050406030204" pitchFamily="18" charset="0"/>
                        <a:ea typeface="宋体" panose="02010600030101010101" pitchFamily="2" charset="-122"/>
                        <a:cs typeface="Times New Roman" panose="02020603050405020304" pitchFamily="18" charset="0"/>
                      </a:rPr>
                      <m:t>系数）</m:t>
                    </m:r>
                    <m:r>
                      <a:rPr lang="en-US" altLang="zh-CN" sz="1400" b="0" i="1" kern="10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400" kern="100" dirty="0">
                    <a:effectLst/>
                    <a:latin typeface="Times New Roman" panose="02020603050405020304" pitchFamily="18" charset="0"/>
                    <a:ea typeface="宋体" panose="02010600030101010101" pitchFamily="2" charset="-122"/>
                  </a:rPr>
                  <a:t>0.01</a:t>
                </a:r>
                <a:endParaRPr lang="zh-CN" altLang="en-US" sz="1400" kern="100" dirty="0">
                  <a:latin typeface="Times New Roman" panose="02020603050405020304" pitchFamily="18" charset="0"/>
                  <a:ea typeface="宋体" panose="02010600030101010101" pitchFamily="2" charset="-122"/>
                </a:endParaRPr>
              </a:p>
            </p:txBody>
          </p:sp>
        </mc:Choice>
        <mc:Fallback>
          <p:sp>
            <p:nvSpPr>
              <p:cNvPr id="10" name="文本框 9">
                <a:extLst>
                  <a:ext uri="{FF2B5EF4-FFF2-40B4-BE49-F238E27FC236}">
                    <a16:creationId xmlns:a16="http://schemas.microsoft.com/office/drawing/2014/main" id="{4630D6B4-217E-411F-B673-21DE3AC5E8C7}"/>
                  </a:ext>
                </a:extLst>
              </p:cNvPr>
              <p:cNvSpPr txBox="1">
                <a:spLocks noRot="1" noChangeAspect="1" noMove="1" noResize="1" noEditPoints="1" noAdjustHandles="1" noChangeArrowheads="1" noChangeShapeType="1" noTextEdit="1"/>
              </p:cNvSpPr>
              <p:nvPr/>
            </p:nvSpPr>
            <p:spPr>
              <a:xfrm>
                <a:off x="1011214" y="1646383"/>
                <a:ext cx="6094602" cy="1446550"/>
              </a:xfrm>
              <a:prstGeom prst="rect">
                <a:avLst/>
              </a:prstGeom>
              <a:blipFill>
                <a:blip r:embed="rId3"/>
                <a:stretch>
                  <a:fillRect l="-900" t="-2954" b="-379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6A99D59-1E5D-4F99-B8D4-C7759C4FAA7C}"/>
              </a:ext>
            </a:extLst>
          </p:cNvPr>
          <p:cNvSpPr txBox="1"/>
          <p:nvPr/>
        </p:nvSpPr>
        <p:spPr>
          <a:xfrm>
            <a:off x="4058515" y="1674674"/>
            <a:ext cx="6094602"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服务器端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聚合算法是</a:t>
            </a:r>
            <a:r>
              <a:rPr lang="en-US" altLang="zh-CN" sz="1800" kern="100" dirty="0" err="1">
                <a:effectLst/>
                <a:latin typeface="Times New Roman" panose="02020603050405020304" pitchFamily="18" charset="0"/>
                <a:ea typeface="宋体" panose="02010600030101010101" pitchFamily="2" charset="-122"/>
              </a:rPr>
              <a:t>Mcmahan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联合平均算法</a:t>
            </a:r>
            <a:endParaRPr lang="zh-CN" altLang="en-US" dirty="0"/>
          </a:p>
        </p:txBody>
      </p:sp>
      <p:sp>
        <p:nvSpPr>
          <p:cNvPr id="14" name="文本框 13">
            <a:extLst>
              <a:ext uri="{FF2B5EF4-FFF2-40B4-BE49-F238E27FC236}">
                <a16:creationId xmlns:a16="http://schemas.microsoft.com/office/drawing/2014/main" id="{19349854-619E-49A4-8693-3BF0FE973B6E}"/>
              </a:ext>
            </a:extLst>
          </p:cNvPr>
          <p:cNvSpPr txBox="1"/>
          <p:nvPr/>
        </p:nvSpPr>
        <p:spPr>
          <a:xfrm>
            <a:off x="4058515" y="2057876"/>
            <a:ext cx="6094602" cy="738664"/>
          </a:xfrm>
          <a:prstGeom prst="rect">
            <a:avLst/>
          </a:prstGeom>
          <a:noFill/>
        </p:spPr>
        <p:txBody>
          <a:bodyPr wrap="square">
            <a:spAutoFit/>
          </a:bodyPr>
          <a:lstStyle/>
          <a:p>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Epoch                              10</a:t>
            </a:r>
          </a:p>
          <a:p>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mini-batch                       64</a:t>
            </a:r>
          </a:p>
          <a:p>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Communication rounds   50</a:t>
            </a:r>
            <a:endParaRPr lang="zh-CN" altLang="en-US"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28ABADA3-9DDF-478A-A50A-EB97C8E73665}"/>
              </a:ext>
            </a:extLst>
          </p:cNvPr>
          <p:cNvSpPr/>
          <p:nvPr/>
        </p:nvSpPr>
        <p:spPr>
          <a:xfrm>
            <a:off x="780176" y="1543574"/>
            <a:ext cx="8036653" cy="17281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AE099C54-69B0-44A1-97A9-789C15BE97D9}"/>
              </a:ext>
            </a:extLst>
          </p:cNvPr>
          <p:cNvCxnSpPr/>
          <p:nvPr/>
        </p:nvCxnSpPr>
        <p:spPr>
          <a:xfrm>
            <a:off x="3556932" y="1543574"/>
            <a:ext cx="0" cy="1728132"/>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025C965-FC66-4B2B-9256-A9DC885303C6}"/>
              </a:ext>
            </a:extLst>
          </p:cNvPr>
          <p:cNvSpPr txBox="1"/>
          <p:nvPr/>
        </p:nvSpPr>
        <p:spPr>
          <a:xfrm>
            <a:off x="984107" y="3628240"/>
            <a:ext cx="6094602" cy="369332"/>
          </a:xfrm>
          <a:prstGeom prst="rect">
            <a:avLst/>
          </a:prstGeom>
          <a:noFill/>
        </p:spPr>
        <p:txBody>
          <a:bodyPr wrap="square">
            <a:spAutoFit/>
          </a:bodyPr>
          <a:lstStyle/>
          <a:p>
            <a:r>
              <a:rPr lang="zh-CN" altLang="zh-CN" sz="1800" kern="100" dirty="0">
                <a:effectLst/>
                <a:ea typeface="黑体" panose="02010609060101010101" pitchFamily="49" charset="-122"/>
                <a:cs typeface="Times New Roman" panose="02020603050405020304" pitchFamily="18" charset="0"/>
              </a:rPr>
              <a:t>指标说明</a:t>
            </a:r>
            <a:r>
              <a:rPr lang="zh-CN" altLang="en-US" sz="1800" kern="100" dirty="0">
                <a:effectLst/>
                <a:ea typeface="黑体" panose="02010609060101010101" pitchFamily="49" charset="-122"/>
                <a:cs typeface="Times New Roman" panose="02020603050405020304" pitchFamily="18" charset="0"/>
              </a:rPr>
              <a:t>：</a:t>
            </a:r>
            <a:r>
              <a:rPr lang="zh-CN" altLang="zh-CN" sz="1800" kern="100" dirty="0">
                <a:effectLst/>
                <a:ea typeface="黑体" panose="02010609060101010101" pitchFamily="49" charset="-122"/>
                <a:cs typeface="Times New Roman" panose="02020603050405020304" pitchFamily="18" charset="0"/>
              </a:rPr>
              <a:t> </a:t>
            </a:r>
            <a:endParaRPr lang="zh-CN" altLang="en-US" dirty="0"/>
          </a:p>
        </p:txBody>
      </p:sp>
      <p:sp>
        <p:nvSpPr>
          <p:cNvPr id="21" name="文本框 20">
            <a:extLst>
              <a:ext uri="{FF2B5EF4-FFF2-40B4-BE49-F238E27FC236}">
                <a16:creationId xmlns:a16="http://schemas.microsoft.com/office/drawing/2014/main" id="{9B8B0E00-A997-4946-8F19-8A276A54E2A7}"/>
              </a:ext>
            </a:extLst>
          </p:cNvPr>
          <p:cNvSpPr txBox="1"/>
          <p:nvPr/>
        </p:nvSpPr>
        <p:spPr>
          <a:xfrm>
            <a:off x="1011214" y="4143912"/>
            <a:ext cx="6094602" cy="369332"/>
          </a:xfrm>
          <a:prstGeom prst="rect">
            <a:avLst/>
          </a:prstGeom>
          <a:noFill/>
        </p:spPr>
        <p:txBody>
          <a:bodyPr wrap="square">
            <a:spAutoFit/>
          </a:bodyPr>
          <a:lstStyle/>
          <a:p>
            <a:r>
              <a:rPr lang="zh-CN" altLang="zh-CN" sz="1800" kern="100" dirty="0">
                <a:effectLst/>
                <a:ea typeface="黑体" panose="02010609060101010101" pitchFamily="49" charset="-122"/>
                <a:cs typeface="Times New Roman" panose="02020603050405020304" pitchFamily="18" charset="0"/>
              </a:rPr>
              <a:t>准确率</a:t>
            </a:r>
            <a:endParaRPr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CD2572E-6996-4FC1-AA9A-52815D8B7553}"/>
                  </a:ext>
                </a:extLst>
              </p:cNvPr>
              <p:cNvSpPr txBox="1"/>
              <p:nvPr/>
            </p:nvSpPr>
            <p:spPr>
              <a:xfrm>
                <a:off x="1610686" y="3960039"/>
                <a:ext cx="2330042" cy="6287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𝐴𝐶𝐶</m:t>
                      </m:r>
                      <m:r>
                        <a:rPr lang="zh-CN" altLang="en-US" i="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   </m:t>
                              </m:r>
                              <m:r>
                                <a:rPr lang="zh-CN" altLang="en-US" i="1">
                                  <a:latin typeface="Cambria Math" panose="02040503050406030204" pitchFamily="18" charset="0"/>
                                </a:rPr>
                                <m:t>𝑎</m:t>
                              </m:r>
                            </m:e>
                            <m:sup>
                              <m:r>
                                <a:rPr lang="zh-CN" altLang="en-US" i="0">
                                  <a:latin typeface="Cambria Math" panose="02040503050406030204" pitchFamily="18" charset="0"/>
                                </a:rPr>
                                <m:t>′</m:t>
                              </m:r>
                            </m:sup>
                          </m:sSup>
                        </m:num>
                        <m:den>
                          <m:r>
                            <a:rPr lang="zh-CN" altLang="en-US" i="1">
                              <a:latin typeface="Cambria Math" panose="02040503050406030204" pitchFamily="18" charset="0"/>
                            </a:rPr>
                            <m:t>𝑎</m:t>
                          </m:r>
                        </m:den>
                      </m:f>
                    </m:oMath>
                  </m:oMathPara>
                </a14:m>
                <a:endParaRPr lang="zh-CN" altLang="en-US" dirty="0"/>
              </a:p>
            </p:txBody>
          </p:sp>
        </mc:Choice>
        <mc:Fallback xmlns="">
          <p:sp>
            <p:nvSpPr>
              <p:cNvPr id="23" name="文本框 22">
                <a:extLst>
                  <a:ext uri="{FF2B5EF4-FFF2-40B4-BE49-F238E27FC236}">
                    <a16:creationId xmlns:a16="http://schemas.microsoft.com/office/drawing/2014/main" id="{3CD2572E-6996-4FC1-AA9A-52815D8B7553}"/>
                  </a:ext>
                </a:extLst>
              </p:cNvPr>
              <p:cNvSpPr txBox="1">
                <a:spLocks noRot="1" noChangeAspect="1" noMove="1" noResize="1" noEditPoints="1" noAdjustHandles="1" noChangeArrowheads="1" noChangeShapeType="1" noTextEdit="1"/>
              </p:cNvSpPr>
              <p:nvPr/>
            </p:nvSpPr>
            <p:spPr>
              <a:xfrm>
                <a:off x="1610686" y="3960039"/>
                <a:ext cx="2330042" cy="628762"/>
              </a:xfrm>
              <a:prstGeom prst="rect">
                <a:avLst/>
              </a:prstGeom>
              <a:blipFill>
                <a:blip r:embed="rId4"/>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735433B5-A7EA-46E4-9A40-A65DFC9C47A6}"/>
              </a:ext>
            </a:extLst>
          </p:cNvPr>
          <p:cNvSpPr txBox="1"/>
          <p:nvPr/>
        </p:nvSpPr>
        <p:spPr>
          <a:xfrm>
            <a:off x="1011214" y="4629382"/>
            <a:ext cx="6094602" cy="369332"/>
          </a:xfrm>
          <a:prstGeom prst="rect">
            <a:avLst/>
          </a:prstGeom>
          <a:noFill/>
        </p:spPr>
        <p:txBody>
          <a:bodyPr wrap="square">
            <a:spAutoFit/>
          </a:bodyPr>
          <a:lstStyle/>
          <a:p>
            <a:r>
              <a:rPr lang="zh-CN" altLang="zh-CN" sz="1800" kern="100" dirty="0">
                <a:effectLst/>
                <a:ea typeface="黑体" panose="02010609060101010101" pitchFamily="49" charset="-122"/>
                <a:cs typeface="Times New Roman" panose="02020603050405020304" pitchFamily="18" charset="0"/>
              </a:rPr>
              <a:t>压缩率</a:t>
            </a:r>
            <a:endParaRPr lang="zh-CN" altLang="en-US"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EA322AE-D391-488C-BDD2-28EC8E823B11}"/>
                  </a:ext>
                </a:extLst>
              </p:cNvPr>
              <p:cNvSpPr txBox="1"/>
              <p:nvPr/>
            </p:nvSpPr>
            <p:spPr>
              <a:xfrm>
                <a:off x="2038523" y="4504749"/>
                <a:ext cx="1180751" cy="6287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𝐶𝑅</m:t>
                      </m:r>
                      <m:r>
                        <a:rPr lang="zh-CN" altLang="en-US" i="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𝑏</m:t>
                              </m:r>
                            </m:e>
                            <m:sup>
                              <m:r>
                                <a:rPr lang="zh-CN" altLang="en-US" i="0">
                                  <a:latin typeface="Cambria Math" panose="02040503050406030204" pitchFamily="18" charset="0"/>
                                </a:rPr>
                                <m:t>′</m:t>
                              </m:r>
                            </m:sup>
                          </m:sSup>
                        </m:num>
                        <m:den>
                          <m:r>
                            <a:rPr lang="zh-CN" altLang="en-US" i="1">
                              <a:latin typeface="Cambria Math" panose="02040503050406030204" pitchFamily="18" charset="0"/>
                            </a:rPr>
                            <m:t>𝑏</m:t>
                          </m:r>
                        </m:den>
                      </m:f>
                    </m:oMath>
                  </m:oMathPara>
                </a14:m>
                <a:endParaRPr lang="zh-CN" altLang="en-US" dirty="0"/>
              </a:p>
            </p:txBody>
          </p:sp>
        </mc:Choice>
        <mc:Fallback xmlns="">
          <p:sp>
            <p:nvSpPr>
              <p:cNvPr id="27" name="文本框 26">
                <a:extLst>
                  <a:ext uri="{FF2B5EF4-FFF2-40B4-BE49-F238E27FC236}">
                    <a16:creationId xmlns:a16="http://schemas.microsoft.com/office/drawing/2014/main" id="{EEA322AE-D391-488C-BDD2-28EC8E823B11}"/>
                  </a:ext>
                </a:extLst>
              </p:cNvPr>
              <p:cNvSpPr txBox="1">
                <a:spLocks noRot="1" noChangeAspect="1" noMove="1" noResize="1" noEditPoints="1" noAdjustHandles="1" noChangeArrowheads="1" noChangeShapeType="1" noTextEdit="1"/>
              </p:cNvSpPr>
              <p:nvPr/>
            </p:nvSpPr>
            <p:spPr>
              <a:xfrm>
                <a:off x="2038523" y="4504749"/>
                <a:ext cx="1180751" cy="62876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756C0C4-2D26-46E3-A059-7A44FE356984}"/>
                  </a:ext>
                </a:extLst>
              </p:cNvPr>
              <p:cNvSpPr txBox="1"/>
              <p:nvPr/>
            </p:nvSpPr>
            <p:spPr>
              <a:xfrm>
                <a:off x="2038523" y="5039295"/>
                <a:ext cx="1368453" cy="6269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𝑅𝐶𝑅</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𝑟</m:t>
                              </m:r>
                            </m:e>
                            <m:sup>
                              <m:r>
                                <a:rPr lang="zh-CN" altLang="en-US" i="0">
                                  <a:latin typeface="Cambria Math" panose="02040503050406030204" pitchFamily="18" charset="0"/>
                                </a:rPr>
                                <m:t>′</m:t>
                              </m:r>
                            </m:sup>
                          </m:sSup>
                        </m:num>
                        <m:den>
                          <m:r>
                            <a:rPr lang="zh-CN" altLang="en-US" i="1">
                              <a:latin typeface="Cambria Math" panose="02040503050406030204" pitchFamily="18" charset="0"/>
                            </a:rPr>
                            <m:t>𝑟</m:t>
                          </m:r>
                        </m:den>
                      </m:f>
                    </m:oMath>
                  </m:oMathPara>
                </a14:m>
                <a:endParaRPr lang="zh-CN" altLang="en-US" dirty="0"/>
              </a:p>
            </p:txBody>
          </p:sp>
        </mc:Choice>
        <mc:Fallback xmlns="">
          <p:sp>
            <p:nvSpPr>
              <p:cNvPr id="29" name="文本框 28">
                <a:extLst>
                  <a:ext uri="{FF2B5EF4-FFF2-40B4-BE49-F238E27FC236}">
                    <a16:creationId xmlns:a16="http://schemas.microsoft.com/office/drawing/2014/main" id="{3756C0C4-2D26-46E3-A059-7A44FE356984}"/>
                  </a:ext>
                </a:extLst>
              </p:cNvPr>
              <p:cNvSpPr txBox="1">
                <a:spLocks noRot="1" noChangeAspect="1" noMove="1" noResize="1" noEditPoints="1" noAdjustHandles="1" noChangeArrowheads="1" noChangeShapeType="1" noTextEdit="1"/>
              </p:cNvSpPr>
              <p:nvPr/>
            </p:nvSpPr>
            <p:spPr>
              <a:xfrm>
                <a:off x="2038523" y="5039295"/>
                <a:ext cx="1368453" cy="626967"/>
              </a:xfrm>
              <a:prstGeom prst="rect">
                <a:avLst/>
              </a:prstGeom>
              <a:blipFill>
                <a:blip r:embed="rId6"/>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4BCD3389-7FE3-42FD-9366-CAC092BA9284}"/>
              </a:ext>
            </a:extLst>
          </p:cNvPr>
          <p:cNvSpPr txBox="1"/>
          <p:nvPr/>
        </p:nvSpPr>
        <p:spPr>
          <a:xfrm>
            <a:off x="1011214" y="5203605"/>
            <a:ext cx="1102812" cy="369332"/>
          </a:xfrm>
          <a:prstGeom prst="rect">
            <a:avLst/>
          </a:prstGeom>
          <a:noFill/>
        </p:spPr>
        <p:txBody>
          <a:bodyPr wrap="square">
            <a:spAutoFit/>
          </a:bodyPr>
          <a:lstStyle/>
          <a:p>
            <a:r>
              <a:rPr lang="zh-CN" altLang="zh-CN" kern="100" dirty="0">
                <a:ea typeface="黑体" panose="02010609060101010101" pitchFamily="49" charset="-122"/>
                <a:cs typeface="Times New Roman" panose="02020603050405020304" pitchFamily="18" charset="0"/>
              </a:rPr>
              <a:t>秩压缩率</a:t>
            </a:r>
            <a:endParaRPr lang="zh-CN" altLang="en-US" kern="100" dirty="0">
              <a:ea typeface="黑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2126208F-DC63-45AC-A69A-249CE3A07A9E}"/>
              </a:ext>
            </a:extLst>
          </p:cNvPr>
          <p:cNvSpPr txBox="1"/>
          <p:nvPr/>
        </p:nvSpPr>
        <p:spPr>
          <a:xfrm>
            <a:off x="3959359" y="3569419"/>
            <a:ext cx="3592925" cy="2308324"/>
          </a:xfrm>
          <a:prstGeom prst="rect">
            <a:avLst/>
          </a:prstGeom>
          <a:noFill/>
        </p:spPr>
        <p:txBody>
          <a:bodyPr wrap="square" rtlCol="0">
            <a:spAutoFit/>
          </a:bodyPr>
          <a:lstStyle/>
          <a:p>
            <a:r>
              <a:rPr lang="zh-CN" altLang="en-US" dirty="0"/>
              <a:t>模型：（压缩算法使用的场景）</a:t>
            </a:r>
            <a:endParaRPr lang="en-US" altLang="zh-CN" dirty="0"/>
          </a:p>
          <a:p>
            <a:r>
              <a:rPr lang="en-US" altLang="zh-CN" sz="1800" kern="100" dirty="0">
                <a:effectLst/>
                <a:latin typeface="Times New Roman" panose="02020603050405020304" pitchFamily="18" charset="0"/>
                <a:ea typeface="宋体" panose="02010600030101010101" pitchFamily="2" charset="-122"/>
              </a:rPr>
              <a:t>All-CNN C</a:t>
            </a:r>
          </a:p>
          <a:p>
            <a:endParaRPr lang="en-US" altLang="zh-CN" kern="100" dirty="0">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黑体" panose="02010609060101010101" pitchFamily="49" charset="-122"/>
              </a:rPr>
              <a:t>VGG16</a:t>
            </a:r>
            <a:endParaRPr lang="en-US" altLang="zh-CN" sz="1800" kern="100" dirty="0">
              <a:effectLst/>
              <a:latin typeface="Times New Roman" panose="02020603050405020304" pitchFamily="18" charset="0"/>
              <a:ea typeface="宋体" panose="02010600030101010101" pitchFamily="2" charset="-122"/>
            </a:endParaRPr>
          </a:p>
          <a:p>
            <a:endParaRPr lang="en-US" altLang="zh-CN" kern="100" dirty="0">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黑体" panose="02010609060101010101" pitchFamily="49" charset="-122"/>
              </a:rPr>
              <a:t>Resnet18</a:t>
            </a:r>
          </a:p>
          <a:p>
            <a:r>
              <a:rPr lang="zh-CN" altLang="en-US" kern="100" dirty="0">
                <a:latin typeface="Times New Roman" panose="02020603050405020304" pitchFamily="18" charset="0"/>
                <a:ea typeface="黑体" panose="02010609060101010101" pitchFamily="49" charset="-122"/>
              </a:rPr>
              <a:t>以上三个模型内部都是卷积层，</a:t>
            </a:r>
            <a:endParaRPr lang="en-US" altLang="zh-CN" kern="100" dirty="0">
              <a:latin typeface="Times New Roman" panose="02020603050405020304" pitchFamily="18" charset="0"/>
              <a:ea typeface="黑体" panose="02010609060101010101" pitchFamily="49" charset="-122"/>
            </a:endParaRPr>
          </a:p>
          <a:p>
            <a:r>
              <a:rPr lang="zh-CN" altLang="en-US" kern="100" dirty="0">
                <a:latin typeface="Times New Roman" panose="02020603050405020304" pitchFamily="18" charset="0"/>
                <a:ea typeface="黑体" panose="02010609060101010101" pitchFamily="49" charset="-122"/>
              </a:rPr>
              <a:t>全连接层可以完全转换为卷积层</a:t>
            </a:r>
            <a:endParaRPr lang="zh-CN" altLang="en-US" dirty="0"/>
          </a:p>
        </p:txBody>
      </p:sp>
      <p:sp>
        <p:nvSpPr>
          <p:cNvPr id="4" name="矩形 3">
            <a:extLst>
              <a:ext uri="{FF2B5EF4-FFF2-40B4-BE49-F238E27FC236}">
                <a16:creationId xmlns:a16="http://schemas.microsoft.com/office/drawing/2014/main" id="{11634575-645D-4060-96EB-7D349E0C80F7}"/>
              </a:ext>
            </a:extLst>
          </p:cNvPr>
          <p:cNvSpPr/>
          <p:nvPr/>
        </p:nvSpPr>
        <p:spPr>
          <a:xfrm>
            <a:off x="780176" y="3429000"/>
            <a:ext cx="2776749" cy="263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98197AB-4514-40C8-BFE4-97CEC57D6C28}"/>
              </a:ext>
            </a:extLst>
          </p:cNvPr>
          <p:cNvSpPr/>
          <p:nvPr/>
        </p:nvSpPr>
        <p:spPr>
          <a:xfrm>
            <a:off x="3819900" y="3429000"/>
            <a:ext cx="3592924" cy="263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A09C813-5A17-4E6D-A484-204C94CD4EA1}"/>
              </a:ext>
            </a:extLst>
          </p:cNvPr>
          <p:cNvSpPr/>
          <p:nvPr/>
        </p:nvSpPr>
        <p:spPr>
          <a:xfrm>
            <a:off x="7717971" y="3429000"/>
            <a:ext cx="4223658" cy="263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E70DB68-F244-45CC-819C-2A564DF9083E}"/>
              </a:ext>
            </a:extLst>
          </p:cNvPr>
          <p:cNvSpPr txBox="1"/>
          <p:nvPr/>
        </p:nvSpPr>
        <p:spPr>
          <a:xfrm>
            <a:off x="7787701" y="3569419"/>
            <a:ext cx="4084198" cy="646331"/>
          </a:xfrm>
          <a:prstGeom prst="rect">
            <a:avLst/>
          </a:prstGeom>
          <a:noFill/>
        </p:spPr>
        <p:txBody>
          <a:bodyPr wrap="square">
            <a:spAutoFit/>
          </a:bodyPr>
          <a:lstStyle/>
          <a:p>
            <a:r>
              <a:rPr lang="zh-CN" altLang="en-US" kern="100" dirty="0">
                <a:ea typeface="黑体" panose="02010609060101010101" pitchFamily="49" charset="-122"/>
                <a:cs typeface="Times New Roman" panose="02020603050405020304" pitchFamily="18" charset="0"/>
              </a:rPr>
              <a:t>压缩模式</a:t>
            </a:r>
            <a:r>
              <a:rPr lang="zh-CN" altLang="en-US" sz="1800" kern="100" dirty="0">
                <a:effectLst/>
                <a:ea typeface="黑体" panose="02010609060101010101" pitchFamily="49" charset="-122"/>
                <a:cs typeface="Times New Roman" panose="02020603050405020304" pitchFamily="18" charset="0"/>
              </a:rPr>
              <a:t>：（与</a:t>
            </a:r>
            <a:r>
              <a:rPr lang="en-US" altLang="zh-CN" sz="1800" kern="100" dirty="0" err="1">
                <a:effectLst/>
                <a:ea typeface="黑体" panose="02010609060101010101" pitchFamily="49" charset="-122"/>
                <a:cs typeface="Times New Roman" panose="02020603050405020304" pitchFamily="18" charset="0"/>
              </a:rPr>
              <a:t>fedlr</a:t>
            </a:r>
            <a:r>
              <a:rPr lang="zh-CN" altLang="en-US" kern="100" dirty="0">
                <a:ea typeface="黑体" panose="02010609060101010101" pitchFamily="49" charset="-122"/>
                <a:cs typeface="Times New Roman" panose="02020603050405020304" pitchFamily="18" charset="0"/>
              </a:rPr>
              <a:t>算法中压缩模式相比较的算法）</a:t>
            </a:r>
            <a:r>
              <a:rPr lang="zh-CN" altLang="zh-CN" sz="1800" kern="100" dirty="0">
                <a:effectLst/>
                <a:ea typeface="黑体" panose="02010609060101010101" pitchFamily="49" charset="-122"/>
                <a:cs typeface="Times New Roman" panose="02020603050405020304" pitchFamily="18" charset="0"/>
              </a:rPr>
              <a:t> </a:t>
            </a:r>
            <a:endParaRPr lang="zh-CN" altLang="en-US" dirty="0"/>
          </a:p>
        </p:txBody>
      </p:sp>
      <p:sp>
        <p:nvSpPr>
          <p:cNvPr id="26" name="文本框 25">
            <a:extLst>
              <a:ext uri="{FF2B5EF4-FFF2-40B4-BE49-F238E27FC236}">
                <a16:creationId xmlns:a16="http://schemas.microsoft.com/office/drawing/2014/main" id="{687E6E1F-0C4E-4993-B512-F6E4C308879E}"/>
              </a:ext>
            </a:extLst>
          </p:cNvPr>
          <p:cNvSpPr txBox="1"/>
          <p:nvPr/>
        </p:nvSpPr>
        <p:spPr>
          <a:xfrm>
            <a:off x="7857431" y="4277373"/>
            <a:ext cx="3323355"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低秩</a:t>
            </a:r>
            <a:r>
              <a:rPr lang="en-US" altLang="zh-CN" sz="1800" dirty="0">
                <a:effectLst/>
                <a:latin typeface="Times New Roman" panose="02020603050405020304" pitchFamily="18" charset="0"/>
                <a:ea typeface="宋体" panose="02010600030101010101" pitchFamily="2" charset="-122"/>
              </a:rPr>
              <a:t>SVD</a:t>
            </a:r>
            <a:r>
              <a:rPr lang="zh-CN" altLang="en-US"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fedlr</a:t>
            </a:r>
            <a:r>
              <a:rPr lang="en-US" altLang="zh-CN" sz="1800" dirty="0">
                <a:effectLst/>
                <a:latin typeface="Times New Roman" panose="02020603050405020304" pitchFamily="18" charset="0"/>
                <a:ea typeface="宋体" panose="02010600030101010101" pitchFamily="2" charset="-122"/>
              </a:rPr>
              <a:t>  </a:t>
            </a:r>
            <a:r>
              <a:rPr lang="zh-CN" altLang="en-US" sz="1800" dirty="0">
                <a:effectLst/>
                <a:latin typeface="Times New Roman" panose="02020603050405020304" pitchFamily="18" charset="0"/>
                <a:ea typeface="宋体" panose="02010600030101010101" pitchFamily="2" charset="-122"/>
              </a:rPr>
              <a:t>发送矩阵</a:t>
            </a:r>
            <a:r>
              <a:rPr lang="en-US" altLang="zh-CN" sz="1800" dirty="0">
                <a:effectLst/>
                <a:latin typeface="Times New Roman" panose="02020603050405020304" pitchFamily="18" charset="0"/>
                <a:ea typeface="宋体" panose="02010600030101010101" pitchFamily="2" charset="-122"/>
              </a:rPr>
              <a:t>AB</a:t>
            </a:r>
            <a:r>
              <a:rPr lang="zh-CN" altLang="en-US" sz="1800" dirty="0">
                <a:effectLst/>
                <a:latin typeface="Times New Roman" panose="02020603050405020304" pitchFamily="18" charset="0"/>
                <a:ea typeface="宋体" panose="02010600030101010101" pitchFamily="2" charset="-122"/>
              </a:rPr>
              <a:t>）</a:t>
            </a:r>
            <a:endParaRPr lang="zh-CN" altLang="en-US" dirty="0"/>
          </a:p>
        </p:txBody>
      </p:sp>
      <p:sp>
        <p:nvSpPr>
          <p:cNvPr id="28" name="文本框 27">
            <a:extLst>
              <a:ext uri="{FF2B5EF4-FFF2-40B4-BE49-F238E27FC236}">
                <a16:creationId xmlns:a16="http://schemas.microsoft.com/office/drawing/2014/main" id="{5F2B3280-D3B2-40E5-A890-CD5A96D3CBA1}"/>
              </a:ext>
            </a:extLst>
          </p:cNvPr>
          <p:cNvSpPr txBox="1"/>
          <p:nvPr/>
        </p:nvSpPr>
        <p:spPr>
          <a:xfrm>
            <a:off x="7857431" y="4764179"/>
            <a:ext cx="3554393"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混合式</a:t>
            </a:r>
            <a:r>
              <a:rPr lang="en-US" altLang="zh-CN" sz="1800" dirty="0">
                <a:effectLst/>
                <a:latin typeface="Times New Roman" panose="02020603050405020304" pitchFamily="18" charset="0"/>
                <a:ea typeface="宋体" panose="02010600030101010101" pitchFamily="2" charset="-122"/>
              </a:rPr>
              <a:t>SVD</a:t>
            </a:r>
            <a:r>
              <a:rPr lang="zh-CN" altLang="en-US" sz="1800" dirty="0">
                <a:effectLst/>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只发送矩阵</a:t>
            </a:r>
            <a:r>
              <a:rPr lang="en-US" altLang="zh-CN" dirty="0">
                <a:latin typeface="Times New Roman" panose="02020603050405020304" pitchFamily="18" charset="0"/>
                <a:ea typeface="宋体" panose="02010600030101010101" pitchFamily="2" charset="-122"/>
              </a:rPr>
              <a:t>B</a:t>
            </a:r>
            <a:r>
              <a:rPr lang="zh-CN" altLang="en-US" sz="1800" dirty="0">
                <a:effectLst/>
                <a:latin typeface="Times New Roman" panose="02020603050405020304" pitchFamily="18" charset="0"/>
                <a:ea typeface="宋体" panose="02010600030101010101" pitchFamily="2" charset="-122"/>
              </a:rPr>
              <a:t>）</a:t>
            </a:r>
            <a:endParaRPr lang="zh-CN" altLang="en-US" dirty="0"/>
          </a:p>
        </p:txBody>
      </p:sp>
      <p:sp>
        <p:nvSpPr>
          <p:cNvPr id="30" name="文本框 29">
            <a:extLst>
              <a:ext uri="{FF2B5EF4-FFF2-40B4-BE49-F238E27FC236}">
                <a16:creationId xmlns:a16="http://schemas.microsoft.com/office/drawing/2014/main" id="{9E58D3D2-6AB5-4BA3-8C29-21193683BD66}"/>
              </a:ext>
            </a:extLst>
          </p:cNvPr>
          <p:cNvSpPr txBox="1"/>
          <p:nvPr/>
        </p:nvSpPr>
        <p:spPr>
          <a:xfrm>
            <a:off x="7844689" y="5314426"/>
            <a:ext cx="1153886"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谷歌低秩</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9889246"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结果分析</a:t>
            </a:r>
            <a:r>
              <a:rPr lang="en-US" altLang="zh-CN" sz="3200" dirty="0">
                <a:solidFill>
                  <a:schemeClr val="accent3"/>
                </a:solidFill>
                <a:latin typeface="Geometr706 BlkCn BT" panose="020B0706030503030204" pitchFamily="34" charset="0"/>
              </a:rPr>
              <a:t>-</a:t>
            </a:r>
            <a:r>
              <a:rPr lang="zh-CN" altLang="en-US" sz="3200" dirty="0">
                <a:solidFill>
                  <a:schemeClr val="accent3"/>
                </a:solidFill>
                <a:latin typeface="Geometr706 BlkCn BT" panose="020B0706030503030204" pitchFamily="34" charset="0"/>
              </a:rPr>
              <a:t>三个数据集上三种压缩模式的效果</a:t>
            </a:r>
            <a:r>
              <a:rPr lang="en-US" altLang="zh-CN" sz="3200" dirty="0">
                <a:solidFill>
                  <a:schemeClr val="accent3"/>
                </a:solidFill>
                <a:latin typeface="Geometr706 BlkCn BT" panose="020B0706030503030204" pitchFamily="34" charset="0"/>
              </a:rPr>
              <a:t>(</a:t>
            </a:r>
            <a:r>
              <a:rPr lang="en-US" altLang="zh-CN" sz="1800" kern="100" dirty="0">
                <a:effectLst/>
                <a:latin typeface="Times New Roman" panose="02020603050405020304" pitchFamily="18" charset="0"/>
                <a:ea typeface="黑体" panose="02010609060101010101" pitchFamily="49" charset="-122"/>
              </a:rPr>
              <a:t>All-CNN C</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模型</a:t>
            </a:r>
            <a:r>
              <a:rPr lang="en-US" altLang="zh-CN" sz="3200" dirty="0">
                <a:solidFill>
                  <a:schemeClr val="accent3"/>
                </a:solidFill>
                <a:latin typeface="Geometr706 BlkCn BT" panose="020B0706030503030204" pitchFamily="34" charset="0"/>
              </a:rPr>
              <a:t>)</a:t>
            </a:r>
          </a:p>
        </p:txBody>
      </p:sp>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pic>
        <p:nvPicPr>
          <p:cNvPr id="6" name="图片 5">
            <a:extLst>
              <a:ext uri="{FF2B5EF4-FFF2-40B4-BE49-F238E27FC236}">
                <a16:creationId xmlns:a16="http://schemas.microsoft.com/office/drawing/2014/main" id="{CD7BE531-C011-43A7-9666-400CB1B95C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22562" y="704025"/>
            <a:ext cx="3220438" cy="2583461"/>
          </a:xfrm>
          <a:prstGeom prst="rect">
            <a:avLst/>
          </a:prstGeom>
        </p:spPr>
      </p:pic>
      <p:sp>
        <p:nvSpPr>
          <p:cNvPr id="2" name="文本框 1">
            <a:extLst>
              <a:ext uri="{FF2B5EF4-FFF2-40B4-BE49-F238E27FC236}">
                <a16:creationId xmlns:a16="http://schemas.microsoft.com/office/drawing/2014/main" id="{A192AADA-1D4A-4AF7-85AC-61DC3EB395FF}"/>
              </a:ext>
            </a:extLst>
          </p:cNvPr>
          <p:cNvSpPr txBox="1"/>
          <p:nvPr/>
        </p:nvSpPr>
        <p:spPr>
          <a:xfrm>
            <a:off x="306534" y="1626424"/>
            <a:ext cx="3102429" cy="369332"/>
          </a:xfrm>
          <a:prstGeom prst="rect">
            <a:avLst/>
          </a:prstGeom>
          <a:noFill/>
        </p:spPr>
        <p:txBody>
          <a:bodyPr wrap="square" rtlCol="0">
            <a:spAutoFit/>
          </a:bodyPr>
          <a:lstStyle/>
          <a:p>
            <a:r>
              <a:rPr lang="en-US" altLang="zh-CN" dirty="0" err="1"/>
              <a:t>Mnist</a:t>
            </a:r>
            <a:r>
              <a:rPr lang="zh-CN" altLang="en-US" dirty="0"/>
              <a:t>数据集</a:t>
            </a:r>
          </a:p>
        </p:txBody>
      </p:sp>
      <p:graphicFrame>
        <p:nvGraphicFramePr>
          <p:cNvPr id="4" name="表格 3">
            <a:extLst>
              <a:ext uri="{FF2B5EF4-FFF2-40B4-BE49-F238E27FC236}">
                <a16:creationId xmlns:a16="http://schemas.microsoft.com/office/drawing/2014/main" id="{FC781C54-5AB6-4199-9DAD-495144AFA5A3}"/>
              </a:ext>
            </a:extLst>
          </p:cNvPr>
          <p:cNvGraphicFramePr>
            <a:graphicFrameLocks noGrp="1"/>
          </p:cNvGraphicFramePr>
          <p:nvPr>
            <p:extLst>
              <p:ext uri="{D42A27DB-BD31-4B8C-83A1-F6EECF244321}">
                <p14:modId xmlns:p14="http://schemas.microsoft.com/office/powerpoint/2010/main" val="4120284377"/>
              </p:ext>
            </p:extLst>
          </p:nvPr>
        </p:nvGraphicFramePr>
        <p:xfrm>
          <a:off x="6013460" y="923393"/>
          <a:ext cx="5716905" cy="1799973"/>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3558785233"/>
                    </a:ext>
                  </a:extLst>
                </a:gridCol>
                <a:gridCol w="1143000">
                  <a:extLst>
                    <a:ext uri="{9D8B030D-6E8A-4147-A177-3AD203B41FA5}">
                      <a16:colId xmlns:a16="http://schemas.microsoft.com/office/drawing/2014/main" val="356243371"/>
                    </a:ext>
                  </a:extLst>
                </a:gridCol>
                <a:gridCol w="1143635">
                  <a:extLst>
                    <a:ext uri="{9D8B030D-6E8A-4147-A177-3AD203B41FA5}">
                      <a16:colId xmlns:a16="http://schemas.microsoft.com/office/drawing/2014/main" val="1547372171"/>
                    </a:ext>
                  </a:extLst>
                </a:gridCol>
                <a:gridCol w="1143635">
                  <a:extLst>
                    <a:ext uri="{9D8B030D-6E8A-4147-A177-3AD203B41FA5}">
                      <a16:colId xmlns:a16="http://schemas.microsoft.com/office/drawing/2014/main" val="3173993783"/>
                    </a:ext>
                  </a:extLst>
                </a:gridCol>
                <a:gridCol w="1143635">
                  <a:extLst>
                    <a:ext uri="{9D8B030D-6E8A-4147-A177-3AD203B41FA5}">
                      <a16:colId xmlns:a16="http://schemas.microsoft.com/office/drawing/2014/main" val="3245844805"/>
                    </a:ext>
                  </a:extLst>
                </a:gridCol>
              </a:tblGrid>
              <a:tr h="0">
                <a:tc>
                  <a:txBody>
                    <a:bodyPr/>
                    <a:lstStyle/>
                    <a:p>
                      <a:pPr>
                        <a:lnSpc>
                          <a:spcPct val="150000"/>
                        </a:lnSpc>
                        <a:tabLst>
                          <a:tab pos="2637155" algn="ctr"/>
                          <a:tab pos="5274310" algn="r"/>
                        </a:tabLst>
                      </a:pPr>
                      <a:r>
                        <a:rPr lang="zh-CN" sz="1200">
                          <a:effectLst/>
                        </a:rPr>
                        <a:t>压缩模式</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最终准确率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压缩率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秩压缩率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本地训练时间</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43263295"/>
                  </a:ext>
                </a:extLst>
              </a:tr>
              <a:tr h="0">
                <a:tc>
                  <a:txBody>
                    <a:bodyPr/>
                    <a:lstStyle/>
                    <a:p>
                      <a:pPr>
                        <a:lnSpc>
                          <a:spcPct val="150000"/>
                        </a:lnSpc>
                        <a:tabLst>
                          <a:tab pos="2637155" algn="ctr"/>
                          <a:tab pos="5274310" algn="r"/>
                        </a:tabLst>
                      </a:pPr>
                      <a:r>
                        <a:rPr lang="zh-CN" sz="1200">
                          <a:effectLst/>
                        </a:rPr>
                        <a:t>低秩</a:t>
                      </a:r>
                      <a:r>
                        <a:rPr lang="en-US" sz="1200">
                          <a:effectLst/>
                        </a:rPr>
                        <a:t>SVD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0.9914</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8</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0.28minute/epoch</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80218741"/>
                  </a:ext>
                </a:extLst>
              </a:tr>
              <a:tr h="0">
                <a:tc>
                  <a:txBody>
                    <a:bodyPr/>
                    <a:lstStyle/>
                    <a:p>
                      <a:pPr>
                        <a:lnSpc>
                          <a:spcPct val="150000"/>
                        </a:lnSpc>
                        <a:tabLst>
                          <a:tab pos="2637155" algn="ctr"/>
                          <a:tab pos="5274310" algn="r"/>
                        </a:tabLst>
                      </a:pPr>
                      <a:r>
                        <a:rPr lang="zh-CN" sz="1200">
                          <a:effectLst/>
                        </a:rPr>
                        <a:t>混合式</a:t>
                      </a:r>
                      <a:r>
                        <a:rPr lang="en-US" sz="1200">
                          <a:effectLst/>
                        </a:rPr>
                        <a:t>SVD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0.9805</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0.28minute/epoch</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75698539"/>
                  </a:ext>
                </a:extLst>
              </a:tr>
              <a:tr h="0">
                <a:tc>
                  <a:txBody>
                    <a:bodyPr/>
                    <a:lstStyle/>
                    <a:p>
                      <a:pPr>
                        <a:lnSpc>
                          <a:spcPct val="150000"/>
                        </a:lnSpc>
                        <a:tabLst>
                          <a:tab pos="2637155" algn="ctr"/>
                          <a:tab pos="5274310" algn="r"/>
                        </a:tabLst>
                      </a:pPr>
                      <a:r>
                        <a:rPr lang="zh-CN" sz="1200">
                          <a:effectLst/>
                        </a:rPr>
                        <a:t>谷歌低秩</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0.9816</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dirty="0">
                          <a:effectLst/>
                        </a:rPr>
                        <a:t>5.10minute/epoch</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1423523"/>
                  </a:ext>
                </a:extLst>
              </a:tr>
            </a:tbl>
          </a:graphicData>
        </a:graphic>
      </p:graphicFrame>
      <p:sp>
        <p:nvSpPr>
          <p:cNvPr id="10" name="文本框 9">
            <a:extLst>
              <a:ext uri="{FF2B5EF4-FFF2-40B4-BE49-F238E27FC236}">
                <a16:creationId xmlns:a16="http://schemas.microsoft.com/office/drawing/2014/main" id="{93ACF18B-6C04-49E7-8235-9B6C2FC151E8}"/>
              </a:ext>
            </a:extLst>
          </p:cNvPr>
          <p:cNvSpPr txBox="1"/>
          <p:nvPr/>
        </p:nvSpPr>
        <p:spPr>
          <a:xfrm>
            <a:off x="6013460" y="2758067"/>
            <a:ext cx="6096000"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三种</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压缩模式的稳定性</a:t>
            </a:r>
            <a:endParaRPr lang="zh-CN" altLang="en-US" dirty="0"/>
          </a:p>
        </p:txBody>
      </p:sp>
      <p:sp>
        <p:nvSpPr>
          <p:cNvPr id="12" name="文本框 11">
            <a:extLst>
              <a:ext uri="{FF2B5EF4-FFF2-40B4-BE49-F238E27FC236}">
                <a16:creationId xmlns:a16="http://schemas.microsoft.com/office/drawing/2014/main" id="{C9B27413-656E-4BBA-A6DF-552DD1B09442}"/>
              </a:ext>
            </a:extLst>
          </p:cNvPr>
          <p:cNvSpPr txBox="1"/>
          <p:nvPr/>
        </p:nvSpPr>
        <p:spPr>
          <a:xfrm>
            <a:off x="306534" y="3840553"/>
            <a:ext cx="1369866"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CIFAR10</a:t>
            </a:r>
            <a:endParaRPr lang="zh-CN" altLang="en-US" dirty="0"/>
          </a:p>
        </p:txBody>
      </p:sp>
      <p:pic>
        <p:nvPicPr>
          <p:cNvPr id="13" name="图片 12">
            <a:extLst>
              <a:ext uri="{FF2B5EF4-FFF2-40B4-BE49-F238E27FC236}">
                <a16:creationId xmlns:a16="http://schemas.microsoft.com/office/drawing/2014/main" id="{F59B91B3-ACBC-4D07-8C74-989BECAEF99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500585" y="3429000"/>
            <a:ext cx="3220438" cy="2862159"/>
          </a:xfrm>
          <a:prstGeom prst="rect">
            <a:avLst/>
          </a:prstGeom>
        </p:spPr>
      </p:pic>
      <p:graphicFrame>
        <p:nvGraphicFramePr>
          <p:cNvPr id="9" name="表格 8">
            <a:extLst>
              <a:ext uri="{FF2B5EF4-FFF2-40B4-BE49-F238E27FC236}">
                <a16:creationId xmlns:a16="http://schemas.microsoft.com/office/drawing/2014/main" id="{1AEC34B0-7CF8-4E71-9E61-260B4489AEC2}"/>
              </a:ext>
            </a:extLst>
          </p:cNvPr>
          <p:cNvGraphicFramePr>
            <a:graphicFrameLocks noGrp="1"/>
          </p:cNvGraphicFramePr>
          <p:nvPr>
            <p:extLst>
              <p:ext uri="{D42A27DB-BD31-4B8C-83A1-F6EECF244321}">
                <p14:modId xmlns:p14="http://schemas.microsoft.com/office/powerpoint/2010/main" val="532779086"/>
              </p:ext>
            </p:extLst>
          </p:nvPr>
        </p:nvGraphicFramePr>
        <p:xfrm>
          <a:off x="6059522" y="3625761"/>
          <a:ext cx="5716905" cy="1799973"/>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54790317"/>
                    </a:ext>
                  </a:extLst>
                </a:gridCol>
                <a:gridCol w="1143000">
                  <a:extLst>
                    <a:ext uri="{9D8B030D-6E8A-4147-A177-3AD203B41FA5}">
                      <a16:colId xmlns:a16="http://schemas.microsoft.com/office/drawing/2014/main" val="3861179625"/>
                    </a:ext>
                  </a:extLst>
                </a:gridCol>
                <a:gridCol w="1143635">
                  <a:extLst>
                    <a:ext uri="{9D8B030D-6E8A-4147-A177-3AD203B41FA5}">
                      <a16:colId xmlns:a16="http://schemas.microsoft.com/office/drawing/2014/main" val="2219055510"/>
                    </a:ext>
                  </a:extLst>
                </a:gridCol>
                <a:gridCol w="1143635">
                  <a:extLst>
                    <a:ext uri="{9D8B030D-6E8A-4147-A177-3AD203B41FA5}">
                      <a16:colId xmlns:a16="http://schemas.microsoft.com/office/drawing/2014/main" val="1696348511"/>
                    </a:ext>
                  </a:extLst>
                </a:gridCol>
                <a:gridCol w="1143635">
                  <a:extLst>
                    <a:ext uri="{9D8B030D-6E8A-4147-A177-3AD203B41FA5}">
                      <a16:colId xmlns:a16="http://schemas.microsoft.com/office/drawing/2014/main" val="109709064"/>
                    </a:ext>
                  </a:extLst>
                </a:gridCol>
              </a:tblGrid>
              <a:tr h="0">
                <a:tc>
                  <a:txBody>
                    <a:bodyPr/>
                    <a:lstStyle/>
                    <a:p>
                      <a:pPr>
                        <a:lnSpc>
                          <a:spcPct val="150000"/>
                        </a:lnSpc>
                        <a:tabLst>
                          <a:tab pos="2637155" algn="ctr"/>
                          <a:tab pos="5274310" algn="r"/>
                        </a:tabLst>
                      </a:pPr>
                      <a:r>
                        <a:rPr lang="zh-CN" sz="1200">
                          <a:effectLst/>
                        </a:rPr>
                        <a:t>压缩模式</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最终准确率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压缩率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秩压缩率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本地训练时间</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6728989"/>
                  </a:ext>
                </a:extLst>
              </a:tr>
              <a:tr h="0">
                <a:tc>
                  <a:txBody>
                    <a:bodyPr/>
                    <a:lstStyle/>
                    <a:p>
                      <a:pPr>
                        <a:lnSpc>
                          <a:spcPct val="150000"/>
                        </a:lnSpc>
                        <a:tabLst>
                          <a:tab pos="2637155" algn="ctr"/>
                          <a:tab pos="5274310" algn="r"/>
                        </a:tabLst>
                      </a:pPr>
                      <a:r>
                        <a:rPr lang="zh-CN" sz="1200">
                          <a:effectLst/>
                        </a:rPr>
                        <a:t>低秩</a:t>
                      </a:r>
                      <a:r>
                        <a:rPr lang="en-US" sz="1200">
                          <a:effectLst/>
                        </a:rPr>
                        <a:t>SVD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0.7188</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8</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0.27minute/epoch</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41447366"/>
                  </a:ext>
                </a:extLst>
              </a:tr>
              <a:tr h="0">
                <a:tc>
                  <a:txBody>
                    <a:bodyPr/>
                    <a:lstStyle/>
                    <a:p>
                      <a:pPr>
                        <a:lnSpc>
                          <a:spcPct val="150000"/>
                        </a:lnSpc>
                        <a:tabLst>
                          <a:tab pos="2637155" algn="ctr"/>
                          <a:tab pos="5274310" algn="r"/>
                        </a:tabLst>
                      </a:pPr>
                      <a:r>
                        <a:rPr lang="zh-CN" sz="1200">
                          <a:effectLst/>
                        </a:rPr>
                        <a:t>混合式</a:t>
                      </a:r>
                      <a:r>
                        <a:rPr lang="en-US" sz="1200">
                          <a:effectLst/>
                        </a:rPr>
                        <a:t>SVD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0.6456</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0.27minute/epoch</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55513026"/>
                  </a:ext>
                </a:extLst>
              </a:tr>
              <a:tr h="0">
                <a:tc>
                  <a:txBody>
                    <a:bodyPr/>
                    <a:lstStyle/>
                    <a:p>
                      <a:pPr>
                        <a:lnSpc>
                          <a:spcPct val="150000"/>
                        </a:lnSpc>
                        <a:tabLst>
                          <a:tab pos="2637155" algn="ctr"/>
                          <a:tab pos="5274310" algn="r"/>
                        </a:tabLst>
                      </a:pPr>
                      <a:r>
                        <a:rPr lang="zh-CN" sz="1200">
                          <a:effectLst/>
                        </a:rPr>
                        <a:t>谷歌低秩</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0.6566</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dirty="0">
                          <a:effectLst/>
                        </a:rPr>
                        <a:t>5.16minute/epoch</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74916667"/>
                  </a:ext>
                </a:extLst>
              </a:tr>
            </a:tbl>
          </a:graphicData>
        </a:graphic>
      </p:graphicFrame>
      <p:sp>
        <p:nvSpPr>
          <p:cNvPr id="16" name="文本框 15">
            <a:extLst>
              <a:ext uri="{FF2B5EF4-FFF2-40B4-BE49-F238E27FC236}">
                <a16:creationId xmlns:a16="http://schemas.microsoft.com/office/drawing/2014/main" id="{394D5135-CF9C-4AB4-BAEE-8499C9B715D5}"/>
              </a:ext>
            </a:extLst>
          </p:cNvPr>
          <p:cNvSpPr txBox="1"/>
          <p:nvPr/>
        </p:nvSpPr>
        <p:spPr>
          <a:xfrm>
            <a:off x="6013460" y="5554764"/>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在相同压缩率情况下，低秩</a:t>
            </a:r>
            <a:r>
              <a:rPr lang="en-US" altLang="zh-CN" sz="1800" kern="100" dirty="0">
                <a:effectLst/>
                <a:latin typeface="Times New Roman" panose="02020603050405020304" pitchFamily="18" charset="0"/>
                <a:ea typeface="宋体" panose="02010600030101010101" pitchFamily="2" charset="-122"/>
              </a:rPr>
              <a:t>SVD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效果会更好</a:t>
            </a:r>
            <a:endParaRPr lang="zh-CN" altLang="en-US" dirty="0"/>
          </a:p>
        </p:txBody>
      </p:sp>
      <p:sp>
        <p:nvSpPr>
          <p:cNvPr id="18" name="文本框 17">
            <a:extLst>
              <a:ext uri="{FF2B5EF4-FFF2-40B4-BE49-F238E27FC236}">
                <a16:creationId xmlns:a16="http://schemas.microsoft.com/office/drawing/2014/main" id="{95A062E0-6650-411A-847E-E7B56246A8FD}"/>
              </a:ext>
            </a:extLst>
          </p:cNvPr>
          <p:cNvSpPr txBox="1"/>
          <p:nvPr/>
        </p:nvSpPr>
        <p:spPr>
          <a:xfrm>
            <a:off x="5993137" y="6053126"/>
            <a:ext cx="6096000" cy="646331"/>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谷歌低秩，准确率振荡，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每一轮生成种子矩阵质量决定</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准确率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9889246"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结果分析</a:t>
            </a:r>
            <a:r>
              <a:rPr lang="en-US" altLang="zh-CN" sz="3200" dirty="0">
                <a:solidFill>
                  <a:schemeClr val="accent3"/>
                </a:solidFill>
                <a:latin typeface="Geometr706 BlkCn BT" panose="020B0706030503030204" pitchFamily="34" charset="0"/>
              </a:rPr>
              <a:t>-</a:t>
            </a:r>
            <a:r>
              <a:rPr lang="zh-CN" altLang="en-US" sz="3200" dirty="0">
                <a:solidFill>
                  <a:schemeClr val="accent3"/>
                </a:solidFill>
                <a:latin typeface="Geometr706 BlkCn BT" panose="020B0706030503030204" pitchFamily="34" charset="0"/>
              </a:rPr>
              <a:t>三个数据集上三种压缩模式的效果</a:t>
            </a:r>
            <a:r>
              <a:rPr lang="en-US" altLang="zh-CN" sz="3200" dirty="0">
                <a:solidFill>
                  <a:schemeClr val="accent3"/>
                </a:solidFill>
                <a:latin typeface="Geometr706 BlkCn BT" panose="020B0706030503030204" pitchFamily="34" charset="0"/>
              </a:rPr>
              <a:t>(</a:t>
            </a:r>
            <a:r>
              <a:rPr lang="en-US" altLang="zh-CN" sz="1800" kern="100" dirty="0">
                <a:effectLst/>
                <a:latin typeface="Times New Roman" panose="02020603050405020304" pitchFamily="18" charset="0"/>
                <a:ea typeface="黑体" panose="02010609060101010101" pitchFamily="49" charset="-122"/>
              </a:rPr>
              <a:t>All-CNN C</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模型</a:t>
            </a:r>
            <a:r>
              <a:rPr lang="en-US" altLang="zh-CN" sz="3200" dirty="0">
                <a:solidFill>
                  <a:schemeClr val="accent3"/>
                </a:solidFill>
                <a:latin typeface="Geometr706 BlkCn BT" panose="020B0706030503030204" pitchFamily="34" charset="0"/>
              </a:rPr>
              <a:t>)</a:t>
            </a:r>
          </a:p>
        </p:txBody>
      </p:sp>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A192AADA-1D4A-4AF7-85AC-61DC3EB395FF}"/>
              </a:ext>
            </a:extLst>
          </p:cNvPr>
          <p:cNvSpPr txBox="1"/>
          <p:nvPr/>
        </p:nvSpPr>
        <p:spPr>
          <a:xfrm>
            <a:off x="306534" y="2388422"/>
            <a:ext cx="3102429" cy="369332"/>
          </a:xfrm>
          <a:prstGeom prst="rect">
            <a:avLst/>
          </a:prstGeom>
          <a:noFill/>
        </p:spPr>
        <p:txBody>
          <a:bodyPr wrap="square" rtlCol="0">
            <a:spAutoFit/>
          </a:bodyPr>
          <a:lstStyle/>
          <a:p>
            <a:r>
              <a:rPr lang="en-US" altLang="zh-CN" dirty="0"/>
              <a:t>CIFAR100</a:t>
            </a:r>
            <a:endParaRPr lang="zh-CN" altLang="en-US" dirty="0"/>
          </a:p>
        </p:txBody>
      </p:sp>
      <p:pic>
        <p:nvPicPr>
          <p:cNvPr id="14" name="图片 13">
            <a:extLst>
              <a:ext uri="{FF2B5EF4-FFF2-40B4-BE49-F238E27FC236}">
                <a16:creationId xmlns:a16="http://schemas.microsoft.com/office/drawing/2014/main" id="{0053B719-BE77-449E-97B3-70055891FFB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16233" y="1944755"/>
            <a:ext cx="3102429" cy="2819935"/>
          </a:xfrm>
          <a:prstGeom prst="rect">
            <a:avLst/>
          </a:prstGeom>
        </p:spPr>
      </p:pic>
      <p:graphicFrame>
        <p:nvGraphicFramePr>
          <p:cNvPr id="5" name="表格 4">
            <a:extLst>
              <a:ext uri="{FF2B5EF4-FFF2-40B4-BE49-F238E27FC236}">
                <a16:creationId xmlns:a16="http://schemas.microsoft.com/office/drawing/2014/main" id="{D9285C9B-543E-49D9-BEE9-F94952368E0D}"/>
              </a:ext>
            </a:extLst>
          </p:cNvPr>
          <p:cNvGraphicFramePr>
            <a:graphicFrameLocks noGrp="1"/>
          </p:cNvGraphicFramePr>
          <p:nvPr>
            <p:extLst>
              <p:ext uri="{D42A27DB-BD31-4B8C-83A1-F6EECF244321}">
                <p14:modId xmlns:p14="http://schemas.microsoft.com/office/powerpoint/2010/main" val="742405036"/>
              </p:ext>
            </p:extLst>
          </p:nvPr>
        </p:nvGraphicFramePr>
        <p:xfrm>
          <a:off x="5380640" y="1800361"/>
          <a:ext cx="5716905" cy="1799973"/>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212013964"/>
                    </a:ext>
                  </a:extLst>
                </a:gridCol>
                <a:gridCol w="1143000">
                  <a:extLst>
                    <a:ext uri="{9D8B030D-6E8A-4147-A177-3AD203B41FA5}">
                      <a16:colId xmlns:a16="http://schemas.microsoft.com/office/drawing/2014/main" val="3690598665"/>
                    </a:ext>
                  </a:extLst>
                </a:gridCol>
                <a:gridCol w="1143635">
                  <a:extLst>
                    <a:ext uri="{9D8B030D-6E8A-4147-A177-3AD203B41FA5}">
                      <a16:colId xmlns:a16="http://schemas.microsoft.com/office/drawing/2014/main" val="3501069217"/>
                    </a:ext>
                  </a:extLst>
                </a:gridCol>
                <a:gridCol w="1143635">
                  <a:extLst>
                    <a:ext uri="{9D8B030D-6E8A-4147-A177-3AD203B41FA5}">
                      <a16:colId xmlns:a16="http://schemas.microsoft.com/office/drawing/2014/main" val="1771408276"/>
                    </a:ext>
                  </a:extLst>
                </a:gridCol>
                <a:gridCol w="1143635">
                  <a:extLst>
                    <a:ext uri="{9D8B030D-6E8A-4147-A177-3AD203B41FA5}">
                      <a16:colId xmlns:a16="http://schemas.microsoft.com/office/drawing/2014/main" val="2130720222"/>
                    </a:ext>
                  </a:extLst>
                </a:gridCol>
              </a:tblGrid>
              <a:tr h="0">
                <a:tc>
                  <a:txBody>
                    <a:bodyPr/>
                    <a:lstStyle/>
                    <a:p>
                      <a:pPr>
                        <a:lnSpc>
                          <a:spcPct val="150000"/>
                        </a:lnSpc>
                        <a:tabLst>
                          <a:tab pos="2637155" algn="ctr"/>
                          <a:tab pos="5274310" algn="r"/>
                        </a:tabLst>
                      </a:pPr>
                      <a:r>
                        <a:rPr lang="zh-CN" sz="1200">
                          <a:effectLst/>
                        </a:rPr>
                        <a:t>压缩模式</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最终准确率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压缩率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秩压缩率</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zh-CN" sz="1200">
                          <a:effectLst/>
                        </a:rPr>
                        <a:t>本地训练时间</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65231398"/>
                  </a:ext>
                </a:extLst>
              </a:tr>
              <a:tr h="0">
                <a:tc>
                  <a:txBody>
                    <a:bodyPr/>
                    <a:lstStyle/>
                    <a:p>
                      <a:pPr>
                        <a:lnSpc>
                          <a:spcPct val="150000"/>
                        </a:lnSpc>
                        <a:tabLst>
                          <a:tab pos="2637155" algn="ctr"/>
                          <a:tab pos="5274310" algn="r"/>
                        </a:tabLst>
                      </a:pPr>
                      <a:r>
                        <a:rPr lang="zh-CN" sz="1200">
                          <a:effectLst/>
                        </a:rPr>
                        <a:t>低秩</a:t>
                      </a:r>
                      <a:r>
                        <a:rPr lang="en-US" sz="1200">
                          <a:effectLst/>
                        </a:rPr>
                        <a:t>SVD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0.3494</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8</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0.28minute/epoch</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5292855"/>
                  </a:ext>
                </a:extLst>
              </a:tr>
              <a:tr h="0">
                <a:tc>
                  <a:txBody>
                    <a:bodyPr/>
                    <a:lstStyle/>
                    <a:p>
                      <a:pPr>
                        <a:lnSpc>
                          <a:spcPct val="150000"/>
                        </a:lnSpc>
                        <a:tabLst>
                          <a:tab pos="2637155" algn="ctr"/>
                          <a:tab pos="5274310" algn="r"/>
                        </a:tabLst>
                      </a:pPr>
                      <a:r>
                        <a:rPr lang="zh-CN" sz="1200">
                          <a:effectLst/>
                        </a:rPr>
                        <a:t>混合式</a:t>
                      </a:r>
                      <a:r>
                        <a:rPr lang="en-US" sz="1200">
                          <a:effectLst/>
                        </a:rPr>
                        <a:t>SVD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0.2509</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0.28minute/epoch</a:t>
                      </a:r>
                      <a:endParaRPr lang="zh-CN" sz="12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55348177"/>
                  </a:ext>
                </a:extLst>
              </a:tr>
              <a:tr h="0">
                <a:tc>
                  <a:txBody>
                    <a:bodyPr/>
                    <a:lstStyle/>
                    <a:p>
                      <a:pPr>
                        <a:lnSpc>
                          <a:spcPct val="150000"/>
                        </a:lnSpc>
                        <a:tabLst>
                          <a:tab pos="2637155" algn="ctr"/>
                          <a:tab pos="5274310" algn="r"/>
                        </a:tabLst>
                      </a:pPr>
                      <a:r>
                        <a:rPr lang="zh-CN" sz="1200">
                          <a:effectLst/>
                        </a:rPr>
                        <a:t>谷歌低秩</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0.1762</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a:effectLst/>
                        </a:rPr>
                        <a:t>4</a:t>
                      </a:r>
                      <a:r>
                        <a:rPr lang="zh-CN"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tabLst>
                          <a:tab pos="2637155" algn="ctr"/>
                          <a:tab pos="5274310" algn="r"/>
                        </a:tabLst>
                      </a:pPr>
                      <a:r>
                        <a:rPr lang="en-US" sz="1200" dirty="0">
                          <a:effectLst/>
                        </a:rPr>
                        <a:t>5.4minute/epoch</a:t>
                      </a:r>
                      <a:endParaRPr lang="zh-CN" sz="12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94627027"/>
                  </a:ext>
                </a:extLst>
              </a:tr>
            </a:tbl>
          </a:graphicData>
        </a:graphic>
      </p:graphicFrame>
      <p:sp>
        <p:nvSpPr>
          <p:cNvPr id="17" name="文本框 16">
            <a:extLst>
              <a:ext uri="{FF2B5EF4-FFF2-40B4-BE49-F238E27FC236}">
                <a16:creationId xmlns:a16="http://schemas.microsoft.com/office/drawing/2014/main" id="{998BF9BA-D3C5-4C00-9823-31966E4B0017}"/>
              </a:ext>
            </a:extLst>
          </p:cNvPr>
          <p:cNvSpPr txBox="1"/>
          <p:nvPr/>
        </p:nvSpPr>
        <p:spPr>
          <a:xfrm>
            <a:off x="4960177" y="4728912"/>
            <a:ext cx="6720185"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相同沟通轮数下的</a:t>
            </a:r>
            <a:r>
              <a:rPr lang="en-US" altLang="zh-CN" sz="1800" kern="100" dirty="0">
                <a:effectLst/>
                <a:latin typeface="Times New Roman" panose="02020603050405020304" pitchFamily="18" charset="0"/>
                <a:ea typeface="宋体" panose="02010600030101010101" pitchFamily="2" charset="-122"/>
              </a:rPr>
              <a:t>SVD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模式的准确率都要高于谷歌低秩模式。</a:t>
            </a:r>
            <a:endParaRPr lang="zh-CN" altLang="en-US" dirty="0"/>
          </a:p>
        </p:txBody>
      </p:sp>
      <p:sp>
        <p:nvSpPr>
          <p:cNvPr id="19" name="文本框 18">
            <a:extLst>
              <a:ext uri="{FF2B5EF4-FFF2-40B4-BE49-F238E27FC236}">
                <a16:creationId xmlns:a16="http://schemas.microsoft.com/office/drawing/2014/main" id="{A3401B04-6D34-4E94-B3E2-2A5E6690CEA6}"/>
              </a:ext>
            </a:extLst>
          </p:cNvPr>
          <p:cNvSpPr txBox="1"/>
          <p:nvPr/>
        </p:nvSpPr>
        <p:spPr>
          <a:xfrm>
            <a:off x="4980860" y="3729333"/>
            <a:ext cx="6720185" cy="923330"/>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单</a:t>
            </a:r>
            <a:r>
              <a:rPr lang="en-US" altLang="zh-CN" sz="1800" kern="100" dirty="0">
                <a:effectLst/>
                <a:latin typeface="Times New Roman" panose="02020603050405020304" pitchFamily="18" charset="0"/>
                <a:ea typeface="宋体" panose="02010600030101010101" pitchFamily="2" charset="-122"/>
              </a:rPr>
              <a:t>epoch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训练时间谷歌低秩要远高于前两种压缩模式，原因是谷歌低秩下，各参数矩阵要进行数百次的梯度下降寻找最优化的投影矩阵这大大增加了训练时间的开销。</a:t>
            </a:r>
            <a:endParaRPr lang="zh-CN" altLang="en-US" dirty="0"/>
          </a:p>
        </p:txBody>
      </p:sp>
    </p:spTree>
    <p:extLst>
      <p:ext uri="{BB962C8B-B14F-4D97-AF65-F5344CB8AC3E}">
        <p14:creationId xmlns:p14="http://schemas.microsoft.com/office/powerpoint/2010/main" val="50444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8847" y="86593"/>
            <a:ext cx="11963788"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结果分析</a:t>
            </a:r>
            <a:r>
              <a:rPr lang="en-US" altLang="zh-CN" sz="3200" dirty="0">
                <a:solidFill>
                  <a:schemeClr val="accent3"/>
                </a:solidFill>
                <a:latin typeface="Geometr706 BlkCn BT" panose="020B0706030503030204" pitchFamily="34" charset="0"/>
              </a:rPr>
              <a:t>-</a:t>
            </a:r>
            <a:r>
              <a:rPr lang="zh-CN" altLang="en-US" sz="3200" dirty="0">
                <a:solidFill>
                  <a:schemeClr val="accent3"/>
                </a:solidFill>
                <a:latin typeface="Geometr706 BlkCn BT" panose="020B0706030503030204" pitchFamily="34" charset="0"/>
              </a:rPr>
              <a:t>在深度神经网络上的效果（</a:t>
            </a:r>
            <a:r>
              <a:rPr lang="en-US" altLang="zh-CN" sz="3200" dirty="0">
                <a:solidFill>
                  <a:schemeClr val="accent3"/>
                </a:solidFill>
                <a:latin typeface="Geometr706 BlkCn BT" panose="020B0706030503030204" pitchFamily="34" charset="0"/>
              </a:rPr>
              <a:t>RS18 VGG16</a:t>
            </a:r>
            <a:r>
              <a:rPr lang="zh-CN" altLang="en-US" sz="3200" dirty="0">
                <a:solidFill>
                  <a:schemeClr val="accent3"/>
                </a:solidFill>
                <a:latin typeface="Geometr706 BlkCn BT" panose="020B0706030503030204" pitchFamily="34" charset="0"/>
              </a:rPr>
              <a:t>在</a:t>
            </a:r>
            <a:r>
              <a:rPr lang="en-US" altLang="zh-CN" sz="3200" dirty="0">
                <a:solidFill>
                  <a:schemeClr val="accent3"/>
                </a:solidFill>
                <a:latin typeface="Geometr706 BlkCn BT" panose="020B0706030503030204" pitchFamily="34" charset="0"/>
              </a:rPr>
              <a:t>CIFAR10</a:t>
            </a:r>
            <a:r>
              <a:rPr lang="zh-CN" altLang="en-US" sz="3200" dirty="0">
                <a:solidFill>
                  <a:schemeClr val="accent3"/>
                </a:solidFill>
                <a:latin typeface="Geometr706 BlkCn BT" panose="020B0706030503030204" pitchFamily="34" charset="0"/>
              </a:rPr>
              <a:t>效果）</a:t>
            </a:r>
            <a:endParaRPr lang="en-US" altLang="zh-CN" sz="3200" dirty="0">
              <a:solidFill>
                <a:schemeClr val="accent3"/>
              </a:solidFill>
              <a:latin typeface="Geometr706 BlkCn BT" panose="020B0706030503030204" pitchFamily="34" charset="0"/>
            </a:endParaRPr>
          </a:p>
        </p:txBody>
      </p:sp>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A192AADA-1D4A-4AF7-85AC-61DC3EB395FF}"/>
              </a:ext>
            </a:extLst>
          </p:cNvPr>
          <p:cNvSpPr txBox="1"/>
          <p:nvPr/>
        </p:nvSpPr>
        <p:spPr>
          <a:xfrm>
            <a:off x="306533" y="2660565"/>
            <a:ext cx="3102429" cy="369332"/>
          </a:xfrm>
          <a:prstGeom prst="rect">
            <a:avLst/>
          </a:prstGeom>
          <a:noFill/>
        </p:spPr>
        <p:txBody>
          <a:bodyPr wrap="square" rtlCol="0">
            <a:spAutoFit/>
          </a:bodyPr>
          <a:lstStyle/>
          <a:p>
            <a:r>
              <a:rPr lang="en-US" altLang="zh-CN" dirty="0"/>
              <a:t>CIFAR10</a:t>
            </a:r>
            <a:endParaRPr lang="zh-CN" altLang="en-US" dirty="0"/>
          </a:p>
        </p:txBody>
      </p:sp>
      <p:pic>
        <p:nvPicPr>
          <p:cNvPr id="9" name="图片 8">
            <a:extLst>
              <a:ext uri="{FF2B5EF4-FFF2-40B4-BE49-F238E27FC236}">
                <a16:creationId xmlns:a16="http://schemas.microsoft.com/office/drawing/2014/main" id="{CC0481A3-A4D2-4071-89F7-05134DB5392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857748" y="1034696"/>
            <a:ext cx="5579745" cy="4184650"/>
          </a:xfrm>
          <a:prstGeom prst="rect">
            <a:avLst/>
          </a:prstGeom>
        </p:spPr>
      </p:pic>
      <p:sp>
        <p:nvSpPr>
          <p:cNvPr id="11" name="文本框 10">
            <a:extLst>
              <a:ext uri="{FF2B5EF4-FFF2-40B4-BE49-F238E27FC236}">
                <a16:creationId xmlns:a16="http://schemas.microsoft.com/office/drawing/2014/main" id="{095CC37F-42E6-41D2-A8D4-EDF38D34F2D1}"/>
              </a:ext>
            </a:extLst>
          </p:cNvPr>
          <p:cNvSpPr txBox="1"/>
          <p:nvPr/>
        </p:nvSpPr>
        <p:spPr>
          <a:xfrm>
            <a:off x="7609115" y="2660565"/>
            <a:ext cx="3744686" cy="646331"/>
          </a:xfrm>
          <a:prstGeom prst="rect">
            <a:avLst/>
          </a:prstGeom>
          <a:noFill/>
        </p:spPr>
        <p:txBody>
          <a:bodyPr wrap="square">
            <a:spAutoFit/>
          </a:bodyPr>
          <a:lstStyle/>
          <a:p>
            <a:r>
              <a:rPr lang="en-US" altLang="zh-CN" sz="1800" kern="100" dirty="0" err="1">
                <a:effectLst/>
                <a:latin typeface="Times New Roman" panose="02020603050405020304" pitchFamily="18" charset="0"/>
                <a:ea typeface="宋体" panose="02010600030101010101" pitchFamily="2" charset="-122"/>
              </a:rPr>
              <a:t>ResNet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网络具有短路连接，可以让深层次网络快速学习到一些特征</a:t>
            </a:r>
            <a:endParaRPr lang="zh-CN" altLang="en-US" dirty="0"/>
          </a:p>
        </p:txBody>
      </p:sp>
    </p:spTree>
    <p:extLst>
      <p:ext uri="{BB962C8B-B14F-4D97-AF65-F5344CB8AC3E}">
        <p14:creationId xmlns:p14="http://schemas.microsoft.com/office/powerpoint/2010/main" val="420958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4823756"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结果分析</a:t>
            </a:r>
            <a:r>
              <a:rPr lang="en-US" altLang="zh-CN" sz="3200" dirty="0">
                <a:solidFill>
                  <a:schemeClr val="accent3"/>
                </a:solidFill>
                <a:latin typeface="Geometr706 BlkCn BT" panose="020B0706030503030204" pitchFamily="34" charset="0"/>
              </a:rPr>
              <a:t>-</a:t>
            </a:r>
            <a:r>
              <a:rPr lang="zh-CN" altLang="zh-CN" sz="3200" dirty="0">
                <a:solidFill>
                  <a:schemeClr val="accent3"/>
                </a:solidFill>
                <a:latin typeface="Geometr706 BlkCn BT" panose="020B0706030503030204" pitchFamily="34" charset="0"/>
              </a:rPr>
              <a:t>最优压缩率</a:t>
            </a:r>
            <a:r>
              <a:rPr lang="zh-CN" altLang="en-US" sz="3200" dirty="0">
                <a:solidFill>
                  <a:schemeClr val="accent3"/>
                </a:solidFill>
                <a:latin typeface="Geometr706 BlkCn BT" panose="020B0706030503030204" pitchFamily="34" charset="0"/>
              </a:rPr>
              <a:t>展示</a:t>
            </a:r>
            <a:endParaRPr lang="en-US" altLang="zh-CN" sz="3200" dirty="0">
              <a:solidFill>
                <a:schemeClr val="accent3"/>
              </a:solidFill>
              <a:latin typeface="Geometr706 BlkCn BT" panose="020B0706030503030204" pitchFamily="34" charset="0"/>
            </a:endParaRPr>
          </a:p>
        </p:txBody>
      </p:sp>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pic>
        <p:nvPicPr>
          <p:cNvPr id="9" name="图片 8">
            <a:extLst>
              <a:ext uri="{FF2B5EF4-FFF2-40B4-BE49-F238E27FC236}">
                <a16:creationId xmlns:a16="http://schemas.microsoft.com/office/drawing/2014/main" id="{21614D86-1E55-4C61-81F4-0A9F623A547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6337" y="864192"/>
            <a:ext cx="4315778" cy="3413894"/>
          </a:xfrm>
          <a:prstGeom prst="rect">
            <a:avLst/>
          </a:prstGeom>
        </p:spPr>
      </p:pic>
      <p:sp>
        <p:nvSpPr>
          <p:cNvPr id="11" name="文本框 10">
            <a:extLst>
              <a:ext uri="{FF2B5EF4-FFF2-40B4-BE49-F238E27FC236}">
                <a16:creationId xmlns:a16="http://schemas.microsoft.com/office/drawing/2014/main" id="{38F463C2-1983-48E0-9F2C-0E8E12766913}"/>
              </a:ext>
            </a:extLst>
          </p:cNvPr>
          <p:cNvSpPr txBox="1"/>
          <p:nvPr/>
        </p:nvSpPr>
        <p:spPr>
          <a:xfrm>
            <a:off x="680766" y="4719348"/>
            <a:ext cx="6096000" cy="369332"/>
          </a:xfrm>
          <a:prstGeom prst="rect">
            <a:avLst/>
          </a:prstGeom>
          <a:noFill/>
        </p:spPr>
        <p:txBody>
          <a:bodyPr wrap="square">
            <a:spAutoFit/>
          </a:bodyPr>
          <a:lstStyle/>
          <a:p>
            <a:r>
              <a:rPr lang="zh-CN" altLang="zh-CN" sz="1800" kern="100" dirty="0">
                <a:effectLst/>
                <a:ea typeface="Times New Roman" panose="02020603050405020304" pitchFamily="18" charset="0"/>
              </a:rPr>
              <a:t> </a:t>
            </a:r>
            <a:r>
              <a:rPr lang="en-US" altLang="zh-CN" sz="1800" kern="100" dirty="0">
                <a:effectLst/>
                <a:ea typeface="Times New Roman" panose="02020603050405020304" pitchFamily="18" charset="0"/>
              </a:rPr>
              <a:t>CIFAR10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数据集上正则项约束的准确率图像</a:t>
            </a:r>
            <a:endParaRPr lang="zh-CN" altLang="en-US" dirty="0"/>
          </a:p>
        </p:txBody>
      </p:sp>
      <p:pic>
        <p:nvPicPr>
          <p:cNvPr id="12" name="图片 11">
            <a:extLst>
              <a:ext uri="{FF2B5EF4-FFF2-40B4-BE49-F238E27FC236}">
                <a16:creationId xmlns:a16="http://schemas.microsoft.com/office/drawing/2014/main" id="{5CCFF9C2-E41F-4852-81AB-C81AD78E00A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398058" y="864193"/>
            <a:ext cx="4856285" cy="3413894"/>
          </a:xfrm>
          <a:prstGeom prst="rect">
            <a:avLst/>
          </a:prstGeom>
        </p:spPr>
      </p:pic>
      <p:sp>
        <p:nvSpPr>
          <p:cNvPr id="15" name="文本框 14">
            <a:extLst>
              <a:ext uri="{FF2B5EF4-FFF2-40B4-BE49-F238E27FC236}">
                <a16:creationId xmlns:a16="http://schemas.microsoft.com/office/drawing/2014/main" id="{EE58E624-5C65-46EB-8C94-FBCA314DCED7}"/>
              </a:ext>
            </a:extLst>
          </p:cNvPr>
          <p:cNvSpPr txBox="1"/>
          <p:nvPr/>
        </p:nvSpPr>
        <p:spPr>
          <a:xfrm>
            <a:off x="5906854" y="4648411"/>
            <a:ext cx="4347489"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CIFAR10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数据集上正则项约束的</a:t>
            </a:r>
            <a:r>
              <a:rPr lang="en-US" altLang="zh-CN" sz="1800" kern="100" dirty="0">
                <a:effectLst/>
                <a:latin typeface="Times New Roman" panose="02020603050405020304" pitchFamily="18" charset="0"/>
                <a:ea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图像</a:t>
            </a:r>
            <a:endParaRPr lang="zh-CN" altLang="en-US" dirty="0"/>
          </a:p>
        </p:txBody>
      </p:sp>
      <p:sp>
        <p:nvSpPr>
          <p:cNvPr id="16" name="文本框 15">
            <a:extLst>
              <a:ext uri="{FF2B5EF4-FFF2-40B4-BE49-F238E27FC236}">
                <a16:creationId xmlns:a16="http://schemas.microsoft.com/office/drawing/2014/main" id="{94ADD069-634B-41F2-AE7A-27A3EBE7E7A5}"/>
              </a:ext>
            </a:extLst>
          </p:cNvPr>
          <p:cNvSpPr txBox="1"/>
          <p:nvPr/>
        </p:nvSpPr>
        <p:spPr>
          <a:xfrm>
            <a:off x="680766" y="5194049"/>
            <a:ext cx="6096000" cy="369332"/>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正则项并不会给模型准确率带来太大影响</a:t>
            </a:r>
            <a:endParaRPr lang="zh-CN" altLang="en-US" dirty="0"/>
          </a:p>
        </p:txBody>
      </p:sp>
      <p:sp>
        <p:nvSpPr>
          <p:cNvPr id="22" name="文本框 21">
            <a:extLst>
              <a:ext uri="{FF2B5EF4-FFF2-40B4-BE49-F238E27FC236}">
                <a16:creationId xmlns:a16="http://schemas.microsoft.com/office/drawing/2014/main" id="{39565F6D-4C97-4767-AF6C-6D2E67035272}"/>
              </a:ext>
            </a:extLst>
          </p:cNvPr>
          <p:cNvSpPr txBox="1"/>
          <p:nvPr/>
        </p:nvSpPr>
        <p:spPr>
          <a:xfrm>
            <a:off x="5771191" y="5159617"/>
            <a:ext cx="6096000" cy="646331"/>
          </a:xfrm>
          <a:prstGeom prst="rect">
            <a:avLst/>
          </a:prstGeom>
          <a:noFill/>
        </p:spPr>
        <p:txBody>
          <a:bodyPr wrap="square">
            <a:spAutoFit/>
          </a:bodyPr>
          <a:lstStyle/>
          <a:p>
            <a:r>
              <a:rPr lang="zh-CN" altLang="en-US" sz="1800" kern="100" dirty="0">
                <a:effectLst/>
                <a:ea typeface="宋体" panose="02010600030101010101" pitchFamily="2" charset="-122"/>
                <a:cs typeface="Times New Roman" panose="02020603050405020304" pitchFamily="18" charset="0"/>
              </a:rPr>
              <a:t>现象：</a:t>
            </a:r>
            <a:r>
              <a:rPr lang="en-US" altLang="zh-CN" sz="1800" kern="100" dirty="0">
                <a:effectLst/>
                <a:ea typeface="宋体" panose="02010600030101010101" pitchFamily="2" charset="-122"/>
                <a:cs typeface="Times New Roman" panose="02020603050405020304" pitchFamily="18" charset="0"/>
              </a:rPr>
              <a:t>20</a:t>
            </a:r>
            <a:r>
              <a:rPr lang="zh-CN" altLang="en-US" sz="1800" kern="100" dirty="0">
                <a:effectLst/>
                <a:ea typeface="宋体" panose="02010600030101010101" pitchFamily="2" charset="-122"/>
                <a:cs typeface="Times New Roman" panose="02020603050405020304" pitchFamily="18" charset="0"/>
              </a:rPr>
              <a:t>轮左右两图契合，右图</a:t>
            </a:r>
            <a:r>
              <a:rPr lang="en-US" altLang="zh-CN" sz="1800" kern="100" dirty="0">
                <a:effectLst/>
                <a:ea typeface="宋体" panose="02010600030101010101" pitchFamily="2" charset="-122"/>
                <a:cs typeface="Times New Roman" panose="02020603050405020304" pitchFamily="18" charset="0"/>
              </a:rPr>
              <a:t>k</a:t>
            </a:r>
            <a:r>
              <a:rPr lang="zh-CN" altLang="en-US" sz="1800" kern="100" dirty="0">
                <a:effectLst/>
                <a:ea typeface="宋体" panose="02010600030101010101" pitchFamily="2" charset="-122"/>
                <a:cs typeface="Times New Roman" panose="02020603050405020304" pitchFamily="18" charset="0"/>
              </a:rPr>
              <a:t>相对稳定，左图准确率进入相对缓慢的上升阶段</a:t>
            </a:r>
            <a:endParaRPr lang="zh-CN" altLang="en-US" dirty="0"/>
          </a:p>
        </p:txBody>
      </p:sp>
      <p:sp>
        <p:nvSpPr>
          <p:cNvPr id="24" name="文本框 23">
            <a:extLst>
              <a:ext uri="{FF2B5EF4-FFF2-40B4-BE49-F238E27FC236}">
                <a16:creationId xmlns:a16="http://schemas.microsoft.com/office/drawing/2014/main" id="{39977680-23D0-4B06-9A81-BD8431BD0E3F}"/>
              </a:ext>
            </a:extLst>
          </p:cNvPr>
          <p:cNvSpPr txBox="1"/>
          <p:nvPr/>
        </p:nvSpPr>
        <p:spPr>
          <a:xfrm>
            <a:off x="5771191" y="5876885"/>
            <a:ext cx="6096000" cy="646331"/>
          </a:xfrm>
          <a:prstGeom prst="rect">
            <a:avLst/>
          </a:prstGeom>
          <a:noFill/>
        </p:spPr>
        <p:txBody>
          <a:bodyPr wrap="square">
            <a:spAutoFit/>
          </a:bodyPr>
          <a:lstStyle/>
          <a:p>
            <a:r>
              <a:rPr lang="en-US" altLang="zh-CN" sz="1800" kern="100" dirty="0">
                <a:effectLst/>
                <a:ea typeface="宋体" panose="02010600030101010101" pitchFamily="2" charset="-122"/>
                <a:cs typeface="Times New Roman" panose="02020603050405020304" pitchFamily="18" charset="0"/>
              </a:rPr>
              <a:t>1.</a:t>
            </a:r>
            <a:r>
              <a:rPr lang="zh-CN" altLang="zh-CN" sz="1800" kern="100" dirty="0">
                <a:effectLst/>
                <a:ea typeface="宋体" panose="02010600030101010101" pitchFamily="2" charset="-122"/>
                <a:cs typeface="Times New Roman" panose="02020603050405020304" pitchFamily="18" charset="0"/>
              </a:rPr>
              <a:t>最优保留秩数是存在的</a:t>
            </a:r>
            <a:endParaRPr lang="en-US" altLang="zh-CN" sz="1800" kern="100" dirty="0">
              <a:effectLst/>
              <a:ea typeface="宋体" panose="02010600030101010101" pitchFamily="2" charset="-122"/>
              <a:cs typeface="Times New Roman" panose="02020603050405020304" pitchFamily="18" charset="0"/>
            </a:endParaRPr>
          </a:p>
          <a:p>
            <a:r>
              <a:rPr lang="en-US" altLang="zh-CN" kern="100" dirty="0">
                <a:ea typeface="宋体" panose="02010600030101010101" pitchFamily="2" charset="-122"/>
                <a:cs typeface="Times New Roman" panose="02020603050405020304" pitchFamily="18" charset="0"/>
              </a:rPr>
              <a:t>2.</a:t>
            </a:r>
            <a:r>
              <a:rPr lang="zh-CN" altLang="zh-CN" sz="1800" kern="100" dirty="0">
                <a:effectLst/>
                <a:ea typeface="宋体" panose="02010600030101010101" pitchFamily="2" charset="-122"/>
                <a:cs typeface="Times New Roman" panose="02020603050405020304" pitchFamily="18" charset="0"/>
              </a:rPr>
              <a:t>模型并不需要参数矩阵保持全秩来维持模型的表达能力</a:t>
            </a:r>
            <a:endParaRPr lang="zh-CN" altLang="en-US" dirty="0"/>
          </a:p>
        </p:txBody>
      </p:sp>
    </p:spTree>
    <p:extLst>
      <p:ext uri="{BB962C8B-B14F-4D97-AF65-F5344CB8AC3E}">
        <p14:creationId xmlns:p14="http://schemas.microsoft.com/office/powerpoint/2010/main" val="284495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9A90A07D-D79A-49C9-AFCD-6B9EC472A8F5}"/>
              </a:ext>
            </a:extLst>
          </p:cNvPr>
          <p:cNvSpPr txBox="1"/>
          <p:nvPr/>
        </p:nvSpPr>
        <p:spPr>
          <a:xfrm>
            <a:off x="197961" y="86593"/>
            <a:ext cx="2236510"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结论和展望</a:t>
            </a:r>
          </a:p>
        </p:txBody>
      </p:sp>
      <p:sp>
        <p:nvSpPr>
          <p:cNvPr id="12" name="文本框 11">
            <a:extLst>
              <a:ext uri="{FF2B5EF4-FFF2-40B4-BE49-F238E27FC236}">
                <a16:creationId xmlns:a16="http://schemas.microsoft.com/office/drawing/2014/main" id="{A70F0982-7230-47DA-8C17-95A3E9E5D25A}"/>
              </a:ext>
            </a:extLst>
          </p:cNvPr>
          <p:cNvSpPr txBox="1"/>
          <p:nvPr/>
        </p:nvSpPr>
        <p:spPr>
          <a:xfrm>
            <a:off x="1023258" y="1038363"/>
            <a:ext cx="8654142"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准确率：</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低秩</a:t>
            </a:r>
            <a:r>
              <a:rPr lang="en-US" altLang="zh-CN" sz="1800" kern="100" dirty="0">
                <a:effectLst/>
                <a:latin typeface="Times New Roman" panose="02020603050405020304" pitchFamily="18" charset="0"/>
                <a:ea typeface="宋体" panose="02010600030101010101" pitchFamily="2" charset="-122"/>
              </a:rPr>
              <a:t>SVD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技术在相同沟通轮数下准确率明显高于谷歌低秩技术。</a:t>
            </a:r>
            <a:endParaRPr lang="zh-CN" altLang="en-US" dirty="0"/>
          </a:p>
        </p:txBody>
      </p:sp>
      <p:sp>
        <p:nvSpPr>
          <p:cNvPr id="14" name="文本框 13">
            <a:extLst>
              <a:ext uri="{FF2B5EF4-FFF2-40B4-BE49-F238E27FC236}">
                <a16:creationId xmlns:a16="http://schemas.microsoft.com/office/drawing/2014/main" id="{1A78DF16-E016-498D-BAE3-D00A2434B79C}"/>
              </a:ext>
            </a:extLst>
          </p:cNvPr>
          <p:cNvSpPr txBox="1"/>
          <p:nvPr/>
        </p:nvSpPr>
        <p:spPr>
          <a:xfrm>
            <a:off x="1023257" y="1590024"/>
            <a:ext cx="9895113"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运行时长</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：谷歌低秩</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需要每个</a:t>
            </a:r>
            <a:r>
              <a:rPr lang="en-US" altLang="zh-CN" sz="1800" kern="100" dirty="0">
                <a:effectLst/>
                <a:latin typeface="Times New Roman" panose="02020603050405020304" pitchFamily="18" charset="0"/>
                <a:ea typeface="宋体" panose="02010600030101010101" pitchFamily="2" charset="-122"/>
              </a:rPr>
              <a:t>epoch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结束后进行矩阵梯度下降的拟合迭代</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，运行时间较长</a:t>
            </a:r>
            <a:endParaRPr lang="zh-CN" altLang="en-US" dirty="0"/>
          </a:p>
        </p:txBody>
      </p:sp>
      <p:sp>
        <p:nvSpPr>
          <p:cNvPr id="16" name="文本框 15">
            <a:extLst>
              <a:ext uri="{FF2B5EF4-FFF2-40B4-BE49-F238E27FC236}">
                <a16:creationId xmlns:a16="http://schemas.microsoft.com/office/drawing/2014/main" id="{6671B0E5-29E5-474F-9ACA-165C6162E13E}"/>
              </a:ext>
            </a:extLst>
          </p:cNvPr>
          <p:cNvSpPr txBox="1"/>
          <p:nvPr/>
        </p:nvSpPr>
        <p:spPr>
          <a:xfrm>
            <a:off x="1023257" y="2141685"/>
            <a:ext cx="9514114" cy="646331"/>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在损失函数中加入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低秩约束项可促使矩阵的最优压缩比快速下降，从而收获较大的压缩比。</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有助于低秩，方便泛化和减少低秩</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svd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时的精度损失</a:t>
            </a:r>
            <a:endParaRPr lang="zh-CN" altLang="en-US" dirty="0"/>
          </a:p>
        </p:txBody>
      </p:sp>
      <p:sp>
        <p:nvSpPr>
          <p:cNvPr id="18" name="文本框 17">
            <a:extLst>
              <a:ext uri="{FF2B5EF4-FFF2-40B4-BE49-F238E27FC236}">
                <a16:creationId xmlns:a16="http://schemas.microsoft.com/office/drawing/2014/main" id="{E219237B-9B6E-492E-840B-ABD456C8719C}"/>
              </a:ext>
            </a:extLst>
          </p:cNvPr>
          <p:cNvSpPr txBox="1"/>
          <p:nvPr/>
        </p:nvSpPr>
        <p:spPr>
          <a:xfrm>
            <a:off x="1023257" y="4153291"/>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结合低秩与量化提供更大压缩比率</a:t>
            </a:r>
            <a:endParaRPr lang="zh-CN" altLang="en-US" dirty="0"/>
          </a:p>
        </p:txBody>
      </p:sp>
      <p:sp>
        <p:nvSpPr>
          <p:cNvPr id="20" name="文本框 19">
            <a:extLst>
              <a:ext uri="{FF2B5EF4-FFF2-40B4-BE49-F238E27FC236}">
                <a16:creationId xmlns:a16="http://schemas.microsoft.com/office/drawing/2014/main" id="{0121E32D-7351-4619-938E-385BA2090AE4}"/>
              </a:ext>
            </a:extLst>
          </p:cNvPr>
          <p:cNvSpPr txBox="1"/>
          <p:nvPr/>
        </p:nvSpPr>
        <p:spPr>
          <a:xfrm>
            <a:off x="533400" y="3771575"/>
            <a:ext cx="6096000" cy="369332"/>
          </a:xfrm>
          <a:prstGeom prst="rect">
            <a:avLst/>
          </a:prstGeom>
          <a:noFill/>
        </p:spPr>
        <p:txBody>
          <a:bodyPr wrap="square">
            <a:spAutoFit/>
          </a:bodyPr>
          <a:lstStyle/>
          <a:p>
            <a:r>
              <a:rPr lang="zh-CN" altLang="zh-CN" sz="1800" kern="100" dirty="0">
                <a:effectLst/>
                <a:ea typeface="黑体" panose="02010609060101010101" pitchFamily="49" charset="-122"/>
                <a:cs typeface="Times New Roman" panose="02020603050405020304" pitchFamily="18" charset="0"/>
              </a:rPr>
              <a:t>展望</a:t>
            </a:r>
            <a:endParaRPr lang="zh-CN" altLang="en-US" dirty="0"/>
          </a:p>
        </p:txBody>
      </p:sp>
      <p:sp>
        <p:nvSpPr>
          <p:cNvPr id="23" name="文本框 22">
            <a:extLst>
              <a:ext uri="{FF2B5EF4-FFF2-40B4-BE49-F238E27FC236}">
                <a16:creationId xmlns:a16="http://schemas.microsoft.com/office/drawing/2014/main" id="{0D5C45C3-D214-4BCA-9FEE-D4512CEFCABD}"/>
              </a:ext>
            </a:extLst>
          </p:cNvPr>
          <p:cNvSpPr txBox="1"/>
          <p:nvPr/>
        </p:nvSpPr>
        <p:spPr>
          <a:xfrm>
            <a:off x="1023257" y="4690231"/>
            <a:ext cx="6096000"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本文针对上行链路压缩，未对</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下行链路</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数据进行压缩压缩</a:t>
            </a:r>
            <a:endParaRPr lang="zh-CN" altLang="en-US" dirty="0"/>
          </a:p>
        </p:txBody>
      </p:sp>
      <p:sp>
        <p:nvSpPr>
          <p:cNvPr id="25" name="文本框 24">
            <a:extLst>
              <a:ext uri="{FF2B5EF4-FFF2-40B4-BE49-F238E27FC236}">
                <a16:creationId xmlns:a16="http://schemas.microsoft.com/office/drawing/2014/main" id="{F805A930-360E-45C1-8B27-EDFF81BB7082}"/>
              </a:ext>
            </a:extLst>
          </p:cNvPr>
          <p:cNvSpPr txBox="1"/>
          <p:nvPr/>
        </p:nvSpPr>
        <p:spPr>
          <a:xfrm>
            <a:off x="1023257" y="5267976"/>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加密措施</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与低秩技术的结合</a:t>
            </a:r>
            <a:endParaRPr lang="zh-CN" altLang="en-US" dirty="0"/>
          </a:p>
        </p:txBody>
      </p:sp>
      <p:sp>
        <p:nvSpPr>
          <p:cNvPr id="27" name="文本框 26">
            <a:extLst>
              <a:ext uri="{FF2B5EF4-FFF2-40B4-BE49-F238E27FC236}">
                <a16:creationId xmlns:a16="http://schemas.microsoft.com/office/drawing/2014/main" id="{6FB40124-6DA1-40E0-90D6-00061569D3EA}"/>
              </a:ext>
            </a:extLst>
          </p:cNvPr>
          <p:cNvSpPr txBox="1"/>
          <p:nvPr/>
        </p:nvSpPr>
        <p:spPr>
          <a:xfrm>
            <a:off x="1023257" y="5822583"/>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无线干扰</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，即信道噪声很大的情况的研究</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2" name="文本框 1">
            <a:extLst>
              <a:ext uri="{FF2B5EF4-FFF2-40B4-BE49-F238E27FC236}">
                <a16:creationId xmlns:a16="http://schemas.microsoft.com/office/drawing/2014/main" id="{9A90A07D-D79A-49C9-AFCD-6B9EC472A8F5}"/>
              </a:ext>
            </a:extLst>
          </p:cNvPr>
          <p:cNvSpPr txBox="1"/>
          <p:nvPr/>
        </p:nvSpPr>
        <p:spPr>
          <a:xfrm>
            <a:off x="197961" y="86593"/>
            <a:ext cx="3996030" cy="584775"/>
          </a:xfrm>
          <a:prstGeom prst="rect">
            <a:avLst/>
          </a:prstGeom>
          <a:noFill/>
        </p:spPr>
        <p:txBody>
          <a:bodyPr wrap="none" rtlCol="0">
            <a:spAutoFit/>
          </a:bodyPr>
          <a:lstStyle/>
          <a:p>
            <a:r>
              <a:rPr lang="zh-CN" altLang="en-US" sz="3200" dirty="0">
                <a:solidFill>
                  <a:schemeClr val="accent3"/>
                </a:solidFill>
                <a:latin typeface="Geometr706 BlkCn BT" panose="020B0706030503030204" pitchFamily="34" charset="0"/>
              </a:rPr>
              <a:t>关于本文的一些思考</a:t>
            </a:r>
          </a:p>
        </p:txBody>
      </p:sp>
      <p:sp>
        <p:nvSpPr>
          <p:cNvPr id="3" name="文本框 2">
            <a:extLst>
              <a:ext uri="{FF2B5EF4-FFF2-40B4-BE49-F238E27FC236}">
                <a16:creationId xmlns:a16="http://schemas.microsoft.com/office/drawing/2014/main" id="{8F1A07F8-4548-46B4-B737-CFD0C852D15C}"/>
              </a:ext>
            </a:extLst>
          </p:cNvPr>
          <p:cNvSpPr txBox="1"/>
          <p:nvPr/>
        </p:nvSpPr>
        <p:spPr>
          <a:xfrm>
            <a:off x="870856" y="1245192"/>
            <a:ext cx="4963886" cy="369332"/>
          </a:xfrm>
          <a:prstGeom prst="rect">
            <a:avLst/>
          </a:prstGeom>
          <a:noFill/>
        </p:spPr>
        <p:txBody>
          <a:bodyPr wrap="square" rtlCol="0">
            <a:spAutoFit/>
          </a:bodyPr>
          <a:lstStyle/>
          <a:p>
            <a:r>
              <a:rPr lang="zh-CN" altLang="en-US" dirty="0"/>
              <a:t>方法的迁移</a:t>
            </a:r>
          </a:p>
        </p:txBody>
      </p:sp>
      <p:sp>
        <p:nvSpPr>
          <p:cNvPr id="4" name="文本框 3">
            <a:extLst>
              <a:ext uri="{FF2B5EF4-FFF2-40B4-BE49-F238E27FC236}">
                <a16:creationId xmlns:a16="http://schemas.microsoft.com/office/drawing/2014/main" id="{630BA486-942B-4A47-AE5E-55ED54F12175}"/>
              </a:ext>
            </a:extLst>
          </p:cNvPr>
          <p:cNvSpPr txBox="1"/>
          <p:nvPr/>
        </p:nvSpPr>
        <p:spPr>
          <a:xfrm>
            <a:off x="870856" y="2286000"/>
            <a:ext cx="10297886" cy="646331"/>
          </a:xfrm>
          <a:prstGeom prst="rect">
            <a:avLst/>
          </a:prstGeom>
          <a:noFill/>
        </p:spPr>
        <p:txBody>
          <a:bodyPr wrap="square" rtlCol="0">
            <a:spAutoFit/>
          </a:bodyPr>
          <a:lstStyle/>
          <a:p>
            <a:r>
              <a:rPr lang="zh-CN" altLang="en-US" dirty="0"/>
              <a:t>文中的实验可以增加  控制变量，只使用最优</a:t>
            </a:r>
            <a:r>
              <a:rPr lang="en-US" altLang="zh-CN" dirty="0"/>
              <a:t>k</a:t>
            </a:r>
            <a:r>
              <a:rPr lang="zh-CN" altLang="en-US" dirty="0"/>
              <a:t>，只使用正则，查看每个方法对准确率、压缩率、时间上的影响进行比较</a:t>
            </a:r>
          </a:p>
        </p:txBody>
      </p:sp>
    </p:spTree>
    <p:extLst>
      <p:ext uri="{BB962C8B-B14F-4D97-AF65-F5344CB8AC3E}">
        <p14:creationId xmlns:p14="http://schemas.microsoft.com/office/powerpoint/2010/main" val="197596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占位符 4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4" name="任意多边形 13"/>
          <p:cNvSpPr/>
          <p:nvPr/>
        </p:nvSpPr>
        <p:spPr>
          <a:xfrm flipH="1">
            <a:off x="0" y="3657353"/>
            <a:ext cx="5907003" cy="3077307"/>
          </a:xfrm>
          <a:custGeom>
            <a:avLst/>
            <a:gdLst>
              <a:gd name="connsiteX0" fmla="*/ 5907003 w 5907003"/>
              <a:gd name="connsiteY0" fmla="*/ 0 h 3077307"/>
              <a:gd name="connsiteX1" fmla="*/ 5907003 w 5907003"/>
              <a:gd name="connsiteY1" fmla="*/ 3077307 h 3077307"/>
              <a:gd name="connsiteX2" fmla="*/ 0 w 5907003"/>
              <a:gd name="connsiteY2" fmla="*/ 3077307 h 3077307"/>
              <a:gd name="connsiteX3" fmla="*/ 28990 w 5907003"/>
              <a:gd name="connsiteY3" fmla="*/ 2944064 h 3077307"/>
              <a:gd name="connsiteX4" fmla="*/ 5907003 w 5907003"/>
              <a:gd name="connsiteY4" fmla="*/ 0 h 3077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7003" h="3077307">
                <a:moveTo>
                  <a:pt x="5907003" y="0"/>
                </a:moveTo>
                <a:lnTo>
                  <a:pt x="5907003" y="3077307"/>
                </a:lnTo>
                <a:lnTo>
                  <a:pt x="0" y="3077307"/>
                </a:lnTo>
                <a:lnTo>
                  <a:pt x="28990" y="2944064"/>
                </a:lnTo>
                <a:cubicBezTo>
                  <a:pt x="465129" y="1277021"/>
                  <a:pt x="2930717" y="0"/>
                  <a:pt x="5907003" y="0"/>
                </a:cubicBez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H="1">
            <a:off x="1" y="4518830"/>
            <a:ext cx="12192000" cy="2339170"/>
          </a:xfrm>
          <a:custGeom>
            <a:avLst/>
            <a:gdLst>
              <a:gd name="connsiteX0" fmla="*/ 496389 w 12192000"/>
              <a:gd name="connsiteY0" fmla="*/ 0 h 2339170"/>
              <a:gd name="connsiteX1" fmla="*/ 12075322 w 12192000"/>
              <a:gd name="connsiteY1" fmla="*/ 2242156 h 2339170"/>
              <a:gd name="connsiteX2" fmla="*/ 12192000 w 12192000"/>
              <a:gd name="connsiteY2" fmla="*/ 2328605 h 2339170"/>
              <a:gd name="connsiteX3" fmla="*/ 12192000 w 12192000"/>
              <a:gd name="connsiteY3" fmla="*/ 2339170 h 2339170"/>
              <a:gd name="connsiteX4" fmla="*/ 0 w 12192000"/>
              <a:gd name="connsiteY4" fmla="*/ 2339170 h 2339170"/>
              <a:gd name="connsiteX5" fmla="*/ 0 w 12192000"/>
              <a:gd name="connsiteY5" fmla="*/ 3667 h 233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339170">
                <a:moveTo>
                  <a:pt x="496389" y="0"/>
                </a:moveTo>
                <a:cubicBezTo>
                  <a:pt x="5701591" y="0"/>
                  <a:pt x="10167629" y="924535"/>
                  <a:pt x="12075322" y="2242156"/>
                </a:cubicBezTo>
                <a:lnTo>
                  <a:pt x="12192000" y="2328605"/>
                </a:lnTo>
                <a:lnTo>
                  <a:pt x="12192000" y="2339170"/>
                </a:lnTo>
                <a:lnTo>
                  <a:pt x="0" y="2339170"/>
                </a:lnTo>
                <a:lnTo>
                  <a:pt x="0" y="3667"/>
                </a:lnTo>
                <a:close/>
              </a:path>
            </a:pathLst>
          </a:custGeom>
          <a:solidFill>
            <a:schemeClr val="accent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1582" y="5196007"/>
            <a:ext cx="5535839" cy="1107996"/>
          </a:xfrm>
          <a:prstGeom prst="rect">
            <a:avLst/>
          </a:prstGeom>
          <a:noFill/>
          <a:effectLst>
            <a:outerShdw blurRad="50800" dist="38100" dir="2700000" algn="tl" rotWithShape="0">
              <a:prstClr val="black">
                <a:alpha val="20000"/>
              </a:prstClr>
            </a:outerShdw>
          </a:effectLst>
        </p:spPr>
        <p:txBody>
          <a:bodyPr wrap="square" rtlCol="0">
            <a:spAutoFit/>
          </a:bodyPr>
          <a:lstStyle/>
          <a:p>
            <a:r>
              <a:rPr lang="en-US" altLang="zh-CN" sz="6600" b="1" dirty="0">
                <a:solidFill>
                  <a:schemeClr val="bg1"/>
                </a:solidFill>
                <a:latin typeface="+mn-ea"/>
              </a:rPr>
              <a:t>THANK YOU</a:t>
            </a:r>
            <a:endParaRPr lang="zh-CN" altLang="en-US" sz="6600" b="1" dirty="0">
              <a:solidFill>
                <a:schemeClr val="bg1"/>
              </a:solidFill>
              <a:latin typeface="+mn-ea"/>
            </a:endParaRPr>
          </a:p>
        </p:txBody>
      </p:sp>
      <p:pic>
        <p:nvPicPr>
          <p:cNvPr id="2" name="图片 1">
            <a:extLst>
              <a:ext uri="{FF2B5EF4-FFF2-40B4-BE49-F238E27FC236}">
                <a16:creationId xmlns:a16="http://schemas.microsoft.com/office/drawing/2014/main" id="{F190B043-FED4-4FEB-A042-829E85F0C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96" y="4316067"/>
            <a:ext cx="1003280" cy="1003280"/>
          </a:xfrm>
          <a:prstGeom prst="rect">
            <a:avLst/>
          </a:prstGeom>
        </p:spPr>
      </p:pic>
      <p:sp>
        <p:nvSpPr>
          <p:cNvPr id="3" name="文本框 2">
            <a:extLst>
              <a:ext uri="{FF2B5EF4-FFF2-40B4-BE49-F238E27FC236}">
                <a16:creationId xmlns:a16="http://schemas.microsoft.com/office/drawing/2014/main" id="{8869A2E1-3F36-41CE-9A66-FA8439B5A902}"/>
              </a:ext>
            </a:extLst>
          </p:cNvPr>
          <p:cNvSpPr txBox="1"/>
          <p:nvPr/>
        </p:nvSpPr>
        <p:spPr>
          <a:xfrm>
            <a:off x="1658100" y="4469062"/>
            <a:ext cx="2200242" cy="369332"/>
          </a:xfrm>
          <a:prstGeom prst="rect">
            <a:avLst/>
          </a:prstGeom>
          <a:noFill/>
        </p:spPr>
        <p:txBody>
          <a:bodyPr wrap="square" rtlCol="0">
            <a:spAutoFit/>
          </a:bodyPr>
          <a:lstStyle/>
          <a:p>
            <a:r>
              <a:rPr lang="en-US" altLang="zh-CN" dirty="0"/>
              <a:t>Made by </a:t>
            </a:r>
            <a:r>
              <a:rPr lang="en-US" altLang="zh-CN" dirty="0" err="1"/>
              <a:t>Yifan</a:t>
            </a:r>
            <a:r>
              <a:rPr lang="en-US" altLang="zh-CN" dirty="0"/>
              <a:t> Bu</a:t>
            </a:r>
            <a:endParaRPr lang="zh-CN" altLang="en-US" dirty="0"/>
          </a:p>
        </p:txBody>
      </p:sp>
      <p:sp>
        <p:nvSpPr>
          <p:cNvPr id="4" name="文本框 3">
            <a:extLst>
              <a:ext uri="{FF2B5EF4-FFF2-40B4-BE49-F238E27FC236}">
                <a16:creationId xmlns:a16="http://schemas.microsoft.com/office/drawing/2014/main" id="{940B390E-F07B-4E0E-AB42-4ACC5F5AFC00}"/>
              </a:ext>
            </a:extLst>
          </p:cNvPr>
          <p:cNvSpPr txBox="1"/>
          <p:nvPr/>
        </p:nvSpPr>
        <p:spPr>
          <a:xfrm>
            <a:off x="1658100" y="4888162"/>
            <a:ext cx="2590801" cy="646331"/>
          </a:xfrm>
          <a:prstGeom prst="rect">
            <a:avLst/>
          </a:prstGeom>
          <a:noFill/>
        </p:spPr>
        <p:txBody>
          <a:bodyPr wrap="square" rtlCol="0">
            <a:spAutoFit/>
          </a:bodyPr>
          <a:lstStyle/>
          <a:p>
            <a:r>
              <a:rPr lang="en-US" altLang="zh-CN" dirty="0"/>
              <a:t>2020.9.8</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6498363" cy="584775"/>
          </a:xfrm>
          <a:prstGeom prst="rect">
            <a:avLst/>
          </a:prstGeom>
          <a:noFill/>
        </p:spPr>
        <p:txBody>
          <a:bodyPr wrap="square" rtlCol="0">
            <a:spAutoFit/>
          </a:bodyPr>
          <a:lstStyle/>
          <a:p>
            <a:r>
              <a:rPr lang="zh-CN" altLang="en-US" sz="3200" dirty="0">
                <a:solidFill>
                  <a:schemeClr val="accent3"/>
                </a:solidFill>
                <a:latin typeface="Geometr706 BlkCn BT" panose="020B0706030503030204" pitchFamily="34" charset="0"/>
              </a:rPr>
              <a:t>论文内容组织</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18" name="文本框 17">
            <a:extLst>
              <a:ext uri="{FF2B5EF4-FFF2-40B4-BE49-F238E27FC236}">
                <a16:creationId xmlns:a16="http://schemas.microsoft.com/office/drawing/2014/main" id="{A0CF384E-8830-468B-A0B6-B31A48BB764C}"/>
              </a:ext>
            </a:extLst>
          </p:cNvPr>
          <p:cNvSpPr txBox="1"/>
          <p:nvPr/>
        </p:nvSpPr>
        <p:spPr>
          <a:xfrm>
            <a:off x="979011" y="1514613"/>
            <a:ext cx="8599932"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1.</a:t>
            </a:r>
            <a:r>
              <a:rPr lang="zh-CN" altLang="zh-CN" sz="1800" dirty="0">
                <a:effectLst/>
                <a:ea typeface="宋体" panose="02010600030101010101" pitchFamily="2" charset="-122"/>
                <a:cs typeface="Times New Roman" panose="02020603050405020304" pitchFamily="18" charset="0"/>
              </a:rPr>
              <a:t>介绍了联邦学习相关的背景知识与总体框架</a:t>
            </a:r>
            <a:r>
              <a:rPr lang="zh-CN" altLang="en-US" sz="1800" dirty="0">
                <a:effectLst/>
                <a:ea typeface="宋体" panose="02010600030101010101" pitchFamily="2" charset="-122"/>
                <a:cs typeface="Times New Roman" panose="02020603050405020304" pitchFamily="18" charset="0"/>
              </a:rPr>
              <a:t>，提出了需解决的四大挑战</a:t>
            </a:r>
            <a:endParaRPr lang="zh-CN" altLang="en-US" dirty="0"/>
          </a:p>
        </p:txBody>
      </p:sp>
      <p:sp>
        <p:nvSpPr>
          <p:cNvPr id="20" name="文本框 19">
            <a:extLst>
              <a:ext uri="{FF2B5EF4-FFF2-40B4-BE49-F238E27FC236}">
                <a16:creationId xmlns:a16="http://schemas.microsoft.com/office/drawing/2014/main" id="{2E5FF9F9-5786-4E24-A0F4-94855858D45C}"/>
              </a:ext>
            </a:extLst>
          </p:cNvPr>
          <p:cNvSpPr txBox="1"/>
          <p:nvPr/>
        </p:nvSpPr>
        <p:spPr>
          <a:xfrm>
            <a:off x="979011" y="2084685"/>
            <a:ext cx="10620460" cy="646331"/>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2.</a:t>
            </a:r>
            <a:r>
              <a:rPr lang="zh-CN" altLang="en-US" dirty="0">
                <a:ea typeface="宋体" panose="02010600030101010101" pitchFamily="2" charset="-122"/>
                <a:cs typeface="Times New Roman" panose="02020603050405020304" pitchFamily="18" charset="0"/>
              </a:rPr>
              <a:t>针对联邦学习的通信问题进行探索，</a:t>
            </a:r>
            <a:r>
              <a:rPr lang="zh-CN" altLang="zh-CN" sz="1800" dirty="0">
                <a:effectLst/>
                <a:ea typeface="宋体" panose="02010600030101010101" pitchFamily="2" charset="-122"/>
                <a:cs typeface="Times New Roman" panose="02020603050405020304" pitchFamily="18" charset="0"/>
              </a:rPr>
              <a:t>概述了传统的深度神经网络压缩技术</a:t>
            </a:r>
            <a:r>
              <a:rPr lang="zh-CN" altLang="en-US" sz="1800" dirty="0">
                <a:effectLst/>
                <a:ea typeface="宋体" panose="02010600030101010101" pitchFamily="2" charset="-122"/>
                <a:cs typeface="Times New Roman" panose="02020603050405020304" pitchFamily="18" charset="0"/>
              </a:rPr>
              <a:t>，也提到了谷歌使用的低秩技术，也是本文算法的比较对象</a:t>
            </a:r>
            <a:endParaRPr lang="zh-CN" altLang="en-US" dirty="0"/>
          </a:p>
        </p:txBody>
      </p:sp>
      <p:sp>
        <p:nvSpPr>
          <p:cNvPr id="22" name="文本框 21">
            <a:extLst>
              <a:ext uri="{FF2B5EF4-FFF2-40B4-BE49-F238E27FC236}">
                <a16:creationId xmlns:a16="http://schemas.microsoft.com/office/drawing/2014/main" id="{FA8CE0D0-D4CE-40F4-9B0F-82F7D3FE01AA}"/>
              </a:ext>
            </a:extLst>
          </p:cNvPr>
          <p:cNvSpPr txBox="1"/>
          <p:nvPr/>
        </p:nvSpPr>
        <p:spPr>
          <a:xfrm>
            <a:off x="979011" y="2931756"/>
            <a:ext cx="10311701"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3.</a:t>
            </a:r>
            <a:r>
              <a:rPr lang="zh-CN" altLang="en-US" sz="1800" dirty="0">
                <a:effectLst/>
                <a:ea typeface="宋体" panose="02010600030101010101" pitchFamily="2" charset="-122"/>
                <a:cs typeface="Times New Roman" panose="02020603050405020304" pitchFamily="18" charset="0"/>
              </a:rPr>
              <a:t>介绍了本文提出的算法</a:t>
            </a:r>
            <a:r>
              <a:rPr lang="en-US" altLang="zh-CN" sz="1800" dirty="0" err="1">
                <a:effectLst/>
                <a:ea typeface="宋体" panose="02010600030101010101" pitchFamily="2" charset="-122"/>
                <a:cs typeface="Times New Roman" panose="02020603050405020304" pitchFamily="18" charset="0"/>
              </a:rPr>
              <a:t>fedlr</a:t>
            </a:r>
            <a:r>
              <a:rPr lang="zh-CN" altLang="en-US" dirty="0">
                <a:ea typeface="宋体" panose="02010600030101010101" pitchFamily="2" charset="-122"/>
                <a:cs typeface="Times New Roman" panose="02020603050405020304" pitchFamily="18" charset="0"/>
              </a:rPr>
              <a:t>的四个部分的策略</a:t>
            </a:r>
            <a:endParaRPr lang="zh-CN" altLang="en-US" dirty="0"/>
          </a:p>
        </p:txBody>
      </p:sp>
      <p:sp>
        <p:nvSpPr>
          <p:cNvPr id="24" name="文本框 23">
            <a:extLst>
              <a:ext uri="{FF2B5EF4-FFF2-40B4-BE49-F238E27FC236}">
                <a16:creationId xmlns:a16="http://schemas.microsoft.com/office/drawing/2014/main" id="{FBEB0BF1-2D52-4F2B-B8CB-B06597083A4A}"/>
              </a:ext>
            </a:extLst>
          </p:cNvPr>
          <p:cNvSpPr txBox="1"/>
          <p:nvPr/>
        </p:nvSpPr>
        <p:spPr>
          <a:xfrm>
            <a:off x="979011" y="3535918"/>
            <a:ext cx="6097978"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4.</a:t>
            </a:r>
            <a:r>
              <a:rPr lang="zh-CN" altLang="zh-CN" sz="1800" dirty="0">
                <a:effectLst/>
                <a:ea typeface="宋体" panose="02010600030101010101" pitchFamily="2" charset="-122"/>
                <a:cs typeface="Times New Roman" panose="02020603050405020304" pitchFamily="18" charset="0"/>
              </a:rPr>
              <a:t>对实验相关的准备工作进行了说明</a:t>
            </a:r>
            <a:endParaRPr lang="zh-CN" altLang="en-US" dirty="0"/>
          </a:p>
        </p:txBody>
      </p:sp>
      <p:sp>
        <p:nvSpPr>
          <p:cNvPr id="26" name="文本框 25">
            <a:extLst>
              <a:ext uri="{FF2B5EF4-FFF2-40B4-BE49-F238E27FC236}">
                <a16:creationId xmlns:a16="http://schemas.microsoft.com/office/drawing/2014/main" id="{0A7574E6-D198-468B-8C30-DC9A1F8AD820}"/>
              </a:ext>
            </a:extLst>
          </p:cNvPr>
          <p:cNvSpPr txBox="1"/>
          <p:nvPr/>
        </p:nvSpPr>
        <p:spPr>
          <a:xfrm>
            <a:off x="979010" y="4140080"/>
            <a:ext cx="7711005"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5.</a:t>
            </a:r>
            <a:r>
              <a:rPr lang="zh-CN" altLang="en-US" sz="1800" dirty="0">
                <a:effectLst/>
                <a:ea typeface="宋体" panose="02010600030101010101" pitchFamily="2" charset="-122"/>
                <a:cs typeface="Times New Roman" panose="02020603050405020304" pitchFamily="18" charset="0"/>
              </a:rPr>
              <a:t>实验证</a:t>
            </a:r>
            <a:r>
              <a:rPr lang="zh-CN" altLang="zh-CN" sz="1800" dirty="0">
                <a:effectLst/>
                <a:ea typeface="宋体" panose="02010600030101010101" pitchFamily="2" charset="-122"/>
                <a:cs typeface="Times New Roman" panose="02020603050405020304" pitchFamily="18" charset="0"/>
              </a:rPr>
              <a:t>明低秩</a:t>
            </a:r>
            <a:r>
              <a:rPr lang="en-US" altLang="zh-CN" sz="1800" dirty="0">
                <a:effectLst/>
                <a:latin typeface="Times New Roman" panose="02020603050405020304" pitchFamily="18" charset="0"/>
                <a:ea typeface="宋体" panose="02010600030101010101" pitchFamily="2" charset="-122"/>
              </a:rPr>
              <a:t>SVD</a:t>
            </a:r>
            <a:r>
              <a:rPr lang="zh-CN" altLang="zh-CN" sz="1800" dirty="0">
                <a:effectLst/>
                <a:ea typeface="宋体" panose="02010600030101010101" pitchFamily="2" charset="-122"/>
                <a:cs typeface="Times New Roman" panose="02020603050405020304" pitchFamily="18" charset="0"/>
              </a:rPr>
              <a:t>技术对</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谷歌</a:t>
            </a:r>
            <a:r>
              <a:rPr lang="zh-CN" altLang="zh-CN" sz="1800" dirty="0">
                <a:effectLst/>
                <a:ea typeface="宋体" panose="02010600030101010101" pitchFamily="2" charset="-122"/>
                <a:cs typeface="Times New Roman" panose="02020603050405020304" pitchFamily="18" charset="0"/>
              </a:rPr>
              <a:t>低秩方法的提升</a:t>
            </a:r>
            <a:r>
              <a:rPr lang="zh-CN" altLang="en-US" sz="1800" dirty="0">
                <a:effectLst/>
                <a:ea typeface="宋体" panose="02010600030101010101" pitchFamily="2" charset="-122"/>
                <a:cs typeface="Times New Roman" panose="02020603050405020304" pitchFamily="18" charset="0"/>
              </a:rPr>
              <a:t>，准确率和压缩率的提升</a:t>
            </a:r>
            <a:endParaRPr lang="zh-CN" altLang="en-US" dirty="0"/>
          </a:p>
        </p:txBody>
      </p:sp>
      <p:sp>
        <p:nvSpPr>
          <p:cNvPr id="28" name="文本框 27">
            <a:extLst>
              <a:ext uri="{FF2B5EF4-FFF2-40B4-BE49-F238E27FC236}">
                <a16:creationId xmlns:a16="http://schemas.microsoft.com/office/drawing/2014/main" id="{A11920F9-8D50-48B9-82FC-9E3E05E4C3B4}"/>
              </a:ext>
            </a:extLst>
          </p:cNvPr>
          <p:cNvSpPr txBox="1"/>
          <p:nvPr/>
        </p:nvSpPr>
        <p:spPr>
          <a:xfrm>
            <a:off x="979011" y="4802485"/>
            <a:ext cx="6097978"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6.</a:t>
            </a:r>
            <a:r>
              <a:rPr lang="zh-CN" altLang="zh-CN" sz="1800" dirty="0">
                <a:effectLst/>
                <a:ea typeface="宋体" panose="02010600030101010101" pitchFamily="2" charset="-122"/>
                <a:cs typeface="Times New Roman" panose="02020603050405020304" pitchFamily="18" charset="0"/>
              </a:rPr>
              <a:t>对上一章的实验结果进行了分析</a:t>
            </a:r>
            <a:endParaRPr lang="zh-CN" altLang="en-US" dirty="0"/>
          </a:p>
        </p:txBody>
      </p:sp>
      <p:sp>
        <p:nvSpPr>
          <p:cNvPr id="30" name="文本框 29">
            <a:extLst>
              <a:ext uri="{FF2B5EF4-FFF2-40B4-BE49-F238E27FC236}">
                <a16:creationId xmlns:a16="http://schemas.microsoft.com/office/drawing/2014/main" id="{E129CF76-EBB0-432D-B0A7-C29173A74E3E}"/>
              </a:ext>
            </a:extLst>
          </p:cNvPr>
          <p:cNvSpPr txBox="1"/>
          <p:nvPr/>
        </p:nvSpPr>
        <p:spPr>
          <a:xfrm>
            <a:off x="979011" y="5464890"/>
            <a:ext cx="6097978"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7.</a:t>
            </a:r>
            <a:r>
              <a:rPr lang="zh-CN" altLang="zh-CN" sz="1800" dirty="0">
                <a:effectLst/>
                <a:ea typeface="宋体" panose="02010600030101010101" pitchFamily="2" charset="-122"/>
                <a:cs typeface="Times New Roman" panose="02020603050405020304" pitchFamily="18" charset="0"/>
              </a:rPr>
              <a:t>对实验结果进行反思</a:t>
            </a:r>
            <a:r>
              <a:rPr lang="zh-CN" altLang="en-US" sz="1800" dirty="0">
                <a:effectLst/>
                <a:ea typeface="宋体" panose="02010600030101010101" pitchFamily="2" charset="-122"/>
                <a:cs typeface="Times New Roman" panose="02020603050405020304" pitchFamily="18" charset="0"/>
              </a:rPr>
              <a:t>，提出了一些展望</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9694184" cy="584775"/>
          </a:xfrm>
          <a:prstGeom prst="rect">
            <a:avLst/>
          </a:prstGeom>
          <a:noFill/>
        </p:spPr>
        <p:txBody>
          <a:bodyPr wrap="square" rtlCol="0">
            <a:spAutoFit/>
          </a:bodyPr>
          <a:lstStyle/>
          <a:p>
            <a:r>
              <a:rPr lang="zh-CN" altLang="en-US" sz="3200" dirty="0">
                <a:solidFill>
                  <a:schemeClr val="accent3"/>
                </a:solidFill>
                <a:latin typeface="Geometr706 BlkCn BT" panose="020B0706030503030204" pitchFamily="34" charset="0"/>
              </a:rPr>
              <a:t>解决通信问题的相关工作 </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46" name="文本框 45">
            <a:extLst>
              <a:ext uri="{FF2B5EF4-FFF2-40B4-BE49-F238E27FC236}">
                <a16:creationId xmlns:a16="http://schemas.microsoft.com/office/drawing/2014/main" id="{4FEBF98E-0572-44AA-80F9-F781D899D3FF}"/>
              </a:ext>
            </a:extLst>
          </p:cNvPr>
          <p:cNvSpPr txBox="1"/>
          <p:nvPr/>
        </p:nvSpPr>
        <p:spPr>
          <a:xfrm>
            <a:off x="839063" y="1374833"/>
            <a:ext cx="1416991" cy="461665"/>
          </a:xfrm>
          <a:prstGeom prst="rect">
            <a:avLst/>
          </a:prstGeom>
          <a:noFill/>
        </p:spPr>
        <p:txBody>
          <a:bodyPr wrap="square">
            <a:spAutoFit/>
          </a:bodyPr>
          <a:lstStyle/>
          <a:p>
            <a:r>
              <a:rPr lang="zh-CN" altLang="en-US" sz="2400" dirty="0"/>
              <a:t>模型剪枝</a:t>
            </a:r>
          </a:p>
        </p:txBody>
      </p:sp>
      <p:sp>
        <p:nvSpPr>
          <p:cNvPr id="2" name="文本框 1">
            <a:extLst>
              <a:ext uri="{FF2B5EF4-FFF2-40B4-BE49-F238E27FC236}">
                <a16:creationId xmlns:a16="http://schemas.microsoft.com/office/drawing/2014/main" id="{B05936FD-2196-4C1F-8DF4-2D16360A92F5}"/>
              </a:ext>
            </a:extLst>
          </p:cNvPr>
          <p:cNvSpPr txBox="1"/>
          <p:nvPr/>
        </p:nvSpPr>
        <p:spPr>
          <a:xfrm>
            <a:off x="839063" y="3283929"/>
            <a:ext cx="2283983" cy="461665"/>
          </a:xfrm>
          <a:prstGeom prst="rect">
            <a:avLst/>
          </a:prstGeom>
          <a:noFill/>
        </p:spPr>
        <p:txBody>
          <a:bodyPr wrap="square">
            <a:spAutoFit/>
          </a:bodyPr>
          <a:lstStyle/>
          <a:p>
            <a:r>
              <a:rPr lang="zh-CN" altLang="en-US" sz="2400" dirty="0"/>
              <a:t>模型</a:t>
            </a:r>
            <a:r>
              <a:rPr lang="en-US" altLang="zh-CN" sz="2400" dirty="0"/>
              <a:t>/</a:t>
            </a:r>
            <a:r>
              <a:rPr lang="zh-CN" altLang="en-US" sz="2400" dirty="0"/>
              <a:t>梯度量化</a:t>
            </a:r>
          </a:p>
        </p:txBody>
      </p:sp>
      <p:sp>
        <p:nvSpPr>
          <p:cNvPr id="14" name="文本框 13">
            <a:extLst>
              <a:ext uri="{FF2B5EF4-FFF2-40B4-BE49-F238E27FC236}">
                <a16:creationId xmlns:a16="http://schemas.microsoft.com/office/drawing/2014/main" id="{090C4D12-D004-4C1E-B7B1-6C713C47A3FF}"/>
              </a:ext>
            </a:extLst>
          </p:cNvPr>
          <p:cNvSpPr txBox="1"/>
          <p:nvPr/>
        </p:nvSpPr>
        <p:spPr>
          <a:xfrm>
            <a:off x="2256054" y="1434208"/>
            <a:ext cx="3839650" cy="369331"/>
          </a:xfrm>
          <a:prstGeom prst="rect">
            <a:avLst/>
          </a:prstGeom>
          <a:noFill/>
        </p:spPr>
        <p:txBody>
          <a:bodyPr wrap="square">
            <a:spAutoFit/>
          </a:bodyPr>
          <a:lstStyle/>
          <a:p>
            <a:r>
              <a:rPr lang="zh-CN" altLang="zh-CN" sz="1800" kern="100" dirty="0">
                <a:effectLst/>
                <a:ea typeface="宋体" panose="02010600030101010101" pitchFamily="2" charset="-122"/>
                <a:cs typeface="Times New Roman" panose="02020603050405020304" pitchFamily="18" charset="0"/>
              </a:rPr>
              <a:t>减少模型权重的数量使模型更轻薄</a:t>
            </a:r>
            <a:endParaRPr lang="zh-CN" altLang="en-US" dirty="0"/>
          </a:p>
        </p:txBody>
      </p:sp>
      <p:sp>
        <p:nvSpPr>
          <p:cNvPr id="16" name="文本框 15">
            <a:extLst>
              <a:ext uri="{FF2B5EF4-FFF2-40B4-BE49-F238E27FC236}">
                <a16:creationId xmlns:a16="http://schemas.microsoft.com/office/drawing/2014/main" id="{0A9F1D89-72FA-4608-9C74-D65A4071A1CD}"/>
              </a:ext>
            </a:extLst>
          </p:cNvPr>
          <p:cNvSpPr txBox="1"/>
          <p:nvPr/>
        </p:nvSpPr>
        <p:spPr>
          <a:xfrm>
            <a:off x="850938" y="1920351"/>
            <a:ext cx="6097978"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损失函数添加惩罚项</a:t>
            </a:r>
            <a:endParaRPr lang="zh-CN" altLang="en-US" dirty="0"/>
          </a:p>
        </p:txBody>
      </p:sp>
      <p:sp>
        <p:nvSpPr>
          <p:cNvPr id="9" name="文本框 8">
            <a:extLst>
              <a:ext uri="{FF2B5EF4-FFF2-40B4-BE49-F238E27FC236}">
                <a16:creationId xmlns:a16="http://schemas.microsoft.com/office/drawing/2014/main" id="{2F6620F9-7F5B-4CB3-B768-6D8DFC8B39FE}"/>
              </a:ext>
            </a:extLst>
          </p:cNvPr>
          <p:cNvSpPr txBox="1"/>
          <p:nvPr/>
        </p:nvSpPr>
        <p:spPr>
          <a:xfrm>
            <a:off x="832650" y="2360220"/>
            <a:ext cx="6097978"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直接删除权重</a:t>
            </a:r>
            <a:endParaRPr lang="zh-CN" altLang="en-US" dirty="0"/>
          </a:p>
        </p:txBody>
      </p:sp>
      <p:sp>
        <p:nvSpPr>
          <p:cNvPr id="10" name="文本框 9">
            <a:extLst>
              <a:ext uri="{FF2B5EF4-FFF2-40B4-BE49-F238E27FC236}">
                <a16:creationId xmlns:a16="http://schemas.microsoft.com/office/drawing/2014/main" id="{062418CA-8904-4FB8-BF12-5AAA09BDFFCC}"/>
              </a:ext>
            </a:extLst>
          </p:cNvPr>
          <p:cNvSpPr txBox="1"/>
          <p:nvPr/>
        </p:nvSpPr>
        <p:spPr>
          <a:xfrm>
            <a:off x="850938" y="2790547"/>
            <a:ext cx="6099048"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权重共享</a:t>
            </a:r>
            <a:endParaRPr lang="zh-CN" altLang="en-US" dirty="0"/>
          </a:p>
        </p:txBody>
      </p:sp>
      <p:sp>
        <p:nvSpPr>
          <p:cNvPr id="12" name="文本框 11">
            <a:extLst>
              <a:ext uri="{FF2B5EF4-FFF2-40B4-BE49-F238E27FC236}">
                <a16:creationId xmlns:a16="http://schemas.microsoft.com/office/drawing/2014/main" id="{D0434672-4166-4F9A-8997-1C5A8D2854B1}"/>
              </a:ext>
            </a:extLst>
          </p:cNvPr>
          <p:cNvSpPr txBox="1"/>
          <p:nvPr/>
        </p:nvSpPr>
        <p:spPr>
          <a:xfrm>
            <a:off x="850938" y="3881878"/>
            <a:ext cx="6099048" cy="369332"/>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量化</a:t>
            </a:r>
            <a:endParaRPr lang="zh-CN" altLang="en-US" dirty="0"/>
          </a:p>
        </p:txBody>
      </p:sp>
      <p:sp>
        <p:nvSpPr>
          <p:cNvPr id="15" name="文本框 14">
            <a:extLst>
              <a:ext uri="{FF2B5EF4-FFF2-40B4-BE49-F238E27FC236}">
                <a16:creationId xmlns:a16="http://schemas.microsoft.com/office/drawing/2014/main" id="{C6A78116-D70E-4D9D-8BE7-0497DF239C88}"/>
              </a:ext>
            </a:extLst>
          </p:cNvPr>
          <p:cNvSpPr txBox="1"/>
          <p:nvPr/>
        </p:nvSpPr>
        <p:spPr>
          <a:xfrm>
            <a:off x="850938" y="4313068"/>
            <a:ext cx="6099048"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梯度量化</a:t>
            </a:r>
            <a:endParaRPr lang="zh-CN" altLang="en-US" dirty="0"/>
          </a:p>
        </p:txBody>
      </p:sp>
      <p:sp>
        <p:nvSpPr>
          <p:cNvPr id="17" name="文本框 16">
            <a:extLst>
              <a:ext uri="{FF2B5EF4-FFF2-40B4-BE49-F238E27FC236}">
                <a16:creationId xmlns:a16="http://schemas.microsoft.com/office/drawing/2014/main" id="{03FEEDFA-B93F-46DC-BC11-6FA412783F0E}"/>
              </a:ext>
            </a:extLst>
          </p:cNvPr>
          <p:cNvSpPr txBox="1"/>
          <p:nvPr/>
        </p:nvSpPr>
        <p:spPr>
          <a:xfrm>
            <a:off x="850938" y="4788543"/>
            <a:ext cx="6099048" cy="461665"/>
          </a:xfrm>
          <a:prstGeom prst="rect">
            <a:avLst/>
          </a:prstGeom>
          <a:noFill/>
        </p:spPr>
        <p:txBody>
          <a:bodyPr wrap="square">
            <a:spAutoFit/>
          </a:bodyPr>
          <a:lstStyle/>
          <a:p>
            <a:r>
              <a:rPr lang="zh-CN" altLang="zh-CN" sz="2400" dirty="0"/>
              <a:t>知识蒸馏</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9694184" cy="584775"/>
          </a:xfrm>
          <a:prstGeom prst="rect">
            <a:avLst/>
          </a:prstGeom>
          <a:noFill/>
        </p:spPr>
        <p:txBody>
          <a:bodyPr wrap="square" rtlCol="0">
            <a:spAutoFit/>
          </a:bodyPr>
          <a:lstStyle/>
          <a:p>
            <a:r>
              <a:rPr lang="zh-CN" altLang="en-US" sz="3200" dirty="0">
                <a:solidFill>
                  <a:schemeClr val="accent3"/>
                </a:solidFill>
                <a:latin typeface="Geometr706 BlkCn BT" panose="020B0706030503030204" pitchFamily="34" charset="0"/>
              </a:rPr>
              <a:t>谷歌低秩</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8FCA7A41-04D5-420C-80AD-C54E1DE98888}"/>
                  </a:ext>
                </a:extLst>
              </p:cNvPr>
              <p:cNvSpPr txBox="1"/>
              <p:nvPr/>
            </p:nvSpPr>
            <p:spPr>
              <a:xfrm>
                <a:off x="1298448" y="1038363"/>
                <a:ext cx="8997696" cy="5044779"/>
              </a:xfrm>
              <a:prstGeom prst="rect">
                <a:avLst/>
              </a:prstGeom>
              <a:noFill/>
            </p:spPr>
            <p:txBody>
              <a:bodyPr wrap="square">
                <a:spAutoFit/>
              </a:bodyPr>
              <a:lstStyle/>
              <a:p>
                <a:pPr indent="304800" algn="just">
                  <a:lnSpc>
                    <a:spcPct val="150000"/>
                  </a:lnSpc>
                </a:pPr>
                <a:r>
                  <a:rPr lang="zh-CN" altLang="zh-CN" sz="1800" kern="0" dirty="0">
                    <a:effectLst/>
                    <a:latin typeface="Times New Roman" panose="02020603050405020304" pitchFamily="18" charset="0"/>
                    <a:ea typeface="宋体" panose="02010600030101010101" pitchFamily="2" charset="-122"/>
                  </a:rPr>
                  <a:t>假设原有权重矩阵为</a:t>
                </a:r>
                <a14:m>
                  <m:oMath xmlns:m="http://schemas.openxmlformats.org/officeDocument/2006/math">
                    <m:r>
                      <m:rPr>
                        <m:nor/>
                      </m:rPr>
                      <a:rPr lang="en-US" altLang="zh-CN" sz="1800" kern="0">
                        <a:effectLst/>
                        <a:latin typeface="Times New Roman" panose="02020603050405020304" pitchFamily="18" charset="0"/>
                        <a:ea typeface="宋体" panose="02010600030101010101" pitchFamily="2" charset="-122"/>
                      </a:rPr>
                      <m:t>H</m:t>
                    </m:r>
                  </m:oMath>
                </a14:m>
                <a:r>
                  <a:rPr lang="zh-CN" altLang="zh-CN" sz="1800" kern="0" dirty="0">
                    <a:effectLst/>
                    <a:latin typeface="Times New Roman" panose="02020603050405020304" pitchFamily="18" charset="0"/>
                    <a:ea typeface="宋体" panose="02010600030101010101" pitchFamily="2" charset="-122"/>
                  </a:rPr>
                  <a:t>，每一轮本地训练开始时，各</a:t>
                </a:r>
                <a:r>
                  <a:rPr lang="zh-CN" altLang="zh-CN" sz="1800" kern="0" dirty="0">
                    <a:solidFill>
                      <a:srgbClr val="FF0000"/>
                    </a:solidFill>
                    <a:effectLst/>
                    <a:latin typeface="Times New Roman" panose="02020603050405020304" pitchFamily="18" charset="0"/>
                    <a:ea typeface="宋体" panose="02010600030101010101" pitchFamily="2" charset="-122"/>
                  </a:rPr>
                  <a:t>客户端随机生成种子矩阵</a:t>
                </a:r>
                <a14:m>
                  <m:oMath xmlns:m="http://schemas.openxmlformats.org/officeDocument/2006/math">
                    <m:r>
                      <m:rPr>
                        <m:nor/>
                      </m:rPr>
                      <a:rPr lang="en-US" altLang="zh-CN" sz="1800" kern="0">
                        <a:solidFill>
                          <a:srgbClr val="FF0000"/>
                        </a:solidFill>
                        <a:effectLst/>
                        <a:latin typeface="Times New Roman" panose="02020603050405020304" pitchFamily="18" charset="0"/>
                        <a:ea typeface="宋体" panose="02010600030101010101" pitchFamily="2" charset="-122"/>
                      </a:rPr>
                      <m:t>A</m:t>
                    </m:r>
                  </m:oMath>
                </a14:m>
                <a:r>
                  <a:rPr lang="zh-CN" altLang="zh-CN" sz="1800" kern="0" dirty="0">
                    <a:effectLst/>
                    <a:latin typeface="Times New Roman" panose="02020603050405020304" pitchFamily="18" charset="0"/>
                    <a:ea typeface="宋体" panose="02010600030101010101" pitchFamily="2" charset="-122"/>
                  </a:rPr>
                  <a:t>，各客户端种子矩阵可以不同，在该轮本地训练结束前，种子矩阵被视为常数。然后每一</a:t>
                </a:r>
                <a:r>
                  <a:rPr lang="en-US" altLang="zh-CN" sz="1800" kern="0" dirty="0">
                    <a:effectLst/>
                    <a:latin typeface="Times New Roman" panose="02020603050405020304" pitchFamily="18" charset="0"/>
                    <a:ea typeface="宋体" panose="02010600030101010101" pitchFamily="2" charset="-122"/>
                  </a:rPr>
                  <a:t>epoch</a:t>
                </a:r>
                <a:r>
                  <a:rPr lang="zh-CN" altLang="zh-CN" sz="1800" kern="0" dirty="0">
                    <a:effectLst/>
                    <a:latin typeface="Times New Roman" panose="02020603050405020304" pitchFamily="18" charset="0"/>
                    <a:ea typeface="宋体" panose="02010600030101010101" pitchFamily="2" charset="-122"/>
                  </a:rPr>
                  <a:t>迭代结束时，</a:t>
                </a:r>
                <a:r>
                  <a:rPr lang="zh-CN" altLang="zh-CN" sz="1800" kern="0" dirty="0">
                    <a:solidFill>
                      <a:srgbClr val="FF0000"/>
                    </a:solidFill>
                    <a:effectLst/>
                    <a:latin typeface="Times New Roman" panose="02020603050405020304" pitchFamily="18" charset="0"/>
                    <a:ea typeface="宋体" panose="02010600030101010101" pitchFamily="2" charset="-122"/>
                  </a:rPr>
                  <a:t>客户端优化矩阵</a:t>
                </a:r>
                <a14:m>
                  <m:oMath xmlns:m="http://schemas.openxmlformats.org/officeDocument/2006/math">
                    <m:r>
                      <m:rPr>
                        <m:nor/>
                      </m:rPr>
                      <a:rPr lang="en-US" altLang="zh-CN" sz="1800" kern="0">
                        <a:solidFill>
                          <a:srgbClr val="FF0000"/>
                        </a:solidFill>
                        <a:effectLst/>
                        <a:latin typeface="Times New Roman" panose="02020603050405020304" pitchFamily="18" charset="0"/>
                        <a:ea typeface="宋体" panose="02010600030101010101" pitchFamily="2" charset="-122"/>
                      </a:rPr>
                      <m:t>B</m:t>
                    </m:r>
                  </m:oMath>
                </a14:m>
                <a:r>
                  <a:rPr lang="zh-CN" altLang="zh-CN" sz="1800" kern="0" dirty="0">
                    <a:solidFill>
                      <a:srgbClr val="FF0000"/>
                    </a:solidFill>
                    <a:effectLst/>
                    <a:latin typeface="Times New Roman" panose="02020603050405020304" pitchFamily="18" charset="0"/>
                    <a:ea typeface="宋体" panose="02010600030101010101" pitchFamily="2" charset="-122"/>
                  </a:rPr>
                  <a:t>，使得更新矩阵</a:t>
                </a:r>
                <a14:m>
                  <m:oMath xmlns:m="http://schemas.openxmlformats.org/officeDocument/2006/math">
                    <m:r>
                      <m:rPr>
                        <m:nor/>
                      </m:rPr>
                      <a:rPr lang="en-US" altLang="zh-CN" sz="1800" kern="0">
                        <a:solidFill>
                          <a:srgbClr val="FF0000"/>
                        </a:solidFill>
                        <a:effectLst/>
                        <a:latin typeface="Times New Roman" panose="02020603050405020304" pitchFamily="18" charset="0"/>
                        <a:ea typeface="宋体" panose="02010600030101010101" pitchFamily="2" charset="-122"/>
                      </a:rPr>
                      <m:t>H</m:t>
                    </m:r>
                    <m:r>
                      <m:rPr>
                        <m:nor/>
                      </m:rPr>
                      <a:rPr lang="en-US" altLang="zh-CN" sz="1800" kern="0">
                        <a:solidFill>
                          <a:srgbClr val="FF0000"/>
                        </a:solidFill>
                        <a:effectLst/>
                        <a:latin typeface="Times New Roman" panose="02020603050405020304" pitchFamily="18" charset="0"/>
                        <a:ea typeface="宋体" panose="02010600030101010101" pitchFamily="2" charset="-122"/>
                      </a:rPr>
                      <m:t>=</m:t>
                    </m:r>
                    <m:r>
                      <m:rPr>
                        <m:nor/>
                      </m:rPr>
                      <a:rPr lang="en-US" altLang="zh-CN" sz="1800" kern="0">
                        <a:solidFill>
                          <a:srgbClr val="FF0000"/>
                        </a:solidFill>
                        <a:effectLst/>
                        <a:latin typeface="Times New Roman" panose="02020603050405020304" pitchFamily="18" charset="0"/>
                        <a:ea typeface="宋体" panose="02010600030101010101" pitchFamily="2" charset="-122"/>
                      </a:rPr>
                      <m:t>A</m:t>
                    </m:r>
                    <m:r>
                      <m:rPr>
                        <m:nor/>
                      </m:rPr>
                      <a:rPr lang="en-US" altLang="zh-CN" sz="1800" kern="0">
                        <a:solidFill>
                          <a:srgbClr val="FF0000"/>
                        </a:solidFill>
                        <a:effectLst/>
                        <a:latin typeface="Times New Roman" panose="02020603050405020304" pitchFamily="18" charset="0"/>
                        <a:ea typeface="宋体" panose="02010600030101010101" pitchFamily="2" charset="-122"/>
                      </a:rPr>
                      <m:t>×</m:t>
                    </m:r>
                    <m:r>
                      <m:rPr>
                        <m:nor/>
                      </m:rPr>
                      <a:rPr lang="en-US" altLang="zh-CN" sz="1800" kern="0">
                        <a:solidFill>
                          <a:srgbClr val="FF0000"/>
                        </a:solidFill>
                        <a:effectLst/>
                        <a:latin typeface="Times New Roman" panose="02020603050405020304" pitchFamily="18" charset="0"/>
                        <a:ea typeface="宋体" panose="02010600030101010101" pitchFamily="2" charset="-122"/>
                      </a:rPr>
                      <m:t>B</m:t>
                    </m:r>
                  </m:oMath>
                </a14:m>
                <a:r>
                  <a:rPr lang="zh-CN" altLang="zh-CN" sz="1800" kern="0" dirty="0">
                    <a:solidFill>
                      <a:srgbClr val="FF0000"/>
                    </a:solidFill>
                    <a:effectLst/>
                    <a:latin typeface="Times New Roman" panose="02020603050405020304" pitchFamily="18" charset="0"/>
                    <a:ea typeface="宋体" panose="02010600030101010101" pitchFamily="2" charset="-122"/>
                  </a:rPr>
                  <a:t>能够最大限度的拟合</a:t>
                </a:r>
                <a:r>
                  <a:rPr lang="zh-CN" altLang="zh-CN" sz="1800" kern="0" dirty="0">
                    <a:effectLst/>
                    <a:latin typeface="Times New Roman" panose="02020603050405020304" pitchFamily="18" charset="0"/>
                    <a:ea typeface="宋体" panose="02010600030101010101" pitchFamily="2" charset="-122"/>
                  </a:rPr>
                  <a:t>。优化方式见公式</a:t>
                </a:r>
                <a:r>
                  <a:rPr lang="en-US" altLang="zh-CN" sz="1800" kern="0" dirty="0">
                    <a:effectLst/>
                    <a:latin typeface="Times New Roman" panose="02020603050405020304" pitchFamily="18" charset="0"/>
                    <a:ea typeface="宋体" panose="02010600030101010101" pitchFamily="2" charset="-122"/>
                  </a:rPr>
                  <a:t>1-3</a:t>
                </a:r>
                <a:r>
                  <a:rPr lang="zh-CN" altLang="zh-CN" sz="1800" kern="0" dirty="0">
                    <a:effectLst/>
                    <a:latin typeface="Times New Roman" panose="02020603050405020304" pitchFamily="18" charset="0"/>
                    <a:ea typeface="宋体" panose="02010600030101010101" pitchFamily="2" charset="-122"/>
                  </a:rPr>
                  <a:t>与</a:t>
                </a:r>
                <a:r>
                  <a:rPr lang="en-US" altLang="zh-CN" sz="1800" kern="0" dirty="0">
                    <a:effectLst/>
                    <a:latin typeface="Times New Roman" panose="02020603050405020304" pitchFamily="18" charset="0"/>
                    <a:ea typeface="宋体" panose="02010600030101010101" pitchFamily="2" charset="-122"/>
                  </a:rPr>
                  <a:t>1-4</a:t>
                </a:r>
                <a:endParaRPr lang="zh-CN" altLang="zh-CN" sz="1400" kern="100" dirty="0">
                  <a:effectLst/>
                  <a:latin typeface="Times New Roman" panose="02020603050405020304" pitchFamily="18" charset="0"/>
                  <a:ea typeface="宋体" panose="02010600030101010101" pitchFamily="2" charset="-122"/>
                </a:endParaRPr>
              </a:p>
              <a:p>
                <a:pPr algn="ctr">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kern="0">
                              <a:effectLst/>
                              <a:latin typeface="Cambria Math" panose="02040503050406030204" pitchFamily="18" charset="0"/>
                              <a:ea typeface="Cambria Math" panose="02040503050406030204" pitchFamily="18" charset="0"/>
                            </a:rPr>
                          </m:ctrlPr>
                        </m:eqArrPr>
                        <m:e>
                          <m:sSub>
                            <m:sSubPr>
                              <m:ctrlPr>
                                <a:rPr lang="zh-CN" altLang="zh-CN" sz="1800" i="1" ker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rPr>
                                <m:t>𝐵</m:t>
                              </m:r>
                            </m:e>
                            <m:sub>
                              <m:r>
                                <a:rPr lang="en-US" altLang="zh-CN" sz="1800" i="1" kern="0">
                                  <a:effectLst/>
                                  <a:latin typeface="Cambria Math" panose="02040503050406030204" pitchFamily="18" charset="0"/>
                                  <a:ea typeface="宋体" panose="02010600030101010101" pitchFamily="2" charset="-122"/>
                                </a:rPr>
                                <m:t>𝑖</m:t>
                              </m:r>
                            </m:sub>
                          </m:sSub>
                          <m:r>
                            <a:rPr lang="en-US" altLang="zh-CN" sz="1800" i="1" kern="0">
                              <a:effectLst/>
                              <a:latin typeface="Cambria Math" panose="02040503050406030204" pitchFamily="18" charset="0"/>
                              <a:ea typeface="宋体" panose="02010600030101010101" pitchFamily="2" charset="-122"/>
                            </a:rPr>
                            <m:t> = </m:t>
                          </m:r>
                          <m:sSub>
                            <m:sSubPr>
                              <m:ctrlPr>
                                <a:rPr lang="zh-CN" altLang="zh-CN" sz="1800" i="1" kern="0" baseline="-25000">
                                  <a:effectLst/>
                                  <a:latin typeface="Cambria Math" panose="02040503050406030204" pitchFamily="18" charset="0"/>
                                  <a:ea typeface="Cambria Math" panose="02040503050406030204" pitchFamily="18" charset="0"/>
                                </a:rPr>
                              </m:ctrlPr>
                            </m:sSubPr>
                            <m:e>
                              <m:r>
                                <a:rPr lang="en-US" altLang="zh-CN" sz="1800" i="1" kern="0" baseline="-25000">
                                  <a:effectLst/>
                                  <a:latin typeface="Cambria Math" panose="02040503050406030204" pitchFamily="18" charset="0"/>
                                  <a:ea typeface="宋体" panose="02010600030101010101" pitchFamily="2" charset="-122"/>
                                </a:rPr>
                                <m:t>𝐵</m:t>
                              </m:r>
                            </m:e>
                            <m:sub>
                              <m:r>
                                <a:rPr lang="en-US" altLang="zh-CN" sz="1800" i="1" kern="0" baseline="-25000">
                                  <a:effectLst/>
                                  <a:latin typeface="Cambria Math" panose="02040503050406030204" pitchFamily="18" charset="0"/>
                                  <a:ea typeface="宋体" panose="02010600030101010101" pitchFamily="2" charset="-122"/>
                                </a:rPr>
                                <m:t>𝑖</m:t>
                              </m:r>
                              <m:r>
                                <a:rPr lang="en-US" altLang="zh-CN" sz="1800" i="1" kern="0" baseline="-25000">
                                  <a:effectLst/>
                                  <a:latin typeface="Cambria Math" panose="02040503050406030204" pitchFamily="18" charset="0"/>
                                  <a:ea typeface="宋体" panose="02010600030101010101" pitchFamily="2" charset="-122"/>
                                </a:rPr>
                                <m:t>−1</m:t>
                              </m:r>
                            </m:sub>
                          </m:sSub>
                          <m:r>
                            <a:rPr lang="en-US" altLang="zh-CN" sz="1800" i="1" kern="0">
                              <a:effectLst/>
                              <a:latin typeface="Cambria Math" panose="02040503050406030204" pitchFamily="18" charset="0"/>
                              <a:ea typeface="宋体" panose="02010600030101010101" pitchFamily="2" charset="-122"/>
                            </a:rPr>
                            <m:t> − </m:t>
                          </m:r>
                          <m:r>
                            <a:rPr lang="en-US" altLang="zh-CN" sz="1800" i="1" kern="0">
                              <a:effectLst/>
                              <a:latin typeface="Cambria Math" panose="02040503050406030204" pitchFamily="18" charset="0"/>
                              <a:ea typeface="宋体" panose="02010600030101010101" pitchFamily="2" charset="-122"/>
                            </a:rPr>
                            <m:t>𝛽𝛻</m:t>
                          </m:r>
                          <m:sSub>
                            <m:sSubPr>
                              <m:ctrlPr>
                                <a:rPr lang="zh-CN" altLang="zh-CN" sz="1800" i="1" ker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rPr>
                                <m:t>𝐵</m:t>
                              </m:r>
                            </m:e>
                            <m:sub>
                              <m:r>
                                <a:rPr lang="en-US" altLang="zh-CN" sz="1800" i="1" kern="0">
                                  <a:effectLst/>
                                  <a:latin typeface="Cambria Math" panose="02040503050406030204" pitchFamily="18" charset="0"/>
                                  <a:ea typeface="宋体" panose="02010600030101010101" pitchFamily="2" charset="-122"/>
                                </a:rPr>
                                <m:t>𝑖</m:t>
                              </m:r>
                              <m:r>
                                <a:rPr lang="en-US" altLang="zh-CN" sz="1800" i="1" kern="0">
                                  <a:effectLst/>
                                  <a:latin typeface="Cambria Math" panose="02040503050406030204" pitchFamily="18" charset="0"/>
                                  <a:ea typeface="宋体" panose="02010600030101010101" pitchFamily="2" charset="-122"/>
                                </a:rPr>
                                <m:t>−1</m:t>
                              </m:r>
                            </m:sub>
                          </m:sSub>
                          <m:r>
                            <a:rPr lang="en-US" altLang="zh-CN" sz="1800" i="1" kern="0">
                              <a:effectLst/>
                              <a:latin typeface="Cambria Math" panose="02040503050406030204" pitchFamily="18" charset="0"/>
                              <a:ea typeface="宋体" panose="02010600030101010101" pitchFamily="2" charset="-122"/>
                            </a:rPr>
                            <m:t>#</m:t>
                          </m:r>
                          <m:d>
                            <m:dPr>
                              <m:ctrlPr>
                                <a:rPr lang="zh-CN" altLang="zh-CN" sz="1800" i="1" kern="0">
                                  <a:effectLst/>
                                  <a:latin typeface="Cambria Math" panose="02040503050406030204" pitchFamily="18" charset="0"/>
                                  <a:ea typeface="Cambria Math" panose="02040503050406030204" pitchFamily="18" charset="0"/>
                                </a:rPr>
                              </m:ctrlPr>
                            </m:dPr>
                            <m:e>
                              <m:r>
                                <a:rPr lang="en-US" altLang="zh-CN" sz="1800" kern="0">
                                  <a:effectLst/>
                                  <a:latin typeface="Cambria Math" panose="02040503050406030204" pitchFamily="18" charset="0"/>
                                  <a:ea typeface="宋体" panose="02010600030101010101" pitchFamily="2" charset="-122"/>
                                </a:rPr>
                                <m:t>1</m:t>
                              </m:r>
                              <m:r>
                                <a:rPr lang="en-US" altLang="zh-CN" sz="1800" i="1" kern="0">
                                  <a:effectLst/>
                                  <a:latin typeface="Cambria Math" panose="02040503050406030204" pitchFamily="18" charset="0"/>
                                  <a:ea typeface="宋体" panose="02010600030101010101" pitchFamily="2" charset="-122"/>
                                </a:rPr>
                                <m:t>−</m:t>
                              </m:r>
                              <m:r>
                                <a:rPr lang="en-US" altLang="zh-CN" sz="1800" kern="0">
                                  <a:effectLst/>
                                  <a:latin typeface="Cambria Math" panose="02040503050406030204" pitchFamily="18" charset="0"/>
                                  <a:ea typeface="宋体" panose="02010600030101010101" pitchFamily="2" charset="-122"/>
                                </a:rPr>
                                <m:t>3</m:t>
                              </m:r>
                            </m:e>
                          </m:d>
                        </m:e>
                      </m:eqArr>
                    </m:oMath>
                  </m:oMathPara>
                </a14:m>
                <a:endParaRPr lang="zh-CN" altLang="zh-CN" sz="14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0" dirty="0">
                    <a:effectLst/>
                    <a:latin typeface="宋体" panose="02010600030101010101" pitchFamily="2" charset="-122"/>
                    <a:ea typeface="宋体" panose="02010600030101010101" pitchFamily="2" charset="-122"/>
                  </a:rPr>
                  <a:t>     </a:t>
                </a:r>
                <a14:m>
                  <m:oMath xmlns:m="http://schemas.openxmlformats.org/officeDocument/2006/math">
                    <m:eqArr>
                      <m:eqArrPr>
                        <m:ctrlPr>
                          <a:rPr lang="zh-CN" altLang="zh-CN" sz="1800" i="1" kern="0">
                            <a:effectLst/>
                            <a:latin typeface="Cambria Math" panose="02040503050406030204" pitchFamily="18" charset="0"/>
                            <a:ea typeface="Cambria Math" panose="02040503050406030204" pitchFamily="18" charset="0"/>
                          </a:rPr>
                        </m:ctrlPr>
                      </m:eqArrPr>
                      <m:e>
                        <m:r>
                          <m:rPr>
                            <m:sty m:val="p"/>
                          </m:rPr>
                          <a:rPr lang="en-US" altLang="zh-CN" sz="1800" kern="0">
                            <a:effectLst/>
                            <a:latin typeface="Cambria Math" panose="02040503050406030204" pitchFamily="18" charset="0"/>
                            <a:ea typeface="宋体" panose="02010600030101010101" pitchFamily="2" charset="-122"/>
                          </a:rPr>
                          <m:t>∇</m:t>
                        </m:r>
                        <m:sSub>
                          <m:sSubPr>
                            <m:ctrlPr>
                              <a:rPr lang="zh-CN" altLang="zh-CN" sz="1800" i="1" ker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rPr>
                              <m:t>𝐵</m:t>
                            </m:r>
                          </m:e>
                          <m:sub>
                            <m:r>
                              <a:rPr lang="en-US" altLang="zh-CN" sz="1800" i="1" kern="0">
                                <a:effectLst/>
                                <a:latin typeface="Cambria Math" panose="02040503050406030204" pitchFamily="18" charset="0"/>
                                <a:ea typeface="宋体" panose="02010600030101010101" pitchFamily="2" charset="-122"/>
                              </a:rPr>
                              <m:t>𝑖</m:t>
                            </m:r>
                            <m:r>
                              <a:rPr lang="zh-CN" altLang="en-US" sz="1800" i="1" kern="0">
                                <a:effectLst/>
                                <a:latin typeface="Cambria Math" panose="02040503050406030204" pitchFamily="18" charset="0"/>
                                <a:ea typeface="MS Mincho" panose="02020609040205080304" pitchFamily="49" charset="-128"/>
                                <a:cs typeface="MS Mincho" panose="02020609040205080304" pitchFamily="49" charset="-128"/>
                              </a:rPr>
                              <m:t>−</m:t>
                            </m:r>
                            <m:r>
                              <a:rPr lang="en-US" altLang="zh-CN" sz="1800" i="1" kern="0">
                                <a:effectLst/>
                                <a:latin typeface="Cambria Math" panose="02040503050406030204" pitchFamily="18" charset="0"/>
                                <a:ea typeface="宋体" panose="02010600030101010101" pitchFamily="2" charset="-122"/>
                              </a:rPr>
                              <m:t>1</m:t>
                            </m:r>
                          </m:sub>
                        </m:sSub>
                        <m:r>
                          <a:rPr lang="en-US" altLang="zh-CN" sz="1800" i="1" kern="0">
                            <a:effectLst/>
                            <a:latin typeface="Cambria Math" panose="02040503050406030204" pitchFamily="18" charset="0"/>
                            <a:ea typeface="宋体" panose="02010600030101010101" pitchFamily="2" charset="-122"/>
                          </a:rPr>
                          <m:t> = 2</m:t>
                        </m:r>
                        <m:sSup>
                          <m:sSupPr>
                            <m:ctrlPr>
                              <a:rPr lang="zh-CN" altLang="zh-CN" sz="1800" i="1" kern="0">
                                <a:effectLst/>
                                <a:latin typeface="Cambria Math" panose="02040503050406030204" pitchFamily="18" charset="0"/>
                                <a:ea typeface="Cambria Math" panose="02040503050406030204" pitchFamily="18" charset="0"/>
                              </a:rPr>
                            </m:ctrlPr>
                          </m:sSupPr>
                          <m:e>
                            <m:r>
                              <a:rPr lang="en-US" altLang="zh-CN" sz="1800" i="1" kern="0">
                                <a:effectLst/>
                                <a:latin typeface="Cambria Math" panose="02040503050406030204" pitchFamily="18" charset="0"/>
                                <a:ea typeface="宋体" panose="02010600030101010101" pitchFamily="2" charset="-122"/>
                              </a:rPr>
                              <m:t>𝐴</m:t>
                            </m:r>
                          </m:e>
                          <m:sup>
                            <m:r>
                              <a:rPr lang="en-US" altLang="zh-CN" sz="1800" i="1" kern="0">
                                <a:effectLst/>
                                <a:latin typeface="Cambria Math" panose="02040503050406030204" pitchFamily="18" charset="0"/>
                                <a:ea typeface="宋体" panose="02010600030101010101" pitchFamily="2" charset="-122"/>
                              </a:rPr>
                              <m:t>𝑇</m:t>
                            </m:r>
                          </m:sup>
                        </m:sSup>
                        <m:r>
                          <a:rPr lang="en-US" altLang="zh-CN" sz="1800" i="1" kern="0">
                            <a:effectLst/>
                            <a:latin typeface="Cambria Math" panose="02040503050406030204" pitchFamily="18" charset="0"/>
                            <a:ea typeface="宋体" panose="02010600030101010101" pitchFamily="2" charset="-122"/>
                          </a:rPr>
                          <m:t>𝐴</m:t>
                        </m:r>
                        <m:sSub>
                          <m:sSubPr>
                            <m:ctrlPr>
                              <a:rPr lang="zh-CN" altLang="zh-CN" sz="1800" i="1" kern="0">
                                <a:effectLst/>
                                <a:latin typeface="Cambria Math" panose="02040503050406030204" pitchFamily="18" charset="0"/>
                                <a:ea typeface="Cambria Math" panose="02040503050406030204" pitchFamily="18" charset="0"/>
                              </a:rPr>
                            </m:ctrlPr>
                          </m:sSubPr>
                          <m:e>
                            <m:r>
                              <a:rPr lang="en-US" altLang="zh-CN" sz="1800" i="1" kern="0">
                                <a:effectLst/>
                                <a:latin typeface="Cambria Math" panose="02040503050406030204" pitchFamily="18" charset="0"/>
                                <a:ea typeface="宋体" panose="02010600030101010101" pitchFamily="2" charset="-122"/>
                              </a:rPr>
                              <m:t>𝐵</m:t>
                            </m:r>
                          </m:e>
                          <m:sub>
                            <m:r>
                              <a:rPr lang="en-US" altLang="zh-CN" sz="1800" i="1" kern="0">
                                <a:effectLst/>
                                <a:latin typeface="Cambria Math" panose="02040503050406030204" pitchFamily="18" charset="0"/>
                                <a:ea typeface="宋体" panose="02010600030101010101" pitchFamily="2" charset="-122"/>
                              </a:rPr>
                              <m:t>𝑖</m:t>
                            </m:r>
                          </m:sub>
                        </m:sSub>
                        <m:r>
                          <a:rPr lang="en-US" altLang="zh-CN" sz="1800" i="1" kern="0">
                            <a:effectLst/>
                            <a:latin typeface="Cambria Math" panose="02040503050406030204" pitchFamily="18" charset="0"/>
                            <a:ea typeface="宋体" panose="02010600030101010101" pitchFamily="2" charset="-122"/>
                          </a:rPr>
                          <m:t> – 2</m:t>
                        </m:r>
                        <m:r>
                          <a:rPr lang="en-US" altLang="zh-CN" sz="1800" i="1" kern="0">
                            <a:effectLst/>
                            <a:latin typeface="Cambria Math" panose="02040503050406030204" pitchFamily="18" charset="0"/>
                            <a:ea typeface="宋体" panose="02010600030101010101" pitchFamily="2" charset="-122"/>
                          </a:rPr>
                          <m:t>𝐴𝐻</m:t>
                        </m:r>
                        <m:r>
                          <a:rPr lang="en-US" altLang="zh-CN" sz="1800" i="1" kern="0">
                            <a:effectLst/>
                            <a:latin typeface="Cambria Math" panose="02040503050406030204" pitchFamily="18" charset="0"/>
                            <a:ea typeface="宋体" panose="02010600030101010101" pitchFamily="2" charset="-122"/>
                          </a:rPr>
                          <m:t>#</m:t>
                        </m:r>
                        <m:d>
                          <m:dPr>
                            <m:ctrlPr>
                              <a:rPr lang="zh-CN" altLang="zh-CN" sz="1800" i="1" kern="0">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rPr>
                              <m:t>1−4</m:t>
                            </m:r>
                          </m:e>
                        </m:d>
                      </m:e>
                    </m:eqArr>
                    <m:r>
                      <a:rPr lang="en-US" altLang="zh-CN" sz="1800" i="1" kern="0">
                        <a:effectLst/>
                        <a:latin typeface="Cambria Math" panose="02040503050406030204" pitchFamily="18" charset="0"/>
                        <a:ea typeface="宋体" panose="02010600030101010101" pitchFamily="2" charset="-122"/>
                      </a:rPr>
                      <m:t> </m:t>
                    </m:r>
                  </m:oMath>
                </a14:m>
                <a:endParaRPr lang="zh-CN" altLang="zh-CN" sz="14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0" dirty="0">
                    <a:effectLst/>
                    <a:latin typeface="宋体" panose="02010600030101010101" pitchFamily="2" charset="-122"/>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algn="just">
                  <a:lnSpc>
                    <a:spcPct val="150000"/>
                  </a:lnSpc>
                </a:pPr>
                <a:r>
                  <a:rPr lang="zh-CN" altLang="zh-CN" sz="1800" kern="0" dirty="0">
                    <a:effectLst/>
                    <a:latin typeface="Times New Roman" panose="02020603050405020304" pitchFamily="18" charset="0"/>
                    <a:ea typeface="宋体" panose="02010600030101010101" pitchFamily="2" charset="-122"/>
                  </a:rPr>
                  <a:t>由于矩阵</a:t>
                </a:r>
                <a14:m>
                  <m:oMath xmlns:m="http://schemas.openxmlformats.org/officeDocument/2006/math">
                    <m:r>
                      <m:rPr>
                        <m:nor/>
                      </m:rPr>
                      <a:rPr lang="en-US" altLang="zh-CN" sz="1800" kern="0">
                        <a:effectLst/>
                        <a:latin typeface="Times New Roman" panose="02020603050405020304" pitchFamily="18" charset="0"/>
                        <a:ea typeface="宋体" panose="02010600030101010101" pitchFamily="2" charset="-122"/>
                      </a:rPr>
                      <m:t>A</m:t>
                    </m:r>
                  </m:oMath>
                </a14:m>
                <a:r>
                  <a:rPr lang="zh-CN" altLang="zh-CN" sz="1800" kern="0" dirty="0">
                    <a:effectLst/>
                    <a:latin typeface="Times New Roman" panose="02020603050405020304" pitchFamily="18" charset="0"/>
                    <a:ea typeface="宋体" panose="02010600030101010101" pitchFamily="2" charset="-122"/>
                  </a:rPr>
                  <a:t>是常数所以是不发送的，客户端仅发送矩阵</a:t>
                </a:r>
                <a14:m>
                  <m:oMath xmlns:m="http://schemas.openxmlformats.org/officeDocument/2006/math">
                    <m:r>
                      <m:rPr>
                        <m:nor/>
                      </m:rPr>
                      <a:rPr lang="en-US" altLang="zh-CN" sz="1800" kern="0">
                        <a:effectLst/>
                        <a:latin typeface="Times New Roman" panose="02020603050405020304" pitchFamily="18" charset="0"/>
                        <a:ea typeface="宋体" panose="02010600030101010101" pitchFamily="2" charset="-122"/>
                      </a:rPr>
                      <m:t>B</m:t>
                    </m:r>
                  </m:oMath>
                </a14:m>
                <a:r>
                  <a:rPr lang="zh-CN" altLang="zh-CN" sz="1800" kern="0" dirty="0">
                    <a:effectLst/>
                    <a:latin typeface="Times New Roman" panose="02020603050405020304" pitchFamily="18" charset="0"/>
                    <a:ea typeface="宋体" panose="02010600030101010101" pitchFamily="2" charset="-122"/>
                  </a:rPr>
                  <a:t>，假设</a:t>
                </a:r>
                <a14:m>
                  <m:oMath xmlns:m="http://schemas.openxmlformats.org/officeDocument/2006/math">
                    <m:r>
                      <m:rPr>
                        <m:nor/>
                      </m:rPr>
                      <a:rPr lang="en-US" altLang="zh-CN" sz="1800" kern="0">
                        <a:effectLst/>
                        <a:latin typeface="Times New Roman" panose="02020603050405020304" pitchFamily="18" charset="0"/>
                        <a:ea typeface="宋体" panose="02010600030101010101" pitchFamily="2" charset="-122"/>
                      </a:rPr>
                      <m:t>H</m:t>
                    </m:r>
                  </m:oMath>
                </a14:m>
                <a:r>
                  <a:rPr lang="zh-CN" altLang="zh-CN" sz="1800" kern="0" dirty="0">
                    <a:effectLst/>
                    <a:latin typeface="Times New Roman" panose="02020603050405020304" pitchFamily="18" charset="0"/>
                    <a:ea typeface="宋体" panose="02010600030101010101" pitchFamily="2" charset="-122"/>
                  </a:rPr>
                  <a:t>的尺寸是</a:t>
                </a:r>
                <a14:m>
                  <m:oMath xmlns:m="http://schemas.openxmlformats.org/officeDocument/2006/math">
                    <m:sSub>
                      <m:sSubPr>
                        <m:ctrlPr>
                          <a:rPr lang="zh-CN" altLang="zh-CN" sz="1800" i="1" kern="0">
                            <a:effectLst/>
                            <a:latin typeface="Cambria Math" panose="02040503050406030204" pitchFamily="18" charset="0"/>
                            <a:ea typeface="Cambria Math" panose="02040503050406030204" pitchFamily="18" charset="0"/>
                          </a:rPr>
                        </m:ctrlPr>
                      </m:sSubPr>
                      <m:e>
                        <m:r>
                          <m:rPr>
                            <m:nor/>
                          </m:rPr>
                          <a:rPr lang="en-US" altLang="zh-CN" sz="1800" kern="0">
                            <a:effectLst/>
                            <a:latin typeface="Times New Roman" panose="02020603050405020304" pitchFamily="18" charset="0"/>
                            <a:ea typeface="宋体" panose="02010600030101010101" pitchFamily="2" charset="-122"/>
                          </a:rPr>
                          <m:t>d</m:t>
                        </m:r>
                      </m:e>
                      <m:sub>
                        <m:r>
                          <m:rPr>
                            <m:nor/>
                          </m:rPr>
                          <a:rPr lang="en-US" altLang="zh-CN" sz="1800" kern="0">
                            <a:effectLst/>
                            <a:latin typeface="Times New Roman" panose="02020603050405020304" pitchFamily="18" charset="0"/>
                            <a:ea typeface="宋体" panose="02010600030101010101" pitchFamily="2" charset="-122"/>
                          </a:rPr>
                          <m:t>1</m:t>
                        </m:r>
                      </m:sub>
                    </m:sSub>
                    <m:r>
                      <m:rPr>
                        <m:nor/>
                      </m:rPr>
                      <a:rPr lang="en-US" altLang="zh-CN" sz="1800" kern="0">
                        <a:effectLst/>
                        <a:latin typeface="Times New Roman" panose="02020603050405020304" pitchFamily="18" charset="0"/>
                        <a:ea typeface="宋体" panose="02010600030101010101" pitchFamily="2" charset="-122"/>
                      </a:rPr>
                      <m:t>×</m:t>
                    </m:r>
                    <m:sSub>
                      <m:sSubPr>
                        <m:ctrlPr>
                          <a:rPr lang="zh-CN" altLang="zh-CN" sz="1800" i="1" kern="0">
                            <a:effectLst/>
                            <a:latin typeface="Cambria Math" panose="02040503050406030204" pitchFamily="18" charset="0"/>
                            <a:ea typeface="Cambria Math" panose="02040503050406030204" pitchFamily="18" charset="0"/>
                          </a:rPr>
                        </m:ctrlPr>
                      </m:sSubPr>
                      <m:e>
                        <m:r>
                          <m:rPr>
                            <m:nor/>
                          </m:rPr>
                          <a:rPr lang="en-US" altLang="zh-CN" sz="1800" kern="0">
                            <a:effectLst/>
                            <a:latin typeface="Times New Roman" panose="02020603050405020304" pitchFamily="18" charset="0"/>
                            <a:ea typeface="宋体" panose="02010600030101010101" pitchFamily="2" charset="-122"/>
                          </a:rPr>
                          <m:t>d</m:t>
                        </m:r>
                      </m:e>
                      <m:sub>
                        <m:r>
                          <m:rPr>
                            <m:nor/>
                          </m:rPr>
                          <a:rPr lang="en-US" altLang="zh-CN" sz="1800" kern="0">
                            <a:effectLst/>
                            <a:latin typeface="Times New Roman" panose="02020603050405020304" pitchFamily="18" charset="0"/>
                            <a:ea typeface="宋体" panose="02010600030101010101" pitchFamily="2" charset="-122"/>
                          </a:rPr>
                          <m:t>2</m:t>
                        </m:r>
                      </m:sub>
                    </m:sSub>
                  </m:oMath>
                </a14:m>
                <a:r>
                  <a:rPr lang="zh-CN" altLang="zh-CN" sz="1800" kern="0" dirty="0">
                    <a:effectLst/>
                    <a:latin typeface="Times New Roman" panose="02020603050405020304" pitchFamily="18" charset="0"/>
                    <a:ea typeface="宋体" panose="02010600030101010101" pitchFamily="2" charset="-122"/>
                  </a:rPr>
                  <a:t>，</a:t>
                </a:r>
                <a14:m>
                  <m:oMath xmlns:m="http://schemas.openxmlformats.org/officeDocument/2006/math">
                    <m:r>
                      <m:rPr>
                        <m:nor/>
                      </m:rPr>
                      <a:rPr lang="en-US" altLang="zh-CN" sz="1800" kern="0">
                        <a:effectLst/>
                        <a:latin typeface="Times New Roman" panose="02020603050405020304" pitchFamily="18" charset="0"/>
                        <a:ea typeface="宋体" panose="02010600030101010101" pitchFamily="2" charset="-122"/>
                      </a:rPr>
                      <m:t>A</m:t>
                    </m:r>
                  </m:oMath>
                </a14:m>
                <a:r>
                  <a:rPr lang="zh-CN" altLang="zh-CN" sz="1800" kern="0" dirty="0">
                    <a:effectLst/>
                    <a:latin typeface="Times New Roman" panose="02020603050405020304" pitchFamily="18" charset="0"/>
                    <a:ea typeface="宋体" panose="02010600030101010101" pitchFamily="2" charset="-122"/>
                  </a:rPr>
                  <a:t>的尺寸是</a:t>
                </a:r>
                <a14:m>
                  <m:oMath xmlns:m="http://schemas.openxmlformats.org/officeDocument/2006/math">
                    <m:sSub>
                      <m:sSubPr>
                        <m:ctrlPr>
                          <a:rPr lang="zh-CN" altLang="zh-CN" sz="1800" i="1" kern="0">
                            <a:effectLst/>
                            <a:latin typeface="Cambria Math" panose="02040503050406030204" pitchFamily="18" charset="0"/>
                            <a:ea typeface="Cambria Math" panose="02040503050406030204" pitchFamily="18" charset="0"/>
                          </a:rPr>
                        </m:ctrlPr>
                      </m:sSubPr>
                      <m:e>
                        <m:r>
                          <m:rPr>
                            <m:nor/>
                          </m:rPr>
                          <a:rPr lang="en-US" altLang="zh-CN" sz="1800" kern="0">
                            <a:effectLst/>
                            <a:latin typeface="Times New Roman" panose="02020603050405020304" pitchFamily="18" charset="0"/>
                            <a:ea typeface="宋体" panose="02010600030101010101" pitchFamily="2" charset="-122"/>
                          </a:rPr>
                          <m:t>d</m:t>
                        </m:r>
                      </m:e>
                      <m:sub>
                        <m:r>
                          <m:rPr>
                            <m:nor/>
                          </m:rPr>
                          <a:rPr lang="en-US" altLang="zh-CN" sz="1800" kern="0">
                            <a:effectLst/>
                            <a:latin typeface="Times New Roman" panose="02020603050405020304" pitchFamily="18" charset="0"/>
                            <a:ea typeface="宋体" panose="02010600030101010101" pitchFamily="2" charset="-122"/>
                          </a:rPr>
                          <m:t>1</m:t>
                        </m:r>
                      </m:sub>
                    </m:sSub>
                    <m:r>
                      <m:rPr>
                        <m:nor/>
                      </m:rPr>
                      <a:rPr lang="en-US" altLang="zh-CN" sz="1800" kern="0">
                        <a:effectLst/>
                        <a:latin typeface="Times New Roman" panose="02020603050405020304" pitchFamily="18" charset="0"/>
                        <a:ea typeface="宋体" panose="02010600030101010101" pitchFamily="2" charset="-122"/>
                      </a:rPr>
                      <m:t>×</m:t>
                    </m:r>
                    <m:r>
                      <m:rPr>
                        <m:nor/>
                      </m:rPr>
                      <a:rPr lang="en-US" altLang="zh-CN" sz="1800" kern="0">
                        <a:effectLst/>
                        <a:latin typeface="Times New Roman" panose="02020603050405020304" pitchFamily="18" charset="0"/>
                        <a:ea typeface="宋体" panose="02010600030101010101" pitchFamily="2" charset="-122"/>
                      </a:rPr>
                      <m:t>k</m:t>
                    </m:r>
                  </m:oMath>
                </a14:m>
                <a:r>
                  <a:rPr lang="zh-CN" altLang="zh-CN" sz="1800" kern="0" dirty="0">
                    <a:effectLst/>
                    <a:latin typeface="Times New Roman" panose="02020603050405020304" pitchFamily="18" charset="0"/>
                    <a:ea typeface="宋体" panose="02010600030101010101" pitchFamily="2" charset="-122"/>
                  </a:rPr>
                  <a:t>，那么被传输的比特数节省了</a:t>
                </a:r>
                <a14:m>
                  <m:oMath xmlns:m="http://schemas.openxmlformats.org/officeDocument/2006/math">
                    <m:r>
                      <m:rPr>
                        <m:nor/>
                      </m:rPr>
                      <a:rPr lang="en-US" altLang="zh-CN" sz="1800" kern="0">
                        <a:effectLst/>
                        <a:latin typeface="Times New Roman" panose="02020603050405020304" pitchFamily="18" charset="0"/>
                        <a:ea typeface="宋体" panose="02010600030101010101" pitchFamily="2" charset="-122"/>
                      </a:rPr>
                      <m:t>(</m:t>
                    </m:r>
                    <m:sSub>
                      <m:sSubPr>
                        <m:ctrlPr>
                          <a:rPr lang="zh-CN" altLang="zh-CN" sz="1800" i="1" kern="0">
                            <a:effectLst/>
                            <a:latin typeface="Cambria Math" panose="02040503050406030204" pitchFamily="18" charset="0"/>
                            <a:ea typeface="Cambria Math" panose="02040503050406030204" pitchFamily="18" charset="0"/>
                          </a:rPr>
                        </m:ctrlPr>
                      </m:sSubPr>
                      <m:e>
                        <m:r>
                          <m:rPr>
                            <m:nor/>
                          </m:rPr>
                          <a:rPr lang="en-US" altLang="zh-CN" sz="1800" kern="0">
                            <a:effectLst/>
                            <a:latin typeface="Times New Roman" panose="02020603050405020304" pitchFamily="18" charset="0"/>
                            <a:ea typeface="宋体" panose="02010600030101010101" pitchFamily="2" charset="-122"/>
                          </a:rPr>
                          <m:t>d</m:t>
                        </m:r>
                      </m:e>
                      <m:sub>
                        <m:r>
                          <m:rPr>
                            <m:nor/>
                          </m:rPr>
                          <a:rPr lang="en-US" altLang="zh-CN" sz="1800" kern="0">
                            <a:effectLst/>
                            <a:latin typeface="Times New Roman" panose="02020603050405020304" pitchFamily="18" charset="0"/>
                            <a:ea typeface="宋体" panose="02010600030101010101" pitchFamily="2" charset="-122"/>
                          </a:rPr>
                          <m:t>1</m:t>
                        </m:r>
                      </m:sub>
                    </m:sSub>
                    <m:r>
                      <m:rPr>
                        <m:nor/>
                      </m:rPr>
                      <a:rPr lang="en-US" altLang="zh-CN" sz="1800" i="1" kern="0">
                        <a:effectLst/>
                        <a:latin typeface="Times New Roman" panose="02020603050405020304" pitchFamily="18" charset="0"/>
                        <a:ea typeface="宋体" panose="02010600030101010101" pitchFamily="2" charset="-122"/>
                      </a:rPr>
                      <m:t>−</m:t>
                    </m:r>
                    <m:r>
                      <m:rPr>
                        <m:nor/>
                      </m:rPr>
                      <a:rPr lang="en-US" altLang="zh-CN" sz="1800" kern="0">
                        <a:effectLst/>
                        <a:latin typeface="Times New Roman" panose="02020603050405020304" pitchFamily="18" charset="0"/>
                        <a:ea typeface="宋体" panose="02010600030101010101" pitchFamily="2" charset="-122"/>
                      </a:rPr>
                      <m:t>k</m:t>
                    </m:r>
                    <m:r>
                      <m:rPr>
                        <m:nor/>
                      </m:rPr>
                      <a:rPr lang="en-US" altLang="zh-CN" sz="1800" kern="0">
                        <a:effectLst/>
                        <a:latin typeface="Times New Roman" panose="02020603050405020304" pitchFamily="18" charset="0"/>
                        <a:ea typeface="宋体" panose="02010600030101010101" pitchFamily="2" charset="-122"/>
                      </a:rPr>
                      <m:t>)/</m:t>
                    </m:r>
                    <m:sSub>
                      <m:sSubPr>
                        <m:ctrlPr>
                          <a:rPr lang="zh-CN" altLang="zh-CN" sz="1800" i="1" kern="0">
                            <a:effectLst/>
                            <a:latin typeface="Cambria Math" panose="02040503050406030204" pitchFamily="18" charset="0"/>
                            <a:ea typeface="Cambria Math" panose="02040503050406030204" pitchFamily="18" charset="0"/>
                          </a:rPr>
                        </m:ctrlPr>
                      </m:sSubPr>
                      <m:e>
                        <m:r>
                          <m:rPr>
                            <m:nor/>
                          </m:rPr>
                          <a:rPr lang="en-US" altLang="zh-CN" sz="1800" kern="0">
                            <a:effectLst/>
                            <a:latin typeface="Times New Roman" panose="02020603050405020304" pitchFamily="18" charset="0"/>
                            <a:ea typeface="宋体" panose="02010600030101010101" pitchFamily="2" charset="-122"/>
                          </a:rPr>
                          <m:t>d</m:t>
                        </m:r>
                      </m:e>
                      <m:sub>
                        <m:r>
                          <m:rPr>
                            <m:nor/>
                          </m:rPr>
                          <a:rPr lang="en-US" altLang="zh-CN" sz="1800" kern="0">
                            <a:effectLst/>
                            <a:latin typeface="Times New Roman" panose="02020603050405020304" pitchFamily="18" charset="0"/>
                            <a:ea typeface="宋体" panose="02010600030101010101" pitchFamily="2" charset="-122"/>
                          </a:rPr>
                          <m:t>1</m:t>
                        </m:r>
                      </m:sub>
                    </m:sSub>
                  </m:oMath>
                </a14:m>
                <a:r>
                  <a:rPr lang="zh-CN" altLang="zh-CN" sz="1800" kern="0" dirty="0">
                    <a:effectLst/>
                    <a:latin typeface="Times New Roman" panose="02020603050405020304" pitchFamily="18" charset="0"/>
                    <a:ea typeface="宋体" panose="02010600030101010101" pitchFamily="2" charset="-122"/>
                  </a:rPr>
                  <a:t>的大小。该模式成功压缩了待传输的数据量，它的问题在于</a:t>
                </a:r>
                <a:r>
                  <a:rPr lang="zh-CN" altLang="zh-CN" sz="1800" kern="0" dirty="0">
                    <a:solidFill>
                      <a:srgbClr val="FF0000"/>
                    </a:solidFill>
                    <a:effectLst/>
                    <a:latin typeface="Times New Roman" panose="02020603050405020304" pitchFamily="18" charset="0"/>
                    <a:ea typeface="宋体" panose="02010600030101010101" pitchFamily="2" charset="-122"/>
                  </a:rPr>
                  <a:t>随机生成的种子质量的优劣程度直接影响到矩阵更新的精度</a:t>
                </a:r>
                <a:r>
                  <a:rPr lang="zh-CN" altLang="zh-CN" sz="1800" kern="0" dirty="0">
                    <a:effectLst/>
                    <a:latin typeface="Times New Roman" panose="02020603050405020304" pitchFamily="18" charset="0"/>
                    <a:ea typeface="宋体" panose="02010600030101010101" pitchFamily="2" charset="-122"/>
                  </a:rPr>
                  <a:t>，一定程度上拖慢了准确率的增长与此同时</a:t>
                </a:r>
                <a:r>
                  <a:rPr lang="zh-CN" altLang="zh-CN" sz="1800" kern="0" dirty="0">
                    <a:solidFill>
                      <a:srgbClr val="FF0000"/>
                    </a:solidFill>
                    <a:effectLst/>
                    <a:latin typeface="Times New Roman" panose="02020603050405020304" pitchFamily="18" charset="0"/>
                    <a:ea typeface="宋体" panose="02010600030101010101" pitchFamily="2" charset="-122"/>
                  </a:rPr>
                  <a:t>每一个</a:t>
                </a:r>
                <a:r>
                  <a:rPr lang="en-US" altLang="zh-CN" sz="1800" kern="0" dirty="0">
                    <a:solidFill>
                      <a:srgbClr val="FF0000"/>
                    </a:solidFill>
                    <a:effectLst/>
                    <a:latin typeface="Times New Roman" panose="02020603050405020304" pitchFamily="18" charset="0"/>
                    <a:ea typeface="宋体" panose="02010600030101010101" pitchFamily="2" charset="-122"/>
                  </a:rPr>
                  <a:t>epoch</a:t>
                </a:r>
                <a:r>
                  <a:rPr lang="zh-CN" altLang="zh-CN" sz="1800" kern="0" dirty="0">
                    <a:solidFill>
                      <a:srgbClr val="FF0000"/>
                    </a:solidFill>
                    <a:effectLst/>
                    <a:latin typeface="Times New Roman" panose="02020603050405020304" pitchFamily="18" charset="0"/>
                    <a:ea typeface="宋体" panose="02010600030101010101" pitchFamily="2" charset="-122"/>
                  </a:rPr>
                  <a:t>结束都要拟合矩阵</a:t>
                </a:r>
                <a14:m>
                  <m:oMath xmlns:m="http://schemas.openxmlformats.org/officeDocument/2006/math">
                    <m:r>
                      <m:rPr>
                        <m:nor/>
                      </m:rPr>
                      <a:rPr lang="en-US" altLang="zh-CN" sz="1800" kern="0">
                        <a:solidFill>
                          <a:srgbClr val="FF0000"/>
                        </a:solidFill>
                        <a:effectLst/>
                        <a:latin typeface="Times New Roman" panose="02020603050405020304" pitchFamily="18" charset="0"/>
                        <a:ea typeface="宋体" panose="02010600030101010101" pitchFamily="2" charset="-122"/>
                      </a:rPr>
                      <m:t>B</m:t>
                    </m:r>
                  </m:oMath>
                </a14:m>
                <a:r>
                  <a:rPr lang="zh-CN" altLang="zh-CN" sz="1800" kern="0" dirty="0">
                    <a:solidFill>
                      <a:srgbClr val="FF0000"/>
                    </a:solidFill>
                    <a:effectLst/>
                    <a:latin typeface="Times New Roman" panose="02020603050405020304" pitchFamily="18" charset="0"/>
                    <a:ea typeface="宋体" panose="02010600030101010101" pitchFamily="2" charset="-122"/>
                  </a:rPr>
                  <a:t>，大大增加了本地训练时长</a:t>
                </a:r>
                <a:r>
                  <a:rPr lang="en-US" altLang="zh-CN" sz="1800" kern="0" baseline="30000" dirty="0">
                    <a:effectLst/>
                    <a:latin typeface="Times New Roman" panose="02020603050405020304" pitchFamily="18" charset="0"/>
                    <a:ea typeface="宋体" panose="02010600030101010101" pitchFamily="2" charset="-122"/>
                  </a:rPr>
                  <a:t>[7]</a:t>
                </a:r>
                <a:r>
                  <a:rPr lang="zh-CN" altLang="zh-CN" sz="1800" kern="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mc:Choice>
        <mc:Fallback>
          <p:sp>
            <p:nvSpPr>
              <p:cNvPr id="18" name="文本框 17">
                <a:extLst>
                  <a:ext uri="{FF2B5EF4-FFF2-40B4-BE49-F238E27FC236}">
                    <a16:creationId xmlns:a16="http://schemas.microsoft.com/office/drawing/2014/main" id="{8FCA7A41-04D5-420C-80AD-C54E1DE98888}"/>
                  </a:ext>
                </a:extLst>
              </p:cNvPr>
              <p:cNvSpPr txBox="1">
                <a:spLocks noRot="1" noChangeAspect="1" noMove="1" noResize="1" noEditPoints="1" noAdjustHandles="1" noChangeArrowheads="1" noChangeShapeType="1" noTextEdit="1"/>
              </p:cNvSpPr>
              <p:nvPr/>
            </p:nvSpPr>
            <p:spPr>
              <a:xfrm>
                <a:off x="1298448" y="1038363"/>
                <a:ext cx="8997696" cy="5044779"/>
              </a:xfrm>
              <a:prstGeom prst="rect">
                <a:avLst/>
              </a:prstGeom>
              <a:blipFill>
                <a:blip r:embed="rId3"/>
                <a:stretch>
                  <a:fillRect l="-542" r="-542" b="-9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882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7961" y="86593"/>
            <a:ext cx="1938736" cy="584775"/>
          </a:xfrm>
          <a:prstGeom prst="rect">
            <a:avLst/>
          </a:prstGeom>
          <a:noFill/>
        </p:spPr>
        <p:txBody>
          <a:bodyPr wrap="none" rtlCol="0">
            <a:spAutoFit/>
          </a:bodyPr>
          <a:lstStyle>
            <a:defPPr>
              <a:defRPr lang="zh-CN"/>
            </a:defPPr>
            <a:lvl1pPr>
              <a:defRPr sz="3200">
                <a:solidFill>
                  <a:schemeClr val="accent3"/>
                </a:solidFill>
                <a:latin typeface="Geometr706 BlkCn BT" panose="020B0706030503030204" pitchFamily="34" charset="0"/>
              </a:defRPr>
            </a:lvl1pPr>
          </a:lstStyle>
          <a:p>
            <a:r>
              <a:rPr lang="en-US" altLang="zh-CN"/>
              <a:t>Fedlr</a:t>
            </a:r>
            <a:r>
              <a:rPr lang="en-US" altLang="zh-CN" dirty="0"/>
              <a:t> </a:t>
            </a:r>
            <a:r>
              <a:rPr lang="zh-CN" altLang="en-US" dirty="0"/>
              <a:t>策略</a:t>
            </a:r>
          </a:p>
        </p:txBody>
      </p:sp>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11" name="文本框 10">
            <a:extLst>
              <a:ext uri="{FF2B5EF4-FFF2-40B4-BE49-F238E27FC236}">
                <a16:creationId xmlns:a16="http://schemas.microsoft.com/office/drawing/2014/main" id="{9B956F8C-3F8A-449B-95F9-D2E3DD4A79B0}"/>
              </a:ext>
            </a:extLst>
          </p:cNvPr>
          <p:cNvSpPr txBox="1"/>
          <p:nvPr/>
        </p:nvSpPr>
        <p:spPr>
          <a:xfrm>
            <a:off x="609600" y="1321485"/>
            <a:ext cx="10972800"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1.</a:t>
            </a:r>
            <a:r>
              <a:rPr lang="zh-CN" altLang="zh-CN" sz="1800" dirty="0">
                <a:effectLst/>
                <a:ea typeface="宋体" panose="02010600030101010101" pitchFamily="2" charset="-122"/>
                <a:cs typeface="Times New Roman" panose="02020603050405020304" pitchFamily="18" charset="0"/>
              </a:rPr>
              <a:t>为改进</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谷歌</a:t>
            </a:r>
            <a:r>
              <a:rPr lang="zh-CN" altLang="zh-CN" sz="1800" dirty="0">
                <a:effectLst/>
                <a:ea typeface="宋体" panose="02010600030101010101" pitchFamily="2" charset="-122"/>
                <a:cs typeface="Times New Roman" panose="02020603050405020304" pitchFamily="18" charset="0"/>
              </a:rPr>
              <a:t>低秩技术而提出的秩截断</a:t>
            </a:r>
            <a:r>
              <a:rPr lang="en-US" altLang="zh-CN" sz="1800" dirty="0">
                <a:effectLst/>
                <a:latin typeface="Times New Roman" panose="02020603050405020304" pitchFamily="18" charset="0"/>
                <a:ea typeface="宋体" panose="02010600030101010101" pitchFamily="2" charset="-122"/>
              </a:rPr>
              <a:t>SVD</a:t>
            </a:r>
            <a:r>
              <a:rPr lang="zh-CN" altLang="zh-CN" sz="1800" dirty="0">
                <a:effectLst/>
                <a:ea typeface="宋体" panose="02010600030101010101" pitchFamily="2" charset="-122"/>
                <a:cs typeface="Times New Roman" panose="02020603050405020304" pitchFamily="18" charset="0"/>
              </a:rPr>
              <a:t>来压缩卷积神经网络模型中的卷积层与全连接层参数矩阵。</a:t>
            </a:r>
            <a:endParaRPr lang="zh-CN" altLang="en-US" dirty="0"/>
          </a:p>
        </p:txBody>
      </p:sp>
      <p:sp>
        <p:nvSpPr>
          <p:cNvPr id="13" name="文本框 12">
            <a:extLst>
              <a:ext uri="{FF2B5EF4-FFF2-40B4-BE49-F238E27FC236}">
                <a16:creationId xmlns:a16="http://schemas.microsoft.com/office/drawing/2014/main" id="{CC3B06F0-81D5-40D9-8C90-57F09688AD7F}"/>
              </a:ext>
            </a:extLst>
          </p:cNvPr>
          <p:cNvSpPr txBox="1"/>
          <p:nvPr/>
        </p:nvSpPr>
        <p:spPr>
          <a:xfrm>
            <a:off x="609600" y="2110085"/>
            <a:ext cx="10325100" cy="646331"/>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2.</a:t>
            </a:r>
            <a:r>
              <a:rPr lang="zh-CN" altLang="zh-CN" sz="1800" dirty="0">
                <a:effectLst/>
                <a:ea typeface="宋体" panose="02010600030101010101" pitchFamily="2" charset="-122"/>
                <a:cs typeface="Times New Roman" panose="02020603050405020304" pitchFamily="18" charset="0"/>
              </a:rPr>
              <a:t>为充分发挥矩阵压缩潜力与避免过度截取损伤模型准确性，我们通过分析参数矩阵的奇异值来确定本轮参数矩阵的最佳压缩率。</a:t>
            </a:r>
            <a:endParaRPr lang="zh-CN" altLang="en-US" dirty="0"/>
          </a:p>
        </p:txBody>
      </p:sp>
      <p:sp>
        <p:nvSpPr>
          <p:cNvPr id="15" name="文本框 14">
            <a:extLst>
              <a:ext uri="{FF2B5EF4-FFF2-40B4-BE49-F238E27FC236}">
                <a16:creationId xmlns:a16="http://schemas.microsoft.com/office/drawing/2014/main" id="{236D77BA-AC0B-47CA-9934-3B930038C3A9}"/>
              </a:ext>
            </a:extLst>
          </p:cNvPr>
          <p:cNvSpPr txBox="1"/>
          <p:nvPr/>
        </p:nvSpPr>
        <p:spPr>
          <a:xfrm>
            <a:off x="609600" y="3178255"/>
            <a:ext cx="10325100" cy="646331"/>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3.</a:t>
            </a:r>
            <a:r>
              <a:rPr lang="zh-CN" altLang="zh-CN" sz="1800" dirty="0">
                <a:effectLst/>
                <a:ea typeface="宋体" panose="02010600030101010101" pitchFamily="2" charset="-122"/>
                <a:cs typeface="Times New Roman" panose="02020603050405020304" pitchFamily="18" charset="0"/>
              </a:rPr>
              <a:t>我们向各层中添入正则项来约束参数矩阵一方面防止了数据不均匀而在本地引起的过拟合另一方面由于低秩潜在的最佳压缩率被增大。</a:t>
            </a:r>
            <a:endParaRPr lang="zh-CN" altLang="en-US" dirty="0"/>
          </a:p>
        </p:txBody>
      </p:sp>
      <p:sp>
        <p:nvSpPr>
          <p:cNvPr id="17" name="文本框 16">
            <a:extLst>
              <a:ext uri="{FF2B5EF4-FFF2-40B4-BE49-F238E27FC236}">
                <a16:creationId xmlns:a16="http://schemas.microsoft.com/office/drawing/2014/main" id="{29E61FE4-5EB3-427B-8F07-5FD14A1A5EB4}"/>
              </a:ext>
            </a:extLst>
          </p:cNvPr>
          <p:cNvSpPr txBox="1"/>
          <p:nvPr/>
        </p:nvSpPr>
        <p:spPr>
          <a:xfrm>
            <a:off x="609600" y="4246425"/>
            <a:ext cx="10325100" cy="646331"/>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4.</a:t>
            </a:r>
            <a:r>
              <a:rPr lang="zh-CN" altLang="zh-CN" sz="1800" dirty="0">
                <a:effectLst/>
                <a:ea typeface="宋体" panose="02010600030101010101" pitchFamily="2" charset="-122"/>
                <a:cs typeface="Times New Roman" panose="02020603050405020304" pitchFamily="18" charset="0"/>
              </a:rPr>
              <a:t>由于秩截断而产生的梯度噪声会一定程度上影响准确率，我们参考了目前存在的主流缩减方差技术并将其引入联邦学习中去。</a:t>
            </a:r>
            <a:endParaRPr lang="zh-CN" altLang="en-US" dirty="0"/>
          </a:p>
        </p:txBody>
      </p:sp>
      <p:sp>
        <p:nvSpPr>
          <p:cNvPr id="19" name="文本框 18">
            <a:extLst>
              <a:ext uri="{FF2B5EF4-FFF2-40B4-BE49-F238E27FC236}">
                <a16:creationId xmlns:a16="http://schemas.microsoft.com/office/drawing/2014/main" id="{5C4F107D-A7E2-4061-9D5F-122E435300AB}"/>
              </a:ext>
            </a:extLst>
          </p:cNvPr>
          <p:cNvSpPr txBox="1"/>
          <p:nvPr/>
        </p:nvSpPr>
        <p:spPr>
          <a:xfrm>
            <a:off x="609600" y="789183"/>
            <a:ext cx="6096000" cy="369332"/>
          </a:xfrm>
          <a:prstGeom prst="rect">
            <a:avLst/>
          </a:prstGeom>
          <a:noFill/>
        </p:spPr>
        <p:txBody>
          <a:bodyPr wrap="square">
            <a:spAutoFit/>
          </a:bodyPr>
          <a:lstStyle/>
          <a:p>
            <a:r>
              <a:rPr lang="zh-CN" altLang="zh-CN" sz="1800" dirty="0">
                <a:effectLst/>
                <a:ea typeface="宋体" panose="02010600030101010101" pitchFamily="2" charset="-122"/>
                <a:cs typeface="Times New Roman" panose="02020603050405020304" pitchFamily="18" charset="0"/>
              </a:rPr>
              <a:t>策略分为四个部分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2402626" cy="584775"/>
          </a:xfrm>
          <a:prstGeom prst="rect">
            <a:avLst/>
          </a:prstGeom>
          <a:noFill/>
        </p:spPr>
        <p:txBody>
          <a:bodyPr wrap="none" rtlCol="0">
            <a:spAutoFit/>
          </a:bodyPr>
          <a:lstStyle>
            <a:defPPr>
              <a:defRPr lang="zh-CN"/>
            </a:defPPr>
            <a:lvl1pPr>
              <a:defRPr sz="3200">
                <a:solidFill>
                  <a:schemeClr val="accent3"/>
                </a:solidFill>
                <a:latin typeface="Geometr706 BlkCn BT" panose="020B0706030503030204" pitchFamily="34" charset="0"/>
              </a:defRPr>
            </a:lvl1pPr>
          </a:lstStyle>
          <a:p>
            <a:r>
              <a:rPr lang="zh-CN" altLang="zh-CN" dirty="0"/>
              <a:t>秩截断</a:t>
            </a:r>
            <a:r>
              <a:rPr lang="en-US" altLang="zh-CN" dirty="0"/>
              <a:t>SVD</a:t>
            </a:r>
            <a:endParaRPr lang="zh-CN" altLang="en-US" dirty="0"/>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8B3F6F-41C2-492A-A677-A1A674291A29}"/>
                  </a:ext>
                </a:extLst>
              </p:cNvPr>
              <p:cNvSpPr txBox="1"/>
              <p:nvPr/>
            </p:nvSpPr>
            <p:spPr>
              <a:xfrm>
                <a:off x="2350052" y="1064820"/>
                <a:ext cx="6094602" cy="2013949"/>
              </a:xfrm>
              <a:prstGeom prst="rect">
                <a:avLst/>
              </a:prstGeom>
              <a:noFill/>
            </p:spPr>
            <p:txBody>
              <a:bodyPr wrap="square">
                <a:spAutoFit/>
              </a:bodyPr>
              <a:lstStyle/>
              <a:p>
                <a:pPr indent="304800">
                  <a:lnSpc>
                    <a:spcPct val="150000"/>
                  </a:lnSpc>
                </a:pPr>
                <a:r>
                  <a:rPr lang="zh-CN" altLang="zh-CN" sz="1800" b="0" dirty="0">
                    <a:effectLst/>
                    <a:latin typeface="Times New Roman" panose="02020603050405020304" pitchFamily="18" charset="0"/>
                    <a:ea typeface="宋体" panose="02010600030101010101" pitchFamily="2" charset="-122"/>
                  </a:rPr>
                  <a:t>根据</a:t>
                </a:r>
                <a:r>
                  <a:rPr lang="en-US" altLang="zh-CN" sz="1800" b="0" dirty="0">
                    <a:effectLst/>
                    <a:latin typeface="Times New Roman" panose="02020603050405020304" pitchFamily="18" charset="0"/>
                    <a:ea typeface="宋体" panose="02010600030101010101" pitchFamily="2" charset="-122"/>
                  </a:rPr>
                  <a:t>SVD</a:t>
                </a:r>
                <a:r>
                  <a:rPr lang="zh-CN" altLang="zh-CN" sz="1800" b="0" dirty="0">
                    <a:effectLst/>
                    <a:latin typeface="Times New Roman" panose="02020603050405020304" pitchFamily="18" charset="0"/>
                    <a:ea typeface="宋体" panose="02010600030101010101" pitchFamily="2" charset="-122"/>
                  </a:rPr>
                  <a:t>的定义，</a:t>
                </a:r>
                <a14:m>
                  <m:oMath xmlns:m="http://schemas.openxmlformats.org/officeDocument/2006/math">
                    <m:r>
                      <m:rPr>
                        <m:nor/>
                      </m:rPr>
                      <a:rPr lang="en-US" altLang="zh-CN" sz="1800" b="0">
                        <a:effectLst/>
                        <a:latin typeface="Times New Roman" panose="02020603050405020304" pitchFamily="18" charset="0"/>
                        <a:ea typeface="宋体" panose="02010600030101010101" pitchFamily="2" charset="-122"/>
                      </a:rPr>
                      <m:t>W</m:t>
                    </m:r>
                  </m:oMath>
                </a14:m>
                <a:r>
                  <a:rPr lang="zh-CN" altLang="zh-CN" sz="1800" b="0" dirty="0">
                    <a:effectLst/>
                    <a:latin typeface="Times New Roman" panose="02020603050405020304" pitchFamily="18" charset="0"/>
                    <a:ea typeface="宋体" panose="02010600030101010101" pitchFamily="2" charset="-122"/>
                  </a:rPr>
                  <a:t>可以写成公式</a:t>
                </a:r>
                <a:r>
                  <a:rPr lang="en-US" altLang="zh-CN" sz="1800" b="0" dirty="0">
                    <a:effectLst/>
                    <a:latin typeface="Times New Roman" panose="02020603050405020304" pitchFamily="18" charset="0"/>
                    <a:ea typeface="宋体" panose="02010600030101010101" pitchFamily="2" charset="-122"/>
                  </a:rPr>
                  <a:t>3-1</a:t>
                </a:r>
                <a:r>
                  <a:rPr lang="zh-CN" altLang="zh-CN" sz="1800" b="0" dirty="0">
                    <a:effectLst/>
                    <a:latin typeface="Times New Roman" panose="02020603050405020304" pitchFamily="18" charset="0"/>
                    <a:ea typeface="宋体" panose="02010600030101010101" pitchFamily="2" charset="-122"/>
                  </a:rPr>
                  <a:t>格式：</a:t>
                </a:r>
                <a:endParaRPr lang="zh-CN" altLang="zh-CN" sz="2000" b="1" dirty="0">
                  <a:effectLst/>
                  <a:latin typeface="Times New Roman" panose="02020603050405020304" pitchFamily="18" charset="0"/>
                  <a:ea typeface="黑体" panose="02010609060101010101" pitchFamily="49" charset="-122"/>
                </a:endParaRPr>
              </a:p>
              <a:p>
                <a:pPr algn="just"/>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rPr>
                            <m:t>𝑊</m:t>
                          </m:r>
                          <m:r>
                            <a:rPr lang="en-US" altLang="zh-CN" sz="1800" i="1" kern="100">
                              <a:effectLst/>
                              <a:latin typeface="Cambria Math" panose="02040503050406030204" pitchFamily="18" charset="0"/>
                              <a:ea typeface="宋体" panose="02010600030101010101" pitchFamily="2" charset="-122"/>
                            </a:rPr>
                            <m:t>=</m:t>
                          </m:r>
                          <m:nary>
                            <m:naryPr>
                              <m:chr m:val="∑"/>
                              <m:limLoc m:val="undOvr"/>
                              <m:grow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sub>
                            <m:sup>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𝑚𝑖𝑛</m:t>
                                  </m:r>
                                </m:fName>
                                <m:e>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𝑚</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m:t>
                                      </m:r>
                                    </m:e>
                                  </m:d>
                                </m:e>
                              </m:func>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𝜎</m:t>
                                  </m:r>
                                </m:e>
                                <m:sub>
                                  <m:r>
                                    <a:rPr lang="en-US" altLang="zh-CN" sz="1800" i="1" kern="100">
                                      <a:effectLst/>
                                      <a:latin typeface="Cambria Math" panose="02040503050406030204" pitchFamily="18" charset="0"/>
                                      <a:ea typeface="宋体" panose="02010600030101010101" pitchFamily="2" charset="-122"/>
                                    </a:rPr>
                                    <m:t>𝑖</m:t>
                                  </m:r>
                                </m:sub>
                              </m:sSub>
                            </m:e>
                          </m:nary>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𝑈</m:t>
                              </m:r>
                            </m:e>
                            <m:sub>
                              <m:r>
                                <a:rPr lang="en-US" altLang="zh-CN" sz="1800" i="1" kern="100">
                                  <a:effectLst/>
                                  <a:latin typeface="Cambria Math" panose="02040503050406030204" pitchFamily="18" charset="0"/>
                                  <a:ea typeface="宋体" panose="02010600030101010101" pitchFamily="2" charset="-122"/>
                                </a:rPr>
                                <m:t>𝑖</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𝑉</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e>
                      </m:eqArr>
                    </m:oMath>
                  </m:oMathPara>
                </a14:m>
                <a:endParaRPr lang="zh-CN" altLang="zh-CN" sz="1400" kern="100" dirty="0">
                  <a:effectLst/>
                  <a:latin typeface="Times New Roman" panose="02020603050405020304" pitchFamily="18" charset="0"/>
                  <a:ea typeface="宋体" panose="02010600030101010101" pitchFamily="2" charset="-122"/>
                </a:endParaRPr>
              </a:p>
              <a:p>
                <a:pPr algn="just"/>
                <a:r>
                  <a:rPr lang="en-US" altLang="zh-CN" sz="1400" kern="100" dirty="0">
                    <a:effectLst/>
                    <a:latin typeface="宋体" panose="02010600030101010101" pitchFamily="2" charset="-122"/>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algn="just"/>
                <a:endParaRPr lang="zh-CN" altLang="zh-CN" sz="1800" kern="100" dirty="0">
                  <a:effectLst/>
                  <a:latin typeface="Times New Roman" panose="02020603050405020304" pitchFamily="18" charset="0"/>
                  <a:ea typeface="宋体" panose="02010600030101010101" pitchFamily="2" charset="-122"/>
                </a:endParaRPr>
              </a:p>
              <a:p>
                <a:pPr algn="just"/>
                <a:endParaRPr lang="zh-CN" altLang="zh-CN" sz="1400" kern="100" dirty="0">
                  <a:effectLst/>
                  <a:latin typeface="Times New Roman" panose="02020603050405020304" pitchFamily="18" charset="0"/>
                  <a:ea typeface="宋体" panose="02010600030101010101" pitchFamily="2" charset="-122"/>
                </a:endParaRPr>
              </a:p>
            </p:txBody>
          </p:sp>
        </mc:Choice>
        <mc:Fallback xmlns="">
          <p:sp>
            <p:nvSpPr>
              <p:cNvPr id="11" name="文本框 10">
                <a:extLst>
                  <a:ext uri="{FF2B5EF4-FFF2-40B4-BE49-F238E27FC236}">
                    <a16:creationId xmlns:a16="http://schemas.microsoft.com/office/drawing/2014/main" id="{318B3F6F-41C2-492A-A677-A1A674291A29}"/>
                  </a:ext>
                </a:extLst>
              </p:cNvPr>
              <p:cNvSpPr txBox="1">
                <a:spLocks noRot="1" noChangeAspect="1" noMove="1" noResize="1" noEditPoints="1" noAdjustHandles="1" noChangeArrowheads="1" noChangeShapeType="1" noTextEdit="1"/>
              </p:cNvSpPr>
              <p:nvPr/>
            </p:nvSpPr>
            <p:spPr>
              <a:xfrm>
                <a:off x="2350052" y="1064820"/>
                <a:ext cx="6094602" cy="201394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7F0E2A6-4AFB-4EBC-A657-649B8FB23F1E}"/>
                  </a:ext>
                </a:extLst>
              </p:cNvPr>
              <p:cNvSpPr txBox="1"/>
              <p:nvPr/>
            </p:nvSpPr>
            <p:spPr>
              <a:xfrm>
                <a:off x="2608539" y="2473441"/>
                <a:ext cx="6094602" cy="457561"/>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假设仅保留</a:t>
                </a:r>
                <a:r>
                  <a:rPr lang="en-US" altLang="zh-CN" sz="1800" kern="100" dirty="0">
                    <a:effectLst/>
                    <a:latin typeface="Times New Roman" panose="02020603050405020304" pitchFamily="18" charset="0"/>
                    <a:ea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rPr>
                  <a:t>个</a:t>
                </a:r>
                <a:r>
                  <a:rPr lang="en-US" altLang="zh-CN" sz="1800" kern="100" dirty="0">
                    <a:effectLst/>
                    <a:latin typeface="Times New Roman" panose="02020603050405020304" pitchFamily="18" charset="0"/>
                    <a:ea typeface="宋体" panose="02010600030101010101" pitchFamily="2" charset="-122"/>
                  </a:rPr>
                  <a:t>rank</a:t>
                </a:r>
                <a:r>
                  <a:rPr lang="zh-CN" altLang="zh-CN" sz="1800" kern="100" dirty="0">
                    <a:effectLst/>
                    <a:latin typeface="Times New Roman" panose="02020603050405020304" pitchFamily="18" charset="0"/>
                    <a:ea typeface="宋体" panose="02010600030101010101" pitchFamily="2" charset="-122"/>
                  </a:rPr>
                  <a:t>，则参数矩阵</a:t>
                </a:r>
                <a14:m>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limUpp>
                          <m:limUppPr>
                            <m:ctrlPr>
                              <a:rPr lang="zh-CN" altLang="zh-CN" sz="1800" i="1" kern="100">
                                <a:effectLst/>
                                <a:latin typeface="Cambria Math" panose="02040503050406030204" pitchFamily="18" charset="0"/>
                                <a:ea typeface="Cambria Math" panose="02040503050406030204" pitchFamily="18" charset="0"/>
                              </a:rPr>
                            </m:ctrlPr>
                          </m:limUppPr>
                          <m:e>
                            <m:r>
                              <a:rPr lang="en-US" altLang="zh-CN" sz="1800" i="1" kern="100">
                                <a:effectLst/>
                                <a:latin typeface="Cambria Math" panose="02040503050406030204" pitchFamily="18" charset="0"/>
                                <a:ea typeface="宋体" panose="02010600030101010101" pitchFamily="2" charset="-122"/>
                              </a:rPr>
                              <m:t>𝑊</m:t>
                            </m:r>
                          </m:e>
                          <m:lim>
                            <m:r>
                              <a:rPr lang="en-US" altLang="zh-CN" sz="1800" i="1" kern="100">
                                <a:effectLst/>
                                <a:latin typeface="Cambria Math" panose="02040503050406030204" pitchFamily="18" charset="0"/>
                                <a:ea typeface="宋体" panose="02010600030101010101" pitchFamily="2" charset="-122"/>
                              </a:rPr>
                              <m:t>~</m:t>
                            </m:r>
                          </m:lim>
                        </m:limUpp>
                        <m:r>
                          <a:rPr lang="en-US" altLang="zh-CN" sz="1800" i="1" kern="100">
                            <a:effectLst/>
                            <a:latin typeface="Cambria Math" panose="02040503050406030204" pitchFamily="18" charset="0"/>
                            <a:ea typeface="宋体" panose="02010600030101010101" pitchFamily="2" charset="-122"/>
                          </a:rPr>
                          <m:t>=</m:t>
                        </m:r>
                        <m:nary>
                          <m:naryPr>
                            <m:chr m:val="∑"/>
                            <m:limLoc m:val="undOvr"/>
                            <m:grow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𝑘</m:t>
                            </m:r>
                          </m:sup>
                          <m:e>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𝜎</m:t>
                                </m:r>
                              </m:e>
                              <m:sub>
                                <m:r>
                                  <a:rPr lang="en-US" altLang="zh-CN" sz="1800" i="1" kern="100">
                                    <a:effectLst/>
                                    <a:latin typeface="Cambria Math" panose="02040503050406030204" pitchFamily="18" charset="0"/>
                                    <a:ea typeface="宋体" panose="02010600030101010101" pitchFamily="2" charset="-122"/>
                                  </a:rPr>
                                  <m:t>𝑖</m:t>
                                </m:r>
                              </m:sub>
                            </m:sSub>
                          </m:e>
                        </m:nary>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𝑈</m:t>
                            </m:r>
                          </m:e>
                          <m:sub>
                            <m:r>
                              <a:rPr lang="en-US" altLang="zh-CN" sz="1800" i="1" kern="100">
                                <a:effectLst/>
                                <a:latin typeface="Cambria Math" panose="02040503050406030204" pitchFamily="18" charset="0"/>
                                <a:ea typeface="宋体" panose="02010600030101010101" pitchFamily="2" charset="-122"/>
                              </a:rPr>
                              <m:t>𝑖</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𝑉</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e>
                    </m:eqArr>
                  </m:oMath>
                </a14:m>
                <a:endParaRPr lang="zh-CN" altLang="en-US" dirty="0"/>
              </a:p>
            </p:txBody>
          </p:sp>
        </mc:Choice>
        <mc:Fallback xmlns="">
          <p:sp>
            <p:nvSpPr>
              <p:cNvPr id="13" name="文本框 12">
                <a:extLst>
                  <a:ext uri="{FF2B5EF4-FFF2-40B4-BE49-F238E27FC236}">
                    <a16:creationId xmlns:a16="http://schemas.microsoft.com/office/drawing/2014/main" id="{87F0E2A6-4AFB-4EBC-A657-649B8FB23F1E}"/>
                  </a:ext>
                </a:extLst>
              </p:cNvPr>
              <p:cNvSpPr txBox="1">
                <a:spLocks noRot="1" noChangeAspect="1" noMove="1" noResize="1" noEditPoints="1" noAdjustHandles="1" noChangeArrowheads="1" noChangeShapeType="1" noTextEdit="1"/>
              </p:cNvSpPr>
              <p:nvPr/>
            </p:nvSpPr>
            <p:spPr>
              <a:xfrm>
                <a:off x="2608539" y="2473441"/>
                <a:ext cx="6094602" cy="457561"/>
              </a:xfrm>
              <a:prstGeom prst="rect">
                <a:avLst/>
              </a:prstGeom>
              <a:blipFill>
                <a:blip r:embed="rId4"/>
                <a:stretch>
                  <a:fillRect t="-77333" b="-15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D3BB1CB-5618-46B3-BE4F-00D6339A9614}"/>
                  </a:ext>
                </a:extLst>
              </p:cNvPr>
              <p:cNvSpPr txBox="1"/>
              <p:nvPr/>
            </p:nvSpPr>
            <p:spPr>
              <a:xfrm>
                <a:off x="738929" y="4373659"/>
                <a:ext cx="6096000" cy="369332"/>
              </a:xfrm>
              <a:prstGeom prst="rect">
                <a:avLst/>
              </a:prstGeom>
              <a:noFill/>
            </p:spPr>
            <p:txBody>
              <a:bodyPr wrap="square">
                <a:spAutoFit/>
              </a:bodyPr>
              <a:lstStyle/>
              <a:p>
                <a14:m>
                  <m:oMath xmlns:m="http://schemas.openxmlformats.org/officeDocument/2006/math">
                    <m:r>
                      <m:rPr>
                        <m:nor/>
                      </m:rPr>
                      <a:rPr lang="en-US" altLang="zh-CN" sz="1800" kern="100" smtClean="0">
                        <a:effectLst/>
                        <a:latin typeface="Times New Roman" panose="02020603050405020304" pitchFamily="18" charset="0"/>
                        <a:ea typeface="宋体" panose="02010600030101010101" pitchFamily="2" charset="-122"/>
                      </a:rPr>
                      <m:t>k</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取值范围</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15" name="文本框 14">
                <a:extLst>
                  <a:ext uri="{FF2B5EF4-FFF2-40B4-BE49-F238E27FC236}">
                    <a16:creationId xmlns:a16="http://schemas.microsoft.com/office/drawing/2014/main" id="{1D3BB1CB-5618-46B3-BE4F-00D6339A9614}"/>
                  </a:ext>
                </a:extLst>
              </p:cNvPr>
              <p:cNvSpPr txBox="1">
                <a:spLocks noRot="1" noChangeAspect="1" noMove="1" noResize="1" noEditPoints="1" noAdjustHandles="1" noChangeArrowheads="1" noChangeShapeType="1" noTextEdit="1"/>
              </p:cNvSpPr>
              <p:nvPr/>
            </p:nvSpPr>
            <p:spPr>
              <a:xfrm>
                <a:off x="738929" y="4373659"/>
                <a:ext cx="6096000" cy="369332"/>
              </a:xfrm>
              <a:prstGeom prst="rect">
                <a:avLst/>
              </a:prstGeom>
              <a:blipFill>
                <a:blip r:embed="rId5"/>
                <a:stretch>
                  <a:fillRect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1CFD64B-C4DA-43E2-A03F-4D10B9AF6077}"/>
                  </a:ext>
                </a:extLst>
              </p:cNvPr>
              <p:cNvSpPr txBox="1"/>
              <p:nvPr/>
            </p:nvSpPr>
            <p:spPr>
              <a:xfrm>
                <a:off x="2524125" y="3560520"/>
                <a:ext cx="6096000" cy="1995611"/>
              </a:xfrm>
              <a:prstGeom prst="rect">
                <a:avLst/>
              </a:prstGeom>
              <a:noFill/>
            </p:spPr>
            <p:txBody>
              <a:bodyPr wrap="square">
                <a:spAutoFit/>
              </a:bodyPr>
              <a:lstStyle/>
              <a:p>
                <a:pPr indent="304800" algn="just"/>
                <a:r>
                  <a:rPr lang="zh-CN" altLang="zh-CN" sz="1800" kern="100" dirty="0">
                    <a:effectLst/>
                    <a:latin typeface="Times New Roman" panose="02020603050405020304" pitchFamily="18" charset="0"/>
                    <a:ea typeface="宋体" panose="02010600030101010101" pitchFamily="2" charset="-122"/>
                  </a:rPr>
                  <a:t>假设原始参数矩阵</a:t>
                </a:r>
                <a14:m>
                  <m:oMath xmlns:m="http://schemas.openxmlformats.org/officeDocument/2006/math">
                    <m:r>
                      <m:rPr>
                        <m:nor/>
                      </m:rPr>
                      <a:rPr lang="en-US" altLang="zh-CN" sz="1800" kern="100">
                        <a:effectLst/>
                        <a:latin typeface="Times New Roman" panose="02020603050405020304" pitchFamily="18" charset="0"/>
                        <a:ea typeface="宋体" panose="02010600030101010101" pitchFamily="2" charset="-122"/>
                      </a:rPr>
                      <m:t>B</m:t>
                    </m:r>
                    <m:r>
                      <m:rPr>
                        <m:nor/>
                      </m:rPr>
                      <a:rPr lang="en-US" altLang="zh-CN" sz="1800" kern="100">
                        <a:effectLst/>
                        <a:latin typeface="Cambria Math" panose="02040503050406030204" pitchFamily="18" charset="0"/>
                        <a:ea typeface="宋体" panose="02010600030101010101" pitchFamily="2" charset="-122"/>
                      </a:rPr>
                      <m:t>  </m:t>
                    </m:r>
                    <m:r>
                      <m:rPr>
                        <m:nor/>
                      </m:rPr>
                      <a:rPr lang="en-US" altLang="zh-CN" sz="1800" kern="100">
                        <a:effectLst/>
                        <a:latin typeface="Times New Roman" panose="02020603050405020304" pitchFamily="18" charset="0"/>
                        <a:ea typeface="宋体" panose="02010600030101010101" pitchFamily="2" charset="-122"/>
                      </a:rPr>
                      <m:t>=</m:t>
                    </m:r>
                    <m:r>
                      <m:rPr>
                        <m:nor/>
                      </m:rPr>
                      <a:rPr lang="en-US" altLang="zh-CN" sz="1800" kern="100">
                        <a:effectLst/>
                        <a:latin typeface="Cambria Math" panose="02040503050406030204" pitchFamily="18" charset="0"/>
                        <a:ea typeface="宋体" panose="02010600030101010101" pitchFamily="2" charset="-122"/>
                      </a:rPr>
                      <m:t> </m:t>
                    </m:r>
                    <m:r>
                      <m:rPr>
                        <m:nor/>
                      </m:rPr>
                      <a:rPr lang="en-US" altLang="zh-CN" sz="1800" kern="100">
                        <a:effectLst/>
                        <a:latin typeface="Times New Roman" panose="02020603050405020304" pitchFamily="18" charset="0"/>
                        <a:ea typeface="宋体" panose="02010600030101010101" pitchFamily="2" charset="-122"/>
                      </a:rPr>
                      <m:t>m</m:t>
                    </m:r>
                    <m:r>
                      <m:rPr>
                        <m:nor/>
                      </m:rPr>
                      <a:rPr lang="en-US" altLang="zh-CN" sz="1800" kern="100">
                        <a:effectLst/>
                        <a:latin typeface="Times New Roman" panose="02020603050405020304" pitchFamily="18" charset="0"/>
                        <a:ea typeface="宋体" panose="02010600030101010101" pitchFamily="2" charset="-122"/>
                      </a:rPr>
                      <m:t>×</m:t>
                    </m:r>
                    <m:r>
                      <m:rPr>
                        <m:nor/>
                      </m:rPr>
                      <a:rPr lang="en-US" altLang="zh-CN" sz="1800" kern="100">
                        <a:effectLst/>
                        <a:latin typeface="Times New Roman" panose="02020603050405020304" pitchFamily="18" charset="0"/>
                        <a:ea typeface="宋体" panose="02010600030101010101" pitchFamily="2" charset="-122"/>
                      </a:rPr>
                      <m:t>n</m:t>
                    </m:r>
                  </m:oMath>
                </a14:m>
                <a:r>
                  <a:rPr lang="zh-CN" altLang="zh-CN" sz="1800" kern="100" dirty="0">
                    <a:effectLst/>
                    <a:latin typeface="Times New Roman" panose="02020603050405020304" pitchFamily="18" charset="0"/>
                    <a:ea typeface="宋体" panose="02010600030101010101" pitchFamily="2" charset="-122"/>
                  </a:rPr>
                  <a:t>。压缩参数矩阵后，客户端发送到服务器的消息等于</a:t>
                </a:r>
                <a14:m>
                  <m:oMath xmlns:m="http://schemas.openxmlformats.org/officeDocument/2006/math">
                    <m:limUpp>
                      <m:limUppPr>
                        <m:ctrlPr>
                          <a:rPr lang="zh-CN" altLang="zh-CN" sz="1800" i="1" kern="100">
                            <a:effectLst/>
                            <a:latin typeface="Cambria Math" panose="02040503050406030204" pitchFamily="18" charset="0"/>
                            <a:ea typeface="Cambria Math" panose="02040503050406030204" pitchFamily="18" charset="0"/>
                          </a:rPr>
                        </m:ctrlPr>
                      </m:limUppPr>
                      <m:e>
                        <m:r>
                          <m:rPr>
                            <m:nor/>
                          </m:rPr>
                          <a:rPr lang="en-US" altLang="zh-CN" sz="1800" kern="100">
                            <a:effectLst/>
                            <a:latin typeface="Times New Roman" panose="02020603050405020304" pitchFamily="18" charset="0"/>
                            <a:ea typeface="宋体" panose="02010600030101010101" pitchFamily="2" charset="-122"/>
                          </a:rPr>
                          <m:t>B</m:t>
                        </m:r>
                      </m:e>
                      <m:lim>
                        <m:r>
                          <a:rPr lang="en-US" altLang="zh-CN" sz="1800" i="1" kern="100">
                            <a:effectLst/>
                            <a:latin typeface="Cambria Math" panose="02040503050406030204" pitchFamily="18" charset="0"/>
                            <a:ea typeface="宋体" panose="02010600030101010101" pitchFamily="2" charset="-122"/>
                          </a:rPr>
                          <m:t>~</m:t>
                        </m:r>
                      </m:lim>
                    </m:limUpp>
                  </m:oMath>
                </a14:m>
                <a:r>
                  <a:rPr lang="zh-CN" altLang="zh-CN" sz="1800" kern="100" dirty="0">
                    <a:effectLst/>
                    <a:latin typeface="Times New Roman" panose="02020603050405020304" pitchFamily="18" charset="0"/>
                    <a:ea typeface="宋体" panose="02010600030101010101" pitchFamily="2" charset="-122"/>
                  </a:rPr>
                  <a:t>（我们不计算为网络传输而添加的数据包头和尾）：</a:t>
                </a:r>
                <a:endParaRPr lang="zh-CN" altLang="zh-CN" sz="1400" kern="100" dirty="0">
                  <a:effectLst/>
                  <a:latin typeface="Times New Roman" panose="02020603050405020304" pitchFamily="18" charset="0"/>
                  <a:ea typeface="宋体" panose="02010600030101010101" pitchFamily="2" charset="-122"/>
                </a:endParaRPr>
              </a:p>
              <a:p>
                <a:pPr algn="ctr">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kern="0">
                              <a:effectLst/>
                              <a:latin typeface="Cambria Math" panose="02040503050406030204" pitchFamily="18" charset="0"/>
                              <a:ea typeface="Cambria Math" panose="02040503050406030204" pitchFamily="18" charset="0"/>
                            </a:rPr>
                          </m:ctrlPr>
                        </m:eqArrPr>
                        <m:e>
                          <m:limUpp>
                            <m:limUppPr>
                              <m:ctrlPr>
                                <a:rPr lang="zh-CN" altLang="zh-CN" sz="1800" i="1" kern="0">
                                  <a:effectLst/>
                                  <a:latin typeface="Cambria Math" panose="02040503050406030204" pitchFamily="18" charset="0"/>
                                  <a:ea typeface="Cambria Math" panose="02040503050406030204" pitchFamily="18" charset="0"/>
                                </a:rPr>
                              </m:ctrlPr>
                            </m:limUppPr>
                            <m:e>
                              <m:r>
                                <a:rPr lang="en-US" altLang="zh-CN" sz="1800" i="1" kern="0">
                                  <a:effectLst/>
                                  <a:latin typeface="Cambria Math" panose="02040503050406030204" pitchFamily="18" charset="0"/>
                                  <a:ea typeface="宋体" panose="02010600030101010101" pitchFamily="2" charset="-122"/>
                                </a:rPr>
                                <m:t>𝐵</m:t>
                              </m:r>
                            </m:e>
                            <m:lim>
                              <m:r>
                                <a:rPr lang="en-US" altLang="zh-CN" sz="1800" i="1" kern="0">
                                  <a:effectLst/>
                                  <a:latin typeface="Cambria Math" panose="02040503050406030204" pitchFamily="18" charset="0"/>
                                  <a:ea typeface="宋体" panose="02010600030101010101" pitchFamily="2" charset="-122"/>
                                </a:rPr>
                                <m:t>~</m:t>
                              </m:r>
                            </m:lim>
                          </m:limUpp>
                          <m:r>
                            <a:rPr lang="en-US" altLang="zh-CN" sz="1800" i="1" kern="0">
                              <a:effectLst/>
                              <a:latin typeface="Cambria Math" panose="02040503050406030204" pitchFamily="18" charset="0"/>
                              <a:ea typeface="宋体" panose="02010600030101010101" pitchFamily="2" charset="-122"/>
                            </a:rPr>
                            <m:t>=</m:t>
                          </m:r>
                          <m:limUpp>
                            <m:limUppPr>
                              <m:ctrlPr>
                                <a:rPr lang="zh-CN" altLang="zh-CN" sz="1800" i="1" kern="0">
                                  <a:effectLst/>
                                  <a:latin typeface="Cambria Math" panose="02040503050406030204" pitchFamily="18" charset="0"/>
                                  <a:ea typeface="Cambria Math" panose="02040503050406030204" pitchFamily="18" charset="0"/>
                                </a:rPr>
                              </m:ctrlPr>
                            </m:limUppPr>
                            <m:e>
                              <m:r>
                                <a:rPr lang="en-US" altLang="zh-CN" sz="1800" i="1" kern="0">
                                  <a:effectLst/>
                                  <a:latin typeface="Cambria Math" panose="02040503050406030204" pitchFamily="18" charset="0"/>
                                  <a:ea typeface="宋体" panose="02010600030101010101" pitchFamily="2" charset="-122"/>
                                </a:rPr>
                                <m:t>𝑈</m:t>
                              </m:r>
                            </m:e>
                            <m:lim>
                              <m:r>
                                <a:rPr lang="en-US" altLang="zh-CN" sz="1800" i="1" kern="0">
                                  <a:effectLst/>
                                  <a:latin typeface="Cambria Math" panose="02040503050406030204" pitchFamily="18" charset="0"/>
                                  <a:ea typeface="宋体" panose="02010600030101010101" pitchFamily="2" charset="-122"/>
                                </a:rPr>
                                <m:t>~</m:t>
                              </m:r>
                            </m:lim>
                          </m:limUpp>
                          <m:limUpp>
                            <m:limUppPr>
                              <m:ctrlPr>
                                <a:rPr lang="zh-CN" altLang="zh-CN" sz="1800" i="1" kern="0">
                                  <a:effectLst/>
                                  <a:latin typeface="Cambria Math" panose="02040503050406030204" pitchFamily="18" charset="0"/>
                                  <a:ea typeface="Cambria Math" panose="02040503050406030204" pitchFamily="18" charset="0"/>
                                </a:rPr>
                              </m:ctrlPr>
                            </m:limUppPr>
                            <m:e>
                              <m:r>
                                <a:rPr lang="en-US" altLang="zh-CN" sz="1800" i="1" kern="0">
                                  <a:effectLst/>
                                  <a:latin typeface="Cambria Math" panose="02040503050406030204" pitchFamily="18" charset="0"/>
                                  <a:ea typeface="宋体" panose="02010600030101010101" pitchFamily="2" charset="-122"/>
                                </a:rPr>
                                <m:t>𝛴</m:t>
                              </m:r>
                            </m:e>
                            <m:lim>
                              <m:r>
                                <a:rPr lang="en-US" altLang="zh-CN" sz="1800" i="1" kern="0">
                                  <a:effectLst/>
                                  <a:latin typeface="Cambria Math" panose="02040503050406030204" pitchFamily="18" charset="0"/>
                                  <a:ea typeface="宋体" panose="02010600030101010101" pitchFamily="2" charset="-122"/>
                                </a:rPr>
                                <m:t>~</m:t>
                              </m:r>
                            </m:lim>
                          </m:limUpp>
                          <m:limUpp>
                            <m:limUppPr>
                              <m:ctrlPr>
                                <a:rPr lang="zh-CN" altLang="zh-CN" sz="1800" i="1" kern="0">
                                  <a:effectLst/>
                                  <a:latin typeface="Cambria Math" panose="02040503050406030204" pitchFamily="18" charset="0"/>
                                  <a:ea typeface="Cambria Math" panose="02040503050406030204" pitchFamily="18" charset="0"/>
                                </a:rPr>
                              </m:ctrlPr>
                            </m:limUppPr>
                            <m:e>
                              <m:r>
                                <a:rPr lang="en-US" altLang="zh-CN" sz="1800" i="1" kern="0">
                                  <a:effectLst/>
                                  <a:latin typeface="Cambria Math" panose="02040503050406030204" pitchFamily="18" charset="0"/>
                                  <a:ea typeface="宋体" panose="02010600030101010101" pitchFamily="2" charset="-122"/>
                                </a:rPr>
                                <m:t>𝑉</m:t>
                              </m:r>
                            </m:e>
                            <m:lim>
                              <m:r>
                                <a:rPr lang="en-US" altLang="zh-CN" sz="1800" i="1" kern="0">
                                  <a:effectLst/>
                                  <a:latin typeface="Cambria Math" panose="02040503050406030204" pitchFamily="18" charset="0"/>
                                  <a:ea typeface="宋体" panose="02010600030101010101" pitchFamily="2" charset="-122"/>
                                </a:rPr>
                                <m:t>~</m:t>
                              </m:r>
                            </m:lim>
                          </m:limUpp>
                          <m:r>
                            <a:rPr lang="en-US" altLang="zh-CN" sz="1800" i="1" kern="0">
                              <a:effectLst/>
                              <a:latin typeface="Cambria Math" panose="02040503050406030204" pitchFamily="18" charset="0"/>
                              <a:ea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rPr>
                            <m:t>𝑚</m:t>
                          </m:r>
                          <m:r>
                            <a:rPr lang="en-US" altLang="zh-CN" sz="1800" i="1" kern="0">
                              <a:effectLst/>
                              <a:latin typeface="Cambria Math" panose="02040503050406030204" pitchFamily="18" charset="0"/>
                              <a:ea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rPr>
                            <m:t>𝑘</m:t>
                          </m:r>
                          <m:r>
                            <a:rPr lang="en-US" altLang="zh-CN" sz="1800" i="1" kern="0">
                              <a:effectLst/>
                              <a:latin typeface="Cambria Math" panose="02040503050406030204" pitchFamily="18" charset="0"/>
                              <a:ea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rPr>
                            <m:t>𝑘</m:t>
                          </m:r>
                          <m:r>
                            <a:rPr lang="en-US" altLang="zh-CN" sz="1800" i="1" kern="0">
                              <a:effectLst/>
                              <a:latin typeface="Cambria Math" panose="02040503050406030204" pitchFamily="18" charset="0"/>
                              <a:ea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rPr>
                            <m:t>𝑛</m:t>
                          </m:r>
                          <m:r>
                            <a:rPr lang="en-US" altLang="zh-CN" sz="1800" i="1" kern="0">
                              <a:effectLst/>
                              <a:latin typeface="Cambria Math" panose="02040503050406030204" pitchFamily="18" charset="0"/>
                              <a:ea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rPr>
                            <m:t>𝑘</m:t>
                          </m:r>
                          <m:r>
                            <a:rPr lang="en-US" altLang="zh-CN" sz="1800" i="1" kern="0">
                              <a:effectLst/>
                              <a:latin typeface="Cambria Math" panose="02040503050406030204" pitchFamily="18" charset="0"/>
                              <a:ea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rPr>
                            <m:t>𝑘</m:t>
                          </m:r>
                          <m:d>
                            <m:dPr>
                              <m:ctrlPr>
                                <a:rPr lang="zh-CN" altLang="zh-CN" sz="1800" i="1" kern="0">
                                  <a:effectLst/>
                                  <a:latin typeface="Cambria Math" panose="02040503050406030204" pitchFamily="18" charset="0"/>
                                  <a:ea typeface="Cambria Math" panose="02040503050406030204" pitchFamily="18" charset="0"/>
                                </a:rPr>
                              </m:ctrlPr>
                            </m:dPr>
                            <m:e>
                              <m:r>
                                <a:rPr lang="en-US" altLang="zh-CN" sz="1800" i="1" kern="0">
                                  <a:effectLst/>
                                  <a:latin typeface="Cambria Math" panose="02040503050406030204" pitchFamily="18" charset="0"/>
                                  <a:ea typeface="宋体" panose="02010600030101010101" pitchFamily="2" charset="-122"/>
                                </a:rPr>
                                <m:t>𝑚</m:t>
                              </m:r>
                              <m:r>
                                <a:rPr lang="en-US" altLang="zh-CN" sz="1800" i="1" kern="0">
                                  <a:effectLst/>
                                  <a:latin typeface="Cambria Math" panose="02040503050406030204" pitchFamily="18" charset="0"/>
                                  <a:ea typeface="宋体" panose="02010600030101010101" pitchFamily="2" charset="-122"/>
                                </a:rPr>
                                <m:t>+</m:t>
                              </m:r>
                              <m:r>
                                <a:rPr lang="en-US" altLang="zh-CN" sz="1800" i="1" kern="0">
                                  <a:effectLst/>
                                  <a:latin typeface="Cambria Math" panose="02040503050406030204" pitchFamily="18" charset="0"/>
                                  <a:ea typeface="宋体" panose="02010600030101010101" pitchFamily="2" charset="-122"/>
                                </a:rPr>
                                <m:t>𝑛</m:t>
                              </m:r>
                              <m:r>
                                <a:rPr lang="en-US" altLang="zh-CN" sz="1800" i="1" kern="0">
                                  <a:effectLst/>
                                  <a:latin typeface="Cambria Math" panose="02040503050406030204" pitchFamily="18" charset="0"/>
                                  <a:ea typeface="宋体" panose="02010600030101010101" pitchFamily="2" charset="-122"/>
                                </a:rPr>
                                <m:t>+1</m:t>
                              </m:r>
                            </m:e>
                          </m:d>
                        </m:e>
                      </m:eqArr>
                    </m:oMath>
                  </m:oMathPara>
                </a14:m>
                <a:endParaRPr lang="zh-CN" altLang="zh-CN" sz="1400" kern="100" dirty="0">
                  <a:effectLst/>
                  <a:latin typeface="Times New Roman" panose="02020603050405020304" pitchFamily="18" charset="0"/>
                  <a:ea typeface="宋体" panose="02010600030101010101" pitchFamily="2" charset="-122"/>
                </a:endParaRPr>
              </a:p>
              <a:p>
                <a:pPr algn="just">
                  <a:lnSpc>
                    <a:spcPct val="150000"/>
                  </a:lnSpc>
                </a:pPr>
                <a:r>
                  <a:rPr lang="zh-CN" altLang="zh-CN" sz="1800" kern="0" dirty="0">
                    <a:effectLst/>
                    <a:latin typeface="Times New Roman" panose="02020603050405020304" pitchFamily="18" charset="0"/>
                    <a:ea typeface="宋体" panose="02010600030101010101" pitchFamily="2" charset="-122"/>
                  </a:rPr>
                  <a:t>为了实现消息压缩，保留秩数量</a:t>
                </a:r>
                <a14:m>
                  <m:oMath xmlns:m="http://schemas.openxmlformats.org/officeDocument/2006/math">
                    <m:r>
                      <a:rPr lang="en-US" altLang="zh-CN" sz="1400" i="1" kern="100">
                        <a:effectLst/>
                        <a:latin typeface="Cambria Math" panose="02040503050406030204" pitchFamily="18" charset="0"/>
                        <a:ea typeface="宋体" panose="02010600030101010101" pitchFamily="2" charset="-122"/>
                      </a:rPr>
                      <m:t>𝑘</m:t>
                    </m:r>
                  </m:oMath>
                </a14:m>
                <a:r>
                  <a:rPr lang="zh-CN" altLang="zh-CN" sz="1800" kern="0" dirty="0">
                    <a:effectLst/>
                    <a:latin typeface="Times New Roman" panose="02020603050405020304" pitchFamily="18" charset="0"/>
                    <a:ea typeface="宋体" panose="02010600030101010101" pitchFamily="2" charset="-122"/>
                  </a:rPr>
                  <a:t>需要满足</a:t>
                </a:r>
                <a14:m>
                  <m:oMath xmlns:m="http://schemas.openxmlformats.org/officeDocument/2006/math">
                    <m:r>
                      <a:rPr lang="zh-CN" altLang="zh-CN" sz="1800" kern="0">
                        <a:effectLst/>
                        <a:latin typeface="Cambria Math" panose="02040503050406030204" pitchFamily="18" charset="0"/>
                        <a:ea typeface="Cambria Math" panose="02040503050406030204" pitchFamily="18" charset="0"/>
                      </a:rPr>
                      <m:t> </m:t>
                    </m:r>
                    <m:r>
                      <m:rPr>
                        <m:nor/>
                      </m:rPr>
                      <a:rPr lang="en-US" altLang="zh-CN" sz="1800" kern="0">
                        <a:effectLst/>
                        <a:latin typeface="Times New Roman" panose="02020603050405020304" pitchFamily="18" charset="0"/>
                        <a:ea typeface="宋体" panose="02010600030101010101" pitchFamily="2" charset="-122"/>
                      </a:rPr>
                      <m:t>0</m:t>
                    </m:r>
                    <m:r>
                      <m:rPr>
                        <m:nor/>
                      </m:rPr>
                      <a:rPr lang="en-US" altLang="zh-CN" sz="1800" kern="0">
                        <a:effectLst/>
                        <a:latin typeface="Cambria Math" panose="02040503050406030204" pitchFamily="18" charset="0"/>
                        <a:ea typeface="宋体" panose="02010600030101010101" pitchFamily="2" charset="-122"/>
                      </a:rPr>
                      <m:t> </m:t>
                    </m:r>
                    <m:r>
                      <m:rPr>
                        <m:nor/>
                      </m:rPr>
                      <a:rPr lang="en-US" altLang="zh-CN" sz="1800" kern="0">
                        <a:effectLst/>
                        <a:latin typeface="Times New Roman" panose="02020603050405020304" pitchFamily="18" charset="0"/>
                        <a:ea typeface="宋体" panose="02010600030101010101" pitchFamily="2" charset="-122"/>
                      </a:rPr>
                      <m:t>≤</m:t>
                    </m:r>
                    <m:r>
                      <m:rPr>
                        <m:nor/>
                      </m:rPr>
                      <a:rPr lang="en-US" altLang="zh-CN" sz="1800" kern="0">
                        <a:effectLst/>
                        <a:latin typeface="Cambria Math" panose="02040503050406030204" pitchFamily="18" charset="0"/>
                        <a:ea typeface="宋体" panose="02010600030101010101" pitchFamily="2" charset="-122"/>
                      </a:rPr>
                      <m:t> </m:t>
                    </m:r>
                    <m:limUpp>
                      <m:limUppPr>
                        <m:ctrlPr>
                          <a:rPr lang="zh-CN" altLang="zh-CN" sz="1800" i="1" kern="0">
                            <a:effectLst/>
                            <a:latin typeface="Cambria Math" panose="02040503050406030204" pitchFamily="18" charset="0"/>
                            <a:ea typeface="Cambria Math" panose="02040503050406030204" pitchFamily="18" charset="0"/>
                          </a:rPr>
                        </m:ctrlPr>
                      </m:limUppPr>
                      <m:e>
                        <m:r>
                          <m:rPr>
                            <m:nor/>
                          </m:rPr>
                          <a:rPr lang="en-US" altLang="zh-CN" sz="1800" kern="0">
                            <a:effectLst/>
                            <a:latin typeface="Times New Roman" panose="02020603050405020304" pitchFamily="18" charset="0"/>
                            <a:ea typeface="宋体" panose="02010600030101010101" pitchFamily="2" charset="-122"/>
                          </a:rPr>
                          <m:t>B</m:t>
                        </m:r>
                      </m:e>
                      <m:lim>
                        <m:r>
                          <m:rPr>
                            <m:nor/>
                          </m:rPr>
                          <a:rPr lang="en-US" altLang="zh-CN" sz="1800" kern="0">
                            <a:effectLst/>
                            <a:latin typeface="Times New Roman" panose="02020603050405020304" pitchFamily="18" charset="0"/>
                            <a:ea typeface="宋体" panose="02010600030101010101" pitchFamily="2" charset="-122"/>
                          </a:rPr>
                          <m:t>~</m:t>
                        </m:r>
                      </m:lim>
                    </m:limUpp>
                    <m:r>
                      <m:rPr>
                        <m:nor/>
                      </m:rPr>
                      <a:rPr lang="en-US" altLang="zh-CN" sz="1800" kern="0">
                        <a:effectLst/>
                        <a:latin typeface="Cambria Math" panose="02040503050406030204" pitchFamily="18" charset="0"/>
                        <a:ea typeface="宋体" panose="02010600030101010101" pitchFamily="2" charset="-122"/>
                      </a:rPr>
                      <m:t> </m:t>
                    </m:r>
                    <m:r>
                      <m:rPr>
                        <m:nor/>
                      </m:rPr>
                      <a:rPr lang="en-US" altLang="zh-CN" sz="1800" kern="0">
                        <a:effectLst/>
                        <a:latin typeface="Times New Roman" panose="02020603050405020304" pitchFamily="18" charset="0"/>
                        <a:ea typeface="宋体" panose="02010600030101010101" pitchFamily="2" charset="-122"/>
                      </a:rPr>
                      <m:t>≤</m:t>
                    </m:r>
                    <m:r>
                      <m:rPr>
                        <m:nor/>
                      </m:rPr>
                      <a:rPr lang="en-US" altLang="zh-CN" sz="1800" kern="0">
                        <a:effectLst/>
                        <a:latin typeface="Cambria Math" panose="02040503050406030204" pitchFamily="18" charset="0"/>
                        <a:ea typeface="宋体" panose="02010600030101010101" pitchFamily="2" charset="-122"/>
                      </a:rPr>
                      <m:t> </m:t>
                    </m:r>
                    <m:r>
                      <m:rPr>
                        <m:nor/>
                      </m:rPr>
                      <a:rPr lang="en-US" altLang="zh-CN" sz="1800" kern="0">
                        <a:effectLst/>
                        <a:latin typeface="Times New Roman" panose="02020603050405020304" pitchFamily="18" charset="0"/>
                        <a:ea typeface="宋体" panose="02010600030101010101" pitchFamily="2" charset="-122"/>
                      </a:rPr>
                      <m:t>B</m:t>
                    </m:r>
                  </m:oMath>
                </a14:m>
                <a:endParaRPr lang="zh-CN" altLang="zh-CN" sz="1400" kern="100" dirty="0">
                  <a:effectLst/>
                  <a:latin typeface="Times New Roman" panose="02020603050405020304" pitchFamily="18" charset="0"/>
                  <a:ea typeface="宋体" panose="02010600030101010101" pitchFamily="2" charset="-122"/>
                </a:endParaRPr>
              </a:p>
            </p:txBody>
          </p:sp>
        </mc:Choice>
        <mc:Fallback xmlns="">
          <p:sp>
            <p:nvSpPr>
              <p:cNvPr id="17" name="文本框 16">
                <a:extLst>
                  <a:ext uri="{FF2B5EF4-FFF2-40B4-BE49-F238E27FC236}">
                    <a16:creationId xmlns:a16="http://schemas.microsoft.com/office/drawing/2014/main" id="{51CFD64B-C4DA-43E2-A03F-4D10B9AF6077}"/>
                  </a:ext>
                </a:extLst>
              </p:cNvPr>
              <p:cNvSpPr txBox="1">
                <a:spLocks noRot="1" noChangeAspect="1" noMove="1" noResize="1" noEditPoints="1" noAdjustHandles="1" noChangeArrowheads="1" noChangeShapeType="1" noTextEdit="1"/>
              </p:cNvSpPr>
              <p:nvPr/>
            </p:nvSpPr>
            <p:spPr>
              <a:xfrm>
                <a:off x="2524125" y="3560520"/>
                <a:ext cx="6096000" cy="1995611"/>
              </a:xfrm>
              <a:prstGeom prst="rect">
                <a:avLst/>
              </a:prstGeom>
              <a:blipFill>
                <a:blip r:embed="rId6"/>
                <a:stretch>
                  <a:fillRect l="-800" t="-2141" r="-900" b="-30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8493293-4AD0-4E61-A537-E084CEA0FABC}"/>
                  </a:ext>
                </a:extLst>
              </p:cNvPr>
              <p:cNvSpPr txBox="1"/>
              <p:nvPr/>
            </p:nvSpPr>
            <p:spPr>
              <a:xfrm>
                <a:off x="738929" y="1700751"/>
                <a:ext cx="6096000" cy="369332"/>
              </a:xfrm>
              <a:prstGeom prst="rect">
                <a:avLst/>
              </a:prstGeom>
              <a:noFill/>
            </p:spPr>
            <p:txBody>
              <a:bodyPr wrap="square">
                <a:spAutoFit/>
              </a:bodyPr>
              <a:lstStyle/>
              <a:p>
                <a14:m>
                  <m:oMath xmlns:m="http://schemas.openxmlformats.org/officeDocument/2006/math">
                    <m:r>
                      <a:rPr lang="zh-CN" altLang="en-US" i="1" kern="100">
                        <a:latin typeface="Cambria Math" panose="02040503050406030204" pitchFamily="18" charset="0"/>
                        <a:ea typeface="宋体" panose="02010600030101010101" pitchFamily="2" charset="-122"/>
                        <a:cs typeface="Times New Roman" panose="02020603050405020304" pitchFamily="18" charset="0"/>
                      </a:rPr>
                      <m:t>奇异值</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分解：</a:t>
                </a:r>
                <a:endParaRPr lang="zh-CN" altLang="en-US" dirty="0"/>
              </a:p>
            </p:txBody>
          </p:sp>
        </mc:Choice>
        <mc:Fallback xmlns="">
          <p:sp>
            <p:nvSpPr>
              <p:cNvPr id="8" name="文本框 7">
                <a:extLst>
                  <a:ext uri="{FF2B5EF4-FFF2-40B4-BE49-F238E27FC236}">
                    <a16:creationId xmlns:a16="http://schemas.microsoft.com/office/drawing/2014/main" id="{68493293-4AD0-4E61-A537-E084CEA0FABC}"/>
                  </a:ext>
                </a:extLst>
              </p:cNvPr>
              <p:cNvSpPr txBox="1">
                <a:spLocks noRot="1" noChangeAspect="1" noMove="1" noResize="1" noEditPoints="1" noAdjustHandles="1" noChangeArrowheads="1" noChangeShapeType="1" noTextEdit="1"/>
              </p:cNvSpPr>
              <p:nvPr/>
            </p:nvSpPr>
            <p:spPr>
              <a:xfrm>
                <a:off x="738929" y="1700751"/>
                <a:ext cx="6096000" cy="369332"/>
              </a:xfrm>
              <a:prstGeom prst="rect">
                <a:avLst/>
              </a:prstGeom>
              <a:blipFill>
                <a:blip r:embed="rId7"/>
                <a:stretch>
                  <a:fillRect l="-300" t="-14754"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5812D09-8AC3-4769-858A-2AEBCEAAAE1D}"/>
                  </a:ext>
                </a:extLst>
              </p:cNvPr>
              <p:cNvSpPr txBox="1"/>
              <p:nvPr/>
            </p:nvSpPr>
            <p:spPr>
              <a:xfrm>
                <a:off x="2285777" y="5677046"/>
                <a:ext cx="6096000" cy="5713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0</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𝑚𝑛</m:t>
                          </m:r>
                        </m:num>
                        <m:den>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den>
                      </m:f>
                      <m:r>
                        <a:rPr lang="zh-CN" altLang="en-US" i="0">
                          <a:latin typeface="Cambria Math" panose="02040503050406030204" pitchFamily="18" charset="0"/>
                        </a:rPr>
                        <m:t>.</m:t>
                      </m:r>
                    </m:oMath>
                  </m:oMathPara>
                </a14:m>
                <a:endParaRPr lang="zh-CN" altLang="en-US" dirty="0"/>
              </a:p>
            </p:txBody>
          </p:sp>
        </mc:Choice>
        <mc:Fallback xmlns="">
          <p:sp>
            <p:nvSpPr>
              <p:cNvPr id="21" name="文本框 20">
                <a:extLst>
                  <a:ext uri="{FF2B5EF4-FFF2-40B4-BE49-F238E27FC236}">
                    <a16:creationId xmlns:a16="http://schemas.microsoft.com/office/drawing/2014/main" id="{45812D09-8AC3-4769-858A-2AEBCEAAAE1D}"/>
                  </a:ext>
                </a:extLst>
              </p:cNvPr>
              <p:cNvSpPr txBox="1">
                <a:spLocks noRot="1" noChangeAspect="1" noMove="1" noResize="1" noEditPoints="1" noAdjustHandles="1" noChangeArrowheads="1" noChangeShapeType="1" noTextEdit="1"/>
              </p:cNvSpPr>
              <p:nvPr/>
            </p:nvSpPr>
            <p:spPr>
              <a:xfrm>
                <a:off x="2285777" y="5677046"/>
                <a:ext cx="6096000" cy="571310"/>
              </a:xfrm>
              <a:prstGeom prst="rect">
                <a:avLst/>
              </a:prstGeom>
              <a:blipFill>
                <a:blip r:embed="rId8"/>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F60A3D5-CFC4-43C5-858C-3B46FCB82F9F}"/>
              </a:ext>
            </a:extLst>
          </p:cNvPr>
          <p:cNvSpPr/>
          <p:nvPr/>
        </p:nvSpPr>
        <p:spPr>
          <a:xfrm>
            <a:off x="2181225" y="3491042"/>
            <a:ext cx="7010400" cy="3043108"/>
          </a:xfrm>
          <a:prstGeom prst="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C38E508-A7A3-480B-9FC6-AD9AA2A64DE7}"/>
              </a:ext>
            </a:extLst>
          </p:cNvPr>
          <p:cNvSpPr/>
          <p:nvPr/>
        </p:nvSpPr>
        <p:spPr>
          <a:xfrm>
            <a:off x="2181226" y="917053"/>
            <a:ext cx="7010400" cy="2161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3243196" cy="584775"/>
          </a:xfrm>
          <a:prstGeom prst="rect">
            <a:avLst/>
          </a:prstGeom>
          <a:noFill/>
        </p:spPr>
        <p:txBody>
          <a:bodyPr wrap="none" rtlCol="0">
            <a:spAutoFit/>
          </a:bodyPr>
          <a:lstStyle>
            <a:defPPr>
              <a:defRPr lang="zh-CN"/>
            </a:defPPr>
            <a:lvl1pPr>
              <a:defRPr sz="3200">
                <a:solidFill>
                  <a:schemeClr val="accent3"/>
                </a:solidFill>
                <a:latin typeface="Geometr706 BlkCn BT" panose="020B0706030503030204" pitchFamily="34" charset="0"/>
              </a:defRPr>
            </a:lvl1pPr>
          </a:lstStyle>
          <a:p>
            <a:r>
              <a:rPr lang="zh-CN" altLang="en-US" dirty="0"/>
              <a:t>确定最佳压缩率</a:t>
            </a:r>
            <a:r>
              <a:rPr lang="en-US" altLang="zh-CN" dirty="0"/>
              <a:t>k</a:t>
            </a:r>
            <a:endParaRPr lang="zh-CN" altLang="en-US" dirty="0"/>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9C501DA-7D24-42DA-8AB9-617DA86F0ADB}"/>
                  </a:ext>
                </a:extLst>
              </p:cNvPr>
              <p:cNvSpPr txBox="1"/>
              <p:nvPr/>
            </p:nvSpPr>
            <p:spPr>
              <a:xfrm>
                <a:off x="1028700" y="1017157"/>
                <a:ext cx="9906000" cy="369332"/>
              </a:xfrm>
              <a:prstGeom prst="rect">
                <a:avLst/>
              </a:prstGeom>
              <a:noFill/>
            </p:spPr>
            <p:txBody>
              <a:bodyPr wrap="square">
                <a:spAutoFit/>
              </a:bodyPr>
              <a:lstStyle/>
              <a:p>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kern="0">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表示矩阵信息的损耗速率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（矩阵信息的保留率），</a:t>
                </a:r>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ker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𝑘</m:t>
                        </m:r>
                      </m:e>
                    </m:d>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代表参数矩阵的压缩率</a:t>
                </a:r>
                <a:endParaRPr lang="zh-CN" altLang="en-US" dirty="0"/>
              </a:p>
            </p:txBody>
          </p:sp>
        </mc:Choice>
        <mc:Fallback xmlns="">
          <p:sp>
            <p:nvSpPr>
              <p:cNvPr id="7" name="文本框 6">
                <a:extLst>
                  <a:ext uri="{FF2B5EF4-FFF2-40B4-BE49-F238E27FC236}">
                    <a16:creationId xmlns:a16="http://schemas.microsoft.com/office/drawing/2014/main" id="{D9C501DA-7D24-42DA-8AB9-617DA86F0ADB}"/>
                  </a:ext>
                </a:extLst>
              </p:cNvPr>
              <p:cNvSpPr txBox="1">
                <a:spLocks noRot="1" noChangeAspect="1" noMove="1" noResize="1" noEditPoints="1" noAdjustHandles="1" noChangeArrowheads="1" noChangeShapeType="1" noTextEdit="1"/>
              </p:cNvSpPr>
              <p:nvPr/>
            </p:nvSpPr>
            <p:spPr>
              <a:xfrm>
                <a:off x="1028700" y="1017157"/>
                <a:ext cx="9906000" cy="369332"/>
              </a:xfrm>
              <a:prstGeom prst="rect">
                <a:avLst/>
              </a:prstGeom>
              <a:blipFill>
                <a:blip r:embed="rId3"/>
                <a:stretch>
                  <a:fillRect l="-185" t="-15000"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5E53ED9-9C92-475D-B4C4-3A6900FA9BCE}"/>
                  </a:ext>
                </a:extLst>
              </p:cNvPr>
              <p:cNvSpPr txBox="1"/>
              <p:nvPr/>
            </p:nvSpPr>
            <p:spPr>
              <a:xfrm>
                <a:off x="2371725" y="1565140"/>
                <a:ext cx="6096000" cy="5713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i="1" smtClean="0">
                              <a:solidFill>
                                <a:srgbClr val="836967"/>
                              </a:solidFill>
                              <a:latin typeface="Cambria Math" panose="02040503050406030204" pitchFamily="18" charset="0"/>
                            </a:rPr>
                          </m:ctrlPr>
                        </m:limLowPr>
                        <m:e>
                          <m:r>
                            <a:rPr lang="zh-CN" altLang="en-US" i="1">
                              <a:latin typeface="Cambria Math" panose="02040503050406030204" pitchFamily="18" charset="0"/>
                            </a:rPr>
                            <m:t>𝑚𝑎𝑥</m:t>
                          </m:r>
                        </m:e>
                        <m:lim>
                          <m:r>
                            <a:rPr lang="zh-CN" altLang="en-US" i="1">
                              <a:latin typeface="Cambria Math" panose="02040503050406030204" pitchFamily="18" charset="0"/>
                            </a:rPr>
                            <m:t>𝑘</m:t>
                          </m:r>
                        </m:lim>
                      </m:limLow>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1">
                          <a:latin typeface="Cambria Math" panose="02040503050406030204" pitchFamily="18" charset="0"/>
                        </a:rPr>
                        <m:t>𝑔</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r>
                        <a:rPr lang="zh-CN" altLang="en-US" i="0">
                          <a:latin typeface="Cambria Math" panose="02040503050406030204" pitchFamily="18" charset="0"/>
                        </a:rPr>
                        <m:t>,  </m:t>
                      </m:r>
                      <m:r>
                        <a:rPr lang="zh-CN" altLang="en-US" i="1">
                          <a:latin typeface="Cambria Math" panose="02040503050406030204" pitchFamily="18" charset="0"/>
                        </a:rPr>
                        <m:t>𝑤h𝑒𝑟𝑒</m:t>
                      </m:r>
                      <m:r>
                        <a:rPr lang="zh-CN" altLang="en-US" i="0">
                          <a:latin typeface="Cambria Math" panose="02040503050406030204" pitchFamily="18" charset="0"/>
                        </a:rPr>
                        <m:t>   0≤</m:t>
                      </m:r>
                      <m:r>
                        <a:rPr lang="zh-CN" altLang="en-US" i="1">
                          <a:latin typeface="Cambria Math" panose="02040503050406030204" pitchFamily="18" charset="0"/>
                        </a:rPr>
                        <m:t>𝑘</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𝑚𝑛</m:t>
                          </m:r>
                        </m:num>
                        <m:den>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den>
                      </m:f>
                      <m:r>
                        <a:rPr lang="zh-CN" altLang="en-US" i="0">
                          <a:latin typeface="Cambria Math" panose="02040503050406030204" pitchFamily="18" charset="0"/>
                        </a:rPr>
                        <m:t>.</m:t>
                      </m:r>
                    </m:oMath>
                  </m:oMathPara>
                </a14:m>
                <a:endParaRPr lang="zh-CN" altLang="en-US" dirty="0"/>
              </a:p>
            </p:txBody>
          </p:sp>
        </mc:Choice>
        <mc:Fallback xmlns="">
          <p:sp>
            <p:nvSpPr>
              <p:cNvPr id="9" name="文本框 8">
                <a:extLst>
                  <a:ext uri="{FF2B5EF4-FFF2-40B4-BE49-F238E27FC236}">
                    <a16:creationId xmlns:a16="http://schemas.microsoft.com/office/drawing/2014/main" id="{A5E53ED9-9C92-475D-B4C4-3A6900FA9BCE}"/>
                  </a:ext>
                </a:extLst>
              </p:cNvPr>
              <p:cNvSpPr txBox="1">
                <a:spLocks noRot="1" noChangeAspect="1" noMove="1" noResize="1" noEditPoints="1" noAdjustHandles="1" noChangeArrowheads="1" noChangeShapeType="1" noTextEdit="1"/>
              </p:cNvSpPr>
              <p:nvPr/>
            </p:nvSpPr>
            <p:spPr>
              <a:xfrm>
                <a:off x="2371725" y="1565140"/>
                <a:ext cx="6096000" cy="571310"/>
              </a:xfrm>
              <a:prstGeom prst="rect">
                <a:avLst/>
              </a:prstGeom>
              <a:blipFill>
                <a:blip r:embed="rId4"/>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2B3433D-5820-42F5-9A2A-D195DA54F909}"/>
              </a:ext>
            </a:extLst>
          </p:cNvPr>
          <p:cNvSpPr txBox="1"/>
          <p:nvPr/>
        </p:nvSpPr>
        <p:spPr>
          <a:xfrm>
            <a:off x="1543050" y="1666129"/>
            <a:ext cx="7715250" cy="369332"/>
          </a:xfrm>
          <a:prstGeom prst="rect">
            <a:avLst/>
          </a:prstGeom>
          <a:noFill/>
        </p:spPr>
        <p:txBody>
          <a:bodyPr wrap="square">
            <a:spAutoFit/>
          </a:bodyPr>
          <a:lstStyle/>
          <a:p>
            <a:r>
              <a:rPr lang="zh-CN" altLang="en-US" dirty="0"/>
              <a:t>优化目标：</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1F66667-2EE5-4CFE-A723-88EA8752B20C}"/>
                  </a:ext>
                </a:extLst>
              </p:cNvPr>
              <p:cNvSpPr/>
              <p:nvPr/>
            </p:nvSpPr>
            <p:spPr>
              <a:xfrm>
                <a:off x="828675" y="2581274"/>
                <a:ext cx="4876800" cy="2047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1800" i="1" kern="0">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代表参数矩阵的压缩率，</a:t>
                </a:r>
                <a:endParaRPr lang="zh-CN" altLang="en-US"/>
              </a:p>
            </p:txBody>
          </p:sp>
        </mc:Choice>
        <mc:Fallback xmlns="">
          <p:sp>
            <p:nvSpPr>
              <p:cNvPr id="6" name="矩形 5">
                <a:extLst>
                  <a:ext uri="{FF2B5EF4-FFF2-40B4-BE49-F238E27FC236}">
                    <a16:creationId xmlns:a16="http://schemas.microsoft.com/office/drawing/2014/main" id="{A1F66667-2EE5-4CFE-A723-88EA8752B20C}"/>
                  </a:ext>
                </a:extLst>
              </p:cNvPr>
              <p:cNvSpPr>
                <a:spLocks noRot="1" noChangeAspect="1" noMove="1" noResize="1" noEditPoints="1" noAdjustHandles="1" noChangeArrowheads="1" noChangeShapeType="1" noTextEdit="1"/>
              </p:cNvSpPr>
              <p:nvPr/>
            </p:nvSpPr>
            <p:spPr>
              <a:xfrm>
                <a:off x="828675" y="2581274"/>
                <a:ext cx="4876800" cy="20478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2825F8A-9E63-44AD-8FD4-0D8259CB0992}"/>
                  </a:ext>
                </a:extLst>
              </p:cNvPr>
              <p:cNvSpPr txBox="1"/>
              <p:nvPr/>
            </p:nvSpPr>
            <p:spPr>
              <a:xfrm>
                <a:off x="1200150" y="2846896"/>
                <a:ext cx="4105275" cy="1402307"/>
              </a:xfrm>
              <a:prstGeom prst="rect">
                <a:avLst/>
              </a:prstGeom>
              <a:noFill/>
            </p:spPr>
            <p:txBody>
              <a:bodyPr wrap="square">
                <a:spAutoFit/>
              </a:bodyPr>
              <a:lstStyle/>
              <a:p>
                <a:pPr algn="just">
                  <a:lnSpc>
                    <a:spcPct val="150000"/>
                  </a:lnSpc>
                  <a:tabLst>
                    <a:tab pos="2637155" algn="ctr"/>
                    <a:tab pos="5274310" algn="r"/>
                    <a:tab pos="266700" algn="l"/>
                  </a:tabLst>
                </a:pPr>
                <a:r>
                  <a:rPr lang="zh-CN" altLang="zh-CN" sz="1800" dirty="0">
                    <a:effectLst/>
                    <a:latin typeface="Times New Roman" panose="02020603050405020304" pitchFamily="18" charset="0"/>
                    <a:ea typeface="宋体" panose="02010600030101010101" pitchFamily="2" charset="-122"/>
                  </a:rPr>
                  <a:t>使用</a:t>
                </a:r>
                <a:r>
                  <a:rPr lang="en-US" altLang="zh-CN" sz="1800" dirty="0" err="1">
                    <a:effectLst/>
                    <a:latin typeface="Times New Roman" panose="02020603050405020304" pitchFamily="18" charset="0"/>
                    <a:ea typeface="宋体" panose="02010600030101010101" pitchFamily="2" charset="-122"/>
                  </a:rPr>
                  <a:t>Frobenius</a:t>
                </a:r>
                <a:r>
                  <a:rPr lang="zh-CN" altLang="zh-CN" sz="1800" dirty="0">
                    <a:effectLst/>
                    <a:latin typeface="Times New Roman" panose="02020603050405020304" pitchFamily="18" charset="0"/>
                    <a:ea typeface="宋体" panose="02010600030101010101" pitchFamily="2" charset="-122"/>
                  </a:rPr>
                  <a:t>范数来衡量矩阵信息的保留率：</a:t>
                </a:r>
                <a14:m>
                  <m:oMath xmlns:m="http://schemas.openxmlformats.org/officeDocument/2006/math">
                    <m:eqArr>
                      <m:eqArrPr>
                        <m:ctrlPr>
                          <a:rPr lang="zh-CN" altLang="zh-CN" sz="1800" i="1">
                            <a:effectLst/>
                            <a:latin typeface="Cambria Math" panose="02040503050406030204" pitchFamily="18" charset="0"/>
                            <a:ea typeface="Cambria Math" panose="02040503050406030204" pitchFamily="18" charset="0"/>
                          </a:rPr>
                        </m:ctrlPr>
                      </m:eqArrPr>
                      <m:e>
                        <m:r>
                          <a:rPr lang="en-US" altLang="zh-CN" sz="1800" i="1">
                            <a:effectLst/>
                            <a:latin typeface="Cambria Math" panose="02040503050406030204" pitchFamily="18" charset="0"/>
                            <a:ea typeface="宋体" panose="02010600030101010101" pitchFamily="2" charset="-122"/>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𝑘</m:t>
                            </m:r>
                          </m:e>
                        </m:d>
                        <m:r>
                          <a:rPr lang="en-US" altLang="zh-CN" sz="1800" i="1">
                            <a:effectLst/>
                            <a:latin typeface="Cambria Math" panose="02040503050406030204" pitchFamily="18" charset="0"/>
                            <a:ea typeface="宋体" panose="02010600030101010101" pitchFamily="2" charset="-122"/>
                          </a:rPr>
                          <m:t>=1−</m:t>
                        </m:r>
                        <m:f>
                          <m:fPr>
                            <m:ctrlPr>
                              <a:rPr lang="zh-CN" altLang="zh-CN" sz="1800" i="1">
                                <a:effectLst/>
                                <a:latin typeface="Cambria Math" panose="02040503050406030204" pitchFamily="18" charset="0"/>
                                <a:ea typeface="Cambria Math" panose="02040503050406030204" pitchFamily="18" charset="0"/>
                              </a:rPr>
                            </m:ctrlPr>
                          </m:fPr>
                          <m:num>
                            <m:sSubSup>
                              <m:sSubSupPr>
                                <m:ctrlPr>
                                  <a:rPr lang="zh-CN" altLang="zh-CN" sz="1800" i="1">
                                    <a:effectLst/>
                                    <a:latin typeface="Cambria Math" panose="02040503050406030204" pitchFamily="18" charset="0"/>
                                    <a:ea typeface="Cambria Math" panose="02040503050406030204" pitchFamily="18" charset="0"/>
                                  </a:rPr>
                                </m:ctrlPr>
                              </m:sSubSupPr>
                              <m:e>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𝑊</m:t>
                                    </m:r>
                                    <m:r>
                                      <a:rPr lang="en-US" altLang="zh-CN" sz="1800" i="1">
                                        <a:effectLst/>
                                        <a:latin typeface="Cambria Math" panose="02040503050406030204" pitchFamily="18" charset="0"/>
                                        <a:ea typeface="宋体" panose="02010600030101010101" pitchFamily="2" charset="-122"/>
                                      </a:rPr>
                                      <m:t>−</m:t>
                                    </m:r>
                                    <m:limUpp>
                                      <m:limUppPr>
                                        <m:ctrlPr>
                                          <a:rPr lang="zh-CN" altLang="zh-CN" sz="1800" i="1">
                                            <a:effectLst/>
                                            <a:latin typeface="Cambria Math" panose="02040503050406030204" pitchFamily="18" charset="0"/>
                                            <a:ea typeface="Cambria Math" panose="02040503050406030204" pitchFamily="18" charset="0"/>
                                          </a:rPr>
                                        </m:ctrlPr>
                                      </m:limUppPr>
                                      <m:e>
                                        <m:r>
                                          <a:rPr lang="en-US" altLang="zh-CN" sz="1800" i="1">
                                            <a:effectLst/>
                                            <a:latin typeface="Cambria Math" panose="02040503050406030204" pitchFamily="18" charset="0"/>
                                            <a:ea typeface="宋体" panose="02010600030101010101" pitchFamily="2" charset="-122"/>
                                          </a:rPr>
                                          <m:t>𝑊</m:t>
                                        </m:r>
                                      </m:e>
                                      <m:lim>
                                        <m:r>
                                          <a:rPr lang="en-US" altLang="zh-CN" sz="1800" i="1">
                                            <a:effectLst/>
                                            <a:latin typeface="Cambria Math" panose="02040503050406030204" pitchFamily="18" charset="0"/>
                                            <a:ea typeface="宋体" panose="02010600030101010101" pitchFamily="2" charset="-122"/>
                                          </a:rPr>
                                          <m:t>~</m:t>
                                        </m:r>
                                      </m:lim>
                                    </m:limUpp>
                                  </m:e>
                                </m:d>
                              </m:e>
                              <m:sub>
                                <m:r>
                                  <a:rPr lang="en-US" altLang="zh-CN" sz="1800" i="1">
                                    <a:effectLst/>
                                    <a:latin typeface="Cambria Math" panose="02040503050406030204" pitchFamily="18" charset="0"/>
                                    <a:ea typeface="宋体" panose="02010600030101010101" pitchFamily="2" charset="-122"/>
                                  </a:rPr>
                                  <m:t>𝐹</m:t>
                                </m:r>
                              </m:sub>
                              <m:sup>
                                <m:r>
                                  <a:rPr lang="en-US" altLang="zh-CN" sz="1800" i="1">
                                    <a:effectLst/>
                                    <a:latin typeface="Cambria Math" panose="02040503050406030204" pitchFamily="18" charset="0"/>
                                    <a:ea typeface="宋体" panose="02010600030101010101" pitchFamily="2" charset="-122"/>
                                  </a:rPr>
                                  <m:t>2</m:t>
                                </m:r>
                              </m:sup>
                            </m:sSubSup>
                          </m:num>
                          <m:den>
                            <m:sSubSup>
                              <m:sSubSupPr>
                                <m:ctrlPr>
                                  <a:rPr lang="zh-CN" altLang="zh-CN" sz="1800" i="1">
                                    <a:effectLst/>
                                    <a:latin typeface="Cambria Math" panose="02040503050406030204" pitchFamily="18" charset="0"/>
                                    <a:ea typeface="Cambria Math" panose="02040503050406030204" pitchFamily="18" charset="0"/>
                                  </a:rPr>
                                </m:ctrlPr>
                              </m:sSubSupPr>
                              <m:e>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𝑊</m:t>
                                    </m:r>
                                  </m:e>
                                </m:d>
                              </m:e>
                              <m:sub>
                                <m:r>
                                  <a:rPr lang="en-US" altLang="zh-CN" sz="1800" i="1">
                                    <a:effectLst/>
                                    <a:latin typeface="Cambria Math" panose="02040503050406030204" pitchFamily="18" charset="0"/>
                                    <a:ea typeface="宋体" panose="02010600030101010101" pitchFamily="2" charset="-122"/>
                                  </a:rPr>
                                  <m:t>𝐹</m:t>
                                </m:r>
                              </m:sub>
                              <m:sup>
                                <m:r>
                                  <a:rPr lang="en-US" altLang="zh-CN" sz="1800" i="1">
                                    <a:effectLst/>
                                    <a:latin typeface="Cambria Math" panose="02040503050406030204" pitchFamily="18" charset="0"/>
                                    <a:ea typeface="宋体" panose="02010600030101010101" pitchFamily="2" charset="-122"/>
                                  </a:rPr>
                                  <m:t>2</m:t>
                                </m:r>
                              </m:sup>
                            </m:sSubSup>
                          </m:den>
                        </m:f>
                      </m:e>
                    </m:eqArr>
                  </m:oMath>
                </a14:m>
                <a:endParaRPr lang="zh-CN" altLang="zh-CN" sz="1800" dirty="0">
                  <a:effectLst/>
                  <a:latin typeface="Times New Roman" panose="02020603050405020304" pitchFamily="18" charset="0"/>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42825F8A-9E63-44AD-8FD4-0D8259CB0992}"/>
                  </a:ext>
                </a:extLst>
              </p:cNvPr>
              <p:cNvSpPr txBox="1">
                <a:spLocks noRot="1" noChangeAspect="1" noMove="1" noResize="1" noEditPoints="1" noAdjustHandles="1" noChangeArrowheads="1" noChangeShapeType="1" noTextEdit="1"/>
              </p:cNvSpPr>
              <p:nvPr/>
            </p:nvSpPr>
            <p:spPr>
              <a:xfrm>
                <a:off x="1200150" y="2846896"/>
                <a:ext cx="4105275" cy="1402307"/>
              </a:xfrm>
              <a:prstGeom prst="rect">
                <a:avLst/>
              </a:prstGeom>
              <a:blipFill>
                <a:blip r:embed="rId6"/>
                <a:stretch>
                  <a:fillRect l="-1337" r="-1189"/>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C9EBBC02-1A53-466A-BFB6-326E21E6E90E}"/>
              </a:ext>
            </a:extLst>
          </p:cNvPr>
          <p:cNvSpPr/>
          <p:nvPr/>
        </p:nvSpPr>
        <p:spPr>
          <a:xfrm>
            <a:off x="6105525" y="2581274"/>
            <a:ext cx="4714875" cy="2047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5F51781-26E8-48EC-8026-CD3F4E936270}"/>
                  </a:ext>
                </a:extLst>
              </p:cNvPr>
              <p:cNvSpPr txBox="1"/>
              <p:nvPr/>
            </p:nvSpPr>
            <p:spPr>
              <a:xfrm>
                <a:off x="5238750" y="3440646"/>
                <a:ext cx="6096000" cy="769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𝑔</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𝑘</m:t>
                                  </m:r>
                                </m:num>
                                <m:den>
                                  <m:r>
                                    <a:rPr lang="zh-CN" altLang="en-US" i="1">
                                      <a:latin typeface="Cambria Math" panose="02040503050406030204" pitchFamily="18" charset="0"/>
                                    </a:rPr>
                                    <m:t>𝑟</m:t>
                                  </m:r>
                                </m:den>
                              </m:f>
                            </m:e>
                          </m:d>
                        </m:e>
                        <m:sup>
                          <m:r>
                            <a:rPr lang="zh-CN" altLang="en-US" i="0">
                              <a:latin typeface="Cambria Math" panose="02040503050406030204" pitchFamily="18" charset="0"/>
                            </a:rPr>
                            <m:t>2</m:t>
                          </m:r>
                        </m:sup>
                      </m:sSup>
                    </m:oMath>
                  </m:oMathPara>
                </a14:m>
                <a:endParaRPr lang="zh-CN" altLang="en-US" dirty="0"/>
              </a:p>
            </p:txBody>
          </p:sp>
        </mc:Choice>
        <mc:Fallback xmlns="">
          <p:sp>
            <p:nvSpPr>
              <p:cNvPr id="21" name="文本框 20">
                <a:extLst>
                  <a:ext uri="{FF2B5EF4-FFF2-40B4-BE49-F238E27FC236}">
                    <a16:creationId xmlns:a16="http://schemas.microsoft.com/office/drawing/2014/main" id="{D5F51781-26E8-48EC-8026-CD3F4E936270}"/>
                  </a:ext>
                </a:extLst>
              </p:cNvPr>
              <p:cNvSpPr txBox="1">
                <a:spLocks noRot="1" noChangeAspect="1" noMove="1" noResize="1" noEditPoints="1" noAdjustHandles="1" noChangeArrowheads="1" noChangeShapeType="1" noTextEdit="1"/>
              </p:cNvSpPr>
              <p:nvPr/>
            </p:nvSpPr>
            <p:spPr>
              <a:xfrm>
                <a:off x="5238750" y="3440646"/>
                <a:ext cx="6096000" cy="769378"/>
              </a:xfrm>
              <a:prstGeom prst="rect">
                <a:avLst/>
              </a:prstGeom>
              <a:blipFill>
                <a:blip r:embed="rId7"/>
                <a:stretch>
                  <a:fillRect/>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9966EA67-9F91-48A9-ACF7-C88DD0B08E2B}"/>
              </a:ext>
            </a:extLst>
          </p:cNvPr>
          <p:cNvSpPr txBox="1"/>
          <p:nvPr/>
        </p:nvSpPr>
        <p:spPr>
          <a:xfrm>
            <a:off x="6381750" y="2933700"/>
            <a:ext cx="4200525"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用矩阵秩压缩率，以测量矩阵的压缩率</a:t>
            </a:r>
            <a:endParaRPr lang="zh-CN" altLang="en-US" dirty="0"/>
          </a:p>
        </p:txBody>
      </p:sp>
      <p:sp>
        <p:nvSpPr>
          <p:cNvPr id="26" name="文本框 25">
            <a:extLst>
              <a:ext uri="{FF2B5EF4-FFF2-40B4-BE49-F238E27FC236}">
                <a16:creationId xmlns:a16="http://schemas.microsoft.com/office/drawing/2014/main" id="{DE83E072-6DE9-4FBC-8CE6-3B193F999237}"/>
              </a:ext>
            </a:extLst>
          </p:cNvPr>
          <p:cNvSpPr txBox="1"/>
          <p:nvPr/>
        </p:nvSpPr>
        <p:spPr>
          <a:xfrm>
            <a:off x="3038475" y="5217434"/>
            <a:ext cx="5429250" cy="369332"/>
          </a:xfrm>
          <a:prstGeom prst="rect">
            <a:avLst/>
          </a:prstGeom>
          <a:noFill/>
        </p:spPr>
        <p:txBody>
          <a:bodyPr wrap="square" rtlCol="0">
            <a:spAutoFit/>
          </a:bodyPr>
          <a:lstStyle/>
          <a:p>
            <a:r>
              <a:rPr lang="en-US" altLang="zh-CN" dirty="0"/>
              <a:t>Alpha </a:t>
            </a:r>
            <a:r>
              <a:rPr lang="zh-CN" altLang="en-US" dirty="0"/>
              <a:t>是平衡信息保留率和矩阵压缩率的超参数</a:t>
            </a:r>
          </a:p>
        </p:txBody>
      </p:sp>
    </p:spTree>
    <p:extLst>
      <p:ext uri="{BB962C8B-B14F-4D97-AF65-F5344CB8AC3E}">
        <p14:creationId xmlns:p14="http://schemas.microsoft.com/office/powerpoint/2010/main" val="101204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3243196" cy="584775"/>
          </a:xfrm>
          <a:prstGeom prst="rect">
            <a:avLst/>
          </a:prstGeom>
          <a:noFill/>
        </p:spPr>
        <p:txBody>
          <a:bodyPr wrap="none" rtlCol="0">
            <a:spAutoFit/>
          </a:bodyPr>
          <a:lstStyle>
            <a:defPPr>
              <a:defRPr lang="zh-CN"/>
            </a:defPPr>
            <a:lvl1pPr>
              <a:defRPr sz="3200">
                <a:solidFill>
                  <a:schemeClr val="accent3"/>
                </a:solidFill>
                <a:latin typeface="Geometr706 BlkCn BT" panose="020B0706030503030204" pitchFamily="34" charset="0"/>
              </a:defRPr>
            </a:lvl1pPr>
          </a:lstStyle>
          <a:p>
            <a:r>
              <a:rPr lang="zh-CN" altLang="en-US" dirty="0"/>
              <a:t>确定最佳压缩率</a:t>
            </a:r>
            <a:r>
              <a:rPr lang="en-US" altLang="zh-CN" dirty="0"/>
              <a:t>k</a:t>
            </a:r>
            <a:endParaRPr lang="zh-CN" altLang="en-US" dirty="0"/>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9C501DA-7D24-42DA-8AB9-617DA86F0ADB}"/>
                  </a:ext>
                </a:extLst>
              </p:cNvPr>
              <p:cNvSpPr txBox="1"/>
              <p:nvPr/>
            </p:nvSpPr>
            <p:spPr>
              <a:xfrm>
                <a:off x="1028700" y="1017157"/>
                <a:ext cx="9906000" cy="369332"/>
              </a:xfrm>
              <a:prstGeom prst="rect">
                <a:avLst/>
              </a:prstGeom>
              <a:noFill/>
            </p:spPr>
            <p:txBody>
              <a:bodyPr wrap="square">
                <a:spAutoFit/>
              </a:bodyPr>
              <a:lstStyle/>
              <a:p>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kern="0">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表示矩阵信息的损耗速率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（矩阵信息的保留率），</a:t>
                </a:r>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ker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𝑘</m:t>
                        </m:r>
                      </m:e>
                    </m:d>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代表参数矩阵的压缩率</a:t>
                </a:r>
                <a:endParaRPr lang="zh-CN" altLang="en-US" dirty="0"/>
              </a:p>
            </p:txBody>
          </p:sp>
        </mc:Choice>
        <mc:Fallback xmlns="">
          <p:sp>
            <p:nvSpPr>
              <p:cNvPr id="7" name="文本框 6">
                <a:extLst>
                  <a:ext uri="{FF2B5EF4-FFF2-40B4-BE49-F238E27FC236}">
                    <a16:creationId xmlns:a16="http://schemas.microsoft.com/office/drawing/2014/main" id="{D9C501DA-7D24-42DA-8AB9-617DA86F0ADB}"/>
                  </a:ext>
                </a:extLst>
              </p:cNvPr>
              <p:cNvSpPr txBox="1">
                <a:spLocks noRot="1" noChangeAspect="1" noMove="1" noResize="1" noEditPoints="1" noAdjustHandles="1" noChangeArrowheads="1" noChangeShapeType="1" noTextEdit="1"/>
              </p:cNvSpPr>
              <p:nvPr/>
            </p:nvSpPr>
            <p:spPr>
              <a:xfrm>
                <a:off x="1028700" y="1017157"/>
                <a:ext cx="9906000" cy="369332"/>
              </a:xfrm>
              <a:prstGeom prst="rect">
                <a:avLst/>
              </a:prstGeom>
              <a:blipFill>
                <a:blip r:embed="rId3"/>
                <a:stretch>
                  <a:fillRect l="-185" t="-15000"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5E53ED9-9C92-475D-B4C4-3A6900FA9BCE}"/>
                  </a:ext>
                </a:extLst>
              </p:cNvPr>
              <p:cNvSpPr txBox="1"/>
              <p:nvPr/>
            </p:nvSpPr>
            <p:spPr>
              <a:xfrm>
                <a:off x="2371725" y="1565140"/>
                <a:ext cx="6096000" cy="5713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i="1" smtClean="0">
                              <a:solidFill>
                                <a:srgbClr val="836967"/>
                              </a:solidFill>
                              <a:latin typeface="Cambria Math" panose="02040503050406030204" pitchFamily="18" charset="0"/>
                            </a:rPr>
                          </m:ctrlPr>
                        </m:limLowPr>
                        <m:e>
                          <m:r>
                            <a:rPr lang="zh-CN" altLang="en-US" i="1">
                              <a:latin typeface="Cambria Math" panose="02040503050406030204" pitchFamily="18" charset="0"/>
                            </a:rPr>
                            <m:t>𝑚𝑎𝑥</m:t>
                          </m:r>
                        </m:e>
                        <m:lim>
                          <m:r>
                            <a:rPr lang="zh-CN" altLang="en-US" i="1">
                              <a:latin typeface="Cambria Math" panose="02040503050406030204" pitchFamily="18" charset="0"/>
                            </a:rPr>
                            <m:t>𝑘</m:t>
                          </m:r>
                        </m:lim>
                      </m:limLow>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1">
                          <a:latin typeface="Cambria Math" panose="02040503050406030204" pitchFamily="18" charset="0"/>
                        </a:rPr>
                        <m:t>𝑔</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r>
                        <a:rPr lang="zh-CN" altLang="en-US" i="0">
                          <a:latin typeface="Cambria Math" panose="02040503050406030204" pitchFamily="18" charset="0"/>
                        </a:rPr>
                        <m:t>,  </m:t>
                      </m:r>
                      <m:r>
                        <a:rPr lang="zh-CN" altLang="en-US" i="1">
                          <a:latin typeface="Cambria Math" panose="02040503050406030204" pitchFamily="18" charset="0"/>
                        </a:rPr>
                        <m:t>𝑤h𝑒𝑟𝑒</m:t>
                      </m:r>
                      <m:r>
                        <a:rPr lang="zh-CN" altLang="en-US" i="0">
                          <a:latin typeface="Cambria Math" panose="02040503050406030204" pitchFamily="18" charset="0"/>
                        </a:rPr>
                        <m:t>   0≤</m:t>
                      </m:r>
                      <m:r>
                        <a:rPr lang="zh-CN" altLang="en-US" i="1">
                          <a:latin typeface="Cambria Math" panose="02040503050406030204" pitchFamily="18" charset="0"/>
                        </a:rPr>
                        <m:t>𝑘</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𝑚𝑛</m:t>
                          </m:r>
                        </m:num>
                        <m:den>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+1</m:t>
                          </m:r>
                        </m:den>
                      </m:f>
                      <m:r>
                        <a:rPr lang="zh-CN" altLang="en-US" i="0">
                          <a:latin typeface="Cambria Math" panose="02040503050406030204" pitchFamily="18" charset="0"/>
                        </a:rPr>
                        <m:t>.</m:t>
                      </m:r>
                    </m:oMath>
                  </m:oMathPara>
                </a14:m>
                <a:endParaRPr lang="zh-CN" altLang="en-US" dirty="0"/>
              </a:p>
            </p:txBody>
          </p:sp>
        </mc:Choice>
        <mc:Fallback xmlns="">
          <p:sp>
            <p:nvSpPr>
              <p:cNvPr id="9" name="文本框 8">
                <a:extLst>
                  <a:ext uri="{FF2B5EF4-FFF2-40B4-BE49-F238E27FC236}">
                    <a16:creationId xmlns:a16="http://schemas.microsoft.com/office/drawing/2014/main" id="{A5E53ED9-9C92-475D-B4C4-3A6900FA9BCE}"/>
                  </a:ext>
                </a:extLst>
              </p:cNvPr>
              <p:cNvSpPr txBox="1">
                <a:spLocks noRot="1" noChangeAspect="1" noMove="1" noResize="1" noEditPoints="1" noAdjustHandles="1" noChangeArrowheads="1" noChangeShapeType="1" noTextEdit="1"/>
              </p:cNvSpPr>
              <p:nvPr/>
            </p:nvSpPr>
            <p:spPr>
              <a:xfrm>
                <a:off x="2371725" y="1565140"/>
                <a:ext cx="6096000" cy="571310"/>
              </a:xfrm>
              <a:prstGeom prst="rect">
                <a:avLst/>
              </a:prstGeom>
              <a:blipFill>
                <a:blip r:embed="rId4"/>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2B3433D-5820-42F5-9A2A-D195DA54F909}"/>
              </a:ext>
            </a:extLst>
          </p:cNvPr>
          <p:cNvSpPr txBox="1"/>
          <p:nvPr/>
        </p:nvSpPr>
        <p:spPr>
          <a:xfrm>
            <a:off x="1543050" y="1666129"/>
            <a:ext cx="7715250" cy="369332"/>
          </a:xfrm>
          <a:prstGeom prst="rect">
            <a:avLst/>
          </a:prstGeom>
          <a:noFill/>
        </p:spPr>
        <p:txBody>
          <a:bodyPr wrap="square">
            <a:spAutoFit/>
          </a:bodyPr>
          <a:lstStyle/>
          <a:p>
            <a:r>
              <a:rPr lang="zh-CN" altLang="en-US" dirty="0"/>
              <a:t>优化目标：</a:t>
            </a:r>
          </a:p>
        </p:txBody>
      </p:sp>
      <p:sp>
        <p:nvSpPr>
          <p:cNvPr id="2" name="文本框 1">
            <a:extLst>
              <a:ext uri="{FF2B5EF4-FFF2-40B4-BE49-F238E27FC236}">
                <a16:creationId xmlns:a16="http://schemas.microsoft.com/office/drawing/2014/main" id="{81A9D317-4CF0-4EBC-9611-131933056536}"/>
              </a:ext>
            </a:extLst>
          </p:cNvPr>
          <p:cNvSpPr txBox="1"/>
          <p:nvPr/>
        </p:nvSpPr>
        <p:spPr>
          <a:xfrm>
            <a:off x="1114425" y="2390775"/>
            <a:ext cx="893445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对目标函数求偏导：</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B15D6FB-2B0F-4C6B-AA34-47B98051B5FB}"/>
                  </a:ext>
                </a:extLst>
              </p:cNvPr>
              <p:cNvSpPr txBox="1"/>
              <p:nvPr/>
            </p:nvSpPr>
            <p:spPr>
              <a:xfrm>
                <a:off x="1819559" y="2845390"/>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m:t>
                      </m:r>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r>
                        <a:rPr lang="zh-CN" altLang="en-US" i="0">
                          <a:latin typeface="Cambria Math" panose="02040503050406030204" pitchFamily="18" charset="0"/>
                        </a:rPr>
                        <m:t>=−</m:t>
                      </m:r>
                      <m:r>
                        <a:rPr lang="zh-CN" altLang="en-US" i="1">
                          <a:latin typeface="Cambria Math" panose="02040503050406030204" pitchFamily="18" charset="0"/>
                        </a:rPr>
                        <m:t>𝛼</m:t>
                      </m:r>
                      <m:r>
                        <m:rPr>
                          <m:sty m:val="p"/>
                        </m:rPr>
                        <a:rPr lang="zh-CN" altLang="en-US" i="0">
                          <a:latin typeface="Cambria Math" panose="02040503050406030204" pitchFamily="18" charset="0"/>
                        </a:rPr>
                        <m:t>∇</m:t>
                      </m:r>
                      <m:r>
                        <a:rPr lang="zh-CN" altLang="en-US" i="1">
                          <a:latin typeface="Cambria Math" panose="02040503050406030204" pitchFamily="18" charset="0"/>
                        </a:rPr>
                        <m:t>𝑔</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oMath>
                  </m:oMathPara>
                </a14:m>
                <a:endParaRPr lang="zh-CN" altLang="en-US" dirty="0"/>
              </a:p>
            </p:txBody>
          </p:sp>
        </mc:Choice>
        <mc:Fallback xmlns="">
          <p:sp>
            <p:nvSpPr>
              <p:cNvPr id="19" name="文本框 18">
                <a:extLst>
                  <a:ext uri="{FF2B5EF4-FFF2-40B4-BE49-F238E27FC236}">
                    <a16:creationId xmlns:a16="http://schemas.microsoft.com/office/drawing/2014/main" id="{7B15D6FB-2B0F-4C6B-AA34-47B98051B5FB}"/>
                  </a:ext>
                </a:extLst>
              </p:cNvPr>
              <p:cNvSpPr txBox="1">
                <a:spLocks noRot="1" noChangeAspect="1" noMove="1" noResize="1" noEditPoints="1" noAdjustHandles="1" noChangeArrowheads="1" noChangeShapeType="1" noTextEdit="1"/>
              </p:cNvSpPr>
              <p:nvPr/>
            </p:nvSpPr>
            <p:spPr>
              <a:xfrm>
                <a:off x="1819559" y="2845390"/>
                <a:ext cx="6096000" cy="369332"/>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921A5D3-39BD-4FA7-A830-F4FFCFEC7F9C}"/>
                  </a:ext>
                </a:extLst>
              </p:cNvPr>
              <p:cNvSpPr txBox="1"/>
              <p:nvPr/>
            </p:nvSpPr>
            <p:spPr>
              <a:xfrm>
                <a:off x="1114425" y="4302520"/>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最优</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满足</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20" name="文本框 19">
                <a:extLst>
                  <a:ext uri="{FF2B5EF4-FFF2-40B4-BE49-F238E27FC236}">
                    <a16:creationId xmlns:a16="http://schemas.microsoft.com/office/drawing/2014/main" id="{B921A5D3-39BD-4FA7-A830-F4FFCFEC7F9C}"/>
                  </a:ext>
                </a:extLst>
              </p:cNvPr>
              <p:cNvSpPr txBox="1">
                <a:spLocks noRot="1" noChangeAspect="1" noMove="1" noResize="1" noEditPoints="1" noAdjustHandles="1" noChangeArrowheads="1" noChangeShapeType="1" noTextEdit="1"/>
              </p:cNvSpPr>
              <p:nvPr/>
            </p:nvSpPr>
            <p:spPr>
              <a:xfrm>
                <a:off x="1114425" y="4302520"/>
                <a:ext cx="6096000" cy="369332"/>
              </a:xfrm>
              <a:prstGeom prst="rect">
                <a:avLst/>
              </a:prstGeom>
              <a:blipFill>
                <a:blip r:embed="rId6"/>
                <a:stretch>
                  <a:fillRect l="-900" t="-15000"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54228AD-AA67-4550-8579-57721C6F850C}"/>
                  </a:ext>
                </a:extLst>
              </p:cNvPr>
              <p:cNvSpPr txBox="1"/>
              <p:nvPr/>
            </p:nvSpPr>
            <p:spPr>
              <a:xfrm>
                <a:off x="1819559" y="4687723"/>
                <a:ext cx="6096000" cy="8905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2</m:t>
                          </m:r>
                          <m:r>
                            <a:rPr lang="zh-CN" altLang="en-US" i="1">
                              <a:latin typeface="Cambria Math" panose="02040503050406030204" pitchFamily="18" charset="0"/>
                            </a:rPr>
                            <m:t>𝑟</m:t>
                          </m:r>
                          <m:r>
                            <a:rPr lang="zh-CN" altLang="en-US" i="0">
                              <a:latin typeface="Cambria Math" panose="02040503050406030204" pitchFamily="18" charset="0"/>
                            </a:rPr>
                            <m:t>+1</m:t>
                          </m:r>
                        </m:e>
                      </m:d>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𝑛</m:t>
                                  </m:r>
                                </m:e>
                              </m:d>
                            </m:e>
                          </m:func>
                        </m:sup>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e>
                      </m:nary>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𝑟</m:t>
                          </m:r>
                        </m:e>
                        <m:sup>
                          <m:r>
                            <a:rPr lang="zh-CN" altLang="en-US" i="0">
                              <a:latin typeface="Cambria Math" panose="02040503050406030204" pitchFamily="18" charset="0"/>
                            </a:rPr>
                            <m:t>2</m:t>
                          </m:r>
                        </m:sup>
                      </m:sSup>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i="0">
                              <a:latin typeface="Cambria Math" panose="02040503050406030204" pitchFamily="18" charset="0"/>
                            </a:rPr>
                            <m:t>2</m:t>
                          </m:r>
                        </m:sup>
                      </m:sSubSup>
                      <m:r>
                        <a:rPr lang="zh-CN" altLang="en-US" i="0">
                          <a:latin typeface="Cambria Math" panose="02040503050406030204" pitchFamily="18" charset="0"/>
                        </a:rPr>
                        <m:t>+2</m:t>
                      </m:r>
                      <m:r>
                        <a:rPr lang="zh-CN" altLang="en-US" i="1">
                          <a:latin typeface="Cambria Math" panose="02040503050406030204" pitchFamily="18" charset="0"/>
                        </a:rPr>
                        <m:t>𝛼</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𝑛</m:t>
                                  </m:r>
                                </m:e>
                              </m:d>
                            </m:e>
                          </m:func>
                        </m:sup>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𝑖</m:t>
                              </m:r>
                            </m:sub>
                            <m:sup>
                              <m:r>
                                <a:rPr lang="zh-CN" altLang="en-US" i="0">
                                  <a:latin typeface="Cambria Math" panose="02040503050406030204" pitchFamily="18" charset="0"/>
                                </a:rPr>
                                <m:t>2</m:t>
                              </m:r>
                            </m:sup>
                          </m:sSubSup>
                        </m:e>
                      </m:nary>
                      <m:r>
                        <a:rPr lang="zh-CN" altLang="en-US" i="1">
                          <a:latin typeface="Cambria Math" panose="02040503050406030204" pitchFamily="18" charset="0"/>
                        </a:rPr>
                        <m:t>𝑘</m:t>
                      </m:r>
                      <m:r>
                        <a:rPr lang="zh-CN" altLang="en-US" i="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54228AD-AA67-4550-8579-57721C6F850C}"/>
                  </a:ext>
                </a:extLst>
              </p:cNvPr>
              <p:cNvSpPr txBox="1">
                <a:spLocks noRot="1" noChangeAspect="1" noMove="1" noResize="1" noEditPoints="1" noAdjustHandles="1" noChangeArrowheads="1" noChangeShapeType="1" noTextEdit="1"/>
              </p:cNvSpPr>
              <p:nvPr/>
            </p:nvSpPr>
            <p:spPr>
              <a:xfrm>
                <a:off x="1819559" y="4687723"/>
                <a:ext cx="6096000" cy="8905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9B35207-F0CE-4A66-BEEA-CEA5A586C2C8}"/>
                  </a:ext>
                </a:extLst>
              </p:cNvPr>
              <p:cNvSpPr txBox="1"/>
              <p:nvPr/>
            </p:nvSpPr>
            <p:spPr>
              <a:xfrm>
                <a:off x="2114550" y="3379223"/>
                <a:ext cx="3619500" cy="662169"/>
              </a:xfrm>
              <a:prstGeom prst="rect">
                <a:avLst/>
              </a:prstGeom>
              <a:noFill/>
            </p:spPr>
            <p:txBody>
              <a:bodyPr wrap="square">
                <a:spAutoFit/>
              </a:bodyPr>
              <a:lstStyle/>
              <a:p>
                <a14:m>
                  <m:oMath xmlns:m="http://schemas.openxmlformats.org/officeDocument/2006/math">
                    <m:r>
                      <m:rPr>
                        <m:sty m:val="p"/>
                      </m:rPr>
                      <a:rPr lang="zh-CN" altLang="en-US" smtClean="0">
                        <a:latin typeface="Cambria Math" panose="02040503050406030204" pitchFamily="18" charset="0"/>
                      </a:rPr>
                      <m:t>∇</m:t>
                    </m:r>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oMath>
                </a14:m>
                <a:r>
                  <a:rPr lang="en-US" altLang="zh-CN" dirty="0"/>
                  <a:t>= f(k)-f(k-1)</a:t>
                </a:r>
                <a:r>
                  <a:rPr lang="zh-CN" altLang="en-US" dirty="0"/>
                  <a:t> </a:t>
                </a:r>
                <a14:m>
                  <m:oMath xmlns:m="http://schemas.openxmlformats.org/officeDocument/2006/math">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𝑘</m:t>
                            </m:r>
                          </m:sub>
                          <m:sup>
                            <m:r>
                              <a:rPr lang="zh-CN" altLang="en-US">
                                <a:latin typeface="Cambria Math" panose="02040503050406030204" pitchFamily="18" charset="0"/>
                              </a:rPr>
                              <m:t>2</m:t>
                            </m:r>
                          </m:sup>
                        </m:sSubSup>
                      </m:num>
                      <m:den>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min</m:t>
                                </m:r>
                              </m:fName>
                              <m:e>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𝑚</m:t>
                                    </m:r>
                                    <m:r>
                                      <a:rPr lang="zh-CN" altLang="en-US">
                                        <a:latin typeface="Cambria Math" panose="02040503050406030204" pitchFamily="18" charset="0"/>
                                      </a:rPr>
                                      <m:t>,</m:t>
                                    </m:r>
                                    <m:r>
                                      <a:rPr lang="zh-CN" altLang="en-US" i="1">
                                        <a:latin typeface="Cambria Math" panose="02040503050406030204" pitchFamily="18" charset="0"/>
                                      </a:rPr>
                                      <m:t>𝑛</m:t>
                                    </m:r>
                                  </m:e>
                                </m:d>
                              </m:e>
                            </m:func>
                          </m:sup>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𝑖</m:t>
                                </m:r>
                              </m:sub>
                              <m:sup>
                                <m:r>
                                  <a:rPr lang="zh-CN" altLang="en-US">
                                    <a:latin typeface="Cambria Math" panose="02040503050406030204" pitchFamily="18" charset="0"/>
                                  </a:rPr>
                                  <m:t>2</m:t>
                                </m:r>
                              </m:sup>
                            </m:sSubSup>
                          </m:e>
                        </m:nary>
                      </m:den>
                    </m:f>
                  </m:oMath>
                </a14:m>
                <a:r>
                  <a:rPr lang="en-US" altLang="zh-CN" dirty="0"/>
                  <a:t> </a:t>
                </a:r>
                <a:endParaRPr lang="zh-CN" altLang="en-US" dirty="0"/>
              </a:p>
            </p:txBody>
          </p:sp>
        </mc:Choice>
        <mc:Fallback xmlns="">
          <p:sp>
            <p:nvSpPr>
              <p:cNvPr id="11" name="文本框 10">
                <a:extLst>
                  <a:ext uri="{FF2B5EF4-FFF2-40B4-BE49-F238E27FC236}">
                    <a16:creationId xmlns:a16="http://schemas.microsoft.com/office/drawing/2014/main" id="{89B35207-F0CE-4A66-BEEA-CEA5A586C2C8}"/>
                  </a:ext>
                </a:extLst>
              </p:cNvPr>
              <p:cNvSpPr txBox="1">
                <a:spLocks noRot="1" noChangeAspect="1" noMove="1" noResize="1" noEditPoints="1" noAdjustHandles="1" noChangeArrowheads="1" noChangeShapeType="1" noTextEdit="1"/>
              </p:cNvSpPr>
              <p:nvPr/>
            </p:nvSpPr>
            <p:spPr>
              <a:xfrm>
                <a:off x="2114550" y="3379223"/>
                <a:ext cx="3619500" cy="66216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3DC65B9-460F-4774-9FDA-C28975587F26}"/>
                  </a:ext>
                </a:extLst>
              </p:cNvPr>
              <p:cNvSpPr txBox="1"/>
              <p:nvPr/>
            </p:nvSpPr>
            <p:spPr>
              <a:xfrm>
                <a:off x="5162550" y="3403810"/>
                <a:ext cx="6096000" cy="628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m:t>
                      </m:r>
                      <m:r>
                        <a:rPr lang="zh-CN" altLang="en-US" i="1">
                          <a:latin typeface="Cambria Math" panose="02040503050406030204" pitchFamily="18" charset="0"/>
                        </a:rPr>
                        <m:t>𝑔</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𝛼</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2</m:t>
                              </m:r>
                              <m:r>
                                <a:rPr lang="zh-CN" altLang="en-US" i="1">
                                  <a:latin typeface="Cambria Math" panose="02040503050406030204" pitchFamily="18" charset="0"/>
                                </a:rPr>
                                <m:t>𝑘</m:t>
                              </m:r>
                              <m:r>
                                <a:rPr lang="zh-CN" altLang="en-US" i="0">
                                  <a:latin typeface="Cambria Math" panose="02040503050406030204" pitchFamily="18" charset="0"/>
                                </a:rPr>
                                <m:t>−2</m:t>
                              </m:r>
                              <m:r>
                                <a:rPr lang="zh-CN" altLang="en-US" i="1">
                                  <a:latin typeface="Cambria Math" panose="02040503050406030204" pitchFamily="18" charset="0"/>
                                </a:rPr>
                                <m:t>𝑟</m:t>
                              </m:r>
                              <m:r>
                                <a:rPr lang="zh-CN" altLang="en-US" i="0">
                                  <a:latin typeface="Cambria Math" panose="02040503050406030204" pitchFamily="18" charset="0"/>
                                </a:rPr>
                                <m:t>−1</m:t>
                              </m:r>
                            </m:e>
                          </m:d>
                        </m:num>
                        <m:den>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𝑟</m:t>
                              </m:r>
                            </m:e>
                            <m:sup>
                              <m:r>
                                <a:rPr lang="zh-CN" altLang="en-US" i="0">
                                  <a:latin typeface="Cambria Math" panose="02040503050406030204" pitchFamily="18" charset="0"/>
                                </a:rPr>
                                <m:t>2</m:t>
                              </m:r>
                            </m:sup>
                          </m:sSup>
                        </m:den>
                      </m:f>
                    </m:oMath>
                  </m:oMathPara>
                </a14:m>
                <a:endParaRPr lang="zh-CN" altLang="en-US" dirty="0"/>
              </a:p>
            </p:txBody>
          </p:sp>
        </mc:Choice>
        <mc:Fallback xmlns="">
          <p:sp>
            <p:nvSpPr>
              <p:cNvPr id="12" name="文本框 11">
                <a:extLst>
                  <a:ext uri="{FF2B5EF4-FFF2-40B4-BE49-F238E27FC236}">
                    <a16:creationId xmlns:a16="http://schemas.microsoft.com/office/drawing/2014/main" id="{43DC65B9-460F-4774-9FDA-C28975587F26}"/>
                  </a:ext>
                </a:extLst>
              </p:cNvPr>
              <p:cNvSpPr txBox="1">
                <a:spLocks noRot="1" noChangeAspect="1" noMove="1" noResize="1" noEditPoints="1" noAdjustHandles="1" noChangeArrowheads="1" noChangeShapeType="1" noTextEdit="1"/>
              </p:cNvSpPr>
              <p:nvPr/>
            </p:nvSpPr>
            <p:spPr>
              <a:xfrm>
                <a:off x="5162550" y="3403810"/>
                <a:ext cx="6096000" cy="628057"/>
              </a:xfrm>
              <a:prstGeom prst="rect">
                <a:avLst/>
              </a:prstGeom>
              <a:blipFill>
                <a:blip r:embed="rId9"/>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EB23BDDD-B132-4E02-A91B-BB6D0C0B4E8C}"/>
              </a:ext>
            </a:extLst>
          </p:cNvPr>
          <p:cNvSpPr/>
          <p:nvPr/>
        </p:nvSpPr>
        <p:spPr>
          <a:xfrm>
            <a:off x="865855" y="795141"/>
            <a:ext cx="9040146" cy="13920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5C6B5DF-F89B-4DB1-A479-ACEC900A170E}"/>
              </a:ext>
            </a:extLst>
          </p:cNvPr>
          <p:cNvSpPr/>
          <p:nvPr/>
        </p:nvSpPr>
        <p:spPr>
          <a:xfrm>
            <a:off x="865855" y="2397578"/>
            <a:ext cx="9040146" cy="1634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15" name="矩形 14">
            <a:extLst>
              <a:ext uri="{FF2B5EF4-FFF2-40B4-BE49-F238E27FC236}">
                <a16:creationId xmlns:a16="http://schemas.microsoft.com/office/drawing/2014/main" id="{0A59E810-94B0-47F1-BF61-625145F2311A}"/>
              </a:ext>
            </a:extLst>
          </p:cNvPr>
          <p:cNvSpPr/>
          <p:nvPr/>
        </p:nvSpPr>
        <p:spPr>
          <a:xfrm>
            <a:off x="865855" y="4302520"/>
            <a:ext cx="9040146" cy="1501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0803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961" y="86593"/>
            <a:ext cx="3467616" cy="584775"/>
          </a:xfrm>
          <a:prstGeom prst="rect">
            <a:avLst/>
          </a:prstGeom>
          <a:noFill/>
        </p:spPr>
        <p:txBody>
          <a:bodyPr wrap="none" rtlCol="0">
            <a:spAutoFit/>
          </a:bodyPr>
          <a:lstStyle>
            <a:defPPr>
              <a:defRPr lang="zh-CN"/>
            </a:defPPr>
            <a:lvl1pPr>
              <a:defRPr sz="3200">
                <a:solidFill>
                  <a:schemeClr val="accent3"/>
                </a:solidFill>
                <a:latin typeface="Geometr706 BlkCn BT" panose="020B0706030503030204" pitchFamily="34" charset="0"/>
              </a:defRPr>
            </a:lvl1pPr>
          </a:lstStyle>
          <a:p>
            <a:r>
              <a:rPr lang="zh-CN" altLang="zh-CN" dirty="0"/>
              <a:t>训练低秩参数矩阵</a:t>
            </a:r>
            <a:endParaRPr lang="zh-CN" altLang="en-US" dirty="0"/>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45" y="35083"/>
            <a:ext cx="1003280" cy="1003280"/>
          </a:xfrm>
          <a:prstGeom prst="rect">
            <a:avLst/>
          </a:prstGeom>
        </p:spPr>
      </p:pic>
      <p:sp>
        <p:nvSpPr>
          <p:cNvPr id="7" name="文本框 6">
            <a:extLst>
              <a:ext uri="{FF2B5EF4-FFF2-40B4-BE49-F238E27FC236}">
                <a16:creationId xmlns:a16="http://schemas.microsoft.com/office/drawing/2014/main" id="{618F109B-F94E-449F-953C-96097E29A936}"/>
              </a:ext>
            </a:extLst>
          </p:cNvPr>
          <p:cNvSpPr txBox="1"/>
          <p:nvPr/>
        </p:nvSpPr>
        <p:spPr>
          <a:xfrm>
            <a:off x="866775" y="1586210"/>
            <a:ext cx="9105900" cy="646331"/>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它带来了更高的泛化性能。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客户端上传参数的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阶段</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发送的分解矩阵被截断不会造成太多的精度损失。</a:t>
            </a:r>
            <a:endParaRPr lang="zh-CN" altLang="en-US" dirty="0"/>
          </a:p>
        </p:txBody>
      </p:sp>
      <p:sp>
        <p:nvSpPr>
          <p:cNvPr id="3" name="文本框 2">
            <a:extLst>
              <a:ext uri="{FF2B5EF4-FFF2-40B4-BE49-F238E27FC236}">
                <a16:creationId xmlns:a16="http://schemas.microsoft.com/office/drawing/2014/main" id="{FBCE7C81-B550-485A-9BC4-F8A2105167BF}"/>
              </a:ext>
            </a:extLst>
          </p:cNvPr>
          <p:cNvSpPr txBox="1"/>
          <p:nvPr/>
        </p:nvSpPr>
        <p:spPr>
          <a:xfrm>
            <a:off x="581025" y="1223029"/>
            <a:ext cx="1228725" cy="369332"/>
          </a:xfrm>
          <a:prstGeom prst="rect">
            <a:avLst/>
          </a:prstGeom>
          <a:noFill/>
        </p:spPr>
        <p:txBody>
          <a:bodyPr wrap="square" rtlCol="0">
            <a:spAutoFit/>
          </a:bodyPr>
          <a:lstStyle/>
          <a:p>
            <a:r>
              <a:rPr lang="zh-CN" altLang="en-US" dirty="0"/>
              <a:t>目的：</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1DD161D-9FEC-4ABD-85F5-CA446EF52769}"/>
                  </a:ext>
                </a:extLst>
              </p:cNvPr>
              <p:cNvSpPr txBox="1"/>
              <p:nvPr/>
            </p:nvSpPr>
            <p:spPr>
              <a:xfrm>
                <a:off x="74652" y="2411056"/>
                <a:ext cx="35909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损失</m:t>
                          </m:r>
                          <m:r>
                            <a:rPr lang="zh-CN" altLang="en-US" i="1" smtClean="0">
                              <a:latin typeface="Cambria Math" panose="02040503050406030204" pitchFamily="18" charset="0"/>
                            </a:rPr>
                            <m:t>函数</m:t>
                          </m:r>
                          <m:r>
                            <a:rPr lang="zh-CN" altLang="en-US" i="1">
                              <a:latin typeface="Cambria Math" panose="02040503050406030204" pitchFamily="18" charset="0"/>
                            </a:rPr>
                            <m:t>：</m:t>
                          </m:r>
                          <m:r>
                            <m:rPr>
                              <m:sty m:val="p"/>
                            </m:rPr>
                            <a:rPr lang="zh-CN" altLang="en-US">
                              <a:latin typeface="Cambria Math" panose="02040503050406030204" pitchFamily="18" charset="0"/>
                            </a:rPr>
                            <m:t>min</m:t>
                          </m:r>
                        </m:fName>
                        <m:e>
                          <m:r>
                            <a:rPr lang="zh-CN" altLang="en-US" i="1">
                              <a:latin typeface="Cambria Math" panose="02040503050406030204" pitchFamily="18" charset="0"/>
                            </a:rPr>
                            <m:t>𝑙</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𝑤</m:t>
                              </m:r>
                            </m:e>
                          </m:d>
                        </m:e>
                      </m:func>
                    </m:oMath>
                  </m:oMathPara>
                </a14:m>
                <a:endParaRPr lang="zh-CN" altLang="en-US" dirty="0"/>
              </a:p>
            </p:txBody>
          </p:sp>
        </mc:Choice>
        <mc:Fallback xmlns="">
          <p:sp>
            <p:nvSpPr>
              <p:cNvPr id="10" name="文本框 9">
                <a:extLst>
                  <a:ext uri="{FF2B5EF4-FFF2-40B4-BE49-F238E27FC236}">
                    <a16:creationId xmlns:a16="http://schemas.microsoft.com/office/drawing/2014/main" id="{31DD161D-9FEC-4ABD-85F5-CA446EF52769}"/>
                  </a:ext>
                </a:extLst>
              </p:cNvPr>
              <p:cNvSpPr txBox="1">
                <a:spLocks noRot="1" noChangeAspect="1" noMove="1" noResize="1" noEditPoints="1" noAdjustHandles="1" noChangeArrowheads="1" noChangeShapeType="1" noTextEdit="1"/>
              </p:cNvSpPr>
              <p:nvPr/>
            </p:nvSpPr>
            <p:spPr>
              <a:xfrm>
                <a:off x="74652" y="2411056"/>
                <a:ext cx="3590925" cy="369332"/>
              </a:xfrm>
              <a:prstGeom prst="rect">
                <a:avLst/>
              </a:prstGeom>
              <a:blipFill>
                <a:blip r:embed="rId3"/>
                <a:stretch>
                  <a:fillRect b="-1166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48099A6-F2F1-4A8A-BD64-266EB4999B88}"/>
              </a:ext>
            </a:extLst>
          </p:cNvPr>
          <p:cNvSpPr txBox="1"/>
          <p:nvPr/>
        </p:nvSpPr>
        <p:spPr>
          <a:xfrm>
            <a:off x="303252" y="2962717"/>
            <a:ext cx="3590925" cy="369332"/>
          </a:xfrm>
          <a:prstGeom prst="rect">
            <a:avLst/>
          </a:prstGeom>
          <a:noFill/>
        </p:spPr>
        <p:txBody>
          <a:bodyPr wrap="square">
            <a:spAutoFit/>
          </a:bodyPr>
          <a:lstStyle/>
          <a:p>
            <a:r>
              <a:rPr lang="zh-CN" altLang="en-US" dirty="0"/>
              <a:t>       正则化项：</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BA192F6-749F-4CAB-AABE-B1A5509F5A3E}"/>
                  </a:ext>
                </a:extLst>
              </p:cNvPr>
              <p:cNvSpPr txBox="1"/>
              <p:nvPr/>
            </p:nvSpPr>
            <p:spPr>
              <a:xfrm>
                <a:off x="2722601" y="3341574"/>
                <a:ext cx="26003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𝜆</m:t>
                      </m:r>
                      <m:sSub>
                        <m:sSubPr>
                          <m:ctrlPr>
                            <a:rPr lang="zh-CN" altLang="en-US" i="1">
                              <a:solidFill>
                                <a:srgbClr val="836967"/>
                              </a:solidFill>
                              <a:latin typeface="Cambria Math" panose="02040503050406030204" pitchFamily="18" charset="0"/>
                            </a:rPr>
                          </m:ctrlPr>
                        </m:sSubPr>
                        <m:e>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𝑊</m:t>
                              </m:r>
                            </m:e>
                          </m:d>
                        </m:e>
                        <m:sub>
                          <m:r>
                            <a:rPr lang="zh-CN" altLang="en-US" i="0">
                              <a:latin typeface="Cambria Math" panose="02040503050406030204" pitchFamily="18" charset="0"/>
                            </a:rPr>
                            <m:t>∗</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4BA192F6-749F-4CAB-AABE-B1A5509F5A3E}"/>
                  </a:ext>
                </a:extLst>
              </p:cNvPr>
              <p:cNvSpPr txBox="1">
                <a:spLocks noRot="1" noChangeAspect="1" noMove="1" noResize="1" noEditPoints="1" noAdjustHandles="1" noChangeArrowheads="1" noChangeShapeType="1" noTextEdit="1"/>
              </p:cNvSpPr>
              <p:nvPr/>
            </p:nvSpPr>
            <p:spPr>
              <a:xfrm>
                <a:off x="2722601" y="3341574"/>
                <a:ext cx="2600325" cy="369332"/>
              </a:xfrm>
              <a:prstGeom prst="rect">
                <a:avLst/>
              </a:prstGeom>
              <a:blipFill>
                <a:blip r:embed="rId4"/>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19F171A7-BB01-431D-9688-FA6287413486}"/>
              </a:ext>
            </a:extLst>
          </p:cNvPr>
          <p:cNvSpPr txBox="1"/>
          <p:nvPr/>
        </p:nvSpPr>
        <p:spPr>
          <a:xfrm>
            <a:off x="1870114" y="3351099"/>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核范数低秩</a:t>
            </a:r>
            <a:endParaRPr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9ABB220-E79B-4160-AED3-C02D5264E947}"/>
                  </a:ext>
                </a:extLst>
              </p:cNvPr>
              <p:cNvSpPr txBox="1"/>
              <p:nvPr/>
            </p:nvSpPr>
            <p:spPr>
              <a:xfrm>
                <a:off x="5322926" y="3027933"/>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次梯度为</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Cambria Math" panose="02040503050406030204" pitchFamily="18" charset="0"/>
                      </a:rPr>
                      <m:t>∇</m:t>
                    </m:r>
                    <m:r>
                      <a:rPr lang="en-US" altLang="zh-CN" sz="1800" i="1" kern="100">
                        <a:effectLst/>
                        <a:latin typeface="Cambria Math" panose="02040503050406030204" pitchFamily="18" charset="0"/>
                        <a:ea typeface="宋体" panose="02010600030101010101" pitchFamily="2" charset="-122"/>
                        <a:cs typeface="Cambria Math" panose="02040503050406030204" pitchFamily="18" charset="0"/>
                      </a:rPr>
                      <m:t>𝑙</m:t>
                    </m:r>
                    <m:r>
                      <a:rPr lang="en-US" altLang="zh-CN" sz="1800" i="1" kern="100">
                        <a:effectLst/>
                        <a:latin typeface="Cambria Math" panose="02040503050406030204" pitchFamily="18" charset="0"/>
                        <a:ea typeface="宋体" panose="02010600030101010101" pitchFamily="2" charset="-122"/>
                        <a:cs typeface="Cambria Math" panose="02040503050406030204" pitchFamily="18" charset="0"/>
                      </a:rPr>
                      <m:t>+</m:t>
                    </m:r>
                    <m:r>
                      <a:rPr lang="en-US" altLang="zh-CN" sz="1800" i="1" kern="100">
                        <a:effectLst/>
                        <a:latin typeface="Cambria Math" panose="02040503050406030204" pitchFamily="18" charset="0"/>
                        <a:ea typeface="宋体" panose="02010600030101010101" pitchFamily="2" charset="-122"/>
                        <a:cs typeface="Cambria Math" panose="02040503050406030204" pitchFamily="18" charset="0"/>
                      </a:rPr>
                      <m:t>𝑈</m:t>
                    </m:r>
                    <m:sSup>
                      <m:sSupPr>
                        <m:ctrlPr>
                          <a:rPr lang="zh-CN" altLang="zh-CN"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Cambria Math" panose="02040503050406030204" pitchFamily="18" charset="0"/>
                          </a:rPr>
                          <m:t>𝑉</m:t>
                        </m:r>
                      </m:e>
                      <m:sup>
                        <m:r>
                          <a:rPr lang="en-US" altLang="zh-CN" sz="1800" i="1" kern="100">
                            <a:effectLst/>
                            <a:latin typeface="Cambria Math" panose="02040503050406030204" pitchFamily="18" charset="0"/>
                            <a:ea typeface="宋体" panose="02010600030101010101" pitchFamily="2" charset="-122"/>
                            <a:cs typeface="Cambria Math" panose="02040503050406030204" pitchFamily="18" charset="0"/>
                          </a:rPr>
                          <m:t>𝑇</m:t>
                        </m:r>
                      </m:sup>
                    </m:sSup>
                  </m:oMath>
                </a14:m>
                <a:endParaRPr lang="zh-CN" altLang="en-US" dirty="0"/>
              </a:p>
            </p:txBody>
          </p:sp>
        </mc:Choice>
        <mc:Fallback xmlns="">
          <p:sp>
            <p:nvSpPr>
              <p:cNvPr id="18" name="文本框 17">
                <a:extLst>
                  <a:ext uri="{FF2B5EF4-FFF2-40B4-BE49-F238E27FC236}">
                    <a16:creationId xmlns:a16="http://schemas.microsoft.com/office/drawing/2014/main" id="{79ABB220-E79B-4160-AED3-C02D5264E947}"/>
                  </a:ext>
                </a:extLst>
              </p:cNvPr>
              <p:cNvSpPr txBox="1">
                <a:spLocks noRot="1" noChangeAspect="1" noMove="1" noResize="1" noEditPoints="1" noAdjustHandles="1" noChangeArrowheads="1" noChangeShapeType="1" noTextEdit="1"/>
              </p:cNvSpPr>
              <p:nvPr/>
            </p:nvSpPr>
            <p:spPr>
              <a:xfrm>
                <a:off x="5322926" y="3027933"/>
                <a:ext cx="6096000" cy="369332"/>
              </a:xfrm>
              <a:prstGeom prst="rect">
                <a:avLst/>
              </a:prstGeom>
              <a:blipFill>
                <a:blip r:embed="rId5"/>
                <a:stretch>
                  <a:fillRect l="-800" t="-15000" b="-2166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CCDDFFBC-1F40-4879-BADF-FEA5DA7551EB}"/>
              </a:ext>
            </a:extLst>
          </p:cNvPr>
          <p:cNvSpPr txBox="1"/>
          <p:nvPr/>
        </p:nvSpPr>
        <p:spPr>
          <a:xfrm>
            <a:off x="8429682" y="2907026"/>
            <a:ext cx="2525675" cy="64633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用于不可微目标函数</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，但收敛缓慢</a:t>
            </a:r>
            <a:endParaRPr lang="zh-CN" altLang="en-US" dirty="0"/>
          </a:p>
        </p:txBody>
      </p:sp>
      <p:sp>
        <p:nvSpPr>
          <p:cNvPr id="22" name="文本框 21">
            <a:extLst>
              <a:ext uri="{FF2B5EF4-FFF2-40B4-BE49-F238E27FC236}">
                <a16:creationId xmlns:a16="http://schemas.microsoft.com/office/drawing/2014/main" id="{6664010D-685C-4FD5-B876-9045B1E40DF7}"/>
              </a:ext>
            </a:extLst>
          </p:cNvPr>
          <p:cNvSpPr txBox="1"/>
          <p:nvPr/>
        </p:nvSpPr>
        <p:spPr>
          <a:xfrm>
            <a:off x="5322926" y="3655215"/>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近端梯度算子</a:t>
            </a:r>
            <a:endParaRPr lang="zh-CN" altLang="en-US" dirty="0"/>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02AA16D-6540-4C6A-856F-1989799BEE7E}"/>
                  </a:ext>
                </a:extLst>
              </p:cNvPr>
              <p:cNvSpPr txBox="1"/>
              <p:nvPr/>
            </p:nvSpPr>
            <p:spPr>
              <a:xfrm>
                <a:off x="8448675" y="3526240"/>
                <a:ext cx="3048000" cy="923330"/>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每个小批量梯度下降回合中对参数矩阵</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进行奇异值分解</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，不省时</a:t>
                </a:r>
                <a:endParaRPr lang="zh-CN" altLang="en-US" dirty="0"/>
              </a:p>
            </p:txBody>
          </p:sp>
        </mc:Choice>
        <mc:Fallback xmlns="">
          <p:sp>
            <p:nvSpPr>
              <p:cNvPr id="24" name="文本框 23">
                <a:extLst>
                  <a:ext uri="{FF2B5EF4-FFF2-40B4-BE49-F238E27FC236}">
                    <a16:creationId xmlns:a16="http://schemas.microsoft.com/office/drawing/2014/main" id="{A02AA16D-6540-4C6A-856F-1989799BEE7E}"/>
                  </a:ext>
                </a:extLst>
              </p:cNvPr>
              <p:cNvSpPr txBox="1">
                <a:spLocks noRot="1" noChangeAspect="1" noMove="1" noResize="1" noEditPoints="1" noAdjustHandles="1" noChangeArrowheads="1" noChangeShapeType="1" noTextEdit="1"/>
              </p:cNvSpPr>
              <p:nvPr/>
            </p:nvSpPr>
            <p:spPr>
              <a:xfrm>
                <a:off x="8448675" y="3526240"/>
                <a:ext cx="3048000" cy="923330"/>
              </a:xfrm>
              <a:prstGeom prst="rect">
                <a:avLst/>
              </a:prstGeom>
              <a:blipFill>
                <a:blip r:embed="rId6"/>
                <a:stretch>
                  <a:fillRect l="-1800" t="-3289" b="-7237"/>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EF5FBC73-EEDC-4C17-BF44-17539401C785}"/>
              </a:ext>
            </a:extLst>
          </p:cNvPr>
          <p:cNvSpPr/>
          <p:nvPr/>
        </p:nvSpPr>
        <p:spPr>
          <a:xfrm>
            <a:off x="5057775" y="2780388"/>
            <a:ext cx="6619875" cy="1845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90237F62-6181-41DA-924D-D3E71211B1A7}"/>
              </a:ext>
            </a:extLst>
          </p:cNvPr>
          <p:cNvCxnSpPr/>
          <p:nvPr/>
        </p:nvCxnSpPr>
        <p:spPr>
          <a:xfrm>
            <a:off x="5057775" y="3526240"/>
            <a:ext cx="6619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A9C9C16-C967-436F-A4EC-C4C423302EE5}"/>
              </a:ext>
            </a:extLst>
          </p:cNvPr>
          <p:cNvCxnSpPr/>
          <p:nvPr/>
        </p:nvCxnSpPr>
        <p:spPr>
          <a:xfrm>
            <a:off x="7886700" y="2780388"/>
            <a:ext cx="0" cy="184507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1446ECB3-FF5C-4DD9-B166-F398A252175A}"/>
              </a:ext>
            </a:extLst>
          </p:cNvPr>
          <p:cNvSpPr txBox="1"/>
          <p:nvPr/>
        </p:nvSpPr>
        <p:spPr>
          <a:xfrm>
            <a:off x="1195387" y="5271790"/>
            <a:ext cx="2211606" cy="369332"/>
          </a:xfrm>
          <a:prstGeom prst="rect">
            <a:avLst/>
          </a:prstGeom>
          <a:noFill/>
        </p:spPr>
        <p:txBody>
          <a:bodyPr wrap="square">
            <a:spAutoFit/>
          </a:bodyPr>
          <a:lstStyle/>
          <a:p>
            <a:r>
              <a:rPr lang="en-US" altLang="zh-CN" sz="1800" kern="100" dirty="0" err="1">
                <a:effectLst/>
                <a:latin typeface="Times New Roman" panose="02020603050405020304" pitchFamily="18" charset="0"/>
                <a:ea typeface="黑体" panose="02010609060101010101" pitchFamily="49" charset="-122"/>
              </a:rPr>
              <a:t>Frobrenius</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范数低秩</a:t>
            </a:r>
            <a:endParaRPr lang="zh-CN" altLang="en-US" dirty="0"/>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D4FB382-CE29-46CF-9553-66898D54575D}"/>
                  </a:ext>
                </a:extLst>
              </p:cNvPr>
              <p:cNvSpPr txBox="1"/>
              <p:nvPr/>
            </p:nvSpPr>
            <p:spPr>
              <a:xfrm>
                <a:off x="974763" y="526226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𝜆</m:t>
                      </m:r>
                      <m:sSub>
                        <m:sSubPr>
                          <m:ctrlPr>
                            <a:rPr lang="zh-CN" altLang="en-US" i="1">
                              <a:solidFill>
                                <a:srgbClr val="836967"/>
                              </a:solidFill>
                              <a:latin typeface="Cambria Math" panose="02040503050406030204" pitchFamily="18" charset="0"/>
                            </a:rPr>
                          </m:ctrlPr>
                        </m:sSubPr>
                        <m:e>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𝑊</m:t>
                              </m:r>
                            </m:e>
                          </m:d>
                        </m:e>
                        <m:sub>
                          <m:r>
                            <a:rPr lang="zh-CN" altLang="en-US" i="1">
                              <a:latin typeface="Cambria Math" panose="02040503050406030204" pitchFamily="18" charset="0"/>
                            </a:rPr>
                            <m:t>𝐹</m:t>
                          </m:r>
                        </m:sub>
                      </m:sSub>
                    </m:oMath>
                  </m:oMathPara>
                </a14:m>
                <a:endParaRPr lang="zh-CN" altLang="en-US" dirty="0"/>
              </a:p>
            </p:txBody>
          </p:sp>
        </mc:Choice>
        <mc:Fallback xmlns="">
          <p:sp>
            <p:nvSpPr>
              <p:cNvPr id="35" name="文本框 34">
                <a:extLst>
                  <a:ext uri="{FF2B5EF4-FFF2-40B4-BE49-F238E27FC236}">
                    <a16:creationId xmlns:a16="http://schemas.microsoft.com/office/drawing/2014/main" id="{BD4FB382-CE29-46CF-9553-66898D54575D}"/>
                  </a:ext>
                </a:extLst>
              </p:cNvPr>
              <p:cNvSpPr txBox="1">
                <a:spLocks noRot="1" noChangeAspect="1" noMove="1" noResize="1" noEditPoints="1" noAdjustHandles="1" noChangeArrowheads="1" noChangeShapeType="1" noTextEdit="1"/>
              </p:cNvSpPr>
              <p:nvPr/>
            </p:nvSpPr>
            <p:spPr>
              <a:xfrm>
                <a:off x="974763" y="5262265"/>
                <a:ext cx="6096000" cy="369332"/>
              </a:xfrm>
              <a:prstGeom prst="rect">
                <a:avLst/>
              </a:prstGeom>
              <a:blipFill>
                <a:blip r:embed="rId7"/>
                <a:stretch>
                  <a:fillRect/>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8F6B709B-035F-49AE-B865-24D240B6B92E}"/>
              </a:ext>
            </a:extLst>
          </p:cNvPr>
          <p:cNvSpPr txBox="1"/>
          <p:nvPr/>
        </p:nvSpPr>
        <p:spPr>
          <a:xfrm>
            <a:off x="5062537" y="5281315"/>
            <a:ext cx="2500313"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具有平滑且约束可微分</a:t>
            </a:r>
            <a:endParaRPr lang="zh-CN" altLang="en-US" dirty="0"/>
          </a:p>
        </p:txBody>
      </p:sp>
      <p:sp>
        <p:nvSpPr>
          <p:cNvPr id="36" name="文本框 35">
            <a:extLst>
              <a:ext uri="{FF2B5EF4-FFF2-40B4-BE49-F238E27FC236}">
                <a16:creationId xmlns:a16="http://schemas.microsoft.com/office/drawing/2014/main" id="{D7A360FF-0EC5-4B92-A951-A4A8D53BAF94}"/>
              </a:ext>
            </a:extLst>
          </p:cNvPr>
          <p:cNvSpPr txBox="1"/>
          <p:nvPr/>
        </p:nvSpPr>
        <p:spPr>
          <a:xfrm>
            <a:off x="8553451" y="5281315"/>
            <a:ext cx="1162050" cy="369332"/>
          </a:xfrm>
          <a:prstGeom prst="rect">
            <a:avLst/>
          </a:prstGeom>
          <a:noFill/>
        </p:spPr>
        <p:txBody>
          <a:bodyPr wrap="square">
            <a:spAutoFit/>
          </a:bodyPr>
          <a:lstStyle>
            <a:defPPr>
              <a:defRPr lang="zh-CN"/>
            </a:defPPr>
            <a:lvl1pPr>
              <a:defRPr kern="100">
                <a:effectLst/>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本文采用</a:t>
            </a:r>
          </a:p>
        </p:txBody>
      </p:sp>
    </p:spTree>
    <p:extLst>
      <p:ext uri="{BB962C8B-B14F-4D97-AF65-F5344CB8AC3E}">
        <p14:creationId xmlns:p14="http://schemas.microsoft.com/office/powerpoint/2010/main" val="4198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主题1">
  <a:themeElements>
    <a:clrScheme name="自定义 104">
      <a:dk1>
        <a:sysClr val="windowText" lastClr="000000"/>
      </a:dk1>
      <a:lt1>
        <a:sysClr val="window" lastClr="FFFFFF"/>
      </a:lt1>
      <a:dk2>
        <a:srgbClr val="44546A"/>
      </a:dk2>
      <a:lt2>
        <a:srgbClr val="E7E6E6"/>
      </a:lt2>
      <a:accent1>
        <a:srgbClr val="FB6362"/>
      </a:accent1>
      <a:accent2>
        <a:srgbClr val="B64645"/>
      </a:accent2>
      <a:accent3>
        <a:srgbClr val="414A59"/>
      </a:accent3>
      <a:accent4>
        <a:srgbClr val="7FB541"/>
      </a:accent4>
      <a:accent5>
        <a:srgbClr val="4472C4"/>
      </a:accent5>
      <a:accent6>
        <a:srgbClr val="244956"/>
      </a:accent6>
      <a:hlink>
        <a:srgbClr val="0563C1"/>
      </a:hlink>
      <a:folHlink>
        <a:srgbClr val="954F72"/>
      </a:folHlink>
    </a:clrScheme>
    <a:fontScheme name="自定义 2">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8890</TotalTime>
  <Words>1738</Words>
  <Application>Microsoft Office PowerPoint</Application>
  <PresentationFormat>宽屏</PresentationFormat>
  <Paragraphs>217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Geometr706 BlkCn BT</vt:lpstr>
      <vt:lpstr>宋体</vt:lpstr>
      <vt:lpstr>微软雅黑</vt:lpstr>
      <vt:lpstr>Arial</vt:lpstr>
      <vt:lpstr>Calibri</vt:lpstr>
      <vt:lpstr>Calibri Light</vt:lpstr>
      <vt:lpstr>Cambria Math</vt:lpstr>
      <vt:lpstr>Times New Roman</vt:lpstr>
      <vt:lpstr>主题1</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步 一凡</cp:lastModifiedBy>
  <cp:revision>266</cp:revision>
  <dcterms:created xsi:type="dcterms:W3CDTF">2016-03-04T02:38:00Z</dcterms:created>
  <dcterms:modified xsi:type="dcterms:W3CDTF">2020-10-20T03:00:13Z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