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4"/>
  </p:notesMasterIdLst>
  <p:sldIdLst>
    <p:sldId id="323" r:id="rId3"/>
    <p:sldId id="320" r:id="rId4"/>
    <p:sldId id="265" r:id="rId5"/>
    <p:sldId id="293" r:id="rId6"/>
    <p:sldId id="317" r:id="rId7"/>
    <p:sldId id="316" r:id="rId8"/>
    <p:sldId id="327" r:id="rId9"/>
    <p:sldId id="324" r:id="rId10"/>
    <p:sldId id="325" r:id="rId11"/>
    <p:sldId id="326" r:id="rId12"/>
    <p:sldId id="32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步 一凡" initials="步" lastIdx="2" clrIdx="0">
    <p:extLst>
      <p:ext uri="{19B8F6BF-5375-455C-9EA6-DF929625EA0E}">
        <p15:presenceInfo xmlns:p15="http://schemas.microsoft.com/office/powerpoint/2012/main" userId="d597ac9972fe51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848"/>
    <a:srgbClr val="414A59"/>
    <a:srgbClr val="FB6362"/>
    <a:srgbClr val="B64645"/>
    <a:srgbClr val="3C6CDE"/>
    <a:srgbClr val="6BB5F4"/>
    <a:srgbClr val="59CBC7"/>
    <a:srgbClr val="349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1076" autoAdjust="0"/>
  </p:normalViewPr>
  <p:slideViewPr>
    <p:cSldViewPr snapToGrid="0" showGuides="1">
      <p:cViewPr varScale="1">
        <p:scale>
          <a:sx n="81" d="100"/>
          <a:sy n="81" d="100"/>
        </p:scale>
        <p:origin x="1752" y="84"/>
      </p:cViewPr>
      <p:guideLst>
        <p:guide orient="horz" pos="217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265B4-CD0D-4543-8E9E-6FB20443F53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7B04E-F35F-411E-907F-A64B4026C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0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学习这个更新，在更小的参数空间上进行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学习完全的模型更新，再进行压缩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89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训练这个矩阵，使这个矩阵最大秩为</a:t>
            </a:r>
            <a:r>
              <a:rPr lang="en-US" altLang="zh-CN" dirty="0"/>
              <a:t>k</a:t>
            </a:r>
            <a:r>
              <a:rPr lang="zh-CN" altLang="en-US" dirty="0"/>
              <a:t>。每个客户端每轮生成一个种子来生成矩阵</a:t>
            </a:r>
            <a:r>
              <a:rPr lang="en-US" altLang="zh-CN" dirty="0" err="1"/>
              <a:t>Ait</a:t>
            </a:r>
            <a:r>
              <a:rPr lang="zh-CN" altLang="en-US" dirty="0"/>
              <a:t>，不断优化</a:t>
            </a:r>
            <a:r>
              <a:rPr lang="en-US" altLang="zh-CN" dirty="0"/>
              <a:t>Bit</a:t>
            </a:r>
            <a:r>
              <a:rPr lang="zh-CN" altLang="en-US" dirty="0"/>
              <a:t>，使得矩阵乘积尽可能和原矩阵相似。传输的时候，只传随机种子和</a:t>
            </a:r>
            <a:r>
              <a:rPr lang="en-US" altLang="zh-CN" dirty="0"/>
              <a:t>Bit</a:t>
            </a:r>
            <a:r>
              <a:rPr lang="zh-CN" altLang="en-US" dirty="0"/>
              <a:t>。文中也尝试固定</a:t>
            </a:r>
            <a:r>
              <a:rPr lang="en-US" altLang="zh-CN" dirty="0"/>
              <a:t>Bit</a:t>
            </a:r>
            <a:r>
              <a:rPr lang="zh-CN" altLang="en-US" dirty="0"/>
              <a:t>，不断优化</a:t>
            </a:r>
            <a:r>
              <a:rPr lang="en-US" altLang="zh-CN" dirty="0" err="1"/>
              <a:t>Ait</a:t>
            </a:r>
            <a:r>
              <a:rPr lang="zh-CN" altLang="en-US" dirty="0"/>
              <a:t>，和同时训练</a:t>
            </a:r>
            <a:r>
              <a:rPr lang="en-US" altLang="zh-CN" dirty="0" err="1"/>
              <a:t>Ait</a:t>
            </a:r>
            <a:r>
              <a:rPr lang="zh-CN" altLang="en-US" dirty="0"/>
              <a:t>和</a:t>
            </a:r>
            <a:r>
              <a:rPr lang="en-US" altLang="zh-CN" dirty="0"/>
              <a:t>Bit</a:t>
            </a:r>
            <a:r>
              <a:rPr lang="zh-CN" altLang="en-US" dirty="0"/>
              <a:t>效果都不太好。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训练这个矩阵使它成为系数的。  每个客户端每轮生成一个种子来生成随机掩码，将它乘上原矩阵。 传输的时候只传随机种子和 </a:t>
            </a:r>
            <a:r>
              <a:rPr lang="en-US" altLang="zh-CN" dirty="0"/>
              <a:t>Hit</a:t>
            </a:r>
            <a:r>
              <a:rPr lang="zh-CN" altLang="en-US" dirty="0"/>
              <a:t>‘的非零值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156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下采样，就是对矩阵</a:t>
            </a:r>
            <a:r>
              <a:rPr lang="en-US" altLang="zh-CN" dirty="0"/>
              <a:t>Hit</a:t>
            </a:r>
            <a:r>
              <a:rPr lang="zh-CN" altLang="en-US" dirty="0"/>
              <a:t>进行随机采样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概率量化，  如果是</a:t>
            </a:r>
            <a:r>
              <a:rPr lang="en-US" altLang="zh-CN" dirty="0"/>
              <a:t>1bit</a:t>
            </a:r>
            <a:r>
              <a:rPr lang="zh-CN" altLang="en-US" dirty="0"/>
              <a:t>就是二值化为边界值，越靠近某个边界，量化成那个值的可能性更大</a:t>
            </a:r>
            <a:endParaRPr lang="en-US" altLang="zh-CN" dirty="0"/>
          </a:p>
          <a:p>
            <a:r>
              <a:rPr lang="zh-CN" altLang="en-US" dirty="0"/>
              <a:t>如果是</a:t>
            </a:r>
            <a:r>
              <a:rPr lang="en-US" altLang="zh-CN" dirty="0"/>
              <a:t>b-bit</a:t>
            </a:r>
            <a:r>
              <a:rPr lang="zh-CN" altLang="en-US" dirty="0"/>
              <a:t>，就把间隔分为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b</a:t>
            </a:r>
            <a:r>
              <a:rPr lang="zh-CN" altLang="en-US" dirty="0"/>
              <a:t>次方。然后如果一个值落在某个间隔，按照上式进行量化，把</a:t>
            </a:r>
            <a:r>
              <a:rPr lang="en-US" altLang="zh-CN" dirty="0" err="1"/>
              <a:t>hmin</a:t>
            </a:r>
            <a:r>
              <a:rPr lang="zh-CN" altLang="en-US" dirty="0"/>
              <a:t>和</a:t>
            </a:r>
            <a:r>
              <a:rPr lang="en-US" altLang="zh-CN" dirty="0" err="1"/>
              <a:t>hmax</a:t>
            </a:r>
            <a:r>
              <a:rPr lang="zh-CN" altLang="en-US" dirty="0"/>
              <a:t>替换为这个间隔的边界。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第三个方法旋转是为了解决上述概率量化产生的问题，如果 最大值最小值是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-1</a:t>
            </a:r>
            <a:r>
              <a:rPr lang="zh-CN" altLang="en-US" dirty="0"/>
              <a:t>，然后绝大数值是</a:t>
            </a:r>
            <a:r>
              <a:rPr lang="en-US" altLang="zh-CN" dirty="0"/>
              <a:t>0</a:t>
            </a:r>
            <a:r>
              <a:rPr lang="zh-CN" altLang="en-US" dirty="0"/>
              <a:t>，那么这样的量化会出现较大的错误，所以将矩阵转换为向量，进行旋转。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926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ALL-CNN</a:t>
            </a:r>
            <a:r>
              <a:rPr lang="zh-CN" altLang="en-US" dirty="0"/>
              <a:t>不是最好的算法，但够用了。去评估压缩算法的有效性，而不是模型的准确率</a:t>
            </a:r>
            <a:endParaRPr lang="en-US" altLang="zh-CN" dirty="0"/>
          </a:p>
          <a:p>
            <a:r>
              <a:rPr lang="zh-CN" altLang="en-US" dirty="0"/>
              <a:t>这个实验的目的是比较结构化更新（</a:t>
            </a:r>
            <a:r>
              <a:rPr lang="en-US" altLang="zh-CN" dirty="0"/>
              <a:t>low rank </a:t>
            </a:r>
            <a:r>
              <a:rPr lang="zh-CN" altLang="en-US" dirty="0"/>
              <a:t>和 </a:t>
            </a:r>
            <a:r>
              <a:rPr lang="en-US" altLang="zh-CN" dirty="0"/>
              <a:t>random mask</a:t>
            </a:r>
            <a:r>
              <a:rPr lang="zh-CN" altLang="en-US" dirty="0"/>
              <a:t>）的有效性</a:t>
            </a:r>
            <a:endParaRPr lang="en-US" altLang="zh-CN" dirty="0"/>
          </a:p>
          <a:p>
            <a:r>
              <a:rPr lang="zh-CN" altLang="en-US" dirty="0"/>
              <a:t>从左图：</a:t>
            </a:r>
            <a:endParaRPr lang="en-US" altLang="zh-CN" dirty="0"/>
          </a:p>
          <a:p>
            <a:r>
              <a:rPr lang="zh-CN" altLang="en-US" dirty="0"/>
              <a:t>当压缩率大时，随机掩码算法明显优于低秩算法</a:t>
            </a:r>
            <a:endParaRPr lang="en-US" altLang="zh-CN" dirty="0"/>
          </a:p>
          <a:p>
            <a:r>
              <a:rPr lang="zh-CN" altLang="en-US" dirty="0"/>
              <a:t>使用随机掩码不影响收敛速率</a:t>
            </a:r>
            <a:endParaRPr lang="en-US" altLang="zh-CN" dirty="0"/>
          </a:p>
          <a:p>
            <a:r>
              <a:rPr lang="zh-CN" altLang="en-US" dirty="0"/>
              <a:t>从右图：</a:t>
            </a:r>
            <a:endParaRPr lang="en-US" altLang="zh-CN" dirty="0"/>
          </a:p>
          <a:p>
            <a:r>
              <a:rPr lang="zh-CN" altLang="en-US" dirty="0"/>
              <a:t>如果为了减少上传量，增加压缩率是最直接的方式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这个实验是比较结构化更新和 梗概更新的差别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直觉上结构化更新会效果好一点，因为不丢信息，</a:t>
            </a:r>
            <a:r>
              <a:rPr lang="en-US" altLang="zh-CN" dirty="0"/>
              <a:t>sketching</a:t>
            </a:r>
            <a:r>
              <a:rPr lang="zh-CN" altLang="en-US" dirty="0"/>
              <a:t>会丢信息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事实上，</a:t>
            </a:r>
            <a:r>
              <a:rPr lang="en-US" altLang="zh-CN" dirty="0"/>
              <a:t>sketching</a:t>
            </a:r>
            <a:r>
              <a:rPr lang="zh-CN" altLang="en-US" dirty="0"/>
              <a:t>会收敛到比较低的精度，因为在收敛分析中增加了方差，但</a:t>
            </a:r>
            <a:r>
              <a:rPr lang="en-US" altLang="zh-CN" dirty="0"/>
              <a:t>sketching</a:t>
            </a:r>
            <a:r>
              <a:rPr lang="zh-CN" altLang="en-US" dirty="0"/>
              <a:t>在达到相同精度下收敛更快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07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比较梗概更新的三个方法的相互作用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zh-CN" altLang="en-US" dirty="0"/>
              <a:t>随机旋转增加表现效果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在低量化的时候，旋转能够让算法更稳定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1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altLang="zh-CN" dirty="0"/>
          </a:p>
          <a:p>
            <a:r>
              <a:rPr lang="zh-CN" altLang="en-US" dirty="0"/>
              <a:t>把含数据少的用户剔除，不利于训练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如果预测出的词不在词表中，为</a:t>
            </a:r>
            <a:r>
              <a:rPr lang="en-US" altLang="zh-CN" dirty="0"/>
              <a:t>unknown</a:t>
            </a:r>
            <a:r>
              <a:rPr lang="zh-CN" altLang="en-US" dirty="0"/>
              <a:t>，也是认为预测错了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在实验中使用</a:t>
            </a:r>
            <a:r>
              <a:rPr lang="en-US" altLang="zh-CN" dirty="0"/>
              <a:t>50</a:t>
            </a:r>
            <a:r>
              <a:rPr lang="zh-CN" altLang="en-US" dirty="0"/>
              <a:t>个用户作为一轮通信的用户，因此重复使用某些人的数据是不太可能的，和现实的情况是类似的。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结论</a:t>
            </a:r>
            <a:endParaRPr lang="en-US" altLang="zh-CN" dirty="0"/>
          </a:p>
          <a:p>
            <a:r>
              <a:rPr lang="zh-CN" altLang="en-US" dirty="0"/>
              <a:t>左图：和前面一样，如果量化位数少的情况下，随机选择非常必要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右图：使用本文的技术来减少通信量是可行的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304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探究每轮通信的用户数量的影响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用户数量多，通信轮数少</a:t>
            </a:r>
            <a:endParaRPr lang="en-US" altLang="zh-CN" dirty="0"/>
          </a:p>
          <a:p>
            <a:r>
              <a:rPr lang="zh-CN" altLang="en-US" dirty="0"/>
              <a:t>用户数量少，通信轮数多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8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918316"/>
          </a:xfrm>
          <a:custGeom>
            <a:avLst/>
            <a:gdLst>
              <a:gd name="connsiteX0" fmla="*/ 0 w 12192000"/>
              <a:gd name="connsiteY0" fmla="*/ 0 h 6918316"/>
              <a:gd name="connsiteX1" fmla="*/ 12192000 w 12192000"/>
              <a:gd name="connsiteY1" fmla="*/ 0 h 6918316"/>
              <a:gd name="connsiteX2" fmla="*/ 12192000 w 12192000"/>
              <a:gd name="connsiteY2" fmla="*/ 6918316 h 6918316"/>
              <a:gd name="connsiteX3" fmla="*/ 0 w 12192000"/>
              <a:gd name="connsiteY3" fmla="*/ 3651480 h 691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918316">
                <a:moveTo>
                  <a:pt x="0" y="0"/>
                </a:moveTo>
                <a:lnTo>
                  <a:pt x="12192000" y="0"/>
                </a:lnTo>
                <a:lnTo>
                  <a:pt x="12192000" y="6918316"/>
                </a:lnTo>
                <a:lnTo>
                  <a:pt x="0" y="36514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7625" y="1333500"/>
            <a:ext cx="2528888" cy="15033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图片占位符 9"/>
          <p:cNvSpPr>
            <a:spLocks noGrp="1"/>
          </p:cNvSpPr>
          <p:nvPr>
            <p:ph type="pic" sz="quarter" idx="11"/>
          </p:nvPr>
        </p:nvSpPr>
        <p:spPr>
          <a:xfrm>
            <a:off x="4831275" y="1344821"/>
            <a:ext cx="2528888" cy="15033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9"/>
          <p:cNvSpPr>
            <a:spLocks noGrp="1"/>
          </p:cNvSpPr>
          <p:nvPr>
            <p:ph type="pic" sz="quarter" idx="12"/>
          </p:nvPr>
        </p:nvSpPr>
        <p:spPr>
          <a:xfrm>
            <a:off x="8344925" y="1333500"/>
            <a:ext cx="2528888" cy="15033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016226" y="2773142"/>
            <a:ext cx="4972049" cy="2952750"/>
          </a:xfrm>
          <a:custGeom>
            <a:avLst/>
            <a:gdLst>
              <a:gd name="connsiteX0" fmla="*/ 0 w 4972049"/>
              <a:gd name="connsiteY0" fmla="*/ 0 h 2952750"/>
              <a:gd name="connsiteX1" fmla="*/ 4972049 w 4972049"/>
              <a:gd name="connsiteY1" fmla="*/ 0 h 2952750"/>
              <a:gd name="connsiteX2" fmla="*/ 4972049 w 4972049"/>
              <a:gd name="connsiteY2" fmla="*/ 2952750 h 2952750"/>
              <a:gd name="connsiteX3" fmla="*/ 0 w 4972049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2049" h="2952750">
                <a:moveTo>
                  <a:pt x="0" y="0"/>
                </a:moveTo>
                <a:lnTo>
                  <a:pt x="4972049" y="0"/>
                </a:lnTo>
                <a:lnTo>
                  <a:pt x="4972049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5829300" y="1159833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4962525" y="2955295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5829300" y="4750758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0"/>
          </p:nvPr>
        </p:nvSpPr>
        <p:spPr>
          <a:xfrm>
            <a:off x="800100" y="1562099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1"/>
          </p:nvPr>
        </p:nvSpPr>
        <p:spPr>
          <a:xfrm>
            <a:off x="6391273" y="1562098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图片占位符 21"/>
          <p:cNvSpPr>
            <a:spLocks noGrp="1"/>
          </p:cNvSpPr>
          <p:nvPr>
            <p:ph type="pic" sz="quarter" idx="12"/>
          </p:nvPr>
        </p:nvSpPr>
        <p:spPr>
          <a:xfrm>
            <a:off x="800099" y="3990806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3"/>
          </p:nvPr>
        </p:nvSpPr>
        <p:spPr>
          <a:xfrm>
            <a:off x="6391272" y="3990805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933450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1"/>
          </p:nvPr>
        </p:nvSpPr>
        <p:spPr>
          <a:xfrm>
            <a:off x="3031330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2"/>
          </p:nvPr>
        </p:nvSpPr>
        <p:spPr>
          <a:xfrm>
            <a:off x="5129211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3"/>
          </p:nvPr>
        </p:nvSpPr>
        <p:spPr>
          <a:xfrm>
            <a:off x="7227093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图片占位符 21"/>
          <p:cNvSpPr>
            <a:spLocks noGrp="1"/>
          </p:cNvSpPr>
          <p:nvPr>
            <p:ph type="pic" sz="quarter" idx="14"/>
          </p:nvPr>
        </p:nvSpPr>
        <p:spPr>
          <a:xfrm>
            <a:off x="9324975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8353425" y="1152525"/>
            <a:ext cx="2638425" cy="2419350"/>
          </a:xfrm>
          <a:custGeom>
            <a:avLst/>
            <a:gdLst>
              <a:gd name="connsiteX0" fmla="*/ 2638425 w 2638425"/>
              <a:gd name="connsiteY0" fmla="*/ 0 h 2419350"/>
              <a:gd name="connsiteX1" fmla="*/ 2486025 w 2638425"/>
              <a:gd name="connsiteY1" fmla="*/ 2228850 h 2419350"/>
              <a:gd name="connsiteX2" fmla="*/ 0 w 2638425"/>
              <a:gd name="connsiteY2" fmla="*/ 2419350 h 2419350"/>
              <a:gd name="connsiteX3" fmla="*/ 171450 w 2638425"/>
              <a:gd name="connsiteY3" fmla="*/ 695325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425" h="2419350">
                <a:moveTo>
                  <a:pt x="2638425" y="0"/>
                </a:moveTo>
                <a:lnTo>
                  <a:pt x="2486025" y="2228850"/>
                </a:lnTo>
                <a:lnTo>
                  <a:pt x="0" y="2419350"/>
                </a:lnTo>
                <a:lnTo>
                  <a:pt x="171450" y="695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90550" y="1437117"/>
            <a:ext cx="5505450" cy="3392058"/>
          </a:xfrm>
          <a:custGeom>
            <a:avLst/>
            <a:gdLst>
              <a:gd name="connsiteX0" fmla="*/ 0 w 5505450"/>
              <a:gd name="connsiteY0" fmla="*/ 0 h 3392058"/>
              <a:gd name="connsiteX1" fmla="*/ 5505450 w 5505450"/>
              <a:gd name="connsiteY1" fmla="*/ 0 h 3392058"/>
              <a:gd name="connsiteX2" fmla="*/ 5505450 w 5505450"/>
              <a:gd name="connsiteY2" fmla="*/ 3392058 h 3392058"/>
              <a:gd name="connsiteX3" fmla="*/ 0 w 5505450"/>
              <a:gd name="connsiteY3" fmla="*/ 3392058 h 339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5450" h="3392058">
                <a:moveTo>
                  <a:pt x="0" y="0"/>
                </a:moveTo>
                <a:lnTo>
                  <a:pt x="5505450" y="0"/>
                </a:lnTo>
                <a:lnTo>
                  <a:pt x="5505450" y="3392058"/>
                </a:lnTo>
                <a:lnTo>
                  <a:pt x="0" y="33920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" y="-12947"/>
            <a:ext cx="5446133" cy="6870947"/>
          </a:xfrm>
          <a:custGeom>
            <a:avLst/>
            <a:gdLst>
              <a:gd name="connsiteX0" fmla="*/ 0 w 5446133"/>
              <a:gd name="connsiteY0" fmla="*/ 0 h 6870947"/>
              <a:gd name="connsiteX1" fmla="*/ 5446133 w 5446133"/>
              <a:gd name="connsiteY1" fmla="*/ 0 h 6870947"/>
              <a:gd name="connsiteX2" fmla="*/ 5446133 w 5446133"/>
              <a:gd name="connsiteY2" fmla="*/ 6870947 h 6870947"/>
              <a:gd name="connsiteX3" fmla="*/ 0 w 5446133"/>
              <a:gd name="connsiteY3" fmla="*/ 6870947 h 687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6133" h="6870947">
                <a:moveTo>
                  <a:pt x="0" y="0"/>
                </a:moveTo>
                <a:lnTo>
                  <a:pt x="5446133" y="0"/>
                </a:lnTo>
                <a:lnTo>
                  <a:pt x="5446133" y="6870947"/>
                </a:lnTo>
                <a:lnTo>
                  <a:pt x="0" y="68709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717074"/>
          </a:xfrm>
          <a:custGeom>
            <a:avLst/>
            <a:gdLst>
              <a:gd name="connsiteX0" fmla="*/ 0 w 12192000"/>
              <a:gd name="connsiteY0" fmla="*/ 0 h 2717074"/>
              <a:gd name="connsiteX1" fmla="*/ 12192000 w 12192000"/>
              <a:gd name="connsiteY1" fmla="*/ 0 h 2717074"/>
              <a:gd name="connsiteX2" fmla="*/ 12192000 w 12192000"/>
              <a:gd name="connsiteY2" fmla="*/ 2717074 h 2717074"/>
              <a:gd name="connsiteX3" fmla="*/ 0 w 12192000"/>
              <a:gd name="connsiteY3" fmla="*/ 2717074 h 271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17074">
                <a:moveTo>
                  <a:pt x="0" y="0"/>
                </a:moveTo>
                <a:lnTo>
                  <a:pt x="12192000" y="0"/>
                </a:lnTo>
                <a:lnTo>
                  <a:pt x="12192000" y="2717074"/>
                </a:lnTo>
                <a:lnTo>
                  <a:pt x="0" y="27170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8697951" y="0"/>
            <a:ext cx="3494049" cy="6858000"/>
          </a:xfrm>
          <a:custGeom>
            <a:avLst/>
            <a:gdLst>
              <a:gd name="connsiteX0" fmla="*/ 0 w 3194892"/>
              <a:gd name="connsiteY0" fmla="*/ 0 h 6858000"/>
              <a:gd name="connsiteX1" fmla="*/ 3194892 w 3194892"/>
              <a:gd name="connsiteY1" fmla="*/ 0 h 6858000"/>
              <a:gd name="connsiteX2" fmla="*/ 3194892 w 3194892"/>
              <a:gd name="connsiteY2" fmla="*/ 6858000 h 6858000"/>
              <a:gd name="connsiteX3" fmla="*/ 0 w 31948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892" h="6858000">
                <a:moveTo>
                  <a:pt x="0" y="0"/>
                </a:moveTo>
                <a:lnTo>
                  <a:pt x="3194892" y="0"/>
                </a:lnTo>
                <a:lnTo>
                  <a:pt x="31948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94892" cy="6858000"/>
          </a:xfrm>
          <a:custGeom>
            <a:avLst/>
            <a:gdLst>
              <a:gd name="connsiteX0" fmla="*/ 0 w 3194892"/>
              <a:gd name="connsiteY0" fmla="*/ 0 h 6858000"/>
              <a:gd name="connsiteX1" fmla="*/ 3194892 w 3194892"/>
              <a:gd name="connsiteY1" fmla="*/ 0 h 6858000"/>
              <a:gd name="connsiteX2" fmla="*/ 3194892 w 3194892"/>
              <a:gd name="connsiteY2" fmla="*/ 6858000 h 6858000"/>
              <a:gd name="connsiteX3" fmla="*/ 0 w 31948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892" h="6858000">
                <a:moveTo>
                  <a:pt x="0" y="0"/>
                </a:moveTo>
                <a:lnTo>
                  <a:pt x="3194892" y="0"/>
                </a:lnTo>
                <a:lnTo>
                  <a:pt x="31948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6740435" y="0"/>
            <a:ext cx="5451566" cy="6858000"/>
          </a:xfrm>
          <a:custGeom>
            <a:avLst/>
            <a:gdLst>
              <a:gd name="connsiteX0" fmla="*/ 0 w 5451566"/>
              <a:gd name="connsiteY0" fmla="*/ 0 h 6858000"/>
              <a:gd name="connsiteX1" fmla="*/ 5451566 w 5451566"/>
              <a:gd name="connsiteY1" fmla="*/ 0 h 6858000"/>
              <a:gd name="connsiteX2" fmla="*/ 5451566 w 5451566"/>
              <a:gd name="connsiteY2" fmla="*/ 6858000 h 6858000"/>
              <a:gd name="connsiteX3" fmla="*/ 0 w 545156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1566" h="6858000">
                <a:moveTo>
                  <a:pt x="0" y="0"/>
                </a:moveTo>
                <a:lnTo>
                  <a:pt x="5451566" y="0"/>
                </a:lnTo>
                <a:lnTo>
                  <a:pt x="545156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0" cy="2486722"/>
          </a:xfrm>
          <a:custGeom>
            <a:avLst/>
            <a:gdLst>
              <a:gd name="connsiteX0" fmla="*/ 0 w 12192000"/>
              <a:gd name="connsiteY0" fmla="*/ 0 h 2486722"/>
              <a:gd name="connsiteX1" fmla="*/ 12192000 w 12192000"/>
              <a:gd name="connsiteY1" fmla="*/ 0 h 2486722"/>
              <a:gd name="connsiteX2" fmla="*/ 12192000 w 12192000"/>
              <a:gd name="connsiteY2" fmla="*/ 2486722 h 2486722"/>
              <a:gd name="connsiteX3" fmla="*/ 0 w 12192000"/>
              <a:gd name="connsiteY3" fmla="*/ 2486722 h 2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486722">
                <a:moveTo>
                  <a:pt x="0" y="0"/>
                </a:moveTo>
                <a:lnTo>
                  <a:pt x="12192000" y="0"/>
                </a:lnTo>
                <a:lnTo>
                  <a:pt x="12192000" y="2486722"/>
                </a:lnTo>
                <a:lnTo>
                  <a:pt x="0" y="24867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77694-2F36-4FB5-961F-11CEBD01EE4F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7F253-21D0-41DB-95DA-8502F5E07C8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46" y="498"/>
            <a:ext cx="10502654" cy="6918325"/>
          </a:xfrm>
        </p:spPr>
      </p:pic>
      <p:sp>
        <p:nvSpPr>
          <p:cNvPr id="21" name="直角三角形 20"/>
          <p:cNvSpPr/>
          <p:nvPr/>
        </p:nvSpPr>
        <p:spPr>
          <a:xfrm rot="16200000" flipH="1">
            <a:off x="8144607" y="1456592"/>
            <a:ext cx="5503985" cy="25908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251842" y="6074254"/>
            <a:ext cx="940158" cy="844062"/>
          </a:xfrm>
          <a:custGeom>
            <a:avLst/>
            <a:gdLst>
              <a:gd name="connsiteX0" fmla="*/ 914400 w 914400"/>
              <a:gd name="connsiteY0" fmla="*/ 0 h 844062"/>
              <a:gd name="connsiteX1" fmla="*/ 914400 w 914400"/>
              <a:gd name="connsiteY1" fmla="*/ 844062 h 844062"/>
              <a:gd name="connsiteX2" fmla="*/ 0 w 914400"/>
              <a:gd name="connsiteY2" fmla="*/ 580293 h 844062"/>
              <a:gd name="connsiteX3" fmla="*/ 914400 w 914400"/>
              <a:gd name="connsiteY3" fmla="*/ 0 h 844062"/>
              <a:gd name="connsiteX0-1" fmla="*/ 940158 w 940158"/>
              <a:gd name="connsiteY0-2" fmla="*/ 0 h 844062"/>
              <a:gd name="connsiteX1-3" fmla="*/ 940158 w 940158"/>
              <a:gd name="connsiteY1-4" fmla="*/ 844062 h 844062"/>
              <a:gd name="connsiteX2-5" fmla="*/ 0 w 940158"/>
              <a:gd name="connsiteY2-6" fmla="*/ 593172 h 844062"/>
              <a:gd name="connsiteX3-7" fmla="*/ 940158 w 940158"/>
              <a:gd name="connsiteY3-8" fmla="*/ 0 h 844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40158" h="844062">
                <a:moveTo>
                  <a:pt x="940158" y="0"/>
                </a:moveTo>
                <a:lnTo>
                  <a:pt x="940158" y="844062"/>
                </a:lnTo>
                <a:lnTo>
                  <a:pt x="0" y="593172"/>
                </a:lnTo>
                <a:lnTo>
                  <a:pt x="94015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55940" y="5503285"/>
            <a:ext cx="7541343" cy="1354217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/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Federated Learning </a:t>
            </a: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Strategies For Improving Communication Efficiency</a:t>
            </a:r>
            <a:br>
              <a:rPr lang="en-US" altLang="zh-CN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8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898792" y="2337134"/>
            <a:ext cx="2194888" cy="1726440"/>
          </a:xfrm>
          <a:custGeom>
            <a:avLst/>
            <a:gdLst>
              <a:gd name="connsiteX0" fmla="*/ 1111347 w 2166424"/>
              <a:gd name="connsiteY0" fmla="*/ 0 h 1758461"/>
              <a:gd name="connsiteX1" fmla="*/ 0 w 2166424"/>
              <a:gd name="connsiteY1" fmla="*/ 1139483 h 1758461"/>
              <a:gd name="connsiteX2" fmla="*/ 2166424 w 2166424"/>
              <a:gd name="connsiteY2" fmla="*/ 1758461 h 1758461"/>
              <a:gd name="connsiteX3" fmla="*/ 1111347 w 2166424"/>
              <a:gd name="connsiteY3" fmla="*/ 0 h 1758461"/>
              <a:gd name="connsiteX0-1" fmla="*/ 1111347 w 2194888"/>
              <a:gd name="connsiteY0-2" fmla="*/ 0 h 1726440"/>
              <a:gd name="connsiteX1-3" fmla="*/ 0 w 2194888"/>
              <a:gd name="connsiteY1-4" fmla="*/ 1139483 h 1726440"/>
              <a:gd name="connsiteX2-5" fmla="*/ 2194888 w 2194888"/>
              <a:gd name="connsiteY2-6" fmla="*/ 1726440 h 1726440"/>
              <a:gd name="connsiteX3-7" fmla="*/ 1111347 w 2194888"/>
              <a:gd name="connsiteY3-8" fmla="*/ 0 h 17264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4888" h="1726440">
                <a:moveTo>
                  <a:pt x="1111347" y="0"/>
                </a:moveTo>
                <a:lnTo>
                  <a:pt x="0" y="1139483"/>
                </a:lnTo>
                <a:lnTo>
                  <a:pt x="2194888" y="1726440"/>
                </a:lnTo>
                <a:lnTo>
                  <a:pt x="111134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5400000">
            <a:off x="-1" y="0"/>
            <a:ext cx="4871990" cy="487199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94904" y="511548"/>
            <a:ext cx="1301332" cy="1281872"/>
            <a:chOff x="309636" y="5144626"/>
            <a:chExt cx="1134049" cy="111708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任意多边形 27"/>
            <p:cNvSpPr/>
            <p:nvPr/>
          </p:nvSpPr>
          <p:spPr>
            <a:xfrm>
              <a:off x="309636" y="5144626"/>
              <a:ext cx="791502" cy="791502"/>
            </a:xfrm>
            <a:custGeom>
              <a:avLst/>
              <a:gdLst>
                <a:gd name="connsiteX0" fmla="*/ 78758 w 1766806"/>
                <a:gd name="connsiteY0" fmla="*/ 96562 h 1766806"/>
                <a:gd name="connsiteX1" fmla="*/ 78758 w 1766806"/>
                <a:gd name="connsiteY1" fmla="*/ 1670245 h 1766806"/>
                <a:gd name="connsiteX2" fmla="*/ 1688049 w 1766806"/>
                <a:gd name="connsiteY2" fmla="*/ 1670245 h 1766806"/>
                <a:gd name="connsiteX3" fmla="*/ 1688049 w 1766806"/>
                <a:gd name="connsiteY3" fmla="*/ 96562 h 1766806"/>
                <a:gd name="connsiteX4" fmla="*/ 0 w 1766806"/>
                <a:gd name="connsiteY4" fmla="*/ 0 h 1766806"/>
                <a:gd name="connsiteX5" fmla="*/ 1766806 w 1766806"/>
                <a:gd name="connsiteY5" fmla="*/ 0 h 1766806"/>
                <a:gd name="connsiteX6" fmla="*/ 1766806 w 1766806"/>
                <a:gd name="connsiteY6" fmla="*/ 1766806 h 1766806"/>
                <a:gd name="connsiteX7" fmla="*/ 0 w 1766806"/>
                <a:gd name="connsiteY7" fmla="*/ 1766806 h 176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6806" h="1766806">
                  <a:moveTo>
                    <a:pt x="78758" y="96562"/>
                  </a:moveTo>
                  <a:lnTo>
                    <a:pt x="78758" y="1670245"/>
                  </a:lnTo>
                  <a:lnTo>
                    <a:pt x="1688049" y="1670245"/>
                  </a:lnTo>
                  <a:lnTo>
                    <a:pt x="1688049" y="96562"/>
                  </a:lnTo>
                  <a:close/>
                  <a:moveTo>
                    <a:pt x="0" y="0"/>
                  </a:moveTo>
                  <a:lnTo>
                    <a:pt x="1766806" y="0"/>
                  </a:lnTo>
                  <a:lnTo>
                    <a:pt x="1766806" y="1766806"/>
                  </a:lnTo>
                  <a:lnTo>
                    <a:pt x="0" y="176680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792512" y="5610541"/>
              <a:ext cx="651173" cy="651173"/>
            </a:xfrm>
            <a:custGeom>
              <a:avLst/>
              <a:gdLst>
                <a:gd name="connsiteX0" fmla="*/ 78758 w 1766806"/>
                <a:gd name="connsiteY0" fmla="*/ 96562 h 1766806"/>
                <a:gd name="connsiteX1" fmla="*/ 78758 w 1766806"/>
                <a:gd name="connsiteY1" fmla="*/ 1670245 h 1766806"/>
                <a:gd name="connsiteX2" fmla="*/ 1688049 w 1766806"/>
                <a:gd name="connsiteY2" fmla="*/ 1670245 h 1766806"/>
                <a:gd name="connsiteX3" fmla="*/ 1688049 w 1766806"/>
                <a:gd name="connsiteY3" fmla="*/ 96562 h 1766806"/>
                <a:gd name="connsiteX4" fmla="*/ 0 w 1766806"/>
                <a:gd name="connsiteY4" fmla="*/ 0 h 1766806"/>
                <a:gd name="connsiteX5" fmla="*/ 1766806 w 1766806"/>
                <a:gd name="connsiteY5" fmla="*/ 0 h 1766806"/>
                <a:gd name="connsiteX6" fmla="*/ 1766806 w 1766806"/>
                <a:gd name="connsiteY6" fmla="*/ 1766806 h 1766806"/>
                <a:gd name="connsiteX7" fmla="*/ 0 w 1766806"/>
                <a:gd name="connsiteY7" fmla="*/ 1766806 h 176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6806" h="1766806">
                  <a:moveTo>
                    <a:pt x="78758" y="96562"/>
                  </a:moveTo>
                  <a:lnTo>
                    <a:pt x="78758" y="1670245"/>
                  </a:lnTo>
                  <a:lnTo>
                    <a:pt x="1688049" y="1670245"/>
                  </a:lnTo>
                  <a:lnTo>
                    <a:pt x="1688049" y="96562"/>
                  </a:lnTo>
                  <a:close/>
                  <a:moveTo>
                    <a:pt x="0" y="0"/>
                  </a:moveTo>
                  <a:lnTo>
                    <a:pt x="1766806" y="0"/>
                  </a:lnTo>
                  <a:lnTo>
                    <a:pt x="1766806" y="1766806"/>
                  </a:lnTo>
                  <a:lnTo>
                    <a:pt x="0" y="176680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4379FF7-581B-4FC4-B86B-06BCBDCB3598}"/>
              </a:ext>
            </a:extLst>
          </p:cNvPr>
          <p:cNvSpPr txBox="1"/>
          <p:nvPr/>
        </p:nvSpPr>
        <p:spPr>
          <a:xfrm>
            <a:off x="8440872" y="6271985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Yifan</a:t>
            </a:r>
            <a:r>
              <a:rPr lang="en-US" altLang="zh-CN" dirty="0"/>
              <a:t> Bu  2020.10.27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197961" y="86593"/>
            <a:ext cx="6391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Experiments-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LSTM Next-word Prediction on Reddit data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FF3B313-7A0A-4B2E-AB5F-149052186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820" y="959331"/>
            <a:ext cx="8940359" cy="466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5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占位符 4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4" name="任意多边形 13"/>
          <p:cNvSpPr/>
          <p:nvPr/>
        </p:nvSpPr>
        <p:spPr>
          <a:xfrm flipH="1">
            <a:off x="0" y="3657353"/>
            <a:ext cx="5907003" cy="3077307"/>
          </a:xfrm>
          <a:custGeom>
            <a:avLst/>
            <a:gdLst>
              <a:gd name="connsiteX0" fmla="*/ 5907003 w 5907003"/>
              <a:gd name="connsiteY0" fmla="*/ 0 h 3077307"/>
              <a:gd name="connsiteX1" fmla="*/ 5907003 w 5907003"/>
              <a:gd name="connsiteY1" fmla="*/ 3077307 h 3077307"/>
              <a:gd name="connsiteX2" fmla="*/ 0 w 5907003"/>
              <a:gd name="connsiteY2" fmla="*/ 3077307 h 3077307"/>
              <a:gd name="connsiteX3" fmla="*/ 28990 w 5907003"/>
              <a:gd name="connsiteY3" fmla="*/ 2944064 h 3077307"/>
              <a:gd name="connsiteX4" fmla="*/ 5907003 w 5907003"/>
              <a:gd name="connsiteY4" fmla="*/ 0 h 307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7003" h="3077307">
                <a:moveTo>
                  <a:pt x="5907003" y="0"/>
                </a:moveTo>
                <a:lnTo>
                  <a:pt x="5907003" y="3077307"/>
                </a:lnTo>
                <a:lnTo>
                  <a:pt x="0" y="3077307"/>
                </a:lnTo>
                <a:lnTo>
                  <a:pt x="28990" y="2944064"/>
                </a:lnTo>
                <a:cubicBezTo>
                  <a:pt x="465129" y="1277021"/>
                  <a:pt x="2930717" y="0"/>
                  <a:pt x="59070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flipH="1">
            <a:off x="1" y="4518830"/>
            <a:ext cx="12192000" cy="2339170"/>
          </a:xfrm>
          <a:custGeom>
            <a:avLst/>
            <a:gdLst>
              <a:gd name="connsiteX0" fmla="*/ 496389 w 12192000"/>
              <a:gd name="connsiteY0" fmla="*/ 0 h 2339170"/>
              <a:gd name="connsiteX1" fmla="*/ 12075322 w 12192000"/>
              <a:gd name="connsiteY1" fmla="*/ 2242156 h 2339170"/>
              <a:gd name="connsiteX2" fmla="*/ 12192000 w 12192000"/>
              <a:gd name="connsiteY2" fmla="*/ 2328605 h 2339170"/>
              <a:gd name="connsiteX3" fmla="*/ 12192000 w 12192000"/>
              <a:gd name="connsiteY3" fmla="*/ 2339170 h 2339170"/>
              <a:gd name="connsiteX4" fmla="*/ 0 w 12192000"/>
              <a:gd name="connsiteY4" fmla="*/ 2339170 h 2339170"/>
              <a:gd name="connsiteX5" fmla="*/ 0 w 12192000"/>
              <a:gd name="connsiteY5" fmla="*/ 3667 h 233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9170">
                <a:moveTo>
                  <a:pt x="496389" y="0"/>
                </a:moveTo>
                <a:cubicBezTo>
                  <a:pt x="5701591" y="0"/>
                  <a:pt x="10167629" y="924535"/>
                  <a:pt x="12075322" y="2242156"/>
                </a:cubicBezTo>
                <a:lnTo>
                  <a:pt x="12192000" y="2328605"/>
                </a:lnTo>
                <a:lnTo>
                  <a:pt x="12192000" y="2339170"/>
                </a:lnTo>
                <a:lnTo>
                  <a:pt x="0" y="2339170"/>
                </a:lnTo>
                <a:lnTo>
                  <a:pt x="0" y="36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281582" y="5196007"/>
            <a:ext cx="5535839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+mn-ea"/>
              </a:rPr>
              <a:t>THANK YOU</a:t>
            </a:r>
            <a:endParaRPr lang="zh-CN" altLang="en-US" sz="6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90B043-FED4-4FEB-A042-829E85F0C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6" y="4316067"/>
            <a:ext cx="1003280" cy="100328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869A2E1-3F36-41CE-9A66-FA8439B5A902}"/>
              </a:ext>
            </a:extLst>
          </p:cNvPr>
          <p:cNvSpPr txBox="1"/>
          <p:nvPr/>
        </p:nvSpPr>
        <p:spPr>
          <a:xfrm>
            <a:off x="1658100" y="4469062"/>
            <a:ext cx="220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Made by </a:t>
            </a:r>
            <a:r>
              <a:rPr lang="en-US" altLang="zh-CN" dirty="0" err="1"/>
              <a:t>Yifan</a:t>
            </a:r>
            <a:r>
              <a:rPr lang="en-US" altLang="zh-CN" dirty="0"/>
              <a:t> Bu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0B390E-F07B-4E0E-AB42-4ACC5F5AFC00}"/>
              </a:ext>
            </a:extLst>
          </p:cNvPr>
          <p:cNvSpPr txBox="1"/>
          <p:nvPr/>
        </p:nvSpPr>
        <p:spPr>
          <a:xfrm>
            <a:off x="1658100" y="4888162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2020.9.8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468118" y="3632106"/>
            <a:ext cx="1649108" cy="1944383"/>
          </a:xfrm>
          <a:custGeom>
            <a:avLst/>
            <a:gdLst/>
            <a:ahLst/>
            <a:cxnLst/>
            <a:rect l="l" t="t" r="r" b="b"/>
            <a:pathLst>
              <a:path w="1862282" h="1974437">
                <a:moveTo>
                  <a:pt x="941617" y="352490"/>
                </a:moveTo>
                <a:cubicBezTo>
                  <a:pt x="782216" y="352490"/>
                  <a:pt x="656708" y="411649"/>
                  <a:pt x="565093" y="529967"/>
                </a:cubicBezTo>
                <a:cubicBezTo>
                  <a:pt x="473479" y="648286"/>
                  <a:pt x="427671" y="801524"/>
                  <a:pt x="427671" y="989683"/>
                </a:cubicBezTo>
                <a:cubicBezTo>
                  <a:pt x="427671" y="1175377"/>
                  <a:pt x="472452" y="1327178"/>
                  <a:pt x="562012" y="1445086"/>
                </a:cubicBezTo>
                <a:cubicBezTo>
                  <a:pt x="651572" y="1562993"/>
                  <a:pt x="774410" y="1621947"/>
                  <a:pt x="930524" y="1621947"/>
                </a:cubicBezTo>
                <a:cubicBezTo>
                  <a:pt x="1089925" y="1621947"/>
                  <a:pt x="1213996" y="1565458"/>
                  <a:pt x="1302734" y="1452481"/>
                </a:cubicBezTo>
                <a:cubicBezTo>
                  <a:pt x="1391473" y="1339503"/>
                  <a:pt x="1435842" y="1187702"/>
                  <a:pt x="1435842" y="997078"/>
                </a:cubicBezTo>
                <a:cubicBezTo>
                  <a:pt x="1435842" y="798238"/>
                  <a:pt x="1392706" y="641096"/>
                  <a:pt x="1306432" y="525654"/>
                </a:cubicBezTo>
                <a:cubicBezTo>
                  <a:pt x="1220158" y="410211"/>
                  <a:pt x="1098553" y="352490"/>
                  <a:pt x="941617" y="352490"/>
                </a:cubicBezTo>
                <a:close/>
                <a:moveTo>
                  <a:pt x="953942" y="0"/>
                </a:moveTo>
                <a:cubicBezTo>
                  <a:pt x="1226731" y="0"/>
                  <a:pt x="1446319" y="90792"/>
                  <a:pt x="1612704" y="272378"/>
                </a:cubicBezTo>
                <a:cubicBezTo>
                  <a:pt x="1779089" y="453964"/>
                  <a:pt x="1862282" y="687314"/>
                  <a:pt x="1862282" y="972429"/>
                </a:cubicBezTo>
                <a:cubicBezTo>
                  <a:pt x="1862282" y="1269868"/>
                  <a:pt x="1775802" y="1511229"/>
                  <a:pt x="1602844" y="1696512"/>
                </a:cubicBezTo>
                <a:cubicBezTo>
                  <a:pt x="1429885" y="1881796"/>
                  <a:pt x="1203314" y="1974437"/>
                  <a:pt x="923130" y="1974437"/>
                </a:cubicBezTo>
                <a:cubicBezTo>
                  <a:pt x="649518" y="1974437"/>
                  <a:pt x="427261" y="1884671"/>
                  <a:pt x="256356" y="1705140"/>
                </a:cubicBezTo>
                <a:cubicBezTo>
                  <a:pt x="85452" y="1525608"/>
                  <a:pt x="0" y="1294517"/>
                  <a:pt x="0" y="1011868"/>
                </a:cubicBezTo>
                <a:cubicBezTo>
                  <a:pt x="0" y="712785"/>
                  <a:pt x="87301" y="469370"/>
                  <a:pt x="261902" y="281622"/>
                </a:cubicBezTo>
                <a:cubicBezTo>
                  <a:pt x="436504" y="93874"/>
                  <a:pt x="667184" y="0"/>
                  <a:pt x="953942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9900" b="1" dirty="0">
              <a:latin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033008" y="3038715"/>
            <a:ext cx="5376011" cy="1948314"/>
            <a:chOff x="6095999" y="1672684"/>
            <a:chExt cx="5376011" cy="1948314"/>
          </a:xfrm>
        </p:grpSpPr>
        <p:sp>
          <p:nvSpPr>
            <p:cNvPr id="13" name="矩形 12"/>
            <p:cNvSpPr/>
            <p:nvPr/>
          </p:nvSpPr>
          <p:spPr>
            <a:xfrm>
              <a:off x="6096000" y="1672684"/>
              <a:ext cx="5376010" cy="1948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12700" dir="189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095999" y="1683792"/>
              <a:ext cx="2003652" cy="1937206"/>
            </a:xfrm>
            <a:custGeom>
              <a:avLst/>
              <a:gdLst/>
              <a:ahLst/>
              <a:cxnLst/>
              <a:rect l="l" t="t" r="r" b="b"/>
              <a:pathLst>
                <a:path w="2668326" h="1909116">
                  <a:moveTo>
                    <a:pt x="0" y="0"/>
                  </a:moveTo>
                  <a:lnTo>
                    <a:pt x="446159" y="0"/>
                  </a:lnTo>
                  <a:lnTo>
                    <a:pt x="729630" y="1294107"/>
                  </a:lnTo>
                  <a:cubicBezTo>
                    <a:pt x="741955" y="1350801"/>
                    <a:pt x="750582" y="1422285"/>
                    <a:pt x="755512" y="1508559"/>
                  </a:cubicBezTo>
                  <a:lnTo>
                    <a:pt x="764140" y="1508559"/>
                  </a:lnTo>
                  <a:cubicBezTo>
                    <a:pt x="768248" y="1441183"/>
                    <a:pt x="780984" y="1367645"/>
                    <a:pt x="802347" y="1287945"/>
                  </a:cubicBezTo>
                  <a:lnTo>
                    <a:pt x="1157302" y="0"/>
                  </a:lnTo>
                  <a:lnTo>
                    <a:pt x="1589903" y="0"/>
                  </a:lnTo>
                  <a:lnTo>
                    <a:pt x="1912814" y="1303967"/>
                  </a:lnTo>
                  <a:cubicBezTo>
                    <a:pt x="1925960" y="1355731"/>
                    <a:pt x="1936231" y="1423107"/>
                    <a:pt x="1943626" y="1506094"/>
                  </a:cubicBezTo>
                  <a:lnTo>
                    <a:pt x="1949788" y="1506094"/>
                  </a:lnTo>
                  <a:cubicBezTo>
                    <a:pt x="1953075" y="1434610"/>
                    <a:pt x="1962524" y="1364770"/>
                    <a:pt x="1978135" y="1296572"/>
                  </a:cubicBezTo>
                  <a:lnTo>
                    <a:pt x="2255444" y="0"/>
                  </a:lnTo>
                  <a:lnTo>
                    <a:pt x="2668326" y="0"/>
                  </a:lnTo>
                  <a:lnTo>
                    <a:pt x="2159310" y="1909116"/>
                  </a:lnTo>
                  <a:lnTo>
                    <a:pt x="1706989" y="1909116"/>
                  </a:lnTo>
                  <a:lnTo>
                    <a:pt x="1381614" y="664308"/>
                  </a:lnTo>
                  <a:cubicBezTo>
                    <a:pt x="1364359" y="596933"/>
                    <a:pt x="1354088" y="526681"/>
                    <a:pt x="1350802" y="453554"/>
                  </a:cubicBezTo>
                  <a:lnTo>
                    <a:pt x="1345872" y="453554"/>
                  </a:lnTo>
                  <a:cubicBezTo>
                    <a:pt x="1337655" y="539006"/>
                    <a:pt x="1326152" y="609258"/>
                    <a:pt x="1311362" y="664308"/>
                  </a:cubicBezTo>
                  <a:lnTo>
                    <a:pt x="978592" y="1909116"/>
                  </a:lnTo>
                  <a:lnTo>
                    <a:pt x="509016" y="1909116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19900" b="1" dirty="0">
                <a:latin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46436" y="3038715"/>
            <a:ext cx="5449564" cy="1971631"/>
            <a:chOff x="719989" y="1672684"/>
            <a:chExt cx="5449564" cy="1971631"/>
          </a:xfrm>
        </p:grpSpPr>
        <p:sp>
          <p:nvSpPr>
            <p:cNvPr id="12" name="矩形 11"/>
            <p:cNvSpPr/>
            <p:nvPr/>
          </p:nvSpPr>
          <p:spPr>
            <a:xfrm>
              <a:off x="719989" y="1672684"/>
              <a:ext cx="5376010" cy="1948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127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655617" y="1698419"/>
              <a:ext cx="1513936" cy="1945896"/>
            </a:xfrm>
            <a:custGeom>
              <a:avLst/>
              <a:gdLst/>
              <a:ahLst/>
              <a:cxnLst/>
              <a:rect l="l" t="t" r="r" b="b"/>
              <a:pathLst>
                <a:path w="1292874" h="1974438">
                  <a:moveTo>
                    <a:pt x="739489" y="0"/>
                  </a:moveTo>
                  <a:cubicBezTo>
                    <a:pt x="926005" y="0"/>
                    <a:pt x="1082530" y="24239"/>
                    <a:pt x="1209065" y="72717"/>
                  </a:cubicBezTo>
                  <a:lnTo>
                    <a:pt x="1209065" y="454787"/>
                  </a:lnTo>
                  <a:cubicBezTo>
                    <a:pt x="1080887" y="367691"/>
                    <a:pt x="930935" y="324144"/>
                    <a:pt x="759209" y="324144"/>
                  </a:cubicBezTo>
                  <a:cubicBezTo>
                    <a:pt x="658967" y="324144"/>
                    <a:pt x="578856" y="342425"/>
                    <a:pt x="518875" y="378989"/>
                  </a:cubicBezTo>
                  <a:cubicBezTo>
                    <a:pt x="458894" y="415553"/>
                    <a:pt x="428904" y="464647"/>
                    <a:pt x="428904" y="526271"/>
                  </a:cubicBezTo>
                  <a:cubicBezTo>
                    <a:pt x="428904" y="575570"/>
                    <a:pt x="449445" y="620967"/>
                    <a:pt x="490528" y="662460"/>
                  </a:cubicBezTo>
                  <a:cubicBezTo>
                    <a:pt x="531610" y="703954"/>
                    <a:pt x="633085" y="760032"/>
                    <a:pt x="794951" y="830694"/>
                  </a:cubicBezTo>
                  <a:cubicBezTo>
                    <a:pt x="984753" y="912038"/>
                    <a:pt x="1115191" y="997901"/>
                    <a:pt x="1186264" y="1088283"/>
                  </a:cubicBezTo>
                  <a:cubicBezTo>
                    <a:pt x="1257337" y="1178665"/>
                    <a:pt x="1292874" y="1286302"/>
                    <a:pt x="1292874" y="1411193"/>
                  </a:cubicBezTo>
                  <a:cubicBezTo>
                    <a:pt x="1292874" y="1594423"/>
                    <a:pt x="1227963" y="1734104"/>
                    <a:pt x="1098142" y="1830238"/>
                  </a:cubicBezTo>
                  <a:cubicBezTo>
                    <a:pt x="968320" y="1926371"/>
                    <a:pt x="783859" y="1974438"/>
                    <a:pt x="544757" y="1974438"/>
                  </a:cubicBezTo>
                  <a:cubicBezTo>
                    <a:pt x="326197" y="1974438"/>
                    <a:pt x="147076" y="1939107"/>
                    <a:pt x="7394" y="1868445"/>
                  </a:cubicBezTo>
                  <a:lnTo>
                    <a:pt x="7394" y="1460493"/>
                  </a:lnTo>
                  <a:cubicBezTo>
                    <a:pt x="161044" y="1587849"/>
                    <a:pt x="335646" y="1651528"/>
                    <a:pt x="531200" y="1651528"/>
                  </a:cubicBezTo>
                  <a:cubicBezTo>
                    <a:pt x="642123" y="1651528"/>
                    <a:pt x="725521" y="1632424"/>
                    <a:pt x="781394" y="1594217"/>
                  </a:cubicBezTo>
                  <a:cubicBezTo>
                    <a:pt x="837266" y="1556010"/>
                    <a:pt x="865202" y="1506916"/>
                    <a:pt x="865202" y="1446935"/>
                  </a:cubicBezTo>
                  <a:cubicBezTo>
                    <a:pt x="865202" y="1395171"/>
                    <a:pt x="843018" y="1346283"/>
                    <a:pt x="798648" y="1300270"/>
                  </a:cubicBezTo>
                  <a:cubicBezTo>
                    <a:pt x="754279" y="1254257"/>
                    <a:pt x="637193" y="1191811"/>
                    <a:pt x="447391" y="1112933"/>
                  </a:cubicBezTo>
                  <a:cubicBezTo>
                    <a:pt x="149130" y="986398"/>
                    <a:pt x="0" y="802347"/>
                    <a:pt x="0" y="560780"/>
                  </a:cubicBezTo>
                  <a:cubicBezTo>
                    <a:pt x="0" y="383303"/>
                    <a:pt x="67581" y="245470"/>
                    <a:pt x="202743" y="147282"/>
                  </a:cubicBezTo>
                  <a:cubicBezTo>
                    <a:pt x="337905" y="49094"/>
                    <a:pt x="516821" y="0"/>
                    <a:pt x="739489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19900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7961" y="86593"/>
            <a:ext cx="649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The main contributions of the paper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21984" y="2728546"/>
            <a:ext cx="1400907" cy="140090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43208" y="3137267"/>
            <a:ext cx="1579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contributions</a:t>
            </a:r>
          </a:p>
        </p:txBody>
      </p:sp>
      <p:sp>
        <p:nvSpPr>
          <p:cNvPr id="16" name="矩形 15"/>
          <p:cNvSpPr/>
          <p:nvPr/>
        </p:nvSpPr>
        <p:spPr>
          <a:xfrm>
            <a:off x="6801667" y="3683455"/>
            <a:ext cx="47620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ea typeface="+mj-ea"/>
                <a:cs typeface="Segoe UI Semilight" panose="020B0402040204020203" pitchFamily="34" charset="0"/>
              </a:rPr>
              <a:t>Use Cifar10 and real data to test the all algorithms.</a:t>
            </a:r>
          </a:p>
        </p:txBody>
      </p:sp>
      <p:sp>
        <p:nvSpPr>
          <p:cNvPr id="34" name="矩形 33"/>
          <p:cNvSpPr/>
          <p:nvPr/>
        </p:nvSpPr>
        <p:spPr>
          <a:xfrm>
            <a:off x="1024131" y="3632106"/>
            <a:ext cx="53169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cs typeface="Segoe UI Semilight" panose="020B0402040204020203" pitchFamily="34" charset="0"/>
              </a:rPr>
              <a:t>Propose 2 general classes of </a:t>
            </a:r>
            <a:r>
              <a:rPr lang="en-US" altLang="zh-CN" sz="2000" dirty="0" err="1">
                <a:cs typeface="Segoe UI Semilight" panose="020B0402040204020203" pitchFamily="34" charset="0"/>
              </a:rPr>
              <a:t>approaches,structured</a:t>
            </a:r>
            <a:r>
              <a:rPr lang="en-US" altLang="zh-CN" sz="2000" dirty="0">
                <a:cs typeface="Segoe UI Semilight" panose="020B0402040204020203" pitchFamily="34" charset="0"/>
              </a:rPr>
              <a:t> updates and sketched updates.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5F64E1-1117-4A76-9925-1036F646F4C8}"/>
              </a:ext>
            </a:extLst>
          </p:cNvPr>
          <p:cNvGrpSpPr/>
          <p:nvPr/>
        </p:nvGrpSpPr>
        <p:grpSpPr>
          <a:xfrm>
            <a:off x="3269605" y="773680"/>
            <a:ext cx="5414107" cy="1968340"/>
            <a:chOff x="755446" y="1698419"/>
            <a:chExt cx="5414107" cy="196834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DDA90BB-643D-4BB3-8B68-0840AE3CD29C}"/>
                </a:ext>
              </a:extLst>
            </p:cNvPr>
            <p:cNvSpPr/>
            <p:nvPr/>
          </p:nvSpPr>
          <p:spPr>
            <a:xfrm>
              <a:off x="755446" y="1718445"/>
              <a:ext cx="5376010" cy="1948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127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CCC38AE-6E14-4929-A5A3-D0933D8A6CEB}"/>
                </a:ext>
              </a:extLst>
            </p:cNvPr>
            <p:cNvSpPr txBox="1"/>
            <p:nvPr/>
          </p:nvSpPr>
          <p:spPr>
            <a:xfrm>
              <a:off x="4655617" y="1698419"/>
              <a:ext cx="1513936" cy="1945896"/>
            </a:xfrm>
            <a:custGeom>
              <a:avLst/>
              <a:gdLst/>
              <a:ahLst/>
              <a:cxnLst/>
              <a:rect l="l" t="t" r="r" b="b"/>
              <a:pathLst>
                <a:path w="1292874" h="1974438">
                  <a:moveTo>
                    <a:pt x="739489" y="0"/>
                  </a:moveTo>
                  <a:cubicBezTo>
                    <a:pt x="926005" y="0"/>
                    <a:pt x="1082530" y="24239"/>
                    <a:pt x="1209065" y="72717"/>
                  </a:cubicBezTo>
                  <a:lnTo>
                    <a:pt x="1209065" y="454787"/>
                  </a:lnTo>
                  <a:cubicBezTo>
                    <a:pt x="1080887" y="367691"/>
                    <a:pt x="930935" y="324144"/>
                    <a:pt x="759209" y="324144"/>
                  </a:cubicBezTo>
                  <a:cubicBezTo>
                    <a:pt x="658967" y="324144"/>
                    <a:pt x="578856" y="342425"/>
                    <a:pt x="518875" y="378989"/>
                  </a:cubicBezTo>
                  <a:cubicBezTo>
                    <a:pt x="458894" y="415553"/>
                    <a:pt x="428904" y="464647"/>
                    <a:pt x="428904" y="526271"/>
                  </a:cubicBezTo>
                  <a:cubicBezTo>
                    <a:pt x="428904" y="575570"/>
                    <a:pt x="449445" y="620967"/>
                    <a:pt x="490528" y="662460"/>
                  </a:cubicBezTo>
                  <a:cubicBezTo>
                    <a:pt x="531610" y="703954"/>
                    <a:pt x="633085" y="760032"/>
                    <a:pt x="794951" y="830694"/>
                  </a:cubicBezTo>
                  <a:cubicBezTo>
                    <a:pt x="984753" y="912038"/>
                    <a:pt x="1115191" y="997901"/>
                    <a:pt x="1186264" y="1088283"/>
                  </a:cubicBezTo>
                  <a:cubicBezTo>
                    <a:pt x="1257337" y="1178665"/>
                    <a:pt x="1292874" y="1286302"/>
                    <a:pt x="1292874" y="1411193"/>
                  </a:cubicBezTo>
                  <a:cubicBezTo>
                    <a:pt x="1292874" y="1594423"/>
                    <a:pt x="1227963" y="1734104"/>
                    <a:pt x="1098142" y="1830238"/>
                  </a:cubicBezTo>
                  <a:cubicBezTo>
                    <a:pt x="968320" y="1926371"/>
                    <a:pt x="783859" y="1974438"/>
                    <a:pt x="544757" y="1974438"/>
                  </a:cubicBezTo>
                  <a:cubicBezTo>
                    <a:pt x="326197" y="1974438"/>
                    <a:pt x="147076" y="1939107"/>
                    <a:pt x="7394" y="1868445"/>
                  </a:cubicBezTo>
                  <a:lnTo>
                    <a:pt x="7394" y="1460493"/>
                  </a:lnTo>
                  <a:cubicBezTo>
                    <a:pt x="161044" y="1587849"/>
                    <a:pt x="335646" y="1651528"/>
                    <a:pt x="531200" y="1651528"/>
                  </a:cubicBezTo>
                  <a:cubicBezTo>
                    <a:pt x="642123" y="1651528"/>
                    <a:pt x="725521" y="1632424"/>
                    <a:pt x="781394" y="1594217"/>
                  </a:cubicBezTo>
                  <a:cubicBezTo>
                    <a:pt x="837266" y="1556010"/>
                    <a:pt x="865202" y="1506916"/>
                    <a:pt x="865202" y="1446935"/>
                  </a:cubicBezTo>
                  <a:cubicBezTo>
                    <a:pt x="865202" y="1395171"/>
                    <a:pt x="843018" y="1346283"/>
                    <a:pt x="798648" y="1300270"/>
                  </a:cubicBezTo>
                  <a:cubicBezTo>
                    <a:pt x="754279" y="1254257"/>
                    <a:pt x="637193" y="1191811"/>
                    <a:pt x="447391" y="1112933"/>
                  </a:cubicBezTo>
                  <a:cubicBezTo>
                    <a:pt x="149130" y="986398"/>
                    <a:pt x="0" y="802347"/>
                    <a:pt x="0" y="560780"/>
                  </a:cubicBezTo>
                  <a:cubicBezTo>
                    <a:pt x="0" y="383303"/>
                    <a:pt x="67581" y="245470"/>
                    <a:pt x="202743" y="147282"/>
                  </a:cubicBezTo>
                  <a:cubicBezTo>
                    <a:pt x="337905" y="49094"/>
                    <a:pt x="516821" y="0"/>
                    <a:pt x="739489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19900" b="1" dirty="0">
                <a:latin typeface="+mn-ea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AB2E828-7CED-40BD-B92F-D8E4EFE258CE}"/>
              </a:ext>
            </a:extLst>
          </p:cNvPr>
          <p:cNvSpPr/>
          <p:nvPr/>
        </p:nvSpPr>
        <p:spPr>
          <a:xfrm>
            <a:off x="3269605" y="1600171"/>
            <a:ext cx="5376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ea typeface="+mj-ea"/>
                <a:cs typeface="Segoe UI Semilight" panose="020B0402040204020203" pitchFamily="34" charset="0"/>
              </a:rPr>
              <a:t>The uplink is typically much slower than downlink.</a:t>
            </a:r>
          </a:p>
          <a:p>
            <a:r>
              <a:rPr lang="en-US" altLang="zh-CN" sz="2000" dirty="0">
                <a:ea typeface="+mj-ea"/>
                <a:cs typeface="Segoe UI Semilight" panose="020B0402040204020203" pitchFamily="34" charset="0"/>
              </a:rPr>
              <a:t>Reduce the uplink communication cost.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3752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2 general approaches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890D9BF-9B6A-4AF0-908B-4E71C68C197E}"/>
              </a:ext>
            </a:extLst>
          </p:cNvPr>
          <p:cNvSpPr txBox="1"/>
          <p:nvPr/>
        </p:nvSpPr>
        <p:spPr>
          <a:xfrm>
            <a:off x="851498" y="2069392"/>
            <a:ext cx="100537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000000"/>
                </a:solidFill>
                <a:effectLst/>
                <a:latin typeface="NimbusRomNo9L-ReguItal"/>
              </a:rPr>
              <a:t>Structured updates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, where we directly learn an update from a restricted space that can be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parametrized using a smaller number of variables.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36C3F1-6C5F-4945-8416-FF0DE2863531}"/>
              </a:ext>
            </a:extLst>
          </p:cNvPr>
          <p:cNvSpPr txBox="1"/>
          <p:nvPr/>
        </p:nvSpPr>
        <p:spPr>
          <a:xfrm>
            <a:off x="851498" y="3480883"/>
            <a:ext cx="91516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000000"/>
                </a:solidFill>
                <a:effectLst/>
                <a:latin typeface="NimbusRomNo9L-ReguItal"/>
              </a:rPr>
              <a:t>Sketched updates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, where we learn a full model update, then compress it before sending to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the server.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2" y="86593"/>
            <a:ext cx="5067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Structured Update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B87937C-31A7-4B51-8B91-C3A924A1FE3F}"/>
              </a:ext>
            </a:extLst>
          </p:cNvPr>
          <p:cNvSpPr txBox="1"/>
          <p:nvPr/>
        </p:nvSpPr>
        <p:spPr>
          <a:xfrm>
            <a:off x="1087397" y="1651729"/>
            <a:ext cx="226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Low Rank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E96890-C457-445D-9FA6-CFF3B638A759}"/>
              </a:ext>
            </a:extLst>
          </p:cNvPr>
          <p:cNvSpPr txBox="1"/>
          <p:nvPr/>
        </p:nvSpPr>
        <p:spPr>
          <a:xfrm>
            <a:off x="7093973" y="1356526"/>
            <a:ext cx="13839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i="0" dirty="0">
                <a:solidFill>
                  <a:srgbClr val="000000"/>
                </a:solidFill>
                <a:effectLst/>
                <a:latin typeface="CMBX10"/>
              </a:rPr>
              <a:t>H</a:t>
            </a:r>
            <a:r>
              <a:rPr lang="fr-FR" altLang="zh-CN" sz="800" b="0" i="1" dirty="0">
                <a:solidFill>
                  <a:srgbClr val="000000"/>
                </a:solidFill>
                <a:effectLst/>
                <a:latin typeface="CMMI7"/>
              </a:rPr>
              <a:t>it </a:t>
            </a:r>
            <a:r>
              <a:rPr lang="fr-FR" altLang="zh-CN" sz="2400" b="0" i="0" dirty="0">
                <a:solidFill>
                  <a:srgbClr val="000000"/>
                </a:solidFill>
                <a:effectLst/>
                <a:latin typeface="CMR10"/>
              </a:rPr>
              <a:t>= </a:t>
            </a:r>
            <a:r>
              <a:rPr lang="fr-FR" altLang="zh-CN" sz="2400" b="1" i="0" dirty="0">
                <a:solidFill>
                  <a:srgbClr val="000000"/>
                </a:solidFill>
                <a:effectLst/>
                <a:latin typeface="CMBX10"/>
              </a:rPr>
              <a:t>A</a:t>
            </a:r>
            <a:r>
              <a:rPr lang="fr-FR" altLang="zh-CN" sz="800" b="0" i="1" dirty="0">
                <a:solidFill>
                  <a:srgbClr val="000000"/>
                </a:solidFill>
                <a:effectLst/>
                <a:latin typeface="CMMI7"/>
              </a:rPr>
              <a:t>i t</a:t>
            </a:r>
            <a:r>
              <a:rPr lang="fr-FR" altLang="zh-CN" sz="2400" b="1" i="0" dirty="0">
                <a:solidFill>
                  <a:srgbClr val="000000"/>
                </a:solidFill>
                <a:effectLst/>
                <a:latin typeface="CMBX10"/>
              </a:rPr>
              <a:t>B</a:t>
            </a:r>
            <a:r>
              <a:rPr lang="fr-FR" altLang="zh-CN" sz="800" b="0" i="1" dirty="0">
                <a:solidFill>
                  <a:srgbClr val="000000"/>
                </a:solidFill>
                <a:effectLst/>
                <a:latin typeface="CMMI7"/>
              </a:rPr>
              <a:t>i t</a:t>
            </a:r>
            <a:r>
              <a:rPr lang="fr-FR" altLang="zh-CN" dirty="0"/>
              <a:t> </a:t>
            </a:r>
            <a:br>
              <a:rPr lang="fr-FR" altLang="zh-CN" dirty="0"/>
            </a:b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179CEB-B342-412F-B199-8F01834412FA}"/>
              </a:ext>
            </a:extLst>
          </p:cNvPr>
          <p:cNvSpPr txBox="1"/>
          <p:nvPr/>
        </p:nvSpPr>
        <p:spPr>
          <a:xfrm>
            <a:off x="7936828" y="2199713"/>
            <a:ext cx="19852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Optimize(send)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F722CCD-C70D-45A2-8BD2-75F31143686D}"/>
              </a:ext>
            </a:extLst>
          </p:cNvPr>
          <p:cNvCxnSpPr/>
          <p:nvPr/>
        </p:nvCxnSpPr>
        <p:spPr>
          <a:xfrm flipH="1" flipV="1">
            <a:off x="7936828" y="1855391"/>
            <a:ext cx="344905" cy="26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512A513-460C-4FCF-BD78-ED6254F9369F}"/>
              </a:ext>
            </a:extLst>
          </p:cNvPr>
          <p:cNvSpPr txBox="1"/>
          <p:nvPr/>
        </p:nvSpPr>
        <p:spPr>
          <a:xfrm>
            <a:off x="5161817" y="2712592"/>
            <a:ext cx="4146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compressed in the form of a random seed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CC015E8-522B-4D10-BF6C-7D88F84B90D3}"/>
              </a:ext>
            </a:extLst>
          </p:cNvPr>
          <p:cNvCxnSpPr/>
          <p:nvPr/>
        </p:nvCxnSpPr>
        <p:spPr>
          <a:xfrm flipV="1">
            <a:off x="7058524" y="1855391"/>
            <a:ext cx="665748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8290AE0-E9E0-46C1-9ED6-F910BF3CDB69}"/>
              </a:ext>
            </a:extLst>
          </p:cNvPr>
          <p:cNvSpPr txBox="1"/>
          <p:nvPr/>
        </p:nvSpPr>
        <p:spPr>
          <a:xfrm>
            <a:off x="1087397" y="4377235"/>
            <a:ext cx="330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Random Mask</a:t>
            </a:r>
            <a:endParaRPr lang="zh-CN" altLang="en-US" sz="3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2221C9-82ED-435F-819A-99B79EDF34AD}"/>
              </a:ext>
            </a:extLst>
          </p:cNvPr>
          <p:cNvSpPr txBox="1"/>
          <p:nvPr/>
        </p:nvSpPr>
        <p:spPr>
          <a:xfrm>
            <a:off x="770021" y="2522878"/>
            <a:ext cx="35010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Restrict it as a low rank matrix of rank at most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MI10"/>
              </a:rPr>
              <a:t>k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CD16C4-30A7-432E-9EB0-874D9FFD7065}"/>
              </a:ext>
            </a:extLst>
          </p:cNvPr>
          <p:cNvSpPr txBox="1"/>
          <p:nvPr/>
        </p:nvSpPr>
        <p:spPr>
          <a:xfrm>
            <a:off x="930439" y="5473619"/>
            <a:ext cx="30881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Restrict 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it as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a sparse matrix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651E461-927B-45D0-95A5-D41BA6E6E371}"/>
              </a:ext>
            </a:extLst>
          </p:cNvPr>
          <p:cNvSpPr txBox="1"/>
          <p:nvPr/>
        </p:nvSpPr>
        <p:spPr>
          <a:xfrm>
            <a:off x="7112527" y="4517936"/>
            <a:ext cx="19913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i="0" dirty="0">
                <a:solidFill>
                  <a:srgbClr val="000000"/>
                </a:solidFill>
                <a:effectLst/>
                <a:latin typeface="CMBX10"/>
              </a:rPr>
              <a:t>H’</a:t>
            </a:r>
            <a:r>
              <a:rPr lang="fr-FR" altLang="zh-CN" sz="800" b="0" i="1" dirty="0">
                <a:solidFill>
                  <a:srgbClr val="000000"/>
                </a:solidFill>
                <a:effectLst/>
                <a:latin typeface="CMMI7"/>
              </a:rPr>
              <a:t>it </a:t>
            </a:r>
            <a:r>
              <a:rPr lang="fr-FR" altLang="zh-CN" sz="2400" b="0" i="0" dirty="0">
                <a:solidFill>
                  <a:srgbClr val="000000"/>
                </a:solidFill>
                <a:effectLst/>
                <a:latin typeface="CMR10"/>
              </a:rPr>
              <a:t>= </a:t>
            </a:r>
            <a:r>
              <a:rPr lang="fr-FR" altLang="zh-CN" sz="2400" b="1" dirty="0">
                <a:solidFill>
                  <a:srgbClr val="000000"/>
                </a:solidFill>
                <a:latin typeface="CMBX10"/>
              </a:rPr>
              <a:t>H</a:t>
            </a:r>
            <a:r>
              <a:rPr lang="fr-FR" altLang="zh-CN" sz="800" b="0" i="1" dirty="0">
                <a:solidFill>
                  <a:srgbClr val="000000"/>
                </a:solidFill>
                <a:effectLst/>
                <a:latin typeface="CMMI7"/>
              </a:rPr>
              <a:t>i t</a:t>
            </a:r>
            <a:r>
              <a:rPr lang="fr-FR" altLang="zh-CN" sz="2400" b="1" dirty="0">
                <a:solidFill>
                  <a:srgbClr val="000000"/>
                </a:solidFill>
                <a:latin typeface="CMBX10"/>
              </a:rPr>
              <a:t>RM</a:t>
            </a:r>
            <a:r>
              <a:rPr lang="fr-FR" altLang="zh-CN" sz="800" b="0" i="1" dirty="0">
                <a:solidFill>
                  <a:srgbClr val="000000"/>
                </a:solidFill>
                <a:effectLst/>
                <a:latin typeface="CMMI7"/>
              </a:rPr>
              <a:t>i t</a:t>
            </a:r>
            <a:r>
              <a:rPr lang="fr-FR" altLang="zh-CN" dirty="0"/>
              <a:t> </a:t>
            </a:r>
            <a:br>
              <a:rPr lang="fr-FR" altLang="zh-CN" dirty="0"/>
            </a:b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286C191-D2EE-4960-9D7A-4AD1530D40F0}"/>
              </a:ext>
            </a:extLst>
          </p:cNvPr>
          <p:cNvSpPr txBox="1"/>
          <p:nvPr/>
        </p:nvSpPr>
        <p:spPr>
          <a:xfrm>
            <a:off x="8045660" y="5256600"/>
            <a:ext cx="4146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compressed in the form of a random seed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E270BC1-A7C1-4FBA-9602-51F23660133E}"/>
              </a:ext>
            </a:extLst>
          </p:cNvPr>
          <p:cNvCxnSpPr/>
          <p:nvPr/>
        </p:nvCxnSpPr>
        <p:spPr>
          <a:xfrm flipH="1" flipV="1">
            <a:off x="8281733" y="4899651"/>
            <a:ext cx="737222" cy="35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216294B-49DF-4983-835E-BD21DDA3823D}"/>
              </a:ext>
            </a:extLst>
          </p:cNvPr>
          <p:cNvSpPr txBox="1"/>
          <p:nvPr/>
        </p:nvSpPr>
        <p:spPr>
          <a:xfrm>
            <a:off x="6638351" y="5256600"/>
            <a:ext cx="705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send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A557784-2F54-49B2-BA28-F748545401A5}"/>
              </a:ext>
            </a:extLst>
          </p:cNvPr>
          <p:cNvCxnSpPr>
            <a:stCxn id="36" idx="0"/>
          </p:cNvCxnSpPr>
          <p:nvPr/>
        </p:nvCxnSpPr>
        <p:spPr>
          <a:xfrm flipV="1">
            <a:off x="6991278" y="4899651"/>
            <a:ext cx="352926" cy="35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961" y="86593"/>
            <a:ext cx="3009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Sketched Update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451957C-0EAB-4655-9901-59A221653206}"/>
              </a:ext>
            </a:extLst>
          </p:cNvPr>
          <p:cNvSpPr txBox="1"/>
          <p:nvPr/>
        </p:nvSpPr>
        <p:spPr>
          <a:xfrm>
            <a:off x="969502" y="1475266"/>
            <a:ext cx="276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Subsampling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E4467D-467F-447C-8228-5AA8AF13F17E}"/>
              </a:ext>
            </a:extLst>
          </p:cNvPr>
          <p:cNvSpPr txBox="1"/>
          <p:nvPr/>
        </p:nvSpPr>
        <p:spPr>
          <a:xfrm>
            <a:off x="6344653" y="1567598"/>
            <a:ext cx="3705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 subset of </a:t>
            </a:r>
            <a:r>
              <a:rPr lang="fr-FR" altLang="zh-CN" sz="2000" b="1" i="0" dirty="0">
                <a:solidFill>
                  <a:srgbClr val="000000"/>
                </a:solidFill>
                <a:effectLst/>
                <a:latin typeface="CMBX10"/>
              </a:rPr>
              <a:t>H</a:t>
            </a:r>
            <a:r>
              <a:rPr lang="fr-FR" altLang="zh-CN" sz="1050" b="0" i="1" dirty="0">
                <a:solidFill>
                  <a:srgbClr val="000000"/>
                </a:solidFill>
                <a:effectLst/>
                <a:latin typeface="CMMI7"/>
              </a:rPr>
              <a:t>it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39BE17-0AE2-4338-9683-8D0C054458C2}"/>
              </a:ext>
            </a:extLst>
          </p:cNvPr>
          <p:cNvSpPr txBox="1"/>
          <p:nvPr/>
        </p:nvSpPr>
        <p:spPr>
          <a:xfrm>
            <a:off x="969501" y="2863939"/>
            <a:ext cx="480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Probabilistic quantization</a:t>
            </a:r>
            <a:endParaRPr lang="zh-CN" altLang="en-US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4EF690-E888-4881-931D-D23178AAC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54343"/>
            <a:ext cx="3835597" cy="81919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F179D38-199F-476D-95FD-358EB7DF3EAB}"/>
              </a:ext>
            </a:extLst>
          </p:cNvPr>
          <p:cNvSpPr txBox="1"/>
          <p:nvPr/>
        </p:nvSpPr>
        <p:spPr>
          <a:xfrm>
            <a:off x="10050379" y="2627204"/>
            <a:ext cx="6817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>
                <a:solidFill>
                  <a:srgbClr val="000000"/>
                </a:solidFill>
                <a:effectLst/>
                <a:latin typeface="NimbusRomNo9L-Regu"/>
              </a:rPr>
              <a:t>1 bit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072190-DDCE-455F-B86F-D3EC06020585}"/>
              </a:ext>
            </a:extLst>
          </p:cNvPr>
          <p:cNvSpPr txBox="1"/>
          <p:nvPr/>
        </p:nvSpPr>
        <p:spPr>
          <a:xfrm>
            <a:off x="10050379" y="3261300"/>
            <a:ext cx="850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1" dirty="0">
                <a:solidFill>
                  <a:srgbClr val="000000"/>
                </a:solidFill>
                <a:effectLst/>
                <a:latin typeface="CMMI10"/>
              </a:rPr>
              <a:t>b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-bit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C53F79-DA7B-43EC-8924-1BD1A428B89D}"/>
              </a:ext>
            </a:extLst>
          </p:cNvPr>
          <p:cNvSpPr txBox="1"/>
          <p:nvPr/>
        </p:nvSpPr>
        <p:spPr>
          <a:xfrm>
            <a:off x="6225103" y="3273535"/>
            <a:ext cx="3577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H’’ and h’ replace hmax and hmin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B9D72E-4936-49F9-8D5A-83D738156E34}"/>
              </a:ext>
            </a:extLst>
          </p:cNvPr>
          <p:cNvSpPr txBox="1"/>
          <p:nvPr/>
        </p:nvSpPr>
        <p:spPr>
          <a:xfrm>
            <a:off x="969500" y="4403981"/>
            <a:ext cx="525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Structured random rotations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197961" y="86593"/>
            <a:ext cx="9673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Experiments-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CONVOLUTIONAL MODELS ON THE CIFAR-10 DATASET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structured updates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）</a:t>
            </a:r>
            <a:r>
              <a:rPr lang="en-US" altLang="zh-CN" sz="3200" dirty="0"/>
              <a:t> 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0626E7-4867-42E2-AFA6-B0E25C08562C}"/>
              </a:ext>
            </a:extLst>
          </p:cNvPr>
          <p:cNvSpPr txBox="1"/>
          <p:nvPr/>
        </p:nvSpPr>
        <p:spPr>
          <a:xfrm>
            <a:off x="1148199" y="12260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CIFAR-10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A53B92-287F-4F7D-9EED-CC37938815EE}"/>
              </a:ext>
            </a:extLst>
          </p:cNvPr>
          <p:cNvSpPr txBox="1"/>
          <p:nvPr/>
        </p:nvSpPr>
        <p:spPr>
          <a:xfrm>
            <a:off x="5589622" y="1260192"/>
            <a:ext cx="2126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Federated Averaging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743649-5278-4216-AA00-98296E3CB5B4}"/>
              </a:ext>
            </a:extLst>
          </p:cNvPr>
          <p:cNvSpPr txBox="1"/>
          <p:nvPr/>
        </p:nvSpPr>
        <p:spPr>
          <a:xfrm>
            <a:off x="2723554" y="12414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All convolutional model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A404E8-0149-4196-B919-949D05720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340" y="1836900"/>
            <a:ext cx="9566902" cy="493450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4010442-D23C-4D08-9708-A2160E821664}"/>
              </a:ext>
            </a:extLst>
          </p:cNvPr>
          <p:cNvSpPr txBox="1"/>
          <p:nvPr/>
        </p:nvSpPr>
        <p:spPr>
          <a:xfrm>
            <a:off x="556769" y="279770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1" dirty="0">
                <a:solidFill>
                  <a:srgbClr val="000000"/>
                </a:solidFill>
                <a:effectLst/>
                <a:latin typeface="NimbusRomNo9L-ReguItal"/>
              </a:rPr>
              <a:t>Low rank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F1ABDD-B033-4D9C-9D96-D45F63744053}"/>
              </a:ext>
            </a:extLst>
          </p:cNvPr>
          <p:cNvSpPr txBox="1"/>
          <p:nvPr/>
        </p:nvSpPr>
        <p:spPr>
          <a:xfrm>
            <a:off x="372533" y="52472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1" dirty="0">
                <a:solidFill>
                  <a:srgbClr val="000000"/>
                </a:solidFill>
                <a:effectLst/>
                <a:latin typeface="NimbusRomNo9L-ReguItal"/>
              </a:rPr>
              <a:t>random mask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197961" y="86593"/>
            <a:ext cx="11161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Experiments-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CONVOLUTIONAL MODELS ON THE CIFAR-10 DATASET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comparation structured / sketched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）</a:t>
            </a:r>
            <a:r>
              <a:rPr lang="en-US" altLang="zh-CN" sz="3200" dirty="0"/>
              <a:t> 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EDBFF02-C7CF-45F0-B528-6ADFE884F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23" y="1585768"/>
            <a:ext cx="10262722" cy="326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1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197961" y="86593"/>
            <a:ext cx="11032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Experiments-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CONVOLUTIONAL MODELS ON THE CIFAR-10 DATASET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3 elements in sketched updates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）</a:t>
            </a:r>
            <a:r>
              <a:rPr lang="en-US" altLang="zh-CN" sz="3200" dirty="0"/>
              <a:t> 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94DEFB-81B4-4553-9C1E-F4E5EF5AE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23" y="777817"/>
            <a:ext cx="9358447" cy="530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8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197961" y="86593"/>
            <a:ext cx="6391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Experiments-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LSTM Next-word Prediction on Reddit data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E0026DE-016A-4A00-A3EA-73E9F6F518D8}"/>
              </a:ext>
            </a:extLst>
          </p:cNvPr>
          <p:cNvSpPr txBox="1"/>
          <p:nvPr/>
        </p:nvSpPr>
        <p:spPr>
          <a:xfrm>
            <a:off x="2747596" y="10383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LSTM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C795F0-BE6B-44BE-BF56-89C0A51DD651}"/>
              </a:ext>
            </a:extLst>
          </p:cNvPr>
          <p:cNvSpPr txBox="1"/>
          <p:nvPr/>
        </p:nvSpPr>
        <p:spPr>
          <a:xfrm>
            <a:off x="493647" y="1038363"/>
            <a:ext cx="1685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Posts on Reddit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BEC4B9-1BE8-46EB-8A84-B1DF864D0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58" y="1421525"/>
            <a:ext cx="10212087" cy="534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5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主题1">
  <a:themeElements>
    <a:clrScheme name="自定义 1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6362"/>
      </a:accent1>
      <a:accent2>
        <a:srgbClr val="B64645"/>
      </a:accent2>
      <a:accent3>
        <a:srgbClr val="414A59"/>
      </a:accent3>
      <a:accent4>
        <a:srgbClr val="7FB541"/>
      </a:accent4>
      <a:accent5>
        <a:srgbClr val="4472C4"/>
      </a:accent5>
      <a:accent6>
        <a:srgbClr val="244956"/>
      </a:accent6>
      <a:hlink>
        <a:srgbClr val="0563C1"/>
      </a:hlink>
      <a:folHlink>
        <a:srgbClr val="954F72"/>
      </a:folHlink>
    </a:clrScheme>
    <a:fontScheme name="自定义 2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826</Words>
  <Application>Microsoft Office PowerPoint</Application>
  <PresentationFormat>宽屏</PresentationFormat>
  <Paragraphs>101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CMBX10</vt:lpstr>
      <vt:lpstr>CMMI10</vt:lpstr>
      <vt:lpstr>CMMI7</vt:lpstr>
      <vt:lpstr>CMR10</vt:lpstr>
      <vt:lpstr>Geometr706 BlkCn BT</vt:lpstr>
      <vt:lpstr>NimbusRomNo9L-Regu</vt:lpstr>
      <vt:lpstr>NimbusRomNo9L-ReguItal</vt:lpstr>
      <vt:lpstr>微软雅黑</vt:lpstr>
      <vt:lpstr>Arial</vt:lpstr>
      <vt:lpstr>Calibri</vt:lpstr>
      <vt:lpstr>Calibri Light</vt:lpstr>
      <vt:lpstr>主题1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步 一凡</cp:lastModifiedBy>
  <cp:revision>232</cp:revision>
  <dcterms:created xsi:type="dcterms:W3CDTF">2016-03-04T02:38:00Z</dcterms:created>
  <dcterms:modified xsi:type="dcterms:W3CDTF">2020-10-27T03:16:26Z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