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9" r:id="rId2"/>
    <p:sldId id="258" r:id="rId3"/>
    <p:sldId id="259" r:id="rId4"/>
    <p:sldId id="260" r:id="rId5"/>
    <p:sldId id="265" r:id="rId6"/>
    <p:sldId id="266" r:id="rId7"/>
    <p:sldId id="281" r:id="rId8"/>
    <p:sldId id="268" r:id="rId9"/>
    <p:sldId id="280" r:id="rId10"/>
    <p:sldId id="267" r:id="rId11"/>
    <p:sldId id="276" r:id="rId12"/>
    <p:sldId id="271" r:id="rId13"/>
    <p:sldId id="274" r:id="rId14"/>
    <p:sldId id="277" r:id="rId15"/>
    <p:sldId id="278" r:id="rId16"/>
    <p:sldId id="28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F2F2F2"/>
    <a:srgbClr val="F1EFEE"/>
    <a:srgbClr val="F5F3F1"/>
    <a:srgbClr val="F8F5F3"/>
    <a:srgbClr val="F5F2F1"/>
    <a:srgbClr val="F4F1F0"/>
    <a:srgbClr val="F7F4F2"/>
    <a:srgbClr val="F4F2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9" autoAdjust="0"/>
    <p:restoredTop sz="95559" autoAdjust="0"/>
  </p:normalViewPr>
  <p:slideViewPr>
    <p:cSldViewPr snapToGrid="0">
      <p:cViewPr varScale="1">
        <p:scale>
          <a:sx n="86" d="100"/>
          <a:sy n="86" d="100"/>
        </p:scale>
        <p:origin x="37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7F4CF-FAD3-4753-A5D8-D35E0A8B4380}" type="datetimeFigureOut">
              <a:rPr lang="zh-CN" altLang="en-US" smtClean="0"/>
              <a:t>2021/6/29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9927F-7422-466D-AA77-7766B4933CB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16</a:t>
            </a:fld>
            <a:endParaRPr lang="zh-CN" altLang="en-US"/>
          </a:p>
        </p:txBody>
      </p:sp>
    </p:spTree>
    <p:extLst>
      <p:ext uri="{BB962C8B-B14F-4D97-AF65-F5344CB8AC3E}">
        <p14:creationId xmlns:p14="http://schemas.microsoft.com/office/powerpoint/2010/main" val="80520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7</a:t>
            </a:fld>
            <a:endParaRPr lang="zh-CN" altLang="en-US"/>
          </a:p>
        </p:txBody>
      </p:sp>
    </p:spTree>
    <p:extLst>
      <p:ext uri="{BB962C8B-B14F-4D97-AF65-F5344CB8AC3E}">
        <p14:creationId xmlns:p14="http://schemas.microsoft.com/office/powerpoint/2010/main" val="2853818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29927F-7422-466D-AA77-7766B4933CB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60FCE8CB-E074-45FE-80CB-EEF74AF236CD}" type="datetimeFigureOut">
              <a:rPr lang="zh-CN" altLang="en-US" smtClean="0"/>
              <a:t>2021/6/29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1C5CA10-290B-461A-8199-5D946D4C5A35}" type="slidenum">
              <a:rPr lang="zh-CN" altLang="en-US" smtClean="0"/>
              <a:t>‹#›</a:t>
            </a:fld>
            <a:endParaRPr lang="zh-CN" altLang="en-US"/>
          </a:p>
        </p:txBody>
      </p:sp>
    </p:spTree>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2F5597"/>
          </a:fgClr>
          <a:bgClr>
            <a:schemeClr val="bg1"/>
          </a:bgClr>
        </a:patt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7" Type="http://schemas.openxmlformats.org/officeDocument/2006/relationships/image" Target="../media/image4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38.jpg"/></Relationships>
</file>

<file path=ppt/slides/_rels/slide1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jpg"/><Relationship Id="rId4" Type="http://schemas.openxmlformats.org/officeDocument/2006/relationships/image" Target="../media/image41.jpg"/></Relationships>
</file>

<file path=ppt/slides/_rels/slide13.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45.jpg"/><Relationship Id="rId7" Type="http://schemas.openxmlformats.org/officeDocument/2006/relationships/image" Target="../media/image4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jpg"/><Relationship Id="rId11" Type="http://schemas.openxmlformats.org/officeDocument/2006/relationships/image" Target="../media/image49.jpg"/><Relationship Id="rId5" Type="http://schemas.openxmlformats.org/officeDocument/2006/relationships/image" Target="../media/image47.jpg"/><Relationship Id="rId10" Type="http://schemas.openxmlformats.org/officeDocument/2006/relationships/image" Target="../media/image48.jpg"/><Relationship Id="rId4" Type="http://schemas.openxmlformats.org/officeDocument/2006/relationships/image" Target="../media/image46.jpg"/><Relationship Id="rId9" Type="http://schemas.openxmlformats.org/officeDocument/2006/relationships/image" Target="../media/image38.jpg"/></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2.jpg"/><Relationship Id="rId4" Type="http://schemas.openxmlformats.org/officeDocument/2006/relationships/image" Target="../media/image51.jpg"/></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7.wmf"/><Relationship Id="rId1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image" Target="../media/image14.jpg"/><Relationship Id="rId12" Type="http://schemas.openxmlformats.org/officeDocument/2006/relationships/oleObject" Target="../embeddings/oleObject3.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5.bin"/><Relationship Id="rId20" Type="http://schemas.openxmlformats.org/officeDocument/2006/relationships/image" Target="../media/image15.jpg"/><Relationship Id="rId1" Type="http://schemas.openxmlformats.org/officeDocument/2006/relationships/vmlDrawing" Target="../drawings/vmlDrawing1.vml"/><Relationship Id="rId6" Type="http://schemas.openxmlformats.org/officeDocument/2006/relationships/image" Target="../media/image13.jpg"/><Relationship Id="rId11" Type="http://schemas.openxmlformats.org/officeDocument/2006/relationships/image" Target="../media/image6.wmf"/><Relationship Id="rId5" Type="http://schemas.openxmlformats.org/officeDocument/2006/relationships/image" Target="../media/image12.png"/><Relationship Id="rId15" Type="http://schemas.openxmlformats.org/officeDocument/2006/relationships/image" Target="../media/image8.wmf"/><Relationship Id="rId10" Type="http://schemas.openxmlformats.org/officeDocument/2006/relationships/oleObject" Target="../embeddings/oleObject2.bin"/><Relationship Id="rId19" Type="http://schemas.openxmlformats.org/officeDocument/2006/relationships/image" Target="../media/image10.wmf"/><Relationship Id="rId4" Type="http://schemas.openxmlformats.org/officeDocument/2006/relationships/image" Target="../media/image11.png"/><Relationship Id="rId9" Type="http://schemas.openxmlformats.org/officeDocument/2006/relationships/image" Target="../media/image5.wmf"/><Relationship Id="rId1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oleObject" Target="../embeddings/oleObject7.bin"/><Relationship Id="rId3" Type="http://schemas.openxmlformats.org/officeDocument/2006/relationships/notesSlide" Target="../notesSlides/notesSlide4.xml"/><Relationship Id="rId7" Type="http://schemas.openxmlformats.org/officeDocument/2006/relationships/image" Target="../media/image20.png"/><Relationship Id="rId12" Type="http://schemas.openxmlformats.org/officeDocument/2006/relationships/image" Target="../media/image24.jpg"/><Relationship Id="rId2" Type="http://schemas.openxmlformats.org/officeDocument/2006/relationships/slideLayout" Target="../slideLayouts/slideLayout2.xml"/><Relationship Id="rId16" Type="http://schemas.openxmlformats.org/officeDocument/2006/relationships/image" Target="../media/image26.jpg"/><Relationship Id="rId1" Type="http://schemas.openxmlformats.org/officeDocument/2006/relationships/vmlDrawing" Target="../drawings/vmlDrawing2.vml"/><Relationship Id="rId6" Type="http://schemas.openxmlformats.org/officeDocument/2006/relationships/image" Target="../media/image19.png"/><Relationship Id="rId11" Type="http://schemas.openxmlformats.org/officeDocument/2006/relationships/image" Target="../media/image23.jpg"/><Relationship Id="rId5" Type="http://schemas.openxmlformats.org/officeDocument/2006/relationships/image" Target="../media/image18.png"/><Relationship Id="rId15" Type="http://schemas.openxmlformats.org/officeDocument/2006/relationships/image" Target="../media/image25.jpg"/><Relationship Id="rId10" Type="http://schemas.microsoft.com/office/2007/relationships/hdphoto" Target="../media/hdphoto1.wdp"/><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16.wmf"/></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直接连接符 7"/>
          <p:cNvCxnSpPr/>
          <p:nvPr/>
        </p:nvCxnSpPr>
        <p:spPr>
          <a:xfrm>
            <a:off x="2947737" y="13960"/>
            <a:ext cx="12031" cy="26349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4916"/>
            <a:ext cx="295976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851" y="3468264"/>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473" y="4247146"/>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 y="4223083"/>
            <a:ext cx="4126833" cy="158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080" y="345306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463" y="3441032"/>
            <a:ext cx="4419601" cy="120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404858" y="4750405"/>
            <a:ext cx="6374011" cy="400110"/>
          </a:xfrm>
          <a:prstGeom prst="rect">
            <a:avLst/>
          </a:prstGeom>
          <a:noFill/>
        </p:spPr>
        <p:txBody>
          <a:bodyPr wrap="square" rtlCol="0">
            <a:spAutoFit/>
          </a:bodyPr>
          <a:lstStyle/>
          <a:p>
            <a:r>
              <a:rPr lang="zh-CN" altLang="en-US" sz="2000" b="1" spc="300" dirty="0">
                <a:solidFill>
                  <a:schemeClr val="bg1"/>
                </a:solidFill>
                <a:latin typeface="微软雅黑" panose="020B0503020204020204" pitchFamily="34" charset="-122"/>
                <a:ea typeface="微软雅黑" panose="020B0503020204020204" pitchFamily="34" charset="-122"/>
              </a:rPr>
              <a:t>移动边缘计算卸载学习的新交叉熵方法</a:t>
            </a:r>
          </a:p>
        </p:txBody>
      </p:sp>
      <p:grpSp>
        <p:nvGrpSpPr>
          <p:cNvPr id="71" name="组合 70"/>
          <p:cNvGrpSpPr/>
          <p:nvPr/>
        </p:nvGrpSpPr>
        <p:grpSpPr>
          <a:xfrm rot="10800000">
            <a:off x="9550800" y="4375863"/>
            <a:ext cx="3196963" cy="3132367"/>
            <a:chOff x="-241322" y="-198407"/>
            <a:chExt cx="2400407" cy="2397341"/>
          </a:xfrm>
        </p:grpSpPr>
        <p:grpSp>
          <p:nvGrpSpPr>
            <p:cNvPr id="72"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7085" y="-613131"/>
            <a:ext cx="3196963" cy="3132367"/>
            <a:chOff x="-241322" y="-198407"/>
            <a:chExt cx="2400407" cy="2397341"/>
          </a:xfrm>
        </p:grpSpPr>
        <p:grpSp>
          <p:nvGrpSpPr>
            <p:cNvPr id="86"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a:extLst>
              <a:ext uri="{FF2B5EF4-FFF2-40B4-BE49-F238E27FC236}">
                <a16:creationId xmlns:a16="http://schemas.microsoft.com/office/drawing/2014/main" id="{07D9CCD7-4D05-4E84-8507-B155AF966FEC}"/>
              </a:ext>
            </a:extLst>
          </p:cNvPr>
          <p:cNvSpPr txBox="1"/>
          <p:nvPr/>
        </p:nvSpPr>
        <p:spPr>
          <a:xfrm>
            <a:off x="8325602" y="4781411"/>
            <a:ext cx="2222104" cy="369332"/>
          </a:xfrm>
          <a:prstGeom prst="rect">
            <a:avLst/>
          </a:prstGeom>
          <a:noFill/>
        </p:spPr>
        <p:txBody>
          <a:bodyPr wrap="square" rtlCol="0">
            <a:spAutoFit/>
          </a:bodyPr>
          <a:lstStyle/>
          <a:p>
            <a:r>
              <a:rPr lang="zh-CN" altLang="en-US" b="1" spc="300" dirty="0">
                <a:solidFill>
                  <a:schemeClr val="bg1"/>
                </a:solidFill>
                <a:latin typeface="微软雅黑" panose="020B0503020204020204" pitchFamily="34" charset="-122"/>
                <a:ea typeface="微软雅黑" panose="020B0503020204020204" pitchFamily="34" charset="-122"/>
              </a:rPr>
              <a:t>江宇辉</a:t>
            </a:r>
          </a:p>
        </p:txBody>
      </p:sp>
      <p:pic>
        <p:nvPicPr>
          <p:cNvPr id="5" name="图片 4">
            <a:extLst>
              <a:ext uri="{FF2B5EF4-FFF2-40B4-BE49-F238E27FC236}">
                <a16:creationId xmlns:a16="http://schemas.microsoft.com/office/drawing/2014/main" id="{1648F225-2295-439D-9B2B-1CBE30546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348" y="2017391"/>
            <a:ext cx="10714217" cy="207163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325146"/>
            <a:ext cx="1723549" cy="461665"/>
          </a:xfrm>
          <a:prstGeom prst="rect">
            <a:avLst/>
          </a:prstGeom>
          <a:noFill/>
        </p:spPr>
        <p:txBody>
          <a:bodyPr wrap="squar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系统总览</a:t>
            </a:r>
          </a:p>
        </p:txBody>
      </p:sp>
      <p:sp>
        <p:nvSpPr>
          <p:cNvPr id="22" name="矩形 21"/>
          <p:cNvSpPr/>
          <p:nvPr/>
        </p:nvSpPr>
        <p:spPr>
          <a:xfrm>
            <a:off x="0" y="5245768"/>
            <a:ext cx="12192000" cy="1612232"/>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862013" y="5574830"/>
            <a:ext cx="954107" cy="954107"/>
            <a:chOff x="312821" y="5480384"/>
            <a:chExt cx="1143000" cy="1143000"/>
          </a:xfrm>
        </p:grpSpPr>
        <p:sp>
          <p:nvSpPr>
            <p:cNvPr id="23" name="椭圆 22"/>
            <p:cNvSpPr/>
            <p:nvPr/>
          </p:nvSpPr>
          <p:spPr>
            <a:xfrm>
              <a:off x="312821" y="5480384"/>
              <a:ext cx="1143000" cy="1143000"/>
            </a:xfrm>
            <a:prstGeom prst="ellipse">
              <a:avLst/>
            </a:prstGeom>
            <a:solidFill>
              <a:srgbClr val="2F5597"/>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37" y="5615740"/>
              <a:ext cx="749968" cy="749968"/>
            </a:xfrm>
            <a:prstGeom prst="rect">
              <a:avLst/>
            </a:prstGeom>
          </p:spPr>
        </p:pic>
      </p:grpSp>
      <p:sp>
        <p:nvSpPr>
          <p:cNvPr id="20" name="文本框 19">
            <a:extLst>
              <a:ext uri="{FF2B5EF4-FFF2-40B4-BE49-F238E27FC236}">
                <a16:creationId xmlns:a16="http://schemas.microsoft.com/office/drawing/2014/main" id="{FC14D437-AF1C-4CF0-8BA3-697A8067421F}"/>
              </a:ext>
            </a:extLst>
          </p:cNvPr>
          <p:cNvSpPr txBox="1"/>
          <p:nvPr/>
        </p:nvSpPr>
        <p:spPr>
          <a:xfrm>
            <a:off x="647503" y="786811"/>
            <a:ext cx="6571443" cy="1815882"/>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威胁模型</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病人不能完全信任</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（上传伪造或不完整的联系记录）</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客户不能完全信任</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（篡改匹配结果以产生虚假曝光声明）</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管理局是好奇的</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（试图从接收到的数据中获取与其利益相关的知识）</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EA47A403-BF2F-4D20-93DA-756FAB3B48C3}"/>
              </a:ext>
            </a:extLst>
          </p:cNvPr>
          <p:cNvSpPr txBox="1"/>
          <p:nvPr/>
        </p:nvSpPr>
        <p:spPr>
          <a:xfrm>
            <a:off x="647502" y="2719995"/>
            <a:ext cx="6571443" cy="584775"/>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验证接触记录</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确保病人联系记录的完整性</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28E1227-7896-4699-9AD0-F0B66A4C883E}"/>
              </a:ext>
            </a:extLst>
          </p:cNvPr>
          <p:cNvSpPr txBox="1"/>
          <p:nvPr/>
        </p:nvSpPr>
        <p:spPr>
          <a:xfrm>
            <a:off x="647501" y="3553231"/>
            <a:ext cx="9362773" cy="584775"/>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隐私保护可验证的邻近检测（使客户端能够在不泄露隐私的情况下证明匹配结果的正确性）三个要求：</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 Generation Inclusiveness, Encounter Inclusiveness, Zero-Knowledge Confidentiality</a:t>
            </a:r>
          </a:p>
        </p:txBody>
      </p:sp>
      <p:cxnSp>
        <p:nvCxnSpPr>
          <p:cNvPr id="15" name="直接箭头连接符 14">
            <a:extLst>
              <a:ext uri="{FF2B5EF4-FFF2-40B4-BE49-F238E27FC236}">
                <a16:creationId xmlns:a16="http://schemas.microsoft.com/office/drawing/2014/main" id="{B46FB5DB-D2A0-4808-A6DD-2002C8D7A1A5}"/>
              </a:ext>
            </a:extLst>
          </p:cNvPr>
          <p:cNvCxnSpPr>
            <a:cxnSpLocks/>
            <a:stCxn id="27" idx="1"/>
          </p:cNvCxnSpPr>
          <p:nvPr/>
        </p:nvCxnSpPr>
        <p:spPr>
          <a:xfrm flipV="1">
            <a:off x="647502" y="1371587"/>
            <a:ext cx="391185" cy="1640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FC4412A7-633D-4DB2-BD88-3753319C4BE8}"/>
              </a:ext>
            </a:extLst>
          </p:cNvPr>
          <p:cNvCxnSpPr>
            <a:stCxn id="28" idx="1"/>
          </p:cNvCxnSpPr>
          <p:nvPr/>
        </p:nvCxnSpPr>
        <p:spPr>
          <a:xfrm flipV="1">
            <a:off x="647501" y="1737349"/>
            <a:ext cx="417819" cy="2108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8F65AA33-48EA-4E96-957A-C6E2E6A7063B}"/>
              </a:ext>
            </a:extLst>
          </p:cNvPr>
          <p:cNvCxnSpPr>
            <a:stCxn id="28" idx="1"/>
          </p:cNvCxnSpPr>
          <p:nvPr/>
        </p:nvCxnSpPr>
        <p:spPr>
          <a:xfrm flipV="1">
            <a:off x="647501" y="2204823"/>
            <a:ext cx="488841" cy="1640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564838" y="325146"/>
            <a:ext cx="2967479" cy="461665"/>
          </a:xfrm>
          <a:prstGeom prst="rect">
            <a:avLst/>
          </a:prstGeom>
          <a:noFill/>
        </p:spPr>
        <p:txBody>
          <a:bodyPr wrap="none" rtlCol="0">
            <a:spAutoFit/>
          </a:bodyPr>
          <a:lstStyle/>
          <a:p>
            <a:r>
              <a:rPr lang="en-US" altLang="zh-CN" sz="2400" spc="600" dirty="0">
                <a:solidFill>
                  <a:srgbClr val="2F5597"/>
                </a:solidFill>
                <a:latin typeface="汉仪菱心体简" panose="02010609000101010101" pitchFamily="49" charset="-122"/>
                <a:ea typeface="汉仪菱心体简" panose="02010609000101010101" pitchFamily="49" charset="-122"/>
              </a:rPr>
              <a:t>ADS</a:t>
            </a:r>
            <a:r>
              <a:rPr lang="zh-CN" altLang="en-US" sz="2400" spc="600" dirty="0">
                <a:solidFill>
                  <a:srgbClr val="2F5597"/>
                </a:solidFill>
                <a:latin typeface="汉仪菱心体简" panose="02010609000101010101" pitchFamily="49" charset="-122"/>
                <a:ea typeface="汉仪菱心体简" panose="02010609000101010101" pitchFamily="49" charset="-122"/>
              </a:rPr>
              <a:t>生成与存储</a:t>
            </a:r>
          </a:p>
        </p:txBody>
      </p:sp>
      <p:sp>
        <p:nvSpPr>
          <p:cNvPr id="19" name="矩形 18"/>
          <p:cNvSpPr/>
          <p:nvPr/>
        </p:nvSpPr>
        <p:spPr>
          <a:xfrm>
            <a:off x="898847" y="1596007"/>
            <a:ext cx="3838591" cy="1928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bg2">
                    <a:lumMod val="50000"/>
                  </a:schemeClr>
                </a:solidFill>
                <a:latin typeface="微软雅黑" panose="020B0503020204020204" pitchFamily="34" charset="-122"/>
                <a:ea typeface="微软雅黑" panose="020B0503020204020204" pitchFamily="34" charset="-122"/>
              </a:rPr>
              <a:t>基于区块链的混合存储模型</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pPr algn="just"/>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本地存储</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每个用户 生成列表        和 相遇列表</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认证数据结构（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链上存储</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algn="just"/>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p>
          <a:p>
            <a:pPr algn="just"/>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优势：</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去中心化架构</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链上</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不可变</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id="{9AFA103C-9AC7-468B-89D9-DF922175C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854" y="1837897"/>
            <a:ext cx="314325" cy="238125"/>
          </a:xfrm>
          <a:prstGeom prst="rect">
            <a:avLst/>
          </a:prstGeom>
        </p:spPr>
      </p:pic>
      <p:pic>
        <p:nvPicPr>
          <p:cNvPr id="31" name="图片 30">
            <a:extLst>
              <a:ext uri="{FF2B5EF4-FFF2-40B4-BE49-F238E27FC236}">
                <a16:creationId xmlns:a16="http://schemas.microsoft.com/office/drawing/2014/main" id="{35F28AC3-4563-4BDA-8A96-DDB57705B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9325" y="1837897"/>
            <a:ext cx="276225" cy="257175"/>
          </a:xfrm>
          <a:prstGeom prst="rect">
            <a:avLst/>
          </a:prstGeom>
        </p:spPr>
      </p:pic>
      <p:pic>
        <p:nvPicPr>
          <p:cNvPr id="32" name="图片 31">
            <a:extLst>
              <a:ext uri="{FF2B5EF4-FFF2-40B4-BE49-F238E27FC236}">
                <a16:creationId xmlns:a16="http://schemas.microsoft.com/office/drawing/2014/main" id="{32FE9D2A-A9CB-4ACC-A370-E7A170910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9948" y="2826603"/>
            <a:ext cx="323850" cy="238125"/>
          </a:xfrm>
          <a:prstGeom prst="rect">
            <a:avLst/>
          </a:prstGeom>
        </p:spPr>
      </p:pic>
      <p:pic>
        <p:nvPicPr>
          <p:cNvPr id="34" name="图片 33">
            <a:extLst>
              <a:ext uri="{FF2B5EF4-FFF2-40B4-BE49-F238E27FC236}">
                <a16:creationId xmlns:a16="http://schemas.microsoft.com/office/drawing/2014/main" id="{C8E60AE6-1DAF-42AB-B55C-B7060D3F7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3783" y="2812315"/>
            <a:ext cx="276225" cy="266700"/>
          </a:xfrm>
          <a:prstGeom prst="rect">
            <a:avLst/>
          </a:prstGeom>
        </p:spPr>
      </p:pic>
      <p:pic>
        <p:nvPicPr>
          <p:cNvPr id="36" name="图片 35">
            <a:extLst>
              <a:ext uri="{FF2B5EF4-FFF2-40B4-BE49-F238E27FC236}">
                <a16:creationId xmlns:a16="http://schemas.microsoft.com/office/drawing/2014/main" id="{33A66F91-0EFA-44DD-936C-9A8F39BB84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9859" y="1094577"/>
            <a:ext cx="6337238" cy="36157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636753" y="398413"/>
            <a:ext cx="2492990"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接触数据验证</a:t>
            </a:r>
          </a:p>
        </p:txBody>
      </p:sp>
      <p:sp>
        <p:nvSpPr>
          <p:cNvPr id="15" name="六边形 14"/>
          <p:cNvSpPr/>
          <p:nvPr/>
        </p:nvSpPr>
        <p:spPr>
          <a:xfrm>
            <a:off x="9941978" y="5156491"/>
            <a:ext cx="1546456" cy="1354953"/>
          </a:xfrm>
          <a:prstGeom prst="hexagon">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a:off x="6596557" y="2275860"/>
            <a:ext cx="886317" cy="776561"/>
          </a:xfrm>
          <a:prstGeom prst="hexagon">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p:nvPr/>
        </p:nvSpPr>
        <p:spPr>
          <a:xfrm>
            <a:off x="7893853" y="5615537"/>
            <a:ext cx="1022530" cy="895907"/>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9995138" y="585814"/>
            <a:ext cx="1918084" cy="1680562"/>
            <a:chOff x="3936177" y="931137"/>
            <a:chExt cx="1918084" cy="1680562"/>
          </a:xfrm>
        </p:grpSpPr>
        <p:sp>
          <p:nvSpPr>
            <p:cNvPr id="20" name="六边形 19"/>
            <p:cNvSpPr/>
            <p:nvPr/>
          </p:nvSpPr>
          <p:spPr>
            <a:xfrm>
              <a:off x="3936177" y="931137"/>
              <a:ext cx="1918084" cy="1680562"/>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382814" y="931137"/>
              <a:ext cx="1040524" cy="168056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11479659" y="3987303"/>
            <a:ext cx="554020" cy="485415"/>
            <a:chOff x="5620397" y="3445714"/>
            <a:chExt cx="554020" cy="485415"/>
          </a:xfrm>
        </p:grpSpPr>
        <p:sp>
          <p:nvSpPr>
            <p:cNvPr id="19" name="六边形 18"/>
            <p:cNvSpPr/>
            <p:nvPr/>
          </p:nvSpPr>
          <p:spPr>
            <a:xfrm>
              <a:off x="5620397" y="3445714"/>
              <a:ext cx="554020" cy="485414"/>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19194" y="3445715"/>
              <a:ext cx="334766" cy="48541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a:extLst>
              <a:ext uri="{FF2B5EF4-FFF2-40B4-BE49-F238E27FC236}">
                <a16:creationId xmlns:a16="http://schemas.microsoft.com/office/drawing/2014/main" id="{25143085-49F9-48BA-A92F-CBDFBE81746B}"/>
              </a:ext>
            </a:extLst>
          </p:cNvPr>
          <p:cNvSpPr/>
          <p:nvPr/>
        </p:nvSpPr>
        <p:spPr>
          <a:xfrm>
            <a:off x="884359" y="1494719"/>
            <a:ext cx="4788472" cy="2492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区块链上的智能合约</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通过     重构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在链上与      进行比较</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病人上传       的完整性</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稳健性</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没有任何标识符被篡改，并且所有满足时间条件</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完整性：没有有效的生成标识符在追踪期间丢失</a:t>
            </a:r>
          </a:p>
          <a:p>
            <a:pPr algn="just"/>
            <a:endParaRPr lang="zh-CN" altLang="en-US"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8EC1A24C-71E6-4811-8556-81C0292F8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842" y="2037735"/>
            <a:ext cx="314325" cy="238125"/>
          </a:xfrm>
          <a:prstGeom prst="rect">
            <a:avLst/>
          </a:prstGeom>
        </p:spPr>
      </p:pic>
      <p:pic>
        <p:nvPicPr>
          <p:cNvPr id="30" name="图片 29">
            <a:extLst>
              <a:ext uri="{FF2B5EF4-FFF2-40B4-BE49-F238E27FC236}">
                <a16:creationId xmlns:a16="http://schemas.microsoft.com/office/drawing/2014/main" id="{455C3729-0450-4924-965A-835688C0F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5598" y="2247392"/>
            <a:ext cx="323850" cy="238125"/>
          </a:xfrm>
          <a:prstGeom prst="rect">
            <a:avLst/>
          </a:prstGeom>
        </p:spPr>
      </p:pic>
      <p:pic>
        <p:nvPicPr>
          <p:cNvPr id="31" name="图片 30">
            <a:extLst>
              <a:ext uri="{FF2B5EF4-FFF2-40B4-BE49-F238E27FC236}">
                <a16:creationId xmlns:a16="http://schemas.microsoft.com/office/drawing/2014/main" id="{9A678E1D-0FA4-47E1-8DAB-FFF2FC3E7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004" y="2765223"/>
            <a:ext cx="314325" cy="238125"/>
          </a:xfrm>
          <a:prstGeom prst="rect">
            <a:avLst/>
          </a:prstGeom>
        </p:spPr>
      </p:pic>
      <p:pic>
        <p:nvPicPr>
          <p:cNvPr id="32" name="图片 31">
            <a:extLst>
              <a:ext uri="{FF2B5EF4-FFF2-40B4-BE49-F238E27FC236}">
                <a16:creationId xmlns:a16="http://schemas.microsoft.com/office/drawing/2014/main" id="{B67FED7F-766C-4DF4-B593-32F344AD8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435" y="2998284"/>
            <a:ext cx="314325" cy="238125"/>
          </a:xfrm>
          <a:prstGeom prst="rect">
            <a:avLst/>
          </a:prstGeom>
        </p:spPr>
      </p:pic>
      <p:pic>
        <p:nvPicPr>
          <p:cNvPr id="33" name="图片 32">
            <a:extLst>
              <a:ext uri="{FF2B5EF4-FFF2-40B4-BE49-F238E27FC236}">
                <a16:creationId xmlns:a16="http://schemas.microsoft.com/office/drawing/2014/main" id="{9841530F-B1F7-4972-A722-33735698D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785" y="1389833"/>
            <a:ext cx="4444396" cy="376665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4458552" y="376591"/>
            <a:ext cx="2877711"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零知识邻近验证</a:t>
            </a:r>
          </a:p>
        </p:txBody>
      </p:sp>
      <p:sp>
        <p:nvSpPr>
          <p:cNvPr id="20" name="矩形 19">
            <a:extLst>
              <a:ext uri="{FF2B5EF4-FFF2-40B4-BE49-F238E27FC236}">
                <a16:creationId xmlns:a16="http://schemas.microsoft.com/office/drawing/2014/main" id="{25EBD820-3B80-4B19-A0B0-FBA51B34149C}"/>
              </a:ext>
            </a:extLst>
          </p:cNvPr>
          <p:cNvSpPr/>
          <p:nvPr/>
        </p:nvSpPr>
        <p:spPr>
          <a:xfrm>
            <a:off x="579276" y="936416"/>
            <a:ext cx="4788472" cy="2492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客户端邻近验证的基本解决方案</a:t>
            </a:r>
          </a:p>
          <a:p>
            <a:pPr marL="285750" indent="-285750" algn="just">
              <a:buFont typeface="Arial" panose="020B0604020202020204" pitchFamily="34" charset="0"/>
              <a:buChar char="•"/>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Generation and Encounter Inclusiveness</a:t>
            </a:r>
          </a:p>
          <a:p>
            <a:pPr algn="just"/>
            <a:r>
              <a:rPr lang="en-US" altLang="zh-CN" sz="1600" dirty="0">
                <a:solidFill>
                  <a:schemeClr val="bg2">
                    <a:lumMod val="50000"/>
                  </a:schemeClr>
                </a:solidFill>
                <a:latin typeface="微软雅黑" panose="020B0503020204020204" pitchFamily="34" charset="-122"/>
                <a:ea typeface="微软雅黑" panose="020B0503020204020204" pitchFamily="34" charset="-122"/>
              </a:rPr>
              <a:t>    1.</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从病人的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生成验证对象    </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gn="just"/>
            <a:r>
              <a:rPr lang="en-US" altLang="zh-CN" sz="1600" dirty="0">
                <a:solidFill>
                  <a:schemeClr val="bg2">
                    <a:lumMod val="50000"/>
                  </a:schemeClr>
                </a:solidFill>
                <a:latin typeface="微软雅黑" panose="020B0503020204020204" pitchFamily="34" charset="-122"/>
                <a:ea typeface="微软雅黑" panose="020B0503020204020204" pitchFamily="34" charset="-122"/>
              </a:rPr>
              <a:t>    2.</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从客户端的     生成验证对象</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gn="just"/>
            <a:r>
              <a:rPr lang="en-US" altLang="zh-CN" sz="1600" dirty="0">
                <a:solidFill>
                  <a:schemeClr val="bg2">
                    <a:lumMod val="50000"/>
                  </a:schemeClr>
                </a:solidFill>
                <a:latin typeface="微软雅黑" panose="020B0503020204020204" pitchFamily="34" charset="-122"/>
                <a:ea typeface="微软雅黑" panose="020B0503020204020204" pitchFamily="34" charset="-122"/>
              </a:rPr>
              <a:t>    3.</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将匹配的标识符</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id</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          和</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发送给权威机构进行验证</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通过泄露</a:t>
            </a: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id</a:t>
            </a: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       ，         ，会损害客户的隐私。</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违反零知识保密要求</a:t>
            </a:r>
          </a:p>
        </p:txBody>
      </p:sp>
      <p:pic>
        <p:nvPicPr>
          <p:cNvPr id="15" name="图片 14">
            <a:extLst>
              <a:ext uri="{FF2B5EF4-FFF2-40B4-BE49-F238E27FC236}">
                <a16:creationId xmlns:a16="http://schemas.microsoft.com/office/drawing/2014/main" id="{6CDE40E1-98F1-490C-9C8B-B51F78F32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337" y="1207566"/>
            <a:ext cx="6004819" cy="1950283"/>
          </a:xfrm>
          <a:prstGeom prst="rect">
            <a:avLst/>
          </a:prstGeom>
        </p:spPr>
      </p:pic>
      <p:pic>
        <p:nvPicPr>
          <p:cNvPr id="17" name="图片 16">
            <a:extLst>
              <a:ext uri="{FF2B5EF4-FFF2-40B4-BE49-F238E27FC236}">
                <a16:creationId xmlns:a16="http://schemas.microsoft.com/office/drawing/2014/main" id="{13548EB0-365F-41EE-B480-55AFD8059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999" y="1779307"/>
            <a:ext cx="542925" cy="285750"/>
          </a:xfrm>
          <a:prstGeom prst="rect">
            <a:avLst/>
          </a:prstGeom>
        </p:spPr>
      </p:pic>
      <p:pic>
        <p:nvPicPr>
          <p:cNvPr id="24" name="图片 23">
            <a:extLst>
              <a:ext uri="{FF2B5EF4-FFF2-40B4-BE49-F238E27FC236}">
                <a16:creationId xmlns:a16="http://schemas.microsoft.com/office/drawing/2014/main" id="{6C6E1BA0-2382-4F46-A963-C639D8476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4469" y="2058314"/>
            <a:ext cx="609600" cy="266700"/>
          </a:xfrm>
          <a:prstGeom prst="rect">
            <a:avLst/>
          </a:prstGeom>
        </p:spPr>
      </p:pic>
      <p:pic>
        <p:nvPicPr>
          <p:cNvPr id="27" name="图片 26">
            <a:extLst>
              <a:ext uri="{FF2B5EF4-FFF2-40B4-BE49-F238E27FC236}">
                <a16:creationId xmlns:a16="http://schemas.microsoft.com/office/drawing/2014/main" id="{42BAEBFA-9382-4542-9801-C478D34574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8537" y="1858249"/>
            <a:ext cx="323850" cy="238125"/>
          </a:xfrm>
          <a:prstGeom prst="rect">
            <a:avLst/>
          </a:prstGeom>
        </p:spPr>
      </p:pic>
      <p:pic>
        <p:nvPicPr>
          <p:cNvPr id="28" name="图片 27">
            <a:extLst>
              <a:ext uri="{FF2B5EF4-FFF2-40B4-BE49-F238E27FC236}">
                <a16:creationId xmlns:a16="http://schemas.microsoft.com/office/drawing/2014/main" id="{C8C18534-AB5C-41C3-8BE8-5B7F1C7AB8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0632" y="2058314"/>
            <a:ext cx="276225" cy="266700"/>
          </a:xfrm>
          <a:prstGeom prst="rect">
            <a:avLst/>
          </a:prstGeom>
        </p:spPr>
      </p:pic>
      <p:pic>
        <p:nvPicPr>
          <p:cNvPr id="29" name="图片 28">
            <a:extLst>
              <a:ext uri="{FF2B5EF4-FFF2-40B4-BE49-F238E27FC236}">
                <a16:creationId xmlns:a16="http://schemas.microsoft.com/office/drawing/2014/main" id="{42E37A31-FBB1-4593-8275-731C9E3545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955" y="2325014"/>
            <a:ext cx="542925" cy="285750"/>
          </a:xfrm>
          <a:prstGeom prst="rect">
            <a:avLst/>
          </a:prstGeom>
        </p:spPr>
      </p:pic>
      <p:pic>
        <p:nvPicPr>
          <p:cNvPr id="30" name="图片 29">
            <a:extLst>
              <a:ext uri="{FF2B5EF4-FFF2-40B4-BE49-F238E27FC236}">
                <a16:creationId xmlns:a16="http://schemas.microsoft.com/office/drawing/2014/main" id="{865A39DC-3A7A-4939-A95F-FF1BBDDF52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4400" y="2302788"/>
            <a:ext cx="609600" cy="266700"/>
          </a:xfrm>
          <a:prstGeom prst="rect">
            <a:avLst/>
          </a:prstGeom>
        </p:spPr>
      </p:pic>
      <p:pic>
        <p:nvPicPr>
          <p:cNvPr id="31" name="图片 30">
            <a:extLst>
              <a:ext uri="{FF2B5EF4-FFF2-40B4-BE49-F238E27FC236}">
                <a16:creationId xmlns:a16="http://schemas.microsoft.com/office/drawing/2014/main" id="{BDC09C8E-3A2D-4922-BA8F-74F81D5CB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6142" y="2734132"/>
            <a:ext cx="542925" cy="285750"/>
          </a:xfrm>
          <a:prstGeom prst="rect">
            <a:avLst/>
          </a:prstGeom>
        </p:spPr>
      </p:pic>
      <p:pic>
        <p:nvPicPr>
          <p:cNvPr id="32" name="图片 31">
            <a:extLst>
              <a:ext uri="{FF2B5EF4-FFF2-40B4-BE49-F238E27FC236}">
                <a16:creationId xmlns:a16="http://schemas.microsoft.com/office/drawing/2014/main" id="{7EC7D24F-0F82-4482-94EB-FAA6D0FD23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9333" y="2753182"/>
            <a:ext cx="609600" cy="266700"/>
          </a:xfrm>
          <a:prstGeom prst="rect">
            <a:avLst/>
          </a:prstGeom>
        </p:spPr>
      </p:pic>
      <p:sp>
        <p:nvSpPr>
          <p:cNvPr id="33" name="矩形 32">
            <a:extLst>
              <a:ext uri="{FF2B5EF4-FFF2-40B4-BE49-F238E27FC236}">
                <a16:creationId xmlns:a16="http://schemas.microsoft.com/office/drawing/2014/main" id="{05B0B080-8A49-4ABB-9E3A-4ACA4B01B106}"/>
              </a:ext>
            </a:extLst>
          </p:cNvPr>
          <p:cNvSpPr/>
          <p:nvPr/>
        </p:nvSpPr>
        <p:spPr>
          <a:xfrm>
            <a:off x="440719" y="3484972"/>
            <a:ext cx="4788472" cy="2492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防止篡改匹配结果与隐私保护</a:t>
            </a:r>
          </a:p>
          <a:p>
            <a:pPr marL="285750" indent="-285750" algn="just">
              <a:buFont typeface="Arial" panose="020B0604020202020204" pitchFamily="34" charset="0"/>
              <a:buChar char="•"/>
            </a:pP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输入</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algn="just"/>
            <a:r>
              <a:rPr lang="en-US" altLang="zh-CN" sz="1600" dirty="0">
                <a:solidFill>
                  <a:schemeClr val="bg2">
                    <a:lumMod val="50000"/>
                  </a:schemeClr>
                </a:solidFill>
                <a:latin typeface="微软雅黑" panose="020B0503020204020204" pitchFamily="34" charset="-122"/>
                <a:ea typeface="微软雅黑" panose="020B0503020204020204" pitchFamily="34" charset="-122"/>
              </a:rPr>
              <a:t>    1.</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公有：根       ，根 </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gn="just"/>
            <a:r>
              <a:rPr lang="en-US" altLang="zh-CN" sz="1600" dirty="0">
                <a:solidFill>
                  <a:schemeClr val="bg2">
                    <a:lumMod val="50000"/>
                  </a:schemeClr>
                </a:solidFill>
                <a:latin typeface="微软雅黑" panose="020B0503020204020204" pitchFamily="34" charset="-122"/>
                <a:ea typeface="微软雅黑" panose="020B0503020204020204" pitchFamily="34" charset="-122"/>
              </a:rPr>
              <a:t>    2.</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私有：标识符</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id</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，生成列表，遭遇列表</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algn="just"/>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sz="1600" b="1" dirty="0">
                <a:solidFill>
                  <a:schemeClr val="bg2">
                    <a:lumMod val="50000"/>
                  </a:schemeClr>
                </a:solidFill>
                <a:latin typeface="微软雅黑" panose="020B0503020204020204" pitchFamily="34" charset="-122"/>
                <a:ea typeface="微软雅黑" panose="020B0503020204020204" pitchFamily="34" charset="-122"/>
              </a:rPr>
              <a:t>约束</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标识符</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id</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在病人的     列表</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标识符</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id</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在客户的     列表</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5" name="图片 34">
            <a:extLst>
              <a:ext uri="{FF2B5EF4-FFF2-40B4-BE49-F238E27FC236}">
                <a16:creationId xmlns:a16="http://schemas.microsoft.com/office/drawing/2014/main" id="{A6F62BC9-AA35-4A7D-B06D-FE0E37DA40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09333" y="5375181"/>
            <a:ext cx="314325" cy="238125"/>
          </a:xfrm>
          <a:prstGeom prst="rect">
            <a:avLst/>
          </a:prstGeom>
        </p:spPr>
      </p:pic>
      <p:pic>
        <p:nvPicPr>
          <p:cNvPr id="36" name="图片 35">
            <a:extLst>
              <a:ext uri="{FF2B5EF4-FFF2-40B4-BE49-F238E27FC236}">
                <a16:creationId xmlns:a16="http://schemas.microsoft.com/office/drawing/2014/main" id="{9FAF930F-53D9-46CE-AD3C-0586C3A037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0390" y="5613306"/>
            <a:ext cx="276225" cy="257175"/>
          </a:xfrm>
          <a:prstGeom prst="rect">
            <a:avLst/>
          </a:prstGeom>
        </p:spPr>
      </p:pic>
      <p:pic>
        <p:nvPicPr>
          <p:cNvPr id="38" name="图片 37">
            <a:extLst>
              <a:ext uri="{FF2B5EF4-FFF2-40B4-BE49-F238E27FC236}">
                <a16:creationId xmlns:a16="http://schemas.microsoft.com/office/drawing/2014/main" id="{35E735E5-669C-4433-A599-77659452E1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6782" y="4365825"/>
            <a:ext cx="323850" cy="238125"/>
          </a:xfrm>
          <a:prstGeom prst="rect">
            <a:avLst/>
          </a:prstGeom>
        </p:spPr>
      </p:pic>
      <p:pic>
        <p:nvPicPr>
          <p:cNvPr id="39" name="图片 38">
            <a:extLst>
              <a:ext uri="{FF2B5EF4-FFF2-40B4-BE49-F238E27FC236}">
                <a16:creationId xmlns:a16="http://schemas.microsoft.com/office/drawing/2014/main" id="{F45D211B-E821-4656-BA62-E01876B308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2219" y="4342112"/>
            <a:ext cx="276225" cy="266700"/>
          </a:xfrm>
          <a:prstGeom prst="rect">
            <a:avLst/>
          </a:prstGeom>
        </p:spPr>
      </p:pic>
      <p:pic>
        <p:nvPicPr>
          <p:cNvPr id="26" name="图片 25">
            <a:extLst>
              <a:ext uri="{FF2B5EF4-FFF2-40B4-BE49-F238E27FC236}">
                <a16:creationId xmlns:a16="http://schemas.microsoft.com/office/drawing/2014/main" id="{8F7DE582-9FF2-471D-A711-B43D954498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22150" y="3541887"/>
            <a:ext cx="4010025" cy="1143000"/>
          </a:xfrm>
          <a:prstGeom prst="rect">
            <a:avLst/>
          </a:prstGeom>
        </p:spPr>
      </p:pic>
      <p:pic>
        <p:nvPicPr>
          <p:cNvPr id="41" name="图片 40">
            <a:extLst>
              <a:ext uri="{FF2B5EF4-FFF2-40B4-BE49-F238E27FC236}">
                <a16:creationId xmlns:a16="http://schemas.microsoft.com/office/drawing/2014/main" id="{113C25EB-B84F-48C6-8EEE-25686251D15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48479" y="4965329"/>
            <a:ext cx="4476750" cy="1676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93919"/>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实验评估</a:t>
            </a:r>
          </a:p>
        </p:txBody>
      </p:sp>
      <p:grpSp>
        <p:nvGrpSpPr>
          <p:cNvPr id="2" name="组合 1">
            <a:extLst>
              <a:ext uri="{FF2B5EF4-FFF2-40B4-BE49-F238E27FC236}">
                <a16:creationId xmlns:a16="http://schemas.microsoft.com/office/drawing/2014/main" id="{0DAB1247-7788-4B4A-8123-AFB66E75AAD5}"/>
              </a:ext>
            </a:extLst>
          </p:cNvPr>
          <p:cNvGrpSpPr/>
          <p:nvPr/>
        </p:nvGrpSpPr>
        <p:grpSpPr>
          <a:xfrm>
            <a:off x="9592462" y="744161"/>
            <a:ext cx="2430432" cy="1953325"/>
            <a:chOff x="2099708" y="3506680"/>
            <a:chExt cx="2430432" cy="1953325"/>
          </a:xfrm>
        </p:grpSpPr>
        <p:grpSp>
          <p:nvGrpSpPr>
            <p:cNvPr id="16" name="组合 15"/>
            <p:cNvGrpSpPr/>
            <p:nvPr/>
          </p:nvGrpSpPr>
          <p:grpSpPr>
            <a:xfrm>
              <a:off x="2099708" y="3506680"/>
              <a:ext cx="2067945" cy="1953325"/>
              <a:chOff x="451104" y="1743456"/>
              <a:chExt cx="3716549" cy="3716549"/>
            </a:xfrm>
          </p:grpSpPr>
          <p:sp>
            <p:nvSpPr>
              <p:cNvPr id="63" name="椭圆 62"/>
              <p:cNvSpPr/>
              <p:nvPr/>
            </p:nvSpPr>
            <p:spPr>
              <a:xfrm>
                <a:off x="451104" y="1743456"/>
                <a:ext cx="3716549" cy="3716549"/>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16341" y="1877822"/>
                <a:ext cx="3386074" cy="3386074"/>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933805" y="2187946"/>
                <a:ext cx="2751143" cy="2751143"/>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85700" y="2047181"/>
                <a:ext cx="3047355" cy="3047355"/>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1064423" y="2369711"/>
                <a:ext cx="2419233" cy="2419233"/>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1246188" y="2504077"/>
                <a:ext cx="2121936" cy="2121936"/>
              </a:xfrm>
              <a:prstGeom prst="ellipse">
                <a:avLst/>
              </a:prstGeom>
              <a:noFill/>
              <a:ln w="184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1399277" y="2671448"/>
                <a:ext cx="1815757" cy="1815757"/>
              </a:xfrm>
              <a:prstGeom prst="ellipse">
                <a:avLst/>
              </a:prstGeom>
              <a:noFill/>
              <a:ln w="184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p:cNvPicPr>
              <a:picLocks noChangeAspect="1"/>
            </p:cNvPicPr>
            <p:nvPr/>
          </p:nvPicPr>
          <p:blipFill>
            <a:blip r:embed="rId3"/>
            <a:stretch>
              <a:fillRect/>
            </a:stretch>
          </p:blipFill>
          <p:spPr>
            <a:xfrm>
              <a:off x="3246266" y="3839382"/>
              <a:ext cx="1283874" cy="623877"/>
            </a:xfrm>
            <a:prstGeom prst="rect">
              <a:avLst/>
            </a:prstGeom>
          </p:spPr>
        </p:pic>
      </p:grpSp>
      <p:pic>
        <p:nvPicPr>
          <p:cNvPr id="17" name="图片 16">
            <a:extLst>
              <a:ext uri="{FF2B5EF4-FFF2-40B4-BE49-F238E27FC236}">
                <a16:creationId xmlns:a16="http://schemas.microsoft.com/office/drawing/2014/main" id="{9E95BAB7-7D8F-464C-B09C-0B0A92D542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381" y="1021086"/>
            <a:ext cx="4343400" cy="1676400"/>
          </a:xfrm>
          <a:prstGeom prst="rect">
            <a:avLst/>
          </a:prstGeom>
        </p:spPr>
      </p:pic>
      <p:pic>
        <p:nvPicPr>
          <p:cNvPr id="20" name="图片 19">
            <a:extLst>
              <a:ext uri="{FF2B5EF4-FFF2-40B4-BE49-F238E27FC236}">
                <a16:creationId xmlns:a16="http://schemas.microsoft.com/office/drawing/2014/main" id="{15C7470B-335D-448C-82AC-1D6A0690A2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328" y="3153237"/>
            <a:ext cx="7065748" cy="3146395"/>
          </a:xfrm>
          <a:prstGeom prst="rect">
            <a:avLst/>
          </a:prstGeom>
        </p:spPr>
      </p:pic>
      <p:sp>
        <p:nvSpPr>
          <p:cNvPr id="22" name="矩形 21">
            <a:extLst>
              <a:ext uri="{FF2B5EF4-FFF2-40B4-BE49-F238E27FC236}">
                <a16:creationId xmlns:a16="http://schemas.microsoft.com/office/drawing/2014/main" id="{9F3CD81D-7078-46D2-A72B-7A2540DAC62E}"/>
              </a:ext>
            </a:extLst>
          </p:cNvPr>
          <p:cNvSpPr/>
          <p:nvPr/>
        </p:nvSpPr>
        <p:spPr>
          <a:xfrm>
            <a:off x="5559980" y="1021086"/>
            <a:ext cx="3188720" cy="1569660"/>
          </a:xfrm>
          <a:prstGeom prst="rect">
            <a:avLst/>
          </a:prstGeom>
        </p:spPr>
        <p:txBody>
          <a:bodyPr wrap="square">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报告了确认用户将包含其数据记录的交易发送到区块链时的系统吞吐量。 </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结果表明，</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a:t>
            </a:r>
            <a:r>
              <a:rPr lang="en-US" altLang="zh-CN" sz="1600" baseline="30000" dirty="0">
                <a:solidFill>
                  <a:schemeClr val="bg2">
                    <a:lumMod val="50000"/>
                  </a:schemeClr>
                </a:solidFill>
                <a:latin typeface="微软雅黑" panose="020B0503020204020204" pitchFamily="34" charset="-122"/>
                <a:ea typeface="微软雅黑" panose="020B0503020204020204" pitchFamily="34" charset="-122"/>
              </a:rPr>
              <a:t>2</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B-Trace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可以为更多的每日确诊病例实现更高的效率。</a:t>
            </a:r>
          </a:p>
        </p:txBody>
      </p:sp>
      <p:sp>
        <p:nvSpPr>
          <p:cNvPr id="23" name="矩形 22">
            <a:extLst>
              <a:ext uri="{FF2B5EF4-FFF2-40B4-BE49-F238E27FC236}">
                <a16:creationId xmlns:a16="http://schemas.microsoft.com/office/drawing/2014/main" id="{5BAA2A0D-F512-4024-953E-DC8F22239116}"/>
              </a:ext>
            </a:extLst>
          </p:cNvPr>
          <p:cNvSpPr/>
          <p:nvPr/>
        </p:nvSpPr>
        <p:spPr>
          <a:xfrm>
            <a:off x="4240267" y="3244334"/>
            <a:ext cx="184731" cy="369332"/>
          </a:xfrm>
          <a:prstGeom prst="rect">
            <a:avLst/>
          </a:prstGeom>
        </p:spPr>
        <p:txBody>
          <a:bodyPr wrap="none">
            <a:spAutoFit/>
          </a:bodyPr>
          <a:lstStyle/>
          <a:p>
            <a:endParaRPr lang="zh-CN" altLang="en-US" dirty="0"/>
          </a:p>
        </p:txBody>
      </p:sp>
      <p:sp>
        <p:nvSpPr>
          <p:cNvPr id="34" name="矩形 33">
            <a:extLst>
              <a:ext uri="{FF2B5EF4-FFF2-40B4-BE49-F238E27FC236}">
                <a16:creationId xmlns:a16="http://schemas.microsoft.com/office/drawing/2014/main" id="{4C56627B-7AC7-4550-9CF2-A614458E3356}"/>
              </a:ext>
            </a:extLst>
          </p:cNvPr>
          <p:cNvSpPr/>
          <p:nvPr/>
        </p:nvSpPr>
        <p:spPr>
          <a:xfrm>
            <a:off x="7600537" y="3613666"/>
            <a:ext cx="4148056" cy="1569660"/>
          </a:xfrm>
          <a:prstGeom prst="rect">
            <a:avLst/>
          </a:prstGeom>
        </p:spPr>
        <p:txBody>
          <a:bodyPr wrap="square">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证明大小保持简洁（</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&lt;  10 KB)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对于患者的数据完整性验证，受益于构建的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，证明生成和验证都高效且执行时间短。 对于客户端的邻近验证，在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a:t>
            </a:r>
            <a:r>
              <a:rPr lang="en-US" altLang="zh-CN" sz="1600" baseline="30000" dirty="0">
                <a:solidFill>
                  <a:schemeClr val="bg2">
                    <a:lumMod val="50000"/>
                  </a:schemeClr>
                </a:solidFill>
                <a:latin typeface="微软雅黑" panose="020B0503020204020204" pitchFamily="34" charset="-122"/>
                <a:ea typeface="微软雅黑" panose="020B0503020204020204" pitchFamily="34" charset="-122"/>
              </a:rPr>
              <a:t>2</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B-Trace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下，面向时间的指标显着增加，但没有零知识的方法的指标略有波动。</a:t>
            </a:r>
          </a:p>
        </p:txBody>
      </p: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81512"/>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未来方向</a:t>
            </a:r>
          </a:p>
        </p:txBody>
      </p:sp>
      <p:grpSp>
        <p:nvGrpSpPr>
          <p:cNvPr id="14" name="组合 13"/>
          <p:cNvGrpSpPr/>
          <p:nvPr/>
        </p:nvGrpSpPr>
        <p:grpSpPr>
          <a:xfrm>
            <a:off x="3733106" y="4918608"/>
            <a:ext cx="1302527" cy="1302527"/>
            <a:chOff x="3577091" y="4859316"/>
            <a:chExt cx="1302527" cy="1302527"/>
          </a:xfrm>
        </p:grpSpPr>
        <p:sp>
          <p:nvSpPr>
            <p:cNvPr id="15" name="椭圆 14"/>
            <p:cNvSpPr/>
            <p:nvPr/>
          </p:nvSpPr>
          <p:spPr>
            <a:xfrm>
              <a:off x="3601843" y="4880289"/>
              <a:ext cx="1260580" cy="1260580"/>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577091" y="4859316"/>
              <a:ext cx="1302527" cy="1302527"/>
              <a:chOff x="7370862" y="3365017"/>
              <a:chExt cx="1302527" cy="1302527"/>
            </a:xfrm>
          </p:grpSpPr>
          <p:sp>
            <p:nvSpPr>
              <p:cNvPr id="17" name="椭圆 16"/>
              <p:cNvSpPr/>
              <p:nvPr/>
            </p:nvSpPr>
            <p:spPr>
              <a:xfrm>
                <a:off x="7370862" y="3365017"/>
                <a:ext cx="1302527" cy="13025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434618" y="3454734"/>
                <a:ext cx="1139888" cy="113988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7512714" y="3506870"/>
                <a:ext cx="1018824" cy="1018824"/>
                <a:chOff x="3313641" y="5273557"/>
                <a:chExt cx="1018824" cy="1018824"/>
              </a:xfrm>
              <a:solidFill>
                <a:schemeClr val="bg1">
                  <a:lumMod val="50000"/>
                </a:schemeClr>
              </a:solidFill>
            </p:grpSpPr>
            <p:sp>
              <p:nvSpPr>
                <p:cNvPr id="20" name="椭圆 19"/>
                <p:cNvSpPr/>
                <p:nvPr/>
              </p:nvSpPr>
              <p:spPr>
                <a:xfrm>
                  <a:off x="3313641" y="5273557"/>
                  <a:ext cx="1018824" cy="10188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0000" y="5464142"/>
                  <a:ext cx="637653" cy="637653"/>
                </a:xfrm>
                <a:prstGeom prst="rect">
                  <a:avLst/>
                </a:prstGeom>
                <a:grpFill/>
              </p:spPr>
            </p:pic>
          </p:grpSp>
        </p:grpSp>
      </p:grpSp>
      <p:grpSp>
        <p:nvGrpSpPr>
          <p:cNvPr id="22" name="组合 21"/>
          <p:cNvGrpSpPr/>
          <p:nvPr/>
        </p:nvGrpSpPr>
        <p:grpSpPr>
          <a:xfrm>
            <a:off x="2686614" y="3468963"/>
            <a:ext cx="1761412" cy="1761412"/>
            <a:chOff x="8366310" y="982210"/>
            <a:chExt cx="1761412" cy="1761412"/>
          </a:xfrm>
        </p:grpSpPr>
        <p:sp>
          <p:nvSpPr>
            <p:cNvPr id="23" name="椭圆 22"/>
            <p:cNvSpPr/>
            <p:nvPr/>
          </p:nvSpPr>
          <p:spPr>
            <a:xfrm>
              <a:off x="8366310" y="982210"/>
              <a:ext cx="1761412" cy="1761412"/>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8493624" y="1109524"/>
              <a:ext cx="1506784" cy="1506784"/>
              <a:chOff x="8382512" y="3345501"/>
              <a:chExt cx="1506784" cy="1506784"/>
            </a:xfrm>
          </p:grpSpPr>
          <p:sp>
            <p:nvSpPr>
              <p:cNvPr id="25" name="椭圆 24"/>
              <p:cNvSpPr/>
              <p:nvPr/>
            </p:nvSpPr>
            <p:spPr>
              <a:xfrm>
                <a:off x="8382512" y="3345501"/>
                <a:ext cx="1506784" cy="15067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8466011" y="3429000"/>
                <a:ext cx="1339787" cy="1339787"/>
                <a:chOff x="8466011" y="3429000"/>
                <a:chExt cx="1339787" cy="1339787"/>
              </a:xfrm>
            </p:grpSpPr>
            <p:sp>
              <p:nvSpPr>
                <p:cNvPr id="27" name="椭圆 26"/>
                <p:cNvSpPr/>
                <p:nvPr/>
              </p:nvSpPr>
              <p:spPr>
                <a:xfrm>
                  <a:off x="8466011" y="3429000"/>
                  <a:ext cx="1339787" cy="133978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158" y="3526147"/>
                  <a:ext cx="1145492" cy="1145492"/>
                </a:xfrm>
                <a:prstGeom prst="rect">
                  <a:avLst/>
                </a:prstGeom>
              </p:spPr>
            </p:pic>
          </p:grpSp>
        </p:grpSp>
      </p:grpSp>
      <p:grpSp>
        <p:nvGrpSpPr>
          <p:cNvPr id="29" name="组合 28"/>
          <p:cNvGrpSpPr/>
          <p:nvPr/>
        </p:nvGrpSpPr>
        <p:grpSpPr>
          <a:xfrm>
            <a:off x="1328664" y="1898198"/>
            <a:ext cx="2094543" cy="2094543"/>
            <a:chOff x="1050521" y="1349635"/>
            <a:chExt cx="2094543" cy="2094543"/>
          </a:xfrm>
        </p:grpSpPr>
        <p:sp>
          <p:nvSpPr>
            <p:cNvPr id="30" name="椭圆 29"/>
            <p:cNvSpPr/>
            <p:nvPr/>
          </p:nvSpPr>
          <p:spPr>
            <a:xfrm>
              <a:off x="1050521" y="1349635"/>
              <a:ext cx="2094543" cy="2094543"/>
            </a:xfrm>
            <a:prstGeom prst="ellipse">
              <a:avLst/>
            </a:prstGeom>
            <a:solidFill>
              <a:schemeClr val="bg1"/>
            </a:solidFill>
            <a:ln>
              <a:noFill/>
            </a:ln>
            <a:effectLst>
              <a:outerShdw blurRad="165100" dist="38100" dir="4560000" sx="107000" sy="107000" algn="ctr" rotWithShape="0">
                <a:schemeClr val="bg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162299" y="1461413"/>
              <a:ext cx="1870989" cy="1870989"/>
              <a:chOff x="640113" y="1539448"/>
              <a:chExt cx="1870989" cy="1870989"/>
            </a:xfrm>
            <a:effectLst>
              <a:outerShdw dist="50800" sx="1000" sy="1000" algn="ctr" rotWithShape="0">
                <a:schemeClr val="bg2"/>
              </a:outerShdw>
            </a:effectLst>
          </p:grpSpPr>
          <p:sp>
            <p:nvSpPr>
              <p:cNvPr id="32" name="椭圆 31"/>
              <p:cNvSpPr/>
              <p:nvPr/>
            </p:nvSpPr>
            <p:spPr>
              <a:xfrm>
                <a:off x="640113" y="1539448"/>
                <a:ext cx="1870989" cy="187098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762809" y="1662144"/>
                <a:ext cx="1625600" cy="1625600"/>
                <a:chOff x="762809" y="1662144"/>
                <a:chExt cx="1625600" cy="1625600"/>
              </a:xfrm>
              <a:solidFill>
                <a:schemeClr val="bg1">
                  <a:lumMod val="50000"/>
                </a:schemeClr>
              </a:solidFill>
            </p:grpSpPr>
            <p:sp>
              <p:nvSpPr>
                <p:cNvPr id="34" name="椭圆 33"/>
                <p:cNvSpPr/>
                <p:nvPr/>
              </p:nvSpPr>
              <p:spPr>
                <a:xfrm>
                  <a:off x="762809" y="1662144"/>
                  <a:ext cx="1625600" cy="1625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91325" y="1978784"/>
                  <a:ext cx="868104" cy="868104"/>
                </a:xfrm>
                <a:prstGeom prst="rect">
                  <a:avLst/>
                </a:prstGeom>
                <a:grpFill/>
              </p:spPr>
            </p:pic>
          </p:grpSp>
        </p:grpSp>
      </p:grpSp>
      <p:sp>
        <p:nvSpPr>
          <p:cNvPr id="37" name="文本框 36"/>
          <p:cNvSpPr txBox="1"/>
          <p:nvPr/>
        </p:nvSpPr>
        <p:spPr>
          <a:xfrm>
            <a:off x="4366806" y="1995425"/>
            <a:ext cx="6748981" cy="1077218"/>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系统可扩展性（有效存储区块链上数据）</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层次链</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切片技术</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数据压缩 混合存储</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5073523" y="3549243"/>
            <a:ext cx="6748981" cy="830997"/>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数据查询（检索链上数据提高匹配效率）</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包装策略</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病人上传接触记录的索引</a:t>
            </a:r>
          </a:p>
        </p:txBody>
      </p:sp>
      <p:sp>
        <p:nvSpPr>
          <p:cNvPr id="39" name="文本框 38"/>
          <p:cNvSpPr txBox="1"/>
          <p:nvPr/>
        </p:nvSpPr>
        <p:spPr>
          <a:xfrm>
            <a:off x="5873318" y="5103061"/>
            <a:ext cx="6748981" cy="830997"/>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安全计算（提高隐私保护性能）</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加密数据并验证外包给区块链</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受信任的执行环境（</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TEE</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2339067" y="457843"/>
            <a:ext cx="7116682" cy="166589"/>
            <a:chOff x="2339067" y="457843"/>
            <a:chExt cx="7116682" cy="166589"/>
          </a:xfrm>
        </p:grpSpPr>
        <p:grpSp>
          <p:nvGrpSpPr>
            <p:cNvPr id="3" name="组合 2"/>
            <p:cNvGrpSpPr/>
            <p:nvPr/>
          </p:nvGrpSpPr>
          <p:grpSpPr>
            <a:xfrm>
              <a:off x="2339067" y="457843"/>
              <a:ext cx="1828586" cy="136906"/>
              <a:chOff x="2989063" y="523944"/>
              <a:chExt cx="1828586" cy="136906"/>
            </a:xfrm>
          </p:grpSpPr>
          <p:sp>
            <p:nvSpPr>
              <p:cNvPr id="10" name="椭圆 9"/>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7627163" y="487526"/>
              <a:ext cx="1828586" cy="136906"/>
              <a:chOff x="2989063" y="523944"/>
              <a:chExt cx="1828586" cy="136906"/>
            </a:xfrm>
          </p:grpSpPr>
          <p:sp>
            <p:nvSpPr>
              <p:cNvPr id="6" name="椭圆 5"/>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 name="文本框 4"/>
          <p:cNvSpPr txBox="1"/>
          <p:nvPr/>
        </p:nvSpPr>
        <p:spPr>
          <a:xfrm>
            <a:off x="5035633" y="281512"/>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比较相关</a:t>
            </a:r>
          </a:p>
        </p:txBody>
      </p:sp>
      <p:sp>
        <p:nvSpPr>
          <p:cNvPr id="37" name="文本框 36"/>
          <p:cNvSpPr txBox="1"/>
          <p:nvPr/>
        </p:nvSpPr>
        <p:spPr>
          <a:xfrm>
            <a:off x="2878433" y="1089600"/>
            <a:ext cx="6748981" cy="830997"/>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SIGMOD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有篇</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《VF</a:t>
            </a:r>
            <a:r>
              <a:rPr lang="en-US" altLang="zh-CN" sz="1600" baseline="30000" dirty="0">
                <a:solidFill>
                  <a:schemeClr val="bg2">
                    <a:lumMod val="50000"/>
                  </a:schemeClr>
                </a:solidFill>
                <a:latin typeface="微软雅黑" panose="020B0503020204020204" pitchFamily="34" charset="-122"/>
                <a:ea typeface="微软雅黑" panose="020B0503020204020204" pitchFamily="34" charset="-122"/>
              </a:rPr>
              <a:t>2</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Boost: Very Fast Vertical Federated Gradient Boosting for Cross-Enterprise Learning》</a:t>
            </a: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中文</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《VF</a:t>
            </a:r>
            <a:r>
              <a:rPr lang="en-US" altLang="zh-CN" sz="1600" baseline="30000" dirty="0">
                <a:solidFill>
                  <a:schemeClr val="bg2">
                    <a:lumMod val="50000"/>
                  </a:schemeClr>
                </a:solidFill>
                <a:latin typeface="微软雅黑" panose="020B0503020204020204" pitchFamily="34" charset="-122"/>
                <a:ea typeface="微软雅黑" panose="020B0503020204020204" pitchFamily="34" charset="-122"/>
              </a:rPr>
              <a:t>2</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Boost: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用于跨企业学习的非常快速的纵向联邦梯度提升</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p>
        </p:txBody>
      </p:sp>
      <p:sp>
        <p:nvSpPr>
          <p:cNvPr id="41" name="文本框 40">
            <a:extLst>
              <a:ext uri="{FF2B5EF4-FFF2-40B4-BE49-F238E27FC236}">
                <a16:creationId xmlns:a16="http://schemas.microsoft.com/office/drawing/2014/main" id="{D8048F9C-32A8-4949-8E35-45A9DA97EFDD}"/>
              </a:ext>
            </a:extLst>
          </p:cNvPr>
          <p:cNvSpPr txBox="1"/>
          <p:nvPr/>
        </p:nvSpPr>
        <p:spPr>
          <a:xfrm>
            <a:off x="825623" y="2209784"/>
            <a:ext cx="9239947" cy="3539430"/>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纵向联邦学习：参与者拥有同一组实例的非重叠特征</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贡献：</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p>
          <a:p>
            <a:pPr marL="285750" indent="-285750">
              <a:buFont typeface="Arial" panose="020B0604020202020204" pitchFamily="34" charset="0"/>
              <a:buChar char="•"/>
            </a:pP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VF</a:t>
            </a:r>
            <a:r>
              <a:rPr lang="en-US" altLang="zh-CN" sz="1600" b="1" baseline="30000" dirty="0">
                <a:solidFill>
                  <a:schemeClr val="bg2">
                    <a:lumMod val="50000"/>
                  </a:schemeClr>
                </a:solidFill>
                <a:latin typeface="微软雅黑" panose="020B0503020204020204" pitchFamily="34" charset="-122"/>
                <a:ea typeface="微软雅黑" panose="020B0503020204020204" pitchFamily="34" charset="-122"/>
              </a:rPr>
              <a:t>2</a:t>
            </a: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Boost</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Scheduler-worker</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架构训练 为可扩展、稳健且保密的跨方通信设置消息队列</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并发训练协议</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：现有的纵向联邦</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GBDT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训练协议中，关键程序是顺序执行的，使得双方都遭受了长时间的空闲时间相互等待。</a:t>
            </a: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     推导出一种新的训练协议，允许双方同时运行，从而减少空闲时间。</a:t>
            </a: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     对于根节点，引入了</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blaster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式的加密方案来并行化加密、公共网络通信和直方图构建阶段。 </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     对于决策树的后续层，开发了一种积极节点分裂策略来重叠解密和直方图构建阶段。</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GDBT</a:t>
            </a: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定制密码学 </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err="1">
                <a:solidFill>
                  <a:schemeClr val="bg2">
                    <a:lumMod val="50000"/>
                  </a:schemeClr>
                </a:solidFill>
                <a:latin typeface="微软雅黑" panose="020B0503020204020204" pitchFamily="34" charset="-122"/>
                <a:ea typeface="微软雅黑" panose="020B0503020204020204" pitchFamily="34" charset="-122"/>
              </a:rPr>
              <a:t>Paillier</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密码系统虽然提供了数据保密性的保证，但其耗时且不可避免地会降低整体效率。通过定制它们以适应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GBDT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算法的特性来优化性能。</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）通过重新排序的累积技术加速直方图的构建避免大量的密码缩放操作 </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(2)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提出了一种直方图打包方法，将几个直方图</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bin</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（密码）无损地打包成一个，可以在很大程度上提高直方图通信和解密的效率。</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7320254"/>
      </p:ext>
    </p:extLst>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研究背景</a:t>
            </a:r>
          </a:p>
        </p:txBody>
      </p:sp>
      <p:grpSp>
        <p:nvGrpSpPr>
          <p:cNvPr id="2" name="组合 1"/>
          <p:cNvGrpSpPr/>
          <p:nvPr/>
        </p:nvGrpSpPr>
        <p:grpSpPr>
          <a:xfrm>
            <a:off x="168636" y="1861851"/>
            <a:ext cx="12023364" cy="2390661"/>
            <a:chOff x="168636" y="1861851"/>
            <a:chExt cx="12023364" cy="2390661"/>
          </a:xfrm>
        </p:grpSpPr>
        <p:pic>
          <p:nvPicPr>
            <p:cNvPr id="17" name="图片 16"/>
            <p:cNvPicPr>
              <a:picLocks noChangeAspect="1"/>
            </p:cNvPicPr>
            <p:nvPr/>
          </p:nvPicPr>
          <p:blipFill rotWithShape="1">
            <a:blip r:embed="rId3">
              <a:grayscl/>
              <a:extLst>
                <a:ext uri="{28A0092B-C50C-407E-A947-70E740481C1C}">
                  <a14:useLocalDpi xmlns:a14="http://schemas.microsoft.com/office/drawing/2010/main" val="0"/>
                </a:ext>
              </a:extLst>
            </a:blip>
            <a:srcRect l="14264" r="184" b="17169"/>
            <a:stretch>
              <a:fillRect/>
            </a:stretch>
          </p:blipFill>
          <p:spPr>
            <a:xfrm>
              <a:off x="168636" y="1861851"/>
              <a:ext cx="5728771" cy="2390661"/>
            </a:xfrm>
            <a:prstGeom prst="rect">
              <a:avLst/>
            </a:prstGeom>
          </p:spPr>
        </p:pic>
        <p:sp>
          <p:nvSpPr>
            <p:cNvPr id="18" name="矩形 17"/>
            <p:cNvSpPr/>
            <p:nvPr/>
          </p:nvSpPr>
          <p:spPr>
            <a:xfrm>
              <a:off x="5897407" y="1861851"/>
              <a:ext cx="6294593" cy="2390661"/>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大多数实时应用程序需要来自 </a:t>
              </a:r>
              <a:r>
                <a:rPr lang="en-US" altLang="zh-CN" dirty="0"/>
                <a:t>MD </a:t>
              </a:r>
              <a:r>
                <a:rPr lang="zh-CN" altLang="en-US" dirty="0"/>
                <a:t>的大量计算工作。移动边缘计算（</a:t>
              </a:r>
              <a:r>
                <a:rPr lang="en-US" altLang="zh-CN" dirty="0"/>
                <a:t>MEC</a:t>
              </a:r>
              <a:r>
                <a:rPr lang="zh-CN" altLang="en-US" dirty="0"/>
                <a:t>）是解决下一代无线网络这一困境的非常有前途的技术。</a:t>
              </a:r>
            </a:p>
          </p:txBody>
        </p:sp>
      </p:grpSp>
      <p:sp>
        <p:nvSpPr>
          <p:cNvPr id="19" name="文本框 18"/>
          <p:cNvSpPr txBox="1"/>
          <p:nvPr/>
        </p:nvSpPr>
        <p:spPr>
          <a:xfrm>
            <a:off x="179697" y="4865887"/>
            <a:ext cx="11832605" cy="923330"/>
          </a:xfrm>
          <a:prstGeom prst="rect">
            <a:avLst/>
          </a:prstGeom>
          <a:noFill/>
        </p:spPr>
        <p:txBody>
          <a:bodyPr wrap="square" rtlCol="0">
            <a:spAutoFit/>
          </a:bodyPr>
          <a:lstStyle/>
          <a:p>
            <a:pPr algn="just"/>
            <a:r>
              <a:rPr lang="zh-CN" altLang="en-US" kern="2000" dirty="0">
                <a:solidFill>
                  <a:schemeClr val="bg2">
                    <a:lumMod val="50000"/>
                  </a:schemeClr>
                </a:solidFill>
                <a:latin typeface="微软雅黑" panose="020B0503020204020204" pitchFamily="34" charset="-122"/>
                <a:ea typeface="微软雅黑" panose="020B0503020204020204" pitchFamily="34" charset="-122"/>
              </a:rPr>
              <a:t>在 </a:t>
            </a:r>
            <a:r>
              <a:rPr lang="en-US" altLang="zh-CN" kern="2000" dirty="0">
                <a:solidFill>
                  <a:schemeClr val="bg2">
                    <a:lumMod val="50000"/>
                  </a:schemeClr>
                </a:solidFill>
                <a:latin typeface="微软雅黑" panose="020B0503020204020204" pitchFamily="34" charset="-122"/>
                <a:ea typeface="微软雅黑" panose="020B0503020204020204" pitchFamily="34" charset="-122"/>
              </a:rPr>
              <a:t>MEC </a:t>
            </a:r>
            <a:r>
              <a:rPr lang="zh-CN" altLang="en-US" kern="2000" dirty="0">
                <a:solidFill>
                  <a:schemeClr val="bg2">
                    <a:lumMod val="50000"/>
                  </a:schemeClr>
                </a:solidFill>
                <a:latin typeface="微软雅黑" panose="020B0503020204020204" pitchFamily="34" charset="-122"/>
                <a:ea typeface="微软雅黑" panose="020B0503020204020204" pitchFamily="34" charset="-122"/>
              </a:rPr>
              <a:t>架构中，延迟和能耗都会影响网络性能，研究平衡这些因素的问题是共同利益具有优化的卸载策略。</a:t>
            </a:r>
            <a:endParaRPr lang="en-US" altLang="zh-CN" kern="2000" dirty="0">
              <a:solidFill>
                <a:schemeClr val="bg2">
                  <a:lumMod val="50000"/>
                </a:schemeClr>
              </a:solidFill>
              <a:latin typeface="微软雅黑" panose="020B0503020204020204" pitchFamily="34" charset="-122"/>
              <a:ea typeface="微软雅黑" panose="020B0503020204020204" pitchFamily="34" charset="-122"/>
            </a:endParaRPr>
          </a:p>
          <a:p>
            <a:pPr algn="just"/>
            <a:endParaRPr lang="zh-CN" altLang="en-US" kern="2000" dirty="0">
              <a:solidFill>
                <a:schemeClr val="bg2">
                  <a:lumMod val="50000"/>
                </a:schemeClr>
              </a:solidFill>
              <a:latin typeface="微软雅黑" panose="020B0503020204020204" pitchFamily="34" charset="-122"/>
              <a:ea typeface="微软雅黑" panose="020B0503020204020204" pitchFamily="34" charset="-122"/>
            </a:endParaRPr>
          </a:p>
          <a:p>
            <a:pPr algn="just"/>
            <a:r>
              <a:rPr lang="zh-CN" altLang="en-US" kern="2000" dirty="0">
                <a:solidFill>
                  <a:schemeClr val="bg2">
                    <a:lumMod val="50000"/>
                  </a:schemeClr>
                </a:solidFill>
                <a:latin typeface="微软雅黑" panose="020B0503020204020204" pitchFamily="34" charset="-122"/>
                <a:ea typeface="微软雅黑" panose="020B0503020204020204" pitchFamily="34" charset="-122"/>
              </a:rPr>
              <a:t>由于离线学习的要求，一些方法很难跟踪快速的频道变化。因此，它们不能应用于时变信道中的实时应用。</a:t>
            </a:r>
            <a:endParaRPr lang="en-US" altLang="zh-CN" kern="20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2EA80DE1-9463-4185-AFE5-23F502F3E6DF}"/>
              </a:ext>
            </a:extLst>
          </p:cNvPr>
          <p:cNvSpPr txBox="1"/>
          <p:nvPr/>
        </p:nvSpPr>
        <p:spPr>
          <a:xfrm>
            <a:off x="179697" y="5871583"/>
            <a:ext cx="11832605" cy="369332"/>
          </a:xfrm>
          <a:prstGeom prst="rect">
            <a:avLst/>
          </a:prstGeom>
          <a:noFill/>
        </p:spPr>
        <p:txBody>
          <a:bodyPr wrap="square" rtlCol="0">
            <a:spAutoFit/>
          </a:bodyPr>
          <a:lstStyle/>
          <a:p>
            <a:pPr algn="just"/>
            <a:r>
              <a:rPr lang="zh-CN" altLang="en-US" kern="2000" dirty="0">
                <a:solidFill>
                  <a:schemeClr val="bg2">
                    <a:lumMod val="50000"/>
                  </a:schemeClr>
                </a:solidFill>
                <a:latin typeface="微软雅黑" panose="020B0503020204020204" pitchFamily="34" charset="-122"/>
                <a:ea typeface="微软雅黑" panose="020B0503020204020204" pitchFamily="34" charset="-122"/>
              </a:rPr>
              <a:t>采用交叉熵得到策略     允许并行计算架构</a:t>
            </a:r>
            <a:endParaRPr lang="en-US" altLang="zh-CN" kern="20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系统模型</a:t>
            </a:r>
          </a:p>
        </p:txBody>
      </p:sp>
      <p:sp>
        <p:nvSpPr>
          <p:cNvPr id="20" name="矩形 19"/>
          <p:cNvSpPr/>
          <p:nvPr/>
        </p:nvSpPr>
        <p:spPr>
          <a:xfrm>
            <a:off x="0" y="5585552"/>
            <a:ext cx="12192000" cy="127244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spc="300" dirty="0">
              <a:solidFill>
                <a:schemeClr val="bg1"/>
              </a:solidFill>
              <a:latin typeface="微软雅黑" panose="020B0503020204020204" pitchFamily="34" charset="-122"/>
              <a:ea typeface="微软雅黑" panose="020B0503020204020204" pitchFamily="34" charset="-122"/>
            </a:endParaRPr>
          </a:p>
        </p:txBody>
      </p:sp>
      <p:sp>
        <p:nvSpPr>
          <p:cNvPr id="2" name="椭圆 1"/>
          <p:cNvSpPr/>
          <p:nvPr/>
        </p:nvSpPr>
        <p:spPr>
          <a:xfrm>
            <a:off x="560832" y="5679232"/>
            <a:ext cx="1085088" cy="1085088"/>
          </a:xfrm>
          <a:prstGeom prst="ellipse">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740825" y="1155865"/>
            <a:ext cx="7816563"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每个任务都可以选择在本地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MD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执行或卸载到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CAP</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，而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CAP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每次只服务一个任务。</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776569" y="5932372"/>
            <a:ext cx="562258" cy="599765"/>
            <a:chOff x="776569" y="5932372"/>
            <a:chExt cx="562258" cy="599765"/>
          </a:xfrm>
        </p:grpSpPr>
        <p:pic>
          <p:nvPicPr>
            <p:cNvPr id="40" name="图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569" y="5932372"/>
              <a:ext cx="431070" cy="431070"/>
            </a:xfrm>
            <a:prstGeom prst="rect">
              <a:avLst/>
            </a:prstGeom>
          </p:spPr>
        </p:pic>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6452" y="6269762"/>
              <a:ext cx="262375" cy="262375"/>
            </a:xfrm>
            <a:prstGeom prst="rect">
              <a:avLst/>
            </a:prstGeom>
          </p:spPr>
        </p:pic>
      </p:grpSp>
      <p:sp>
        <p:nvSpPr>
          <p:cNvPr id="44" name="文本框 43">
            <a:extLst>
              <a:ext uri="{FF2B5EF4-FFF2-40B4-BE49-F238E27FC236}">
                <a16:creationId xmlns:a16="http://schemas.microsoft.com/office/drawing/2014/main" id="{E2DD3BAE-1583-4230-83F1-1564DEBF9BD5}"/>
              </a:ext>
            </a:extLst>
          </p:cNvPr>
          <p:cNvSpPr txBox="1"/>
          <p:nvPr/>
        </p:nvSpPr>
        <p:spPr>
          <a:xfrm>
            <a:off x="740825" y="1831809"/>
            <a:ext cx="1000595"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任务集合</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2" name="图片 31">
            <a:extLst>
              <a:ext uri="{FF2B5EF4-FFF2-40B4-BE49-F238E27FC236}">
                <a16:creationId xmlns:a16="http://schemas.microsoft.com/office/drawing/2014/main" id="{32EF8578-7145-48DE-B7B2-F2F476CCB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2439" y="1863473"/>
            <a:ext cx="1829690" cy="254767"/>
          </a:xfrm>
          <a:prstGeom prst="rect">
            <a:avLst/>
          </a:prstGeom>
        </p:spPr>
      </p:pic>
      <p:pic>
        <p:nvPicPr>
          <p:cNvPr id="45" name="图片 44">
            <a:extLst>
              <a:ext uri="{FF2B5EF4-FFF2-40B4-BE49-F238E27FC236}">
                <a16:creationId xmlns:a16="http://schemas.microsoft.com/office/drawing/2014/main" id="{11306417-941D-47D0-A65B-9F4FFCBD78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2439" y="2375380"/>
            <a:ext cx="1731031" cy="264746"/>
          </a:xfrm>
          <a:prstGeom prst="rect">
            <a:avLst/>
          </a:prstGeom>
        </p:spPr>
      </p:pic>
      <p:sp>
        <p:nvSpPr>
          <p:cNvPr id="46" name="文本框 45">
            <a:extLst>
              <a:ext uri="{FF2B5EF4-FFF2-40B4-BE49-F238E27FC236}">
                <a16:creationId xmlns:a16="http://schemas.microsoft.com/office/drawing/2014/main" id="{2F286D44-8932-4C41-92D9-EAF3F1948F1D}"/>
              </a:ext>
            </a:extLst>
          </p:cNvPr>
          <p:cNvSpPr txBox="1"/>
          <p:nvPr/>
        </p:nvSpPr>
        <p:spPr>
          <a:xfrm>
            <a:off x="740824" y="2338476"/>
            <a:ext cx="686406" cy="338554"/>
          </a:xfrm>
          <a:prstGeom prst="rect">
            <a:avLst/>
          </a:prstGeom>
          <a:noFill/>
        </p:spPr>
        <p:txBody>
          <a:bodyPr wrap="non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CAPs</a:t>
            </a:r>
          </a:p>
        </p:txBody>
      </p:sp>
      <p:graphicFrame>
        <p:nvGraphicFramePr>
          <p:cNvPr id="47" name="对象 46">
            <a:extLst>
              <a:ext uri="{FF2B5EF4-FFF2-40B4-BE49-F238E27FC236}">
                <a16:creationId xmlns:a16="http://schemas.microsoft.com/office/drawing/2014/main" id="{C1D197A3-3BFE-4A7A-81BE-CEAE9E3AF8E6}"/>
              </a:ext>
            </a:extLst>
          </p:cNvPr>
          <p:cNvGraphicFramePr>
            <a:graphicFrameLocks noChangeAspect="1"/>
          </p:cNvGraphicFramePr>
          <p:nvPr>
            <p:extLst>
              <p:ext uri="{D42A27DB-BD31-4B8C-83A1-F6EECF244321}">
                <p14:modId xmlns:p14="http://schemas.microsoft.com/office/powerpoint/2010/main" val="3199810800"/>
              </p:ext>
            </p:extLst>
          </p:nvPr>
        </p:nvGraphicFramePr>
        <p:xfrm>
          <a:off x="5377312" y="1800234"/>
          <a:ext cx="3411220" cy="869764"/>
        </p:xfrm>
        <a:graphic>
          <a:graphicData uri="http://schemas.openxmlformats.org/presentationml/2006/ole">
            <mc:AlternateContent xmlns:mc="http://schemas.openxmlformats.org/markup-compatibility/2006">
              <mc:Choice xmlns:v="urn:schemas-microsoft-com:vml" Requires="v">
                <p:oleObj spid="_x0000_s1769" name="AxMath" r:id="rId8" imgW="2234520" imgH="569160" progId="Equation.AxMath">
                  <p:embed/>
                </p:oleObj>
              </mc:Choice>
              <mc:Fallback>
                <p:oleObj name="AxMath" r:id="rId8" imgW="2234520" imgH="569160" progId="Equation.AxMath">
                  <p:embed/>
                  <p:pic>
                    <p:nvPicPr>
                      <p:cNvPr id="0" name=""/>
                      <p:cNvPicPr/>
                      <p:nvPr/>
                    </p:nvPicPr>
                    <p:blipFill>
                      <a:blip r:embed="rId9"/>
                      <a:stretch>
                        <a:fillRect/>
                      </a:stretch>
                    </p:blipFill>
                    <p:spPr>
                      <a:xfrm>
                        <a:off x="5377312" y="1800234"/>
                        <a:ext cx="3411220" cy="869764"/>
                      </a:xfrm>
                      <a:prstGeom prst="rect">
                        <a:avLst/>
                      </a:prstGeom>
                    </p:spPr>
                  </p:pic>
                </p:oleObj>
              </mc:Fallback>
            </mc:AlternateContent>
          </a:graphicData>
        </a:graphic>
      </p:graphicFrame>
      <p:sp>
        <p:nvSpPr>
          <p:cNvPr id="48" name="文本框 47">
            <a:extLst>
              <a:ext uri="{FF2B5EF4-FFF2-40B4-BE49-F238E27FC236}">
                <a16:creationId xmlns:a16="http://schemas.microsoft.com/office/drawing/2014/main" id="{D3767A74-E7F0-480E-9EC0-FE61002C4003}"/>
              </a:ext>
            </a:extLst>
          </p:cNvPr>
          <p:cNvSpPr txBox="1"/>
          <p:nvPr/>
        </p:nvSpPr>
        <p:spPr>
          <a:xfrm>
            <a:off x="740824" y="2845143"/>
            <a:ext cx="2969083" cy="338554"/>
          </a:xfrm>
          <a:prstGeom prst="rect">
            <a:avLst/>
          </a:prstGeom>
          <a:noFill/>
        </p:spPr>
        <p:txBody>
          <a:bodyPr wrap="none" rtlCol="0">
            <a:spAutoFit/>
          </a:bodyPr>
          <a:lstStyle/>
          <a:p>
            <a:r>
              <a:rPr lang="en-US" altLang="zh-CN" sz="1600" b="1" dirty="0">
                <a:solidFill>
                  <a:schemeClr val="bg2">
                    <a:lumMod val="50000"/>
                  </a:schemeClr>
                </a:solidFill>
                <a:latin typeface="微软雅黑" panose="020B0503020204020204" pitchFamily="34" charset="-122"/>
                <a:ea typeface="微软雅黑" panose="020B0503020204020204" pitchFamily="34" charset="-122"/>
              </a:rPr>
              <a:t>1.</a:t>
            </a: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延迟（传输延迟</a:t>
            </a:r>
            <a:r>
              <a:rPr lang="en-US" altLang="zh-CN" sz="1600" b="1"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b="1" dirty="0">
                <a:solidFill>
                  <a:schemeClr val="bg2">
                    <a:lumMod val="50000"/>
                  </a:schemeClr>
                </a:solidFill>
                <a:latin typeface="微软雅黑" panose="020B0503020204020204" pitchFamily="34" charset="-122"/>
                <a:ea typeface="微软雅黑" panose="020B0503020204020204" pitchFamily="34" charset="-122"/>
              </a:rPr>
              <a:t>计算时间）</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2B1142FE-B13B-46F2-8D4E-178734324195}"/>
              </a:ext>
            </a:extLst>
          </p:cNvPr>
          <p:cNvSpPr txBox="1"/>
          <p:nvPr/>
        </p:nvSpPr>
        <p:spPr>
          <a:xfrm>
            <a:off x="3747338" y="2104511"/>
            <a:ext cx="1453444" cy="338554"/>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卸载状态策略</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aphicFrame>
        <p:nvGraphicFramePr>
          <p:cNvPr id="52" name="对象 51">
            <a:extLst>
              <a:ext uri="{FF2B5EF4-FFF2-40B4-BE49-F238E27FC236}">
                <a16:creationId xmlns:a16="http://schemas.microsoft.com/office/drawing/2014/main" id="{291C6950-38D8-4890-9058-FDCA3E641827}"/>
              </a:ext>
            </a:extLst>
          </p:cNvPr>
          <p:cNvGraphicFramePr>
            <a:graphicFrameLocks noChangeAspect="1"/>
          </p:cNvGraphicFramePr>
          <p:nvPr>
            <p:extLst>
              <p:ext uri="{D42A27DB-BD31-4B8C-83A1-F6EECF244321}">
                <p14:modId xmlns:p14="http://schemas.microsoft.com/office/powerpoint/2010/main" val="782921512"/>
              </p:ext>
            </p:extLst>
          </p:nvPr>
        </p:nvGraphicFramePr>
        <p:xfrm>
          <a:off x="2828023" y="3329006"/>
          <a:ext cx="2171592" cy="388789"/>
        </p:xfrm>
        <a:graphic>
          <a:graphicData uri="http://schemas.openxmlformats.org/presentationml/2006/ole">
            <mc:AlternateContent xmlns:mc="http://schemas.openxmlformats.org/markup-compatibility/2006">
              <mc:Choice xmlns:v="urn:schemas-microsoft-com:vml" Requires="v">
                <p:oleObj spid="_x0000_s1770" name="AxMath" r:id="rId10" imgW="1347120" imgH="241200" progId="Equation.AxMath">
                  <p:embed/>
                </p:oleObj>
              </mc:Choice>
              <mc:Fallback>
                <p:oleObj name="AxMath" r:id="rId10" imgW="1347120" imgH="241200" progId="Equation.AxMath">
                  <p:embed/>
                  <p:pic>
                    <p:nvPicPr>
                      <p:cNvPr id="0" name=""/>
                      <p:cNvPicPr/>
                      <p:nvPr/>
                    </p:nvPicPr>
                    <p:blipFill>
                      <a:blip r:embed="rId11"/>
                      <a:stretch>
                        <a:fillRect/>
                      </a:stretch>
                    </p:blipFill>
                    <p:spPr>
                      <a:xfrm>
                        <a:off x="2828023" y="3329006"/>
                        <a:ext cx="2171592" cy="388789"/>
                      </a:xfrm>
                      <a:prstGeom prst="rect">
                        <a:avLst/>
                      </a:prstGeom>
                    </p:spPr>
                  </p:pic>
                </p:oleObj>
              </mc:Fallback>
            </mc:AlternateContent>
          </a:graphicData>
        </a:graphic>
      </p:graphicFrame>
      <p:sp>
        <p:nvSpPr>
          <p:cNvPr id="53" name="文本框 52">
            <a:extLst>
              <a:ext uri="{FF2B5EF4-FFF2-40B4-BE49-F238E27FC236}">
                <a16:creationId xmlns:a16="http://schemas.microsoft.com/office/drawing/2014/main" id="{591407FB-3444-4912-AAB6-2FF8F31B56B8}"/>
              </a:ext>
            </a:extLst>
          </p:cNvPr>
          <p:cNvSpPr txBox="1"/>
          <p:nvPr/>
        </p:nvSpPr>
        <p:spPr>
          <a:xfrm>
            <a:off x="671844" y="3343031"/>
            <a:ext cx="2031325"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上下行链路数据速率</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aphicFrame>
        <p:nvGraphicFramePr>
          <p:cNvPr id="55" name="对象 54">
            <a:extLst>
              <a:ext uri="{FF2B5EF4-FFF2-40B4-BE49-F238E27FC236}">
                <a16:creationId xmlns:a16="http://schemas.microsoft.com/office/drawing/2014/main" id="{31FE78A9-0EEC-4A9B-8967-FB0C5049E5B0}"/>
              </a:ext>
            </a:extLst>
          </p:cNvPr>
          <p:cNvGraphicFramePr>
            <a:graphicFrameLocks noChangeAspect="1"/>
          </p:cNvGraphicFramePr>
          <p:nvPr>
            <p:extLst>
              <p:ext uri="{D42A27DB-BD31-4B8C-83A1-F6EECF244321}">
                <p14:modId xmlns:p14="http://schemas.microsoft.com/office/powerpoint/2010/main" val="423978848"/>
              </p:ext>
            </p:extLst>
          </p:nvPr>
        </p:nvGraphicFramePr>
        <p:xfrm>
          <a:off x="768478" y="3771673"/>
          <a:ext cx="228054" cy="338554"/>
        </p:xfrm>
        <a:graphic>
          <a:graphicData uri="http://schemas.openxmlformats.org/presentationml/2006/ole">
            <mc:AlternateContent xmlns:mc="http://schemas.openxmlformats.org/markup-compatibility/2006">
              <mc:Choice xmlns:v="urn:schemas-microsoft-com:vml" Requires="v">
                <p:oleObj spid="_x0000_s1771" name="AxMath" r:id="rId12" imgW="154440" imgH="228600" progId="Equation.AxMath">
                  <p:embed/>
                </p:oleObj>
              </mc:Choice>
              <mc:Fallback>
                <p:oleObj name="AxMath" r:id="rId12" imgW="154440" imgH="228600" progId="Equation.AxMath">
                  <p:embed/>
                  <p:pic>
                    <p:nvPicPr>
                      <p:cNvPr id="0" name=""/>
                      <p:cNvPicPr/>
                      <p:nvPr/>
                    </p:nvPicPr>
                    <p:blipFill>
                      <a:blip r:embed="rId13"/>
                      <a:stretch>
                        <a:fillRect/>
                      </a:stretch>
                    </p:blipFill>
                    <p:spPr>
                      <a:xfrm>
                        <a:off x="768478" y="3771673"/>
                        <a:ext cx="228054" cy="338554"/>
                      </a:xfrm>
                      <a:prstGeom prst="rect">
                        <a:avLst/>
                      </a:prstGeom>
                    </p:spPr>
                  </p:pic>
                </p:oleObj>
              </mc:Fallback>
            </mc:AlternateContent>
          </a:graphicData>
        </a:graphic>
      </p:graphicFrame>
      <p:sp>
        <p:nvSpPr>
          <p:cNvPr id="56" name="文本框 55">
            <a:extLst>
              <a:ext uri="{FF2B5EF4-FFF2-40B4-BE49-F238E27FC236}">
                <a16:creationId xmlns:a16="http://schemas.microsoft.com/office/drawing/2014/main" id="{D0D555EE-CAE6-4D89-8064-B7FF0E033998}"/>
              </a:ext>
            </a:extLst>
          </p:cNvPr>
          <p:cNvSpPr txBox="1"/>
          <p:nvPr/>
        </p:nvSpPr>
        <p:spPr>
          <a:xfrm>
            <a:off x="894647" y="3771673"/>
            <a:ext cx="1620957"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表示上下行链路</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aphicFrame>
        <p:nvGraphicFramePr>
          <p:cNvPr id="57" name="对象 56">
            <a:extLst>
              <a:ext uri="{FF2B5EF4-FFF2-40B4-BE49-F238E27FC236}">
                <a16:creationId xmlns:a16="http://schemas.microsoft.com/office/drawing/2014/main" id="{A3C852B2-2E20-4414-9FC2-D2BF89280B03}"/>
              </a:ext>
            </a:extLst>
          </p:cNvPr>
          <p:cNvGraphicFramePr>
            <a:graphicFrameLocks noChangeAspect="1"/>
          </p:cNvGraphicFramePr>
          <p:nvPr>
            <p:extLst>
              <p:ext uri="{D42A27DB-BD31-4B8C-83A1-F6EECF244321}">
                <p14:modId xmlns:p14="http://schemas.microsoft.com/office/powerpoint/2010/main" val="1798119071"/>
              </p:ext>
            </p:extLst>
          </p:nvPr>
        </p:nvGraphicFramePr>
        <p:xfrm>
          <a:off x="2607704" y="3772246"/>
          <a:ext cx="220319" cy="311039"/>
        </p:xfrm>
        <a:graphic>
          <a:graphicData uri="http://schemas.openxmlformats.org/presentationml/2006/ole">
            <mc:AlternateContent xmlns:mc="http://schemas.openxmlformats.org/markup-compatibility/2006">
              <mc:Choice xmlns:v="urn:schemas-microsoft-com:vml" Requires="v">
                <p:oleObj spid="_x0000_s1772" name="AxMath" r:id="rId14" imgW="161640" imgH="228600" progId="Equation.AxMath">
                  <p:embed/>
                </p:oleObj>
              </mc:Choice>
              <mc:Fallback>
                <p:oleObj name="AxMath" r:id="rId14" imgW="161640" imgH="228600" progId="Equation.AxMath">
                  <p:embed/>
                  <p:pic>
                    <p:nvPicPr>
                      <p:cNvPr id="0" name=""/>
                      <p:cNvPicPr/>
                      <p:nvPr/>
                    </p:nvPicPr>
                    <p:blipFill>
                      <a:blip r:embed="rId15"/>
                      <a:stretch>
                        <a:fillRect/>
                      </a:stretch>
                    </p:blipFill>
                    <p:spPr>
                      <a:xfrm>
                        <a:off x="2607704" y="3772246"/>
                        <a:ext cx="220319" cy="311039"/>
                      </a:xfrm>
                      <a:prstGeom prst="rect">
                        <a:avLst/>
                      </a:prstGeom>
                    </p:spPr>
                  </p:pic>
                </p:oleObj>
              </mc:Fallback>
            </mc:AlternateContent>
          </a:graphicData>
        </a:graphic>
      </p:graphicFrame>
      <p:sp>
        <p:nvSpPr>
          <p:cNvPr id="58" name="文本框 57">
            <a:extLst>
              <a:ext uri="{FF2B5EF4-FFF2-40B4-BE49-F238E27FC236}">
                <a16:creationId xmlns:a16="http://schemas.microsoft.com/office/drawing/2014/main" id="{9ECE39D1-1004-456A-94D1-56A803E35ACC}"/>
              </a:ext>
            </a:extLst>
          </p:cNvPr>
          <p:cNvSpPr txBox="1"/>
          <p:nvPr/>
        </p:nvSpPr>
        <p:spPr>
          <a:xfrm>
            <a:off x="2807338" y="3758488"/>
            <a:ext cx="2236510"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表示发射或接收的功率</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aphicFrame>
        <p:nvGraphicFramePr>
          <p:cNvPr id="59" name="对象 58">
            <a:extLst>
              <a:ext uri="{FF2B5EF4-FFF2-40B4-BE49-F238E27FC236}">
                <a16:creationId xmlns:a16="http://schemas.microsoft.com/office/drawing/2014/main" id="{1FF62DB4-0C3B-4BDA-94A6-D0D9D407F9E9}"/>
              </a:ext>
            </a:extLst>
          </p:cNvPr>
          <p:cNvGraphicFramePr>
            <a:graphicFrameLocks noChangeAspect="1"/>
          </p:cNvGraphicFramePr>
          <p:nvPr>
            <p:extLst>
              <p:ext uri="{D42A27DB-BD31-4B8C-83A1-F6EECF244321}">
                <p14:modId xmlns:p14="http://schemas.microsoft.com/office/powerpoint/2010/main" val="3945522016"/>
              </p:ext>
            </p:extLst>
          </p:nvPr>
        </p:nvGraphicFramePr>
        <p:xfrm>
          <a:off x="768478" y="4214117"/>
          <a:ext cx="1098106" cy="347773"/>
        </p:xfrm>
        <a:graphic>
          <a:graphicData uri="http://schemas.openxmlformats.org/presentationml/2006/ole">
            <mc:AlternateContent xmlns:mc="http://schemas.openxmlformats.org/markup-compatibility/2006">
              <mc:Choice xmlns:v="urn:schemas-microsoft-com:vml" Requires="v">
                <p:oleObj spid="_x0000_s1773" name="AxMath" r:id="rId16" imgW="731880" imgH="231120" progId="Equation.AxMath">
                  <p:embed/>
                </p:oleObj>
              </mc:Choice>
              <mc:Fallback>
                <p:oleObj name="AxMath" r:id="rId16" imgW="731880" imgH="231120" progId="Equation.AxMath">
                  <p:embed/>
                  <p:pic>
                    <p:nvPicPr>
                      <p:cNvPr id="0" name=""/>
                      <p:cNvPicPr/>
                      <p:nvPr/>
                    </p:nvPicPr>
                    <p:blipFill>
                      <a:blip r:embed="rId17"/>
                      <a:stretch>
                        <a:fillRect/>
                      </a:stretch>
                    </p:blipFill>
                    <p:spPr>
                      <a:xfrm>
                        <a:off x="768478" y="4214117"/>
                        <a:ext cx="1098106" cy="347773"/>
                      </a:xfrm>
                      <a:prstGeom prst="rect">
                        <a:avLst/>
                      </a:prstGeom>
                    </p:spPr>
                  </p:pic>
                </p:oleObj>
              </mc:Fallback>
            </mc:AlternateContent>
          </a:graphicData>
        </a:graphic>
      </p:graphicFrame>
      <p:sp>
        <p:nvSpPr>
          <p:cNvPr id="60" name="文本框 59">
            <a:extLst>
              <a:ext uri="{FF2B5EF4-FFF2-40B4-BE49-F238E27FC236}">
                <a16:creationId xmlns:a16="http://schemas.microsoft.com/office/drawing/2014/main" id="{5F016005-2702-4D30-838E-571EFFB520F9}"/>
              </a:ext>
            </a:extLst>
          </p:cNvPr>
          <p:cNvSpPr txBox="1"/>
          <p:nvPr/>
        </p:nvSpPr>
        <p:spPr>
          <a:xfrm>
            <a:off x="1851609" y="4199702"/>
            <a:ext cx="3001143"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表示</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CAP</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和</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MD</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之间的信道增益</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graphicFrame>
        <p:nvGraphicFramePr>
          <p:cNvPr id="61" name="对象 60">
            <a:extLst>
              <a:ext uri="{FF2B5EF4-FFF2-40B4-BE49-F238E27FC236}">
                <a16:creationId xmlns:a16="http://schemas.microsoft.com/office/drawing/2014/main" id="{37CC93FA-5A8E-450C-B874-7824767FCF46}"/>
              </a:ext>
            </a:extLst>
          </p:cNvPr>
          <p:cNvGraphicFramePr>
            <a:graphicFrameLocks noChangeAspect="1"/>
          </p:cNvGraphicFramePr>
          <p:nvPr>
            <p:extLst>
              <p:ext uri="{D42A27DB-BD31-4B8C-83A1-F6EECF244321}">
                <p14:modId xmlns:p14="http://schemas.microsoft.com/office/powerpoint/2010/main" val="2308963337"/>
              </p:ext>
            </p:extLst>
          </p:nvPr>
        </p:nvGraphicFramePr>
        <p:xfrm>
          <a:off x="5821235" y="3766919"/>
          <a:ext cx="4511675" cy="841375"/>
        </p:xfrm>
        <a:graphic>
          <a:graphicData uri="http://schemas.openxmlformats.org/presentationml/2006/ole">
            <mc:AlternateContent xmlns:mc="http://schemas.openxmlformats.org/markup-compatibility/2006">
              <mc:Choice xmlns:v="urn:schemas-microsoft-com:vml" Requires="v">
                <p:oleObj spid="_x0000_s1774" name="AxMath" r:id="rId18" imgW="2256480" imgH="421200" progId="Equation.AxMath">
                  <p:embed/>
                </p:oleObj>
              </mc:Choice>
              <mc:Fallback>
                <p:oleObj name="AxMath" r:id="rId18" imgW="2256480" imgH="421200" progId="Equation.AxMath">
                  <p:embed/>
                  <p:pic>
                    <p:nvPicPr>
                      <p:cNvPr id="0" name=""/>
                      <p:cNvPicPr/>
                      <p:nvPr/>
                    </p:nvPicPr>
                    <p:blipFill>
                      <a:blip r:embed="rId19"/>
                      <a:stretch>
                        <a:fillRect/>
                      </a:stretch>
                    </p:blipFill>
                    <p:spPr>
                      <a:xfrm>
                        <a:off x="5821235" y="3766919"/>
                        <a:ext cx="4511675" cy="841375"/>
                      </a:xfrm>
                      <a:prstGeom prst="rect">
                        <a:avLst/>
                      </a:prstGeom>
                    </p:spPr>
                  </p:pic>
                </p:oleObj>
              </mc:Fallback>
            </mc:AlternateContent>
          </a:graphicData>
        </a:graphic>
      </p:graphicFrame>
      <p:sp>
        <p:nvSpPr>
          <p:cNvPr id="62" name="文本框 61">
            <a:extLst>
              <a:ext uri="{FF2B5EF4-FFF2-40B4-BE49-F238E27FC236}">
                <a16:creationId xmlns:a16="http://schemas.microsoft.com/office/drawing/2014/main" id="{3649AFC6-9F5A-40AE-9396-65FF66848313}"/>
              </a:ext>
            </a:extLst>
          </p:cNvPr>
          <p:cNvSpPr txBox="1"/>
          <p:nvPr/>
        </p:nvSpPr>
        <p:spPr>
          <a:xfrm>
            <a:off x="5355664" y="3259723"/>
            <a:ext cx="2441694"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计算数据大小（周期数）</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B6DE5C19-1648-49A0-8E9D-31AB74A64D25}"/>
              </a:ext>
            </a:extLst>
          </p:cNvPr>
          <p:cNvSpPr txBox="1"/>
          <p:nvPr/>
        </p:nvSpPr>
        <p:spPr>
          <a:xfrm>
            <a:off x="7695616" y="3296445"/>
            <a:ext cx="1954381"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输入数据大小（</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AFB16319-05D8-4447-B207-865CBD183866}"/>
              </a:ext>
            </a:extLst>
          </p:cNvPr>
          <p:cNvSpPr txBox="1"/>
          <p:nvPr/>
        </p:nvSpPr>
        <p:spPr>
          <a:xfrm>
            <a:off x="9239631" y="2977093"/>
            <a:ext cx="2775119"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计算后的输出数据大小（</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B</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66" name="直接箭头连接符 65">
            <a:extLst>
              <a:ext uri="{FF2B5EF4-FFF2-40B4-BE49-F238E27FC236}">
                <a16:creationId xmlns:a16="http://schemas.microsoft.com/office/drawing/2014/main" id="{D5B05612-8E79-4A1C-B3D2-4E8CAE2E9BCB}"/>
              </a:ext>
            </a:extLst>
          </p:cNvPr>
          <p:cNvCxnSpPr>
            <a:stCxn id="62" idx="2"/>
          </p:cNvCxnSpPr>
          <p:nvPr/>
        </p:nvCxnSpPr>
        <p:spPr>
          <a:xfrm>
            <a:off x="6576511" y="3598277"/>
            <a:ext cx="285928" cy="331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23FACE0-BC34-4527-9B2E-2239DFDA7D3D}"/>
              </a:ext>
            </a:extLst>
          </p:cNvPr>
          <p:cNvCxnSpPr/>
          <p:nvPr/>
        </p:nvCxnSpPr>
        <p:spPr>
          <a:xfrm flipH="1">
            <a:off x="8469297" y="3717294"/>
            <a:ext cx="221942" cy="212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E149AFBA-73AE-4754-B3DD-787F1BE191CE}"/>
              </a:ext>
            </a:extLst>
          </p:cNvPr>
          <p:cNvCxnSpPr>
            <a:stCxn id="64" idx="2"/>
          </p:cNvCxnSpPr>
          <p:nvPr/>
        </p:nvCxnSpPr>
        <p:spPr>
          <a:xfrm flipH="1">
            <a:off x="10040645" y="3315647"/>
            <a:ext cx="586546" cy="613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文本框 70">
            <a:extLst>
              <a:ext uri="{FF2B5EF4-FFF2-40B4-BE49-F238E27FC236}">
                <a16:creationId xmlns:a16="http://schemas.microsoft.com/office/drawing/2014/main" id="{95E8907A-3CBF-4B98-933C-029A6F2879AA}"/>
              </a:ext>
            </a:extLst>
          </p:cNvPr>
          <p:cNvSpPr txBox="1"/>
          <p:nvPr/>
        </p:nvSpPr>
        <p:spPr>
          <a:xfrm>
            <a:off x="5335781" y="2817042"/>
            <a:ext cx="3429144"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CAP m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为任务提供服务的固定速率</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73" name="直接箭头连接符 72">
            <a:extLst>
              <a:ext uri="{FF2B5EF4-FFF2-40B4-BE49-F238E27FC236}">
                <a16:creationId xmlns:a16="http://schemas.microsoft.com/office/drawing/2014/main" id="{979CD480-5073-4452-AF20-80C57D94C688}"/>
              </a:ext>
            </a:extLst>
          </p:cNvPr>
          <p:cNvCxnSpPr>
            <a:stCxn id="71" idx="2"/>
          </p:cNvCxnSpPr>
          <p:nvPr/>
        </p:nvCxnSpPr>
        <p:spPr>
          <a:xfrm>
            <a:off x="7050353" y="3155596"/>
            <a:ext cx="32569" cy="1213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5" name="图片 74">
            <a:extLst>
              <a:ext uri="{FF2B5EF4-FFF2-40B4-BE49-F238E27FC236}">
                <a16:creationId xmlns:a16="http://schemas.microsoft.com/office/drawing/2014/main" id="{CEA52B7C-3864-42F8-86DB-7669C349E1C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651241" y="4657273"/>
            <a:ext cx="3951844" cy="663827"/>
          </a:xfrm>
          <a:prstGeom prst="rect">
            <a:avLst/>
          </a:prstGeom>
        </p:spPr>
      </p:pic>
      <p:sp>
        <p:nvSpPr>
          <p:cNvPr id="76" name="文本框 75">
            <a:extLst>
              <a:ext uri="{FF2B5EF4-FFF2-40B4-BE49-F238E27FC236}">
                <a16:creationId xmlns:a16="http://schemas.microsoft.com/office/drawing/2014/main" id="{1991AFFD-D6B7-430C-A469-8C72E331F65A}"/>
              </a:ext>
            </a:extLst>
          </p:cNvPr>
          <p:cNvSpPr txBox="1"/>
          <p:nvPr/>
        </p:nvSpPr>
        <p:spPr>
          <a:xfrm>
            <a:off x="9595724" y="4819017"/>
            <a:ext cx="2294218"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 取所有的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CAP</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里最大值</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系统模型</a:t>
            </a:r>
          </a:p>
        </p:txBody>
      </p:sp>
      <p:grpSp>
        <p:nvGrpSpPr>
          <p:cNvPr id="71" name="组合 70"/>
          <p:cNvGrpSpPr/>
          <p:nvPr/>
        </p:nvGrpSpPr>
        <p:grpSpPr>
          <a:xfrm>
            <a:off x="8352204" y="3971941"/>
            <a:ext cx="3579429" cy="2594178"/>
            <a:chOff x="6349074" y="2159000"/>
            <a:chExt cx="5817709" cy="4211520"/>
          </a:xfrm>
        </p:grpSpPr>
        <p:sp>
          <p:nvSpPr>
            <p:cNvPr id="60" name="任意多边形 59"/>
            <p:cNvSpPr/>
            <p:nvPr/>
          </p:nvSpPr>
          <p:spPr>
            <a:xfrm>
              <a:off x="6728655" y="2692762"/>
              <a:ext cx="5093178" cy="2164195"/>
            </a:xfrm>
            <a:custGeom>
              <a:avLst/>
              <a:gdLst>
                <a:gd name="connsiteX0" fmla="*/ 3232531 w 5923674"/>
                <a:gd name="connsiteY0" fmla="*/ 0 h 2517090"/>
                <a:gd name="connsiteX1" fmla="*/ 3246328 w 5923674"/>
                <a:gd name="connsiteY1" fmla="*/ 570 h 2517090"/>
                <a:gd name="connsiteX2" fmla="*/ 4235313 w 5923674"/>
                <a:gd name="connsiteY2" fmla="*/ 239190 h 2517090"/>
                <a:gd name="connsiteX3" fmla="*/ 4425521 w 5923674"/>
                <a:gd name="connsiteY3" fmla="*/ 327218 h 2517090"/>
                <a:gd name="connsiteX4" fmla="*/ 4389226 w 5923674"/>
                <a:gd name="connsiteY4" fmla="*/ 371209 h 2517090"/>
                <a:gd name="connsiteX5" fmla="*/ 4316959 w 5923674"/>
                <a:gd name="connsiteY5" fmla="*/ 607794 h 2517090"/>
                <a:gd name="connsiteX6" fmla="*/ 4740106 w 5923674"/>
                <a:gd name="connsiteY6" fmla="*/ 1030941 h 2517090"/>
                <a:gd name="connsiteX7" fmla="*/ 5090986 w 5923674"/>
                <a:gd name="connsiteY7" fmla="*/ 844380 h 2517090"/>
                <a:gd name="connsiteX8" fmla="*/ 5114603 w 5923674"/>
                <a:gd name="connsiteY8" fmla="*/ 800869 h 2517090"/>
                <a:gd name="connsiteX9" fmla="*/ 5222263 w 5923674"/>
                <a:gd name="connsiteY9" fmla="*/ 902554 h 2517090"/>
                <a:gd name="connsiteX10" fmla="*/ 5685602 w 5923674"/>
                <a:gd name="connsiteY10" fmla="*/ 1553472 h 2517090"/>
                <a:gd name="connsiteX11" fmla="*/ 5725189 w 5923674"/>
                <a:gd name="connsiteY11" fmla="*/ 1653909 h 2517090"/>
                <a:gd name="connsiteX12" fmla="*/ 5708899 w 5923674"/>
                <a:gd name="connsiteY12" fmla="*/ 1655551 h 2517090"/>
                <a:gd name="connsiteX13" fmla="*/ 5371031 w 5923674"/>
                <a:gd name="connsiteY13" fmla="*/ 2070101 h 2517090"/>
                <a:gd name="connsiteX14" fmla="*/ 5794178 w 5923674"/>
                <a:gd name="connsiteY14" fmla="*/ 2493248 h 2517090"/>
                <a:gd name="connsiteX15" fmla="*/ 5879457 w 5923674"/>
                <a:gd name="connsiteY15" fmla="*/ 2484651 h 2517090"/>
                <a:gd name="connsiteX16" fmla="*/ 5921053 w 5923674"/>
                <a:gd name="connsiteY16" fmla="*/ 2471739 h 2517090"/>
                <a:gd name="connsiteX17" fmla="*/ 5923674 w 5923674"/>
                <a:gd name="connsiteY17" fmla="*/ 2517090 h 2517090"/>
                <a:gd name="connsiteX18" fmla="*/ 0 w 5923674"/>
                <a:gd name="connsiteY18" fmla="*/ 2517090 h 2517090"/>
                <a:gd name="connsiteX19" fmla="*/ 3304 w 5923674"/>
                <a:gd name="connsiteY19" fmla="*/ 2459935 h 2517090"/>
                <a:gd name="connsiteX20" fmla="*/ 3416 w 5923674"/>
                <a:gd name="connsiteY20" fmla="*/ 2459996 h 2517090"/>
                <a:gd name="connsiteX21" fmla="*/ 168124 w 5923674"/>
                <a:gd name="connsiteY21" fmla="*/ 2493249 h 2517090"/>
                <a:gd name="connsiteX22" fmla="*/ 591271 w 5923674"/>
                <a:gd name="connsiteY22" fmla="*/ 2070102 h 2517090"/>
                <a:gd name="connsiteX23" fmla="*/ 253403 w 5923674"/>
                <a:gd name="connsiteY23" fmla="*/ 1655552 h 2517090"/>
                <a:gd name="connsiteX24" fmla="*/ 195909 w 5923674"/>
                <a:gd name="connsiteY24" fmla="*/ 1649756 h 2517090"/>
                <a:gd name="connsiteX25" fmla="*/ 208769 w 5923674"/>
                <a:gd name="connsiteY25" fmla="*/ 1614936 h 2517090"/>
                <a:gd name="connsiteX26" fmla="*/ 607031 w 5923674"/>
                <a:gd name="connsiteY26" fmla="*/ 1004664 h 2517090"/>
                <a:gd name="connsiteX27" fmla="*/ 716969 w 5923674"/>
                <a:gd name="connsiteY27" fmla="*/ 890375 h 2517090"/>
                <a:gd name="connsiteX28" fmla="*/ 730689 w 5923674"/>
                <a:gd name="connsiteY28" fmla="*/ 907004 h 2517090"/>
                <a:gd name="connsiteX29" fmla="*/ 1029899 w 5923674"/>
                <a:gd name="connsiteY29" fmla="*/ 1030941 h 2517090"/>
                <a:gd name="connsiteX30" fmla="*/ 1453046 w 5923674"/>
                <a:gd name="connsiteY30" fmla="*/ 607794 h 2517090"/>
                <a:gd name="connsiteX31" fmla="*/ 1419793 w 5923674"/>
                <a:gd name="connsiteY31" fmla="*/ 443086 h 2517090"/>
                <a:gd name="connsiteX32" fmla="*/ 1387665 w 5923674"/>
                <a:gd name="connsiteY32" fmla="*/ 383894 h 2517090"/>
                <a:gd name="connsiteX33" fmla="*/ 1393695 w 5923674"/>
                <a:gd name="connsiteY33" fmla="*/ 380266 h 2517090"/>
                <a:gd name="connsiteX34" fmla="*/ 2332586 w 5923674"/>
                <a:gd name="connsiteY34" fmla="*/ 47247 h 2517090"/>
                <a:gd name="connsiteX35" fmla="*/ 2396839 w 5923674"/>
                <a:gd name="connsiteY35" fmla="*/ 37179 h 2517090"/>
                <a:gd name="connsiteX36" fmla="*/ 2398261 w 5923674"/>
                <a:gd name="connsiteY36" fmla="*/ 51285 h 2517090"/>
                <a:gd name="connsiteX37" fmla="*/ 2812811 w 5923674"/>
                <a:gd name="connsiteY37" fmla="*/ 389153 h 2517090"/>
                <a:gd name="connsiteX38" fmla="*/ 3227361 w 5923674"/>
                <a:gd name="connsiteY38" fmla="*/ 51285 h 251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923674" h="2517090">
                  <a:moveTo>
                    <a:pt x="3232531" y="0"/>
                  </a:moveTo>
                  <a:lnTo>
                    <a:pt x="3246328" y="570"/>
                  </a:lnTo>
                  <a:cubicBezTo>
                    <a:pt x="3597438" y="29767"/>
                    <a:pt x="3930698" y="112451"/>
                    <a:pt x="4235313" y="239190"/>
                  </a:cubicBezTo>
                  <a:lnTo>
                    <a:pt x="4425521" y="327218"/>
                  </a:lnTo>
                  <a:lnTo>
                    <a:pt x="4389226" y="371209"/>
                  </a:lnTo>
                  <a:cubicBezTo>
                    <a:pt x="4343600" y="438743"/>
                    <a:pt x="4316959" y="520157"/>
                    <a:pt x="4316959" y="607794"/>
                  </a:cubicBezTo>
                  <a:cubicBezTo>
                    <a:pt x="4316959" y="841492"/>
                    <a:pt x="4506408" y="1030941"/>
                    <a:pt x="4740106" y="1030941"/>
                  </a:cubicBezTo>
                  <a:cubicBezTo>
                    <a:pt x="4886167" y="1030941"/>
                    <a:pt x="5014944" y="956938"/>
                    <a:pt x="5090986" y="844380"/>
                  </a:cubicBezTo>
                  <a:lnTo>
                    <a:pt x="5114603" y="800869"/>
                  </a:lnTo>
                  <a:lnTo>
                    <a:pt x="5222263" y="902554"/>
                  </a:lnTo>
                  <a:cubicBezTo>
                    <a:pt x="5411382" y="1096929"/>
                    <a:pt x="5568239" y="1316007"/>
                    <a:pt x="5685602" y="1553472"/>
                  </a:cubicBezTo>
                  <a:lnTo>
                    <a:pt x="5725189" y="1653909"/>
                  </a:lnTo>
                  <a:lnTo>
                    <a:pt x="5708899" y="1655551"/>
                  </a:lnTo>
                  <a:cubicBezTo>
                    <a:pt x="5516078" y="1695008"/>
                    <a:pt x="5371031" y="1865615"/>
                    <a:pt x="5371031" y="2070101"/>
                  </a:cubicBezTo>
                  <a:cubicBezTo>
                    <a:pt x="5371031" y="2303799"/>
                    <a:pt x="5560480" y="2493248"/>
                    <a:pt x="5794178" y="2493248"/>
                  </a:cubicBezTo>
                  <a:cubicBezTo>
                    <a:pt x="5823390" y="2493248"/>
                    <a:pt x="5851911" y="2490288"/>
                    <a:pt x="5879457" y="2484651"/>
                  </a:cubicBezTo>
                  <a:lnTo>
                    <a:pt x="5921053" y="2471739"/>
                  </a:lnTo>
                  <a:lnTo>
                    <a:pt x="5923674" y="2517090"/>
                  </a:lnTo>
                  <a:lnTo>
                    <a:pt x="0" y="2517090"/>
                  </a:lnTo>
                  <a:lnTo>
                    <a:pt x="3304" y="2459935"/>
                  </a:lnTo>
                  <a:lnTo>
                    <a:pt x="3416" y="2459996"/>
                  </a:lnTo>
                  <a:cubicBezTo>
                    <a:pt x="54041" y="2481409"/>
                    <a:pt x="109700" y="2493249"/>
                    <a:pt x="168124" y="2493249"/>
                  </a:cubicBezTo>
                  <a:cubicBezTo>
                    <a:pt x="401822" y="2493249"/>
                    <a:pt x="591271" y="2303800"/>
                    <a:pt x="591271" y="2070102"/>
                  </a:cubicBezTo>
                  <a:cubicBezTo>
                    <a:pt x="591271" y="1865616"/>
                    <a:pt x="446224" y="1695009"/>
                    <a:pt x="253403" y="1655552"/>
                  </a:cubicBezTo>
                  <a:lnTo>
                    <a:pt x="195909" y="1649756"/>
                  </a:lnTo>
                  <a:lnTo>
                    <a:pt x="208769" y="1614936"/>
                  </a:lnTo>
                  <a:cubicBezTo>
                    <a:pt x="309834" y="1394986"/>
                    <a:pt x="444430" y="1189952"/>
                    <a:pt x="607031" y="1004664"/>
                  </a:cubicBezTo>
                  <a:lnTo>
                    <a:pt x="716969" y="890375"/>
                  </a:lnTo>
                  <a:lnTo>
                    <a:pt x="730689" y="907004"/>
                  </a:lnTo>
                  <a:cubicBezTo>
                    <a:pt x="807264" y="983579"/>
                    <a:pt x="913050" y="1030941"/>
                    <a:pt x="1029899" y="1030941"/>
                  </a:cubicBezTo>
                  <a:cubicBezTo>
                    <a:pt x="1263597" y="1030941"/>
                    <a:pt x="1453046" y="841492"/>
                    <a:pt x="1453046" y="607794"/>
                  </a:cubicBezTo>
                  <a:cubicBezTo>
                    <a:pt x="1453046" y="549370"/>
                    <a:pt x="1441206" y="493711"/>
                    <a:pt x="1419793" y="443086"/>
                  </a:cubicBezTo>
                  <a:lnTo>
                    <a:pt x="1387665" y="383894"/>
                  </a:lnTo>
                  <a:lnTo>
                    <a:pt x="1393695" y="380266"/>
                  </a:lnTo>
                  <a:cubicBezTo>
                    <a:pt x="1678014" y="225204"/>
                    <a:pt x="1994576" y="111054"/>
                    <a:pt x="2332586" y="47247"/>
                  </a:cubicBezTo>
                  <a:lnTo>
                    <a:pt x="2396839" y="37179"/>
                  </a:lnTo>
                  <a:lnTo>
                    <a:pt x="2398261" y="51285"/>
                  </a:lnTo>
                  <a:cubicBezTo>
                    <a:pt x="2437718" y="244106"/>
                    <a:pt x="2608326" y="389153"/>
                    <a:pt x="2812811" y="389153"/>
                  </a:cubicBezTo>
                  <a:cubicBezTo>
                    <a:pt x="3017297" y="389153"/>
                    <a:pt x="3187904" y="244106"/>
                    <a:pt x="3227361" y="51285"/>
                  </a:cubicBezTo>
                  <a:close/>
                </a:path>
              </a:pathLst>
            </a:custGeom>
            <a:no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4878" y="2596055"/>
              <a:ext cx="1238578" cy="1238578"/>
            </a:xfrm>
            <a:prstGeom prst="rect">
              <a:avLst/>
            </a:prstGeom>
          </p:spPr>
        </p:pic>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2977" y="2159000"/>
              <a:ext cx="1048269" cy="1048269"/>
            </a:xfrm>
            <a:prstGeom prst="rect">
              <a:avLst/>
            </a:prstGeom>
          </p:spPr>
        </p:pic>
        <p:pic>
          <p:nvPicPr>
            <p:cNvPr id="41" name="图片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54201" y="4016346"/>
              <a:ext cx="912582" cy="912582"/>
            </a:xfrm>
            <a:prstGeom prst="rect">
              <a:avLst/>
            </a:prstGeom>
          </p:spPr>
        </p:pic>
        <p:pic>
          <p:nvPicPr>
            <p:cNvPr id="43" name="图片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0287" y="2733355"/>
              <a:ext cx="947827" cy="947827"/>
            </a:xfrm>
            <a:prstGeom prst="rect">
              <a:avLst/>
            </a:prstGeom>
          </p:spPr>
        </p:pic>
        <p:pic>
          <p:nvPicPr>
            <p:cNvPr id="44" name="图片 4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49074" y="3962674"/>
              <a:ext cx="1048269" cy="1048269"/>
            </a:xfrm>
            <a:prstGeom prst="rect">
              <a:avLst/>
            </a:prstGeom>
          </p:spPr>
        </p:pic>
        <p:pic>
          <p:nvPicPr>
            <p:cNvPr id="45" name="图片 44"/>
            <p:cNvPicPr>
              <a:picLocks noChangeAspect="1"/>
            </p:cNvPicPr>
            <p:nvPr/>
          </p:nvPicPr>
          <p:blipFill>
            <a:blip r:embed="rId9" cstate="print">
              <a:extLst>
                <a:ext uri="{BEBA8EAE-BF5A-486C-A8C5-ECC9F3942E4B}">
                  <a14:imgProps xmlns:a14="http://schemas.microsoft.com/office/drawing/2010/main">
                    <a14:imgLayer r:embed="rId10">
                      <a14:imgEffect>
                        <a14:colorTemperature colorTemp="5467"/>
                      </a14:imgEffect>
                      <a14:imgEffect>
                        <a14:saturation sat="58000"/>
                      </a14:imgEffect>
                    </a14:imgLayer>
                  </a14:imgProps>
                </a:ext>
                <a:ext uri="{28A0092B-C50C-407E-A947-70E740481C1C}">
                  <a14:useLocalDpi xmlns:a14="http://schemas.microsoft.com/office/drawing/2010/main" val="0"/>
                </a:ext>
              </a:extLst>
            </a:blip>
            <a:stretch>
              <a:fillRect/>
            </a:stretch>
          </p:blipFill>
          <p:spPr>
            <a:xfrm>
              <a:off x="8227272" y="4226042"/>
              <a:ext cx="2144478" cy="2144478"/>
            </a:xfrm>
            <a:prstGeom prst="rect">
              <a:avLst/>
            </a:prstGeom>
            <a:scene3d>
              <a:camera prst="orthographicFront"/>
              <a:lightRig rig="chilly" dir="t"/>
            </a:scene3d>
          </p:spPr>
        </p:pic>
      </p:grpSp>
      <p:sp>
        <p:nvSpPr>
          <p:cNvPr id="31" name="文本框 30">
            <a:extLst>
              <a:ext uri="{FF2B5EF4-FFF2-40B4-BE49-F238E27FC236}">
                <a16:creationId xmlns:a16="http://schemas.microsoft.com/office/drawing/2014/main" id="{3528F533-0CF4-4F88-9634-82BA04E9B682}"/>
              </a:ext>
            </a:extLst>
          </p:cNvPr>
          <p:cNvSpPr txBox="1"/>
          <p:nvPr/>
        </p:nvSpPr>
        <p:spPr>
          <a:xfrm>
            <a:off x="740825" y="1155865"/>
            <a:ext cx="4815742" cy="338554"/>
          </a:xfrm>
          <a:prstGeom prst="rect">
            <a:avLst/>
          </a:prstGeom>
          <a:noFill/>
        </p:spPr>
        <p:txBody>
          <a:bodyPr wrap="non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能耗（本地计算任务</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传输和接收任务数据能耗）</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4DA960E0-EF57-400E-AB18-161BB740403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23017" y="1494419"/>
            <a:ext cx="3467100" cy="1257300"/>
          </a:xfrm>
          <a:prstGeom prst="rect">
            <a:avLst/>
          </a:prstGeom>
        </p:spPr>
      </p:pic>
      <p:pic>
        <p:nvPicPr>
          <p:cNvPr id="20" name="图片 19">
            <a:extLst>
              <a:ext uri="{FF2B5EF4-FFF2-40B4-BE49-F238E27FC236}">
                <a16:creationId xmlns:a16="http://schemas.microsoft.com/office/drawing/2014/main" id="{072F2E1D-006D-4DAA-8803-AB269B5C588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0862" y="1702247"/>
            <a:ext cx="2502653" cy="509800"/>
          </a:xfrm>
          <a:prstGeom prst="rect">
            <a:avLst/>
          </a:prstGeom>
        </p:spPr>
      </p:pic>
      <p:graphicFrame>
        <p:nvGraphicFramePr>
          <p:cNvPr id="21" name="对象 20">
            <a:extLst>
              <a:ext uri="{FF2B5EF4-FFF2-40B4-BE49-F238E27FC236}">
                <a16:creationId xmlns:a16="http://schemas.microsoft.com/office/drawing/2014/main" id="{26A3B94C-DBC2-49B3-B74F-7DE30704BA46}"/>
              </a:ext>
            </a:extLst>
          </p:cNvPr>
          <p:cNvGraphicFramePr>
            <a:graphicFrameLocks noChangeAspect="1"/>
          </p:cNvGraphicFramePr>
          <p:nvPr>
            <p:extLst>
              <p:ext uri="{D42A27DB-BD31-4B8C-83A1-F6EECF244321}">
                <p14:modId xmlns:p14="http://schemas.microsoft.com/office/powerpoint/2010/main" val="748256138"/>
              </p:ext>
            </p:extLst>
          </p:nvPr>
        </p:nvGraphicFramePr>
        <p:xfrm>
          <a:off x="1740874" y="840101"/>
          <a:ext cx="1002032" cy="349377"/>
        </p:xfrm>
        <a:graphic>
          <a:graphicData uri="http://schemas.openxmlformats.org/presentationml/2006/ole">
            <mc:AlternateContent xmlns:mc="http://schemas.openxmlformats.org/markup-compatibility/2006">
              <mc:Choice xmlns:v="urn:schemas-microsoft-com:vml" Requires="v">
                <p:oleObj spid="_x0000_s2164" name="AxMath" r:id="rId13" imgW="656280" imgH="228600" progId="Equation.AxMath">
                  <p:embed/>
                </p:oleObj>
              </mc:Choice>
              <mc:Fallback>
                <p:oleObj name="AxMath" r:id="rId13" imgW="656280" imgH="228600" progId="Equation.AxMath">
                  <p:embed/>
                  <p:pic>
                    <p:nvPicPr>
                      <p:cNvPr id="0" name=""/>
                      <p:cNvPicPr/>
                      <p:nvPr/>
                    </p:nvPicPr>
                    <p:blipFill>
                      <a:blip r:embed="rId14"/>
                      <a:stretch>
                        <a:fillRect/>
                      </a:stretch>
                    </p:blipFill>
                    <p:spPr>
                      <a:xfrm>
                        <a:off x="1740874" y="840101"/>
                        <a:ext cx="1002032" cy="349377"/>
                      </a:xfrm>
                      <a:prstGeom prst="rect">
                        <a:avLst/>
                      </a:prstGeom>
                    </p:spPr>
                  </p:pic>
                </p:oleObj>
              </mc:Fallback>
            </mc:AlternateContent>
          </a:graphicData>
        </a:graphic>
      </p:graphicFrame>
      <p:sp>
        <p:nvSpPr>
          <p:cNvPr id="38" name="文本框 37">
            <a:extLst>
              <a:ext uri="{FF2B5EF4-FFF2-40B4-BE49-F238E27FC236}">
                <a16:creationId xmlns:a16="http://schemas.microsoft.com/office/drawing/2014/main" id="{B110A999-3253-4B2B-9A1C-A25874126659}"/>
              </a:ext>
            </a:extLst>
          </p:cNvPr>
          <p:cNvSpPr txBox="1"/>
          <p:nvPr/>
        </p:nvSpPr>
        <p:spPr>
          <a:xfrm>
            <a:off x="3334412" y="1633981"/>
            <a:ext cx="527709" cy="646331"/>
          </a:xfrm>
          <a:prstGeom prst="rect">
            <a:avLst/>
          </a:prstGeom>
          <a:noFill/>
        </p:spPr>
        <p:txBody>
          <a:bodyPr wrap="none" rtlCol="0">
            <a:spAutoFit/>
          </a:bodyPr>
          <a:lstStyle/>
          <a:p>
            <a:r>
              <a:rPr lang="en-US" altLang="zh-CN" sz="3600" dirty="0">
                <a:solidFill>
                  <a:schemeClr val="bg2">
                    <a:lumMod val="50000"/>
                  </a:schemeClr>
                </a:solidFill>
                <a:latin typeface="微软雅黑" panose="020B0503020204020204" pitchFamily="34" charset="-122"/>
                <a:ea typeface="微软雅黑" panose="020B0503020204020204" pitchFamily="34" charset="-122"/>
              </a:rPr>
              <a:t>+</a:t>
            </a:r>
          </a:p>
        </p:txBody>
      </p:sp>
      <p:sp>
        <p:nvSpPr>
          <p:cNvPr id="42" name="文本框 41">
            <a:extLst>
              <a:ext uri="{FF2B5EF4-FFF2-40B4-BE49-F238E27FC236}">
                <a16:creationId xmlns:a16="http://schemas.microsoft.com/office/drawing/2014/main" id="{1DC4D8C2-6876-4B92-81B7-52982DAABF9F}"/>
              </a:ext>
            </a:extLst>
          </p:cNvPr>
          <p:cNvSpPr txBox="1"/>
          <p:nvPr/>
        </p:nvSpPr>
        <p:spPr>
          <a:xfrm>
            <a:off x="740825" y="3120773"/>
            <a:ext cx="2262158" cy="338554"/>
          </a:xfrm>
          <a:prstGeom prst="rect">
            <a:avLst/>
          </a:prstGeom>
          <a:noFill/>
        </p:spPr>
        <p:txBody>
          <a:bodyPr wrap="non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3.</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优化问题 多目标优化</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E34D6B2B-5906-4BA4-81CD-44E02EC421D9}"/>
              </a:ext>
            </a:extLst>
          </p:cNvPr>
          <p:cNvSpPr txBox="1"/>
          <p:nvPr/>
        </p:nvSpPr>
        <p:spPr>
          <a:xfrm>
            <a:off x="827803" y="3576990"/>
            <a:ext cx="1826141"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定义两个权重折衷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54E345FF-DEF2-4818-935C-434C0B0578A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5554" y="4033207"/>
            <a:ext cx="2552700" cy="533400"/>
          </a:xfrm>
          <a:prstGeom prst="rect">
            <a:avLst/>
          </a:prstGeom>
        </p:spPr>
      </p:pic>
      <p:pic>
        <p:nvPicPr>
          <p:cNvPr id="25" name="图片 24">
            <a:extLst>
              <a:ext uri="{FF2B5EF4-FFF2-40B4-BE49-F238E27FC236}">
                <a16:creationId xmlns:a16="http://schemas.microsoft.com/office/drawing/2014/main" id="{A505CF75-42B4-49AE-9FA2-5B3F3591FA1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5554" y="4906879"/>
            <a:ext cx="2533650" cy="1390650"/>
          </a:xfrm>
          <a:prstGeom prst="rect">
            <a:avLst/>
          </a:prstGeom>
        </p:spPr>
      </p:pic>
      <p:sp>
        <p:nvSpPr>
          <p:cNvPr id="47" name="文本框 46">
            <a:extLst>
              <a:ext uri="{FF2B5EF4-FFF2-40B4-BE49-F238E27FC236}">
                <a16:creationId xmlns:a16="http://schemas.microsoft.com/office/drawing/2014/main" id="{A98DF816-D5F1-4724-8097-78591D5D55C1}"/>
              </a:ext>
            </a:extLst>
          </p:cNvPr>
          <p:cNvSpPr txBox="1"/>
          <p:nvPr/>
        </p:nvSpPr>
        <p:spPr>
          <a:xfrm>
            <a:off x="930394" y="4581558"/>
            <a:ext cx="1620957" cy="338554"/>
          </a:xfrm>
          <a:prstGeom prst="rect">
            <a:avLst/>
          </a:prstGeom>
          <a:noFill/>
        </p:spPr>
        <p:txBody>
          <a:bodyPr wrap="non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最小化问题变为</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箭头: 右 25">
            <a:extLst>
              <a:ext uri="{FF2B5EF4-FFF2-40B4-BE49-F238E27FC236}">
                <a16:creationId xmlns:a16="http://schemas.microsoft.com/office/drawing/2014/main" id="{F840D53A-8998-4A17-AA09-91406CC48CA0}"/>
              </a:ext>
            </a:extLst>
          </p:cNvPr>
          <p:cNvSpPr/>
          <p:nvPr/>
        </p:nvSpPr>
        <p:spPr>
          <a:xfrm>
            <a:off x="3355124" y="5495684"/>
            <a:ext cx="1475617" cy="20645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3CFB8D6-AAF9-499D-AB1B-D88E9EB40D2F}"/>
              </a:ext>
            </a:extLst>
          </p:cNvPr>
          <p:cNvSpPr txBox="1"/>
          <p:nvPr/>
        </p:nvSpPr>
        <p:spPr>
          <a:xfrm>
            <a:off x="3233420" y="4670532"/>
            <a:ext cx="1603023" cy="830997"/>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离散优化问题通过基于概率模型方法</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D18F7484-0B0D-49E3-8C6A-D9FCCB8DE609}"/>
              </a:ext>
            </a:extLst>
          </p:cNvPr>
          <p:cNvSpPr/>
          <p:nvPr/>
        </p:nvSpPr>
        <p:spPr>
          <a:xfrm>
            <a:off x="5056661" y="5122851"/>
            <a:ext cx="2408469" cy="830997"/>
          </a:xfrm>
          <a:prstGeom prst="rect">
            <a:avLst/>
          </a:prstGeom>
        </p:spPr>
        <p:txBody>
          <a:bodyPr wrap="square">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提出了一种自适应采样的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CE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方法，即自适应采样交叉熵（</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ASCE</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）算法。</a:t>
            </a:r>
          </a:p>
        </p:txBody>
      </p: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3771208" y="309196"/>
            <a:ext cx="4339650"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基于</a:t>
            </a:r>
            <a:r>
              <a:rPr lang="en-US" altLang="zh-CN" sz="2400" spc="600" dirty="0">
                <a:solidFill>
                  <a:srgbClr val="2F5597"/>
                </a:solidFill>
                <a:latin typeface="汉仪菱心体简" panose="02010609000101010101" pitchFamily="49" charset="-122"/>
                <a:ea typeface="汉仪菱心体简" panose="02010609000101010101" pitchFamily="49" charset="-122"/>
              </a:rPr>
              <a:t>ASCE</a:t>
            </a:r>
            <a:r>
              <a:rPr lang="zh-CN" altLang="en-US" sz="2400" spc="600" dirty="0">
                <a:solidFill>
                  <a:srgbClr val="2F5597"/>
                </a:solidFill>
                <a:latin typeface="汉仪菱心体简" panose="02010609000101010101" pitchFamily="49" charset="-122"/>
                <a:ea typeface="汉仪菱心体简" panose="02010609000101010101" pitchFamily="49" charset="-122"/>
              </a:rPr>
              <a:t>卸载学习算法</a:t>
            </a:r>
          </a:p>
        </p:txBody>
      </p:sp>
      <p:grpSp>
        <p:nvGrpSpPr>
          <p:cNvPr id="21" name="组合 20"/>
          <p:cNvGrpSpPr/>
          <p:nvPr/>
        </p:nvGrpSpPr>
        <p:grpSpPr>
          <a:xfrm>
            <a:off x="101558" y="4162343"/>
            <a:ext cx="2600321" cy="2486007"/>
            <a:chOff x="3119630" y="1343904"/>
            <a:chExt cx="4586649" cy="4346860"/>
          </a:xfrm>
        </p:grpSpPr>
        <p:grpSp>
          <p:nvGrpSpPr>
            <p:cNvPr id="9" name="组合 8"/>
            <p:cNvGrpSpPr/>
            <p:nvPr/>
          </p:nvGrpSpPr>
          <p:grpSpPr>
            <a:xfrm>
              <a:off x="3119630" y="1343904"/>
              <a:ext cx="4586649" cy="4346860"/>
              <a:chOff x="2958265" y="1076814"/>
              <a:chExt cx="5471282" cy="5185244"/>
            </a:xfrm>
          </p:grpSpPr>
          <p:sp>
            <p:nvSpPr>
              <p:cNvPr id="71" name="矩形 4"/>
              <p:cNvSpPr/>
              <p:nvPr/>
            </p:nvSpPr>
            <p:spPr>
              <a:xfrm rot="7281351">
                <a:off x="6104269" y="3931472"/>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2" name="矩形 4"/>
              <p:cNvSpPr/>
              <p:nvPr/>
            </p:nvSpPr>
            <p:spPr>
              <a:xfrm>
                <a:off x="4933392" y="1602319"/>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0" name="矩形 4"/>
              <p:cNvSpPr/>
              <p:nvPr/>
            </p:nvSpPr>
            <p:spPr>
              <a:xfrm rot="3184689">
                <a:off x="3601624" y="3986244"/>
                <a:ext cx="2660721" cy="1299143"/>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BFBFBF"/>
              </a:solidFill>
              <a:ln w="25400" cap="flat" cmpd="sng" algn="ctr">
                <a:solidFill>
                  <a:sysClr val="window" lastClr="FFFFFF"/>
                </a:solid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3" name="组合 2"/>
              <p:cNvGrpSpPr/>
              <p:nvPr/>
            </p:nvGrpSpPr>
            <p:grpSpPr>
              <a:xfrm rot="1388479">
                <a:off x="4744657" y="4250699"/>
                <a:ext cx="3325160" cy="2011359"/>
                <a:chOff x="924825" y="1747918"/>
                <a:chExt cx="6392166" cy="3866563"/>
              </a:xfrm>
              <a:effectLst>
                <a:glow rad="127000">
                  <a:schemeClr val="bg2"/>
                </a:glow>
              </a:effectLst>
            </p:grpSpPr>
            <p:sp>
              <p:nvSpPr>
                <p:cNvPr id="34" name="椭圆 33"/>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6" name="椭圆 45"/>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7"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 name="椭圆 1"/>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9" name="椭圆 38"/>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rot="8549104">
                <a:off x="2958265" y="2127473"/>
                <a:ext cx="3325160" cy="2011359"/>
                <a:chOff x="924825" y="1747918"/>
                <a:chExt cx="6392166" cy="3866563"/>
              </a:xfrm>
              <a:effectLst>
                <a:glow rad="127000">
                  <a:schemeClr val="bg2"/>
                </a:glow>
              </a:effectLst>
            </p:grpSpPr>
            <p:sp>
              <p:nvSpPr>
                <p:cNvPr id="41" name="椭圆 40"/>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 name="椭圆 42"/>
                <p:cNvSpPr/>
                <p:nvPr/>
              </p:nvSpPr>
              <p:spPr>
                <a:xfrm>
                  <a:off x="4250464" y="2193802"/>
                  <a:ext cx="3066527" cy="3241849"/>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4"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5" name="椭圆 44"/>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2" name="椭圆 61"/>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p:cNvGrpSpPr/>
              <p:nvPr/>
            </p:nvGrpSpPr>
            <p:grpSpPr>
              <a:xfrm rot="15384708">
                <a:off x="5753390" y="1741612"/>
                <a:ext cx="3340956" cy="2011359"/>
                <a:chOff x="924825" y="1747918"/>
                <a:chExt cx="6422532" cy="3866563"/>
              </a:xfrm>
              <a:effectLst>
                <a:glow rad="127000">
                  <a:schemeClr val="bg2"/>
                </a:glow>
              </a:effectLst>
            </p:grpSpPr>
            <p:sp>
              <p:nvSpPr>
                <p:cNvPr id="64" name="椭圆 63"/>
                <p:cNvSpPr/>
                <p:nvPr/>
              </p:nvSpPr>
              <p:spPr>
                <a:xfrm>
                  <a:off x="924825" y="3094201"/>
                  <a:ext cx="2520280" cy="2520280"/>
                </a:xfrm>
                <a:prstGeom prst="ellipse">
                  <a:avLst/>
                </a:pr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椭圆 64"/>
                <p:cNvSpPr/>
                <p:nvPr/>
              </p:nvSpPr>
              <p:spPr>
                <a:xfrm>
                  <a:off x="4280829" y="2136732"/>
                  <a:ext cx="3066528" cy="3241850"/>
                </a:xfrm>
                <a:prstGeom prst="ellipse">
                  <a:avLst/>
                </a:prstGeom>
                <a:gradFill flip="none" rotWithShape="1">
                  <a:gsLst>
                    <a:gs pos="100000">
                      <a:sysClr val="window" lastClr="FFFFFF"/>
                    </a:gs>
                    <a:gs pos="82000">
                      <a:sysClr val="window" lastClr="FFFFFF">
                        <a:lumMod val="75000"/>
                        <a:shade val="100000"/>
                        <a:satMod val="115000"/>
                        <a:alpha val="0"/>
                      </a:sysClr>
                    </a:gs>
                  </a:gsLst>
                  <a:path path="circle">
                    <a:fillToRect l="50000" t="50000" r="50000" b="50000"/>
                  </a:path>
                  <a:tileRect/>
                </a:gradFill>
                <a:ln w="25400" cap="flat" cmpd="sng" algn="ctr">
                  <a:noFill/>
                  <a:prstDash val="solid"/>
                </a:ln>
                <a:effectLst>
                  <a:softEdge rad="127000"/>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4"/>
                <p:cNvSpPr/>
                <p:nvPr/>
              </p:nvSpPr>
              <p:spPr>
                <a:xfrm rot="20235757">
                  <a:off x="1272818" y="2348763"/>
                  <a:ext cx="5382061" cy="2627885"/>
                </a:xfrm>
                <a:custGeom>
                  <a:avLst/>
                  <a:gdLst/>
                  <a:ahLst/>
                  <a:cxnLst/>
                  <a:rect l="l" t="t" r="r" b="b"/>
                  <a:pathLst>
                    <a:path w="6636810" h="3240537">
                      <a:moveTo>
                        <a:pt x="5995706" y="329447"/>
                      </a:moveTo>
                      <a:cubicBezTo>
                        <a:pt x="6708608" y="870225"/>
                        <a:pt x="6848141" y="1886532"/>
                        <a:pt x="6307363" y="2599433"/>
                      </a:cubicBezTo>
                      <a:cubicBezTo>
                        <a:pt x="5766586" y="3312335"/>
                        <a:pt x="4750279" y="3451868"/>
                        <a:pt x="4037377" y="2911090"/>
                      </a:cubicBezTo>
                      <a:cubicBezTo>
                        <a:pt x="3834697" y="2757346"/>
                        <a:pt x="3678362" y="2565165"/>
                        <a:pt x="3572521" y="2351592"/>
                      </a:cubicBezTo>
                      <a:cubicBezTo>
                        <a:pt x="3382613" y="2221161"/>
                        <a:pt x="3125137" y="2125355"/>
                        <a:pt x="2835026" y="2089472"/>
                      </a:cubicBezTo>
                      <a:cubicBezTo>
                        <a:pt x="2470925" y="2044438"/>
                        <a:pt x="2133683" y="2103468"/>
                        <a:pt x="1902855" y="2234479"/>
                      </a:cubicBezTo>
                      <a:cubicBezTo>
                        <a:pt x="1508230" y="2603881"/>
                        <a:pt x="893457" y="2645913"/>
                        <a:pt x="448097" y="2308081"/>
                      </a:cubicBezTo>
                      <a:cubicBezTo>
                        <a:pt x="-50183" y="1930106"/>
                        <a:pt x="-147709" y="1219762"/>
                        <a:pt x="230265" y="721482"/>
                      </a:cubicBezTo>
                      <a:cubicBezTo>
                        <a:pt x="608240" y="223202"/>
                        <a:pt x="1318584" y="125676"/>
                        <a:pt x="1816864" y="503651"/>
                      </a:cubicBezTo>
                      <a:cubicBezTo>
                        <a:pt x="1922519" y="583796"/>
                        <a:pt x="2010155" y="678885"/>
                        <a:pt x="2077971" y="784443"/>
                      </a:cubicBezTo>
                      <a:cubicBezTo>
                        <a:pt x="2289760" y="902821"/>
                        <a:pt x="2577725" y="972444"/>
                        <a:pt x="2893769" y="967396"/>
                      </a:cubicBezTo>
                      <a:cubicBezTo>
                        <a:pt x="3168575" y="963007"/>
                        <a:pt x="3420358" y="902868"/>
                        <a:pt x="3617906" y="804590"/>
                      </a:cubicBezTo>
                      <a:cubicBezTo>
                        <a:pt x="3649441" y="748230"/>
                        <a:pt x="3685719" y="693837"/>
                        <a:pt x="3725720" y="641104"/>
                      </a:cubicBezTo>
                      <a:cubicBezTo>
                        <a:pt x="4266498" y="-71797"/>
                        <a:pt x="5282805" y="-211331"/>
                        <a:pt x="5995706" y="329447"/>
                      </a:cubicBezTo>
                      <a:close/>
                    </a:path>
                  </a:pathLst>
                </a:custGeom>
                <a:solidFill>
                  <a:srgbClr val="2F5597"/>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椭圆 66"/>
                <p:cNvSpPr/>
                <p:nvPr/>
              </p:nvSpPr>
              <p:spPr>
                <a:xfrm>
                  <a:off x="1103655" y="327303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50075" y="1747918"/>
                  <a:ext cx="2716506" cy="2716506"/>
                </a:xfrm>
                <a:prstGeom prst="ellipse">
                  <a:avLst/>
                </a:prstGeom>
                <a:solidFill>
                  <a:schemeClr val="bg1">
                    <a:lumMod val="75000"/>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椭圆 68"/>
                <p:cNvSpPr/>
                <p:nvPr/>
              </p:nvSpPr>
              <p:spPr>
                <a:xfrm>
                  <a:off x="4127018" y="2012891"/>
                  <a:ext cx="2162620" cy="21626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2206" y="3016907"/>
              <a:ext cx="1116521" cy="1116521"/>
            </a:xfrm>
            <a:prstGeom prst="rect">
              <a:avLst/>
            </a:prstGeom>
          </p:spPr>
        </p:pic>
      </p:grpSp>
      <p:grpSp>
        <p:nvGrpSpPr>
          <p:cNvPr id="25" name="组合 24"/>
          <p:cNvGrpSpPr/>
          <p:nvPr/>
        </p:nvGrpSpPr>
        <p:grpSpPr>
          <a:xfrm>
            <a:off x="498866" y="784437"/>
            <a:ext cx="10884335" cy="5748414"/>
            <a:chOff x="197287" y="3524504"/>
            <a:chExt cx="3434380" cy="684821"/>
          </a:xfrm>
        </p:grpSpPr>
        <p:sp>
          <p:nvSpPr>
            <p:cNvPr id="80" name="文本框 79"/>
            <p:cNvSpPr txBox="1"/>
            <p:nvPr/>
          </p:nvSpPr>
          <p:spPr>
            <a:xfrm>
              <a:off x="281903" y="3524504"/>
              <a:ext cx="1265025" cy="40333"/>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CE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交叉熵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KL</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散度</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两个概率分布的相似度</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p>
          </p:txBody>
        </p:sp>
        <p:cxnSp>
          <p:nvCxnSpPr>
            <p:cNvPr id="90" name="直接连接符 89"/>
            <p:cNvCxnSpPr/>
            <p:nvPr/>
          </p:nvCxnSpPr>
          <p:spPr>
            <a:xfrm>
              <a:off x="197287" y="4209325"/>
              <a:ext cx="3434380" cy="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8" name="图片 17">
            <a:extLst>
              <a:ext uri="{FF2B5EF4-FFF2-40B4-BE49-F238E27FC236}">
                <a16:creationId xmlns:a16="http://schemas.microsoft.com/office/drawing/2014/main" id="{1417B71F-31E5-4C93-BB70-FA754A3B5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904" y="1434165"/>
            <a:ext cx="3543300" cy="723900"/>
          </a:xfrm>
          <a:prstGeom prst="rect">
            <a:avLst/>
          </a:prstGeom>
        </p:spPr>
      </p:pic>
      <p:sp>
        <p:nvSpPr>
          <p:cNvPr id="59" name="文本框 58">
            <a:extLst>
              <a:ext uri="{FF2B5EF4-FFF2-40B4-BE49-F238E27FC236}">
                <a16:creationId xmlns:a16="http://schemas.microsoft.com/office/drawing/2014/main" id="{8465A99E-4618-4218-8876-7E9DCC2F6B7A}"/>
              </a:ext>
            </a:extLst>
          </p:cNvPr>
          <p:cNvSpPr txBox="1"/>
          <p:nvPr/>
        </p:nvSpPr>
        <p:spPr>
          <a:xfrm>
            <a:off x="808799" y="2528990"/>
            <a:ext cx="4226834" cy="830997"/>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p(x)</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表示一个理论易处理的分布模型</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sz="1600" dirty="0">
                <a:solidFill>
                  <a:schemeClr val="bg2">
                    <a:lumMod val="50000"/>
                  </a:schemeClr>
                </a:solidFill>
                <a:latin typeface="微软雅黑" panose="020B0503020204020204" pitchFamily="34" charset="-122"/>
                <a:ea typeface="微软雅黑" panose="020B0503020204020204" pitchFamily="34" charset="-122"/>
              </a:rPr>
              <a:t>q(x)</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表示观察到的最优解真实分布的经验分布</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（目标优化的过程可以忽略）</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9" name="箭头: 下 18">
            <a:extLst>
              <a:ext uri="{FF2B5EF4-FFF2-40B4-BE49-F238E27FC236}">
                <a16:creationId xmlns:a16="http://schemas.microsoft.com/office/drawing/2014/main" id="{B5D9C14C-3281-452D-8645-87F8B65839D0}"/>
              </a:ext>
            </a:extLst>
          </p:cNvPr>
          <p:cNvSpPr/>
          <p:nvPr/>
        </p:nvSpPr>
        <p:spPr>
          <a:xfrm>
            <a:off x="2246510" y="3319090"/>
            <a:ext cx="93017" cy="77957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80190F6F-72CD-4C3D-84F2-1D37E0FB916D}"/>
              </a:ext>
            </a:extLst>
          </p:cNvPr>
          <p:cNvSpPr txBox="1"/>
          <p:nvPr/>
        </p:nvSpPr>
        <p:spPr>
          <a:xfrm>
            <a:off x="808798" y="4115208"/>
            <a:ext cx="4508925" cy="338554"/>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迭代训练学习</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p(x)</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生成</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X</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的最优策略，接近</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q(x)</a:t>
            </a:r>
          </a:p>
        </p:txBody>
      </p:sp>
      <p:sp>
        <p:nvSpPr>
          <p:cNvPr id="73" name="文本框 72">
            <a:extLst>
              <a:ext uri="{FF2B5EF4-FFF2-40B4-BE49-F238E27FC236}">
                <a16:creationId xmlns:a16="http://schemas.microsoft.com/office/drawing/2014/main" id="{54BB412C-AA85-4CD1-8066-F7700D27BF13}"/>
              </a:ext>
            </a:extLst>
          </p:cNvPr>
          <p:cNvSpPr txBox="1"/>
          <p:nvPr/>
        </p:nvSpPr>
        <p:spPr>
          <a:xfrm>
            <a:off x="2375524" y="3503068"/>
            <a:ext cx="2148745" cy="338554"/>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CE</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与交叉熵等价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39FF6D93-162A-46B5-BE40-FF6057083AD8}"/>
              </a:ext>
            </a:extLst>
          </p:cNvPr>
          <p:cNvSpPr txBox="1"/>
          <p:nvPr/>
        </p:nvSpPr>
        <p:spPr>
          <a:xfrm>
            <a:off x="5446596" y="784240"/>
            <a:ext cx="4009153" cy="338557"/>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ASCE</a:t>
            </a:r>
          </a:p>
        </p:txBody>
      </p:sp>
      <p:sp>
        <p:nvSpPr>
          <p:cNvPr id="75" name="文本框 74">
            <a:extLst>
              <a:ext uri="{FF2B5EF4-FFF2-40B4-BE49-F238E27FC236}">
                <a16:creationId xmlns:a16="http://schemas.microsoft.com/office/drawing/2014/main" id="{82DBCF74-D79F-4CD7-A0AF-CDA2D3F96C2F}"/>
              </a:ext>
            </a:extLst>
          </p:cNvPr>
          <p:cNvSpPr txBox="1"/>
          <p:nvPr/>
        </p:nvSpPr>
        <p:spPr>
          <a:xfrm>
            <a:off x="5446595" y="1167594"/>
            <a:ext cx="6103254" cy="338554"/>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概率分布函数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p(x)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通常引入一个指标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u(L</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维向量</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L=</a:t>
            </a:r>
            <a:r>
              <a:rPr lang="en-US" altLang="zh-CN" sz="1600" dirty="0" err="1">
                <a:solidFill>
                  <a:schemeClr val="bg2">
                    <a:lumMod val="50000"/>
                  </a:schemeClr>
                </a:solidFill>
                <a:latin typeface="微软雅黑" panose="020B0503020204020204" pitchFamily="34" charset="-122"/>
                <a:ea typeface="微软雅黑" panose="020B0503020204020204" pitchFamily="34" charset="-122"/>
              </a:rPr>
              <a:t>Nx</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(M+1)</a:t>
            </a:r>
          </a:p>
        </p:txBody>
      </p:sp>
      <p:sp>
        <p:nvSpPr>
          <p:cNvPr id="76" name="文本框 75">
            <a:extLst>
              <a:ext uri="{FF2B5EF4-FFF2-40B4-BE49-F238E27FC236}">
                <a16:creationId xmlns:a16="http://schemas.microsoft.com/office/drawing/2014/main" id="{7BEE62FB-48BD-4296-8997-B3B9E0073BDE}"/>
              </a:ext>
            </a:extLst>
          </p:cNvPr>
          <p:cNvSpPr txBox="1"/>
          <p:nvPr/>
        </p:nvSpPr>
        <p:spPr>
          <a:xfrm>
            <a:off x="5446595" y="1819511"/>
            <a:ext cx="6103254" cy="338554"/>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根据伯努力分布 最大似然估计</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26" name="图片 25">
            <a:extLst>
              <a:ext uri="{FF2B5EF4-FFF2-40B4-BE49-F238E27FC236}">
                <a16:creationId xmlns:a16="http://schemas.microsoft.com/office/drawing/2014/main" id="{4766079A-5103-459F-90F4-2A456EBEEC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4190" y="2222485"/>
            <a:ext cx="2886075" cy="838200"/>
          </a:xfrm>
          <a:prstGeom prst="rect">
            <a:avLst/>
          </a:prstGeom>
        </p:spPr>
      </p:pic>
      <p:sp>
        <p:nvSpPr>
          <p:cNvPr id="77" name="文本框 76">
            <a:extLst>
              <a:ext uri="{FF2B5EF4-FFF2-40B4-BE49-F238E27FC236}">
                <a16:creationId xmlns:a16="http://schemas.microsoft.com/office/drawing/2014/main" id="{9456E006-A9C9-4DC2-A105-1BF10413BA3F}"/>
              </a:ext>
            </a:extLst>
          </p:cNvPr>
          <p:cNvSpPr txBox="1"/>
          <p:nvPr/>
        </p:nvSpPr>
        <p:spPr>
          <a:xfrm>
            <a:off x="5534190" y="3259723"/>
            <a:ext cx="6103254" cy="584775"/>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通过基于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ASCE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的卸载学习算法 计算并行进行 调整超参数（折衷并行计算量和收敛迭代次数） 得到</a:t>
            </a:r>
            <a:r>
              <a:rPr lang="en-US" altLang="zh-CN" sz="1600" dirty="0" err="1">
                <a:solidFill>
                  <a:schemeClr val="bg2">
                    <a:lumMod val="50000"/>
                  </a:schemeClr>
                </a:solidFill>
                <a:latin typeface="微软雅黑" panose="020B0503020204020204" pitchFamily="34" charset="-122"/>
                <a:ea typeface="微软雅黑" panose="020B0503020204020204" pitchFamily="34" charset="-122"/>
              </a:rPr>
              <a:t>Selite</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样本</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8350D7BB-06E5-4B04-B0F7-A71F1496E6FD}"/>
              </a:ext>
            </a:extLst>
          </p:cNvPr>
          <p:cNvSpPr/>
          <p:nvPr/>
        </p:nvSpPr>
        <p:spPr>
          <a:xfrm>
            <a:off x="5534190" y="4842744"/>
            <a:ext cx="6096000" cy="923330"/>
          </a:xfrm>
          <a:prstGeom prst="rect">
            <a:avLst/>
          </a:prstGeom>
        </p:spPr>
        <p:txBody>
          <a:bodyPr>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基于 </a:t>
            </a:r>
            <a:r>
              <a:rPr lang="en-US" altLang="zh-CN" dirty="0">
                <a:solidFill>
                  <a:schemeClr val="bg2">
                    <a:lumMod val="50000"/>
                  </a:schemeClr>
                </a:solidFill>
                <a:latin typeface="微软雅黑" panose="020B0503020204020204" pitchFamily="34" charset="-122"/>
                <a:ea typeface="微软雅黑" panose="020B0503020204020204" pitchFamily="34" charset="-122"/>
              </a:rPr>
              <a:t>CE </a:t>
            </a:r>
            <a:r>
              <a:rPr lang="zh-CN" altLang="en-US" dirty="0">
                <a:solidFill>
                  <a:schemeClr val="bg2">
                    <a:lumMod val="50000"/>
                  </a:schemeClr>
                </a:solidFill>
                <a:latin typeface="微软雅黑" panose="020B0503020204020204" pitchFamily="34" charset="-122"/>
                <a:ea typeface="微软雅黑" panose="020B0503020204020204" pitchFamily="34" charset="-122"/>
              </a:rPr>
              <a:t>的方法，迭代收敛到问题的优化解。</a:t>
            </a:r>
            <a:r>
              <a:rPr lang="en-US" altLang="zh-CN" dirty="0">
                <a:solidFill>
                  <a:schemeClr val="bg2">
                    <a:lumMod val="50000"/>
                  </a:schemeClr>
                </a:solidFill>
                <a:latin typeface="微软雅黑" panose="020B0503020204020204" pitchFamily="34" charset="-122"/>
                <a:ea typeface="微软雅黑" panose="020B0503020204020204" pitchFamily="34" charset="-122"/>
              </a:rPr>
              <a:t>CE</a:t>
            </a:r>
            <a:r>
              <a:rPr lang="zh-CN" altLang="en-US" dirty="0">
                <a:solidFill>
                  <a:schemeClr val="bg2">
                    <a:lumMod val="50000"/>
                  </a:schemeClr>
                </a:solidFill>
                <a:latin typeface="微软雅黑" panose="020B0503020204020204" pitchFamily="34" charset="-122"/>
                <a:ea typeface="微软雅黑" panose="020B0503020204020204" pitchFamily="34" charset="-122"/>
              </a:rPr>
              <a:t>方法结合指标更新机制可以替代传统的凸优化方法，以折衷复杂性和性能。</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ECE6850D-55FE-435A-B883-645CF66FB0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4190" y="4162343"/>
            <a:ext cx="2600325" cy="428625"/>
          </a:xfrm>
          <a:prstGeom prst="rect">
            <a:avLst/>
          </a:prstGeom>
        </p:spPr>
      </p:pic>
      <p:cxnSp>
        <p:nvCxnSpPr>
          <p:cNvPr id="33" name="直接箭头连接符 32">
            <a:extLst>
              <a:ext uri="{FF2B5EF4-FFF2-40B4-BE49-F238E27FC236}">
                <a16:creationId xmlns:a16="http://schemas.microsoft.com/office/drawing/2014/main" id="{F692058E-3C59-47EA-BA89-3B49BD863D7C}"/>
              </a:ext>
            </a:extLst>
          </p:cNvPr>
          <p:cNvCxnSpPr/>
          <p:nvPr/>
        </p:nvCxnSpPr>
        <p:spPr>
          <a:xfrm flipV="1">
            <a:off x="6297517" y="4604347"/>
            <a:ext cx="0" cy="600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模拟验证</a:t>
            </a:r>
          </a:p>
        </p:txBody>
      </p:sp>
      <p:sp>
        <p:nvSpPr>
          <p:cNvPr id="147" name="TextBox 75"/>
          <p:cNvSpPr txBox="1"/>
          <p:nvPr/>
        </p:nvSpPr>
        <p:spPr>
          <a:xfrm>
            <a:off x="342528" y="3086468"/>
            <a:ext cx="5071809" cy="15257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显示了</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ASCE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算法在超参数 </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S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和 </a:t>
            </a:r>
            <a:r>
              <a:rPr lang="en-US" altLang="zh-CN" sz="1600" kern="0" dirty="0" err="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Selite</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的各种选择下的收敛性。算法对不同的参数值具有鲁棒性。</a:t>
            </a:r>
          </a:p>
          <a:p>
            <a:pPr>
              <a:lnSpc>
                <a:spcPct val="150000"/>
              </a:lnSpc>
              <a:defRPr/>
            </a:pP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该算法收敛速度很快，平均目标随着 </a:t>
            </a:r>
            <a:r>
              <a:rPr lang="en-US" altLang="zh-CN" sz="1600" kern="0" dirty="0" err="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Selite</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降低，可以认为更接近最优目标。</a:t>
            </a:r>
          </a:p>
        </p:txBody>
      </p:sp>
      <p:pic>
        <p:nvPicPr>
          <p:cNvPr id="9" name="图片 8">
            <a:extLst>
              <a:ext uri="{FF2B5EF4-FFF2-40B4-BE49-F238E27FC236}">
                <a16:creationId xmlns:a16="http://schemas.microsoft.com/office/drawing/2014/main" id="{8029F90F-A1F6-4FBF-B3FA-1A87849FE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03" y="862363"/>
            <a:ext cx="4459760" cy="2028825"/>
          </a:xfrm>
          <a:prstGeom prst="rect">
            <a:avLst/>
          </a:prstGeom>
        </p:spPr>
      </p:pic>
      <p:pic>
        <p:nvPicPr>
          <p:cNvPr id="18" name="图片 17">
            <a:extLst>
              <a:ext uri="{FF2B5EF4-FFF2-40B4-BE49-F238E27FC236}">
                <a16:creationId xmlns:a16="http://schemas.microsoft.com/office/drawing/2014/main" id="{39559DBD-B221-45B6-AFC2-B6416FCFC5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829" y="862364"/>
            <a:ext cx="4552950" cy="2028825"/>
          </a:xfrm>
          <a:prstGeom prst="rect">
            <a:avLst/>
          </a:prstGeom>
        </p:spPr>
      </p:pic>
      <p:pic>
        <p:nvPicPr>
          <p:cNvPr id="20" name="图片 19">
            <a:extLst>
              <a:ext uri="{FF2B5EF4-FFF2-40B4-BE49-F238E27FC236}">
                <a16:creationId xmlns:a16="http://schemas.microsoft.com/office/drawing/2014/main" id="{11E7366C-65A8-4313-B5DC-4E5DE363D1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510" y="4612207"/>
            <a:ext cx="4095750" cy="2076450"/>
          </a:xfrm>
          <a:prstGeom prst="rect">
            <a:avLst/>
          </a:prstGeom>
        </p:spPr>
      </p:pic>
      <p:sp>
        <p:nvSpPr>
          <p:cNvPr id="21" name="矩形 20">
            <a:extLst>
              <a:ext uri="{FF2B5EF4-FFF2-40B4-BE49-F238E27FC236}">
                <a16:creationId xmlns:a16="http://schemas.microsoft.com/office/drawing/2014/main" id="{44DD23F0-D3C9-4290-B595-0F36800F3C7A}"/>
              </a:ext>
            </a:extLst>
          </p:cNvPr>
          <p:cNvSpPr/>
          <p:nvPr/>
        </p:nvSpPr>
        <p:spPr>
          <a:xfrm>
            <a:off x="6544829" y="3019276"/>
            <a:ext cx="4866514" cy="2268506"/>
          </a:xfrm>
          <a:prstGeom prst="rect">
            <a:avLst/>
          </a:prstGeom>
        </p:spPr>
        <p:txBody>
          <a:bodyPr wrap="square">
            <a:spAutoFit/>
          </a:bodyPr>
          <a:lstStyle/>
          <a:p>
            <a:pPr>
              <a:lnSpc>
                <a:spcPct val="150000"/>
              </a:lnSpc>
              <a:defRPr/>
            </a:pP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ASCE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算法大大优于 </a:t>
            </a:r>
            <a:r>
              <a:rPr lang="en-US" altLang="zh-CN" sz="1600" kern="0" dirty="0" err="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LPr</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方法，它接近 </a:t>
            </a:r>
            <a:r>
              <a:rPr lang="en-US" altLang="zh-CN" sz="1600" kern="0" dirty="0" err="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BnB</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获得的理论上的全局最优解。 </a:t>
            </a:r>
            <a:endPar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defRPr/>
            </a:pP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多任务的</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MD</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可以在</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MEC</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的协助下高效工作。 </a:t>
            </a:r>
            <a:endPar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defRPr/>
            </a:pP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CE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方法和 </a:t>
            </a:r>
            <a:r>
              <a:rPr lang="en-US" altLang="zh-CN" sz="1600" kern="0" dirty="0" err="1">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BnB</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算法的复杂度分别为 </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O(L)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和 </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O(2L)</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 并行架构的 </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CE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方法在一次迭代中优化 </a:t>
            </a:r>
            <a:r>
              <a:rPr lang="en-US" altLang="zh-CN"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L </a:t>
            </a:r>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个参数。占用内存少。</a:t>
            </a:r>
            <a:endParaRPr lang="en-US" altLang="zh-CN" sz="1600" dirty="0">
              <a:solidFill>
                <a:schemeClr val="bg1">
                  <a:lumMod val="50000"/>
                </a:schemeClr>
              </a:solidFill>
            </a:endParaRPr>
          </a:p>
        </p:txBody>
      </p:sp>
      <p:sp>
        <p:nvSpPr>
          <p:cNvPr id="22" name="矩形 21">
            <a:extLst>
              <a:ext uri="{FF2B5EF4-FFF2-40B4-BE49-F238E27FC236}">
                <a16:creationId xmlns:a16="http://schemas.microsoft.com/office/drawing/2014/main" id="{1FCEDAA3-A5FD-4EC5-9C8E-8A7788CB361E}"/>
              </a:ext>
            </a:extLst>
          </p:cNvPr>
          <p:cNvSpPr/>
          <p:nvPr/>
        </p:nvSpPr>
        <p:spPr>
          <a:xfrm>
            <a:off x="5418715" y="5481155"/>
            <a:ext cx="3377848" cy="338554"/>
          </a:xfrm>
          <a:prstGeom prst="rect">
            <a:avLst/>
          </a:prstGeom>
        </p:spPr>
        <p:txBody>
          <a:bodyPr wrap="none">
            <a:spAutoFit/>
          </a:bodyPr>
          <a:lstStyle/>
          <a:p>
            <a:r>
              <a:rPr lang="zh-CN" altLang="en-US" sz="1600" kern="0" dirty="0">
                <a:solidFill>
                  <a:schemeClr val="bg1">
                    <a:lumMod val="50000"/>
                  </a:schemeClr>
                </a:solidFill>
                <a:latin typeface="Arial" panose="020B0604020202020204" pitchFamily="34" charset="0"/>
                <a:ea typeface="微软雅黑" panose="020B0503020204020204" pitchFamily="34" charset="-122"/>
                <a:cs typeface="Arial" panose="020B0604020202020204" pitchFamily="34" charset="0"/>
              </a:rPr>
              <a:t>卸载策略  延迟和能耗之间的权衡。</a:t>
            </a:r>
            <a:endParaRPr lang="zh-CN" altLang="en-US" dirty="0"/>
          </a:p>
        </p:txBody>
      </p:sp>
      <p:cxnSp>
        <p:nvCxnSpPr>
          <p:cNvPr id="24" name="直接箭头连接符 23">
            <a:extLst>
              <a:ext uri="{FF2B5EF4-FFF2-40B4-BE49-F238E27FC236}">
                <a16:creationId xmlns:a16="http://schemas.microsoft.com/office/drawing/2014/main" id="{3DFCEA34-8150-454F-88B0-CBEC84A0B82D}"/>
              </a:ext>
            </a:extLst>
          </p:cNvPr>
          <p:cNvCxnSpPr/>
          <p:nvPr/>
        </p:nvCxnSpPr>
        <p:spPr>
          <a:xfrm flipH="1">
            <a:off x="4669654" y="5650432"/>
            <a:ext cx="656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advClick="0" advTm="6000"/>
    </mc:Choice>
    <mc:Fallback xmlns="">
      <p:transition advClick="0"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8" name="直接连接符 7"/>
          <p:cNvCxnSpPr/>
          <p:nvPr/>
        </p:nvCxnSpPr>
        <p:spPr>
          <a:xfrm>
            <a:off x="2947737" y="13960"/>
            <a:ext cx="12031" cy="26349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4916"/>
            <a:ext cx="295976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851" y="3468264"/>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473" y="4247146"/>
            <a:ext cx="6256421" cy="2406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 y="4223083"/>
            <a:ext cx="4126833" cy="15872"/>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080" y="345306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463" y="3441032"/>
            <a:ext cx="4419601" cy="120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155562" y="4781411"/>
            <a:ext cx="6623307" cy="400110"/>
          </a:xfrm>
          <a:prstGeom prst="rect">
            <a:avLst/>
          </a:prstGeom>
          <a:noFill/>
        </p:spPr>
        <p:txBody>
          <a:bodyPr wrap="square" rtlCol="0">
            <a:spAutoFit/>
          </a:bodyPr>
          <a:lstStyle/>
          <a:p>
            <a:r>
              <a:rPr lang="zh-CN" altLang="en-US" sz="2000" b="1" spc="300" dirty="0">
                <a:solidFill>
                  <a:schemeClr val="bg1"/>
                </a:solidFill>
                <a:latin typeface="微软雅黑" panose="020B0503020204020204" pitchFamily="34" charset="-122"/>
                <a:ea typeface="微软雅黑" panose="020B0503020204020204" pitchFamily="34" charset="-122"/>
              </a:rPr>
              <a:t>保护隐私的基于区块链的接触人追踪以对抗流行病</a:t>
            </a:r>
          </a:p>
        </p:txBody>
      </p:sp>
      <p:grpSp>
        <p:nvGrpSpPr>
          <p:cNvPr id="71" name="组合 70"/>
          <p:cNvGrpSpPr/>
          <p:nvPr/>
        </p:nvGrpSpPr>
        <p:grpSpPr>
          <a:xfrm rot="10800000">
            <a:off x="9550800" y="4375863"/>
            <a:ext cx="3196963" cy="3132367"/>
            <a:chOff x="-241322" y="-198407"/>
            <a:chExt cx="2400407" cy="2397341"/>
          </a:xfrm>
        </p:grpSpPr>
        <p:grpSp>
          <p:nvGrpSpPr>
            <p:cNvPr id="72"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7085" y="-613131"/>
            <a:ext cx="3196963" cy="3132367"/>
            <a:chOff x="-241322" y="-198407"/>
            <a:chExt cx="2400407" cy="2397341"/>
          </a:xfrm>
        </p:grpSpPr>
        <p:grpSp>
          <p:nvGrpSpPr>
            <p:cNvPr id="86"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a:extLst>
              <a:ext uri="{FF2B5EF4-FFF2-40B4-BE49-F238E27FC236}">
                <a16:creationId xmlns:a16="http://schemas.microsoft.com/office/drawing/2014/main" id="{07D9CCD7-4D05-4E84-8507-B155AF966FEC}"/>
              </a:ext>
            </a:extLst>
          </p:cNvPr>
          <p:cNvSpPr txBox="1"/>
          <p:nvPr/>
        </p:nvSpPr>
        <p:spPr>
          <a:xfrm>
            <a:off x="8325602" y="4781411"/>
            <a:ext cx="2222104" cy="369332"/>
          </a:xfrm>
          <a:prstGeom prst="rect">
            <a:avLst/>
          </a:prstGeom>
          <a:noFill/>
        </p:spPr>
        <p:txBody>
          <a:bodyPr wrap="square" rtlCol="0">
            <a:spAutoFit/>
          </a:bodyPr>
          <a:lstStyle/>
          <a:p>
            <a:r>
              <a:rPr lang="zh-CN" altLang="en-US" b="1" spc="300" dirty="0">
                <a:solidFill>
                  <a:schemeClr val="bg1"/>
                </a:solidFill>
                <a:latin typeface="微软雅黑" panose="020B0503020204020204" pitchFamily="34" charset="-122"/>
                <a:ea typeface="微软雅黑" panose="020B0503020204020204" pitchFamily="34" charset="-122"/>
              </a:rPr>
              <a:t>江宇辉</a:t>
            </a:r>
          </a:p>
        </p:txBody>
      </p:sp>
      <p:pic>
        <p:nvPicPr>
          <p:cNvPr id="4" name="图片 3">
            <a:extLst>
              <a:ext uri="{FF2B5EF4-FFF2-40B4-BE49-F238E27FC236}">
                <a16:creationId xmlns:a16="http://schemas.microsoft.com/office/drawing/2014/main" id="{799560ED-CFC0-4FBF-A1EF-3E5594CC7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562" y="1048702"/>
            <a:ext cx="9880875" cy="3035630"/>
          </a:xfrm>
          <a:prstGeom prst="rect">
            <a:avLst/>
          </a:prstGeom>
        </p:spPr>
      </p:pic>
    </p:spTree>
    <p:extLst>
      <p:ext uri="{BB962C8B-B14F-4D97-AF65-F5344CB8AC3E}">
        <p14:creationId xmlns:p14="http://schemas.microsoft.com/office/powerpoint/2010/main" val="519420982"/>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962628" y="897582"/>
            <a:ext cx="2763748" cy="595385"/>
            <a:chOff x="3436801" y="73855"/>
            <a:chExt cx="2763748" cy="595385"/>
          </a:xfrm>
          <a:solidFill>
            <a:schemeClr val="bg1">
              <a:lumMod val="75000"/>
            </a:schemeClr>
          </a:solidFill>
        </p:grpSpPr>
        <p:sp>
          <p:nvSpPr>
            <p:cNvPr id="67" name="矩形 66"/>
            <p:cNvSpPr/>
            <p:nvPr/>
          </p:nvSpPr>
          <p:spPr>
            <a:xfrm>
              <a:off x="4012154" y="73855"/>
              <a:ext cx="2188395" cy="5445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pc="600" dirty="0">
                  <a:latin typeface="微软雅黑" panose="020B0503020204020204" pitchFamily="34" charset="-122"/>
                  <a:ea typeface="微软雅黑" panose="020B0503020204020204" pitchFamily="34" charset="-122"/>
                </a:rPr>
                <a:t>接触人追踪</a:t>
              </a:r>
            </a:p>
          </p:txBody>
        </p:sp>
        <p:sp>
          <p:nvSpPr>
            <p:cNvPr id="68" name="椭圆 67"/>
            <p:cNvSpPr/>
            <p:nvPr/>
          </p:nvSpPr>
          <p:spPr>
            <a:xfrm>
              <a:off x="3436801" y="93887"/>
              <a:ext cx="575353" cy="575353"/>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2339067" y="457843"/>
            <a:ext cx="7116682" cy="166589"/>
            <a:chOff x="2339067" y="457843"/>
            <a:chExt cx="7116682" cy="166589"/>
          </a:xfrm>
        </p:grpSpPr>
        <p:grpSp>
          <p:nvGrpSpPr>
            <p:cNvPr id="10"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 name="文本框 15"/>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研究背景</a:t>
            </a:r>
          </a:p>
        </p:txBody>
      </p:sp>
      <p:pic>
        <p:nvPicPr>
          <p:cNvPr id="48" name="图片 4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rot="16200000" flipH="1">
            <a:off x="-243800" y="1175208"/>
            <a:ext cx="2988207" cy="1886655"/>
          </a:xfrm>
          <a:prstGeom prst="rect">
            <a:avLst/>
          </a:prstGeom>
        </p:spPr>
      </p:pic>
      <p:sp>
        <p:nvSpPr>
          <p:cNvPr id="31" name="文本框 30">
            <a:extLst>
              <a:ext uri="{FF2B5EF4-FFF2-40B4-BE49-F238E27FC236}">
                <a16:creationId xmlns:a16="http://schemas.microsoft.com/office/drawing/2014/main" id="{344E79DA-7A5A-45AF-BCAA-33EE032A529B}"/>
              </a:ext>
            </a:extLst>
          </p:cNvPr>
          <p:cNvSpPr txBox="1"/>
          <p:nvPr/>
        </p:nvSpPr>
        <p:spPr>
          <a:xfrm>
            <a:off x="3892830" y="1036011"/>
            <a:ext cx="4009153" cy="338557"/>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减少新冠肺炎传播的有效工具</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9A769346-B896-446B-92CC-44FF0191D94B}"/>
              </a:ext>
            </a:extLst>
          </p:cNvPr>
          <p:cNvSpPr txBox="1"/>
          <p:nvPr/>
        </p:nvSpPr>
        <p:spPr>
          <a:xfrm>
            <a:off x="1721799" y="1646551"/>
            <a:ext cx="4009153" cy="1323439"/>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识别与感染者接触的人</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提供早期隔离、诊断和治疗</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追踪病破坏病毒的传播链</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F7D9C8BC-B49A-4F39-BEA5-3F1687818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4995" y="1442113"/>
            <a:ext cx="5610225" cy="2105025"/>
          </a:xfrm>
          <a:prstGeom prst="rect">
            <a:avLst/>
          </a:prstGeom>
        </p:spPr>
      </p:pic>
      <p:sp>
        <p:nvSpPr>
          <p:cNvPr id="35" name="文本框 34">
            <a:extLst>
              <a:ext uri="{FF2B5EF4-FFF2-40B4-BE49-F238E27FC236}">
                <a16:creationId xmlns:a16="http://schemas.microsoft.com/office/drawing/2014/main" id="{856C5C54-8082-40FB-82DD-1C89E9C38ACF}"/>
              </a:ext>
            </a:extLst>
          </p:cNvPr>
          <p:cNvSpPr txBox="1"/>
          <p:nvPr/>
        </p:nvSpPr>
        <p:spPr>
          <a:xfrm>
            <a:off x="819418" y="3623777"/>
            <a:ext cx="5133372" cy="1077218"/>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以前是手动接触点追踪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低效</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受人的回忆亲密接触人能力的限制</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花时间接触那些亲密接触的人</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接触地点未知 花费大量的人力资源和协作</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0" name="箭头: 右 19">
            <a:extLst>
              <a:ext uri="{FF2B5EF4-FFF2-40B4-BE49-F238E27FC236}">
                <a16:creationId xmlns:a16="http://schemas.microsoft.com/office/drawing/2014/main" id="{5FF2EEF8-11B0-4B0D-B93C-BB3A7FC52FAF}"/>
              </a:ext>
            </a:extLst>
          </p:cNvPr>
          <p:cNvSpPr/>
          <p:nvPr/>
        </p:nvSpPr>
        <p:spPr>
          <a:xfrm>
            <a:off x="5206868" y="4089669"/>
            <a:ext cx="1778263" cy="2840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52FB8212-2DB6-4A67-BF23-E4A446568FD2}"/>
              </a:ext>
            </a:extLst>
          </p:cNvPr>
          <p:cNvSpPr txBox="1"/>
          <p:nvPr/>
        </p:nvSpPr>
        <p:spPr>
          <a:xfrm>
            <a:off x="7423664" y="4012106"/>
            <a:ext cx="3657967" cy="338554"/>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需要数字化接触人追踪系统</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1" name="箭头: 下 20">
            <a:extLst>
              <a:ext uri="{FF2B5EF4-FFF2-40B4-BE49-F238E27FC236}">
                <a16:creationId xmlns:a16="http://schemas.microsoft.com/office/drawing/2014/main" id="{01101C9F-2665-4BAB-841F-0A396F2B13BA}"/>
              </a:ext>
            </a:extLst>
          </p:cNvPr>
          <p:cNvSpPr/>
          <p:nvPr/>
        </p:nvSpPr>
        <p:spPr>
          <a:xfrm>
            <a:off x="8447283" y="4474346"/>
            <a:ext cx="469100" cy="71909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23C1519C-294F-4D20-B21F-FAC563C79CF5}"/>
              </a:ext>
            </a:extLst>
          </p:cNvPr>
          <p:cNvSpPr txBox="1"/>
          <p:nvPr/>
        </p:nvSpPr>
        <p:spPr>
          <a:xfrm>
            <a:off x="5478348" y="5154879"/>
            <a:ext cx="3164626" cy="584775"/>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在数据采集和处理时期用户隐私保护</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BD954703-E6A6-41D0-80F1-7CD99CD5EB0E}"/>
              </a:ext>
            </a:extLst>
          </p:cNvPr>
          <p:cNvSpPr txBox="1"/>
          <p:nvPr/>
        </p:nvSpPr>
        <p:spPr>
          <a:xfrm>
            <a:off x="8868843" y="5714453"/>
            <a:ext cx="3164626"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去中心化系统</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本地接触隐私</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匹配结果</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63AD27BE-8270-4768-865A-60F388DEB4D3}"/>
              </a:ext>
            </a:extLst>
          </p:cNvPr>
          <p:cNvSpPr txBox="1"/>
          <p:nvPr/>
        </p:nvSpPr>
        <p:spPr>
          <a:xfrm>
            <a:off x="8820446" y="5147846"/>
            <a:ext cx="3164626" cy="584775"/>
          </a:xfrm>
          <a:prstGeom prst="rect">
            <a:avLst/>
          </a:prstGeom>
          <a:noFill/>
        </p:spPr>
        <p:txBody>
          <a:bodyPr wrap="square" rtlCol="0">
            <a:spAutoFit/>
          </a:bodyPr>
          <a:lstStyle/>
          <a:p>
            <a:r>
              <a:rPr lang="en-US" altLang="zh-CN" sz="16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在接触匹配和邻近声明期间数据完整性验证</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D70D28BC-56D0-4E9A-A71F-81638461477A}"/>
              </a:ext>
            </a:extLst>
          </p:cNvPr>
          <p:cNvSpPr txBox="1"/>
          <p:nvPr/>
        </p:nvSpPr>
        <p:spPr>
          <a:xfrm>
            <a:off x="5626153" y="5714453"/>
            <a:ext cx="3164626"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集中式系统</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用户隐私</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系统安全</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C4887D24-23E8-4D85-B9EA-0BD13044D48F}"/>
              </a:ext>
            </a:extLst>
          </p:cNvPr>
          <p:cNvSpPr/>
          <p:nvPr/>
        </p:nvSpPr>
        <p:spPr>
          <a:xfrm>
            <a:off x="199199" y="4833891"/>
            <a:ext cx="4564389" cy="1815882"/>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提出基于区块链的隐私保护接触人跟踪计划</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设计了一个带有区块链的去中心化架构来记录用户接触人记录的经过身份验证的数据结构</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开发了一个零知识邻近验证方案，以在保护用户隐私的同时进一步验证用户的邻近声明</a:t>
            </a:r>
          </a:p>
        </p:txBody>
      </p:sp>
      <p:sp>
        <p:nvSpPr>
          <p:cNvPr id="22" name="箭头: 右 21">
            <a:extLst>
              <a:ext uri="{FF2B5EF4-FFF2-40B4-BE49-F238E27FC236}">
                <a16:creationId xmlns:a16="http://schemas.microsoft.com/office/drawing/2014/main" id="{540FEA08-BDE1-4F5C-AC8E-B7DE3BA5807D}"/>
              </a:ext>
            </a:extLst>
          </p:cNvPr>
          <p:cNvSpPr/>
          <p:nvPr/>
        </p:nvSpPr>
        <p:spPr>
          <a:xfrm rot="10800000">
            <a:off x="4811986" y="5687426"/>
            <a:ext cx="627585" cy="3195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895524" y="2561523"/>
            <a:ext cx="4296476" cy="4296477"/>
            <a:chOff x="3392129" y="766916"/>
            <a:chExt cx="5427406" cy="5427406"/>
          </a:xfrm>
        </p:grpSpPr>
        <p:sp>
          <p:nvSpPr>
            <p:cNvPr id="5" name="椭圆 4"/>
            <p:cNvSpPr/>
            <p:nvPr/>
          </p:nvSpPr>
          <p:spPr>
            <a:xfrm>
              <a:off x="3392129" y="766916"/>
              <a:ext cx="5427406" cy="5427406"/>
            </a:xfrm>
            <a:prstGeom prst="ellipse">
              <a:avLst/>
            </a:prstGeom>
            <a:gradFill>
              <a:gsLst>
                <a:gs pos="0">
                  <a:schemeClr val="bg1">
                    <a:lumMod val="95000"/>
                  </a:schemeClr>
                </a:gs>
                <a:gs pos="100000">
                  <a:schemeClr val="bg1">
                    <a:lumMod val="85000"/>
                  </a:schemeClr>
                </a:gs>
              </a:gsLst>
              <a:lin ang="54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饼形 5"/>
            <p:cNvSpPr/>
            <p:nvPr/>
          </p:nvSpPr>
          <p:spPr>
            <a:xfrm>
              <a:off x="3411579" y="776640"/>
              <a:ext cx="5407956" cy="5407955"/>
            </a:xfrm>
            <a:prstGeom prst="pie">
              <a:avLst>
                <a:gd name="adj1" fmla="val 21557660"/>
                <a:gd name="adj2" fmla="val 469602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 name="椭圆 6"/>
            <p:cNvSpPr/>
            <p:nvPr/>
          </p:nvSpPr>
          <p:spPr>
            <a:xfrm>
              <a:off x="4052424" y="1427211"/>
              <a:ext cx="4106816" cy="4106816"/>
            </a:xfrm>
            <a:prstGeom prst="ellipse">
              <a:avLst/>
            </a:prstGeom>
            <a:gradFill>
              <a:gsLst>
                <a:gs pos="0">
                  <a:schemeClr val="bg1">
                    <a:lumMod val="95000"/>
                  </a:schemeClr>
                </a:gs>
                <a:gs pos="100000">
                  <a:schemeClr val="bg1">
                    <a:lumMod val="85000"/>
                  </a:schemeClr>
                </a:gs>
              </a:gsLst>
              <a:lin ang="27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饼形 7"/>
            <p:cNvSpPr/>
            <p:nvPr/>
          </p:nvSpPr>
          <p:spPr>
            <a:xfrm>
              <a:off x="4052425" y="1427211"/>
              <a:ext cx="4106814" cy="4106814"/>
            </a:xfrm>
            <a:prstGeom prst="pie">
              <a:avLst>
                <a:gd name="adj1" fmla="val 21557660"/>
                <a:gd name="adj2" fmla="val 11740143"/>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9" name="椭圆 8"/>
            <p:cNvSpPr/>
            <p:nvPr/>
          </p:nvSpPr>
          <p:spPr>
            <a:xfrm>
              <a:off x="4731891" y="2106678"/>
              <a:ext cx="2747882" cy="2747882"/>
            </a:xfrm>
            <a:prstGeom prst="ellipse">
              <a:avLst/>
            </a:prstGeom>
            <a:gradFill>
              <a:gsLst>
                <a:gs pos="0">
                  <a:schemeClr val="bg1">
                    <a:lumMod val="95000"/>
                  </a:schemeClr>
                </a:gs>
                <a:gs pos="100000">
                  <a:schemeClr val="bg1">
                    <a:lumMod val="85000"/>
                  </a:schemeClr>
                </a:gs>
              </a:gsLst>
              <a:lin ang="8100000" scaled="0"/>
            </a:gradFill>
            <a:ln w="38100">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饼形 9"/>
            <p:cNvSpPr/>
            <p:nvPr/>
          </p:nvSpPr>
          <p:spPr>
            <a:xfrm>
              <a:off x="4758814" y="2133600"/>
              <a:ext cx="2694036" cy="2694036"/>
            </a:xfrm>
            <a:prstGeom prst="pie">
              <a:avLst>
                <a:gd name="adj1" fmla="val 21557660"/>
                <a:gd name="adj2" fmla="val 14588361"/>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1" name="椭圆 10"/>
            <p:cNvSpPr/>
            <p:nvPr/>
          </p:nvSpPr>
          <p:spPr>
            <a:xfrm>
              <a:off x="5467963" y="2842751"/>
              <a:ext cx="1275738" cy="1275736"/>
            </a:xfrm>
            <a:prstGeom prst="ellipse">
              <a:avLst/>
            </a:prstGeom>
            <a:gradFill>
              <a:gsLst>
                <a:gs pos="75000">
                  <a:schemeClr val="tx1">
                    <a:lumMod val="50000"/>
                    <a:lumOff val="50000"/>
                  </a:schemeClr>
                </a:gs>
                <a:gs pos="0">
                  <a:schemeClr val="tx1">
                    <a:lumMod val="85000"/>
                    <a:lumOff val="15000"/>
                  </a:schemeClr>
                </a:gs>
              </a:gsLst>
              <a:path path="circle">
                <a:fillToRect l="50000" t="50000" r="50000" b="50000"/>
              </a:path>
            </a:gradFill>
            <a:ln>
              <a:noFill/>
            </a:ln>
            <a:effectLst>
              <a:outerShdw blurRad="215900" sx="110000" sy="110000" algn="c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Light" panose="020B0502040204020203" pitchFamily="34" charset="-122"/>
                <a:ea typeface="微软雅黑 Light" panose="020B0502040204020203" pitchFamily="34" charset="-122"/>
              </a:endParaRPr>
            </a:p>
          </p:txBody>
        </p:sp>
        <p:grpSp>
          <p:nvGrpSpPr>
            <p:cNvPr id="12" name="Group 4"/>
            <p:cNvGrpSpPr>
              <a:grpSpLocks noChangeAspect="1"/>
            </p:cNvGrpSpPr>
            <p:nvPr/>
          </p:nvGrpSpPr>
          <p:grpSpPr bwMode="auto">
            <a:xfrm>
              <a:off x="5740146" y="3123044"/>
              <a:ext cx="732342" cy="715150"/>
              <a:chOff x="2988" y="1328"/>
              <a:chExt cx="1704" cy="1664"/>
            </a:xfrm>
          </p:grpSpPr>
          <p:sp>
            <p:nvSpPr>
              <p:cNvPr id="16" name="AutoShape 3"/>
              <p:cNvSpPr>
                <a:spLocks noChangeAspect="1" noChangeArrowheads="1" noTextEdit="1"/>
              </p:cNvSpPr>
              <p:nvPr/>
            </p:nvSpPr>
            <p:spPr bwMode="auto">
              <a:xfrm>
                <a:off x="2988" y="1328"/>
                <a:ext cx="170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600"/>
              </a:p>
            </p:txBody>
          </p:sp>
          <p:sp>
            <p:nvSpPr>
              <p:cNvPr id="17" name="Oval 5"/>
              <p:cNvSpPr>
                <a:spLocks noChangeArrowheads="1"/>
              </p:cNvSpPr>
              <p:nvPr/>
            </p:nvSpPr>
            <p:spPr bwMode="auto">
              <a:xfrm>
                <a:off x="3762" y="1700"/>
                <a:ext cx="199"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18" name="Oval 6"/>
              <p:cNvSpPr>
                <a:spLocks noChangeArrowheads="1"/>
              </p:cNvSpPr>
              <p:nvPr/>
            </p:nvSpPr>
            <p:spPr bwMode="auto">
              <a:xfrm>
                <a:off x="4277" y="1491"/>
                <a:ext cx="201"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19" name="Oval 7"/>
              <p:cNvSpPr>
                <a:spLocks noChangeArrowheads="1"/>
              </p:cNvSpPr>
              <p:nvPr/>
            </p:nvSpPr>
            <p:spPr bwMode="auto">
              <a:xfrm>
                <a:off x="4143" y="2518"/>
                <a:ext cx="198"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20" name="Oval 8"/>
              <p:cNvSpPr>
                <a:spLocks noChangeArrowheads="1"/>
              </p:cNvSpPr>
              <p:nvPr/>
            </p:nvSpPr>
            <p:spPr bwMode="auto">
              <a:xfrm>
                <a:off x="3401" y="2518"/>
                <a:ext cx="201" cy="201"/>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21" name="Oval 9"/>
              <p:cNvSpPr>
                <a:spLocks noChangeArrowheads="1"/>
              </p:cNvSpPr>
              <p:nvPr/>
            </p:nvSpPr>
            <p:spPr bwMode="auto">
              <a:xfrm>
                <a:off x="2991" y="2060"/>
                <a:ext cx="201" cy="200"/>
              </a:xfrm>
              <a:prstGeom prst="ellipse">
                <a:avLst/>
              </a:prstGeom>
              <a:gradFill>
                <a:gsLst>
                  <a:gs pos="0">
                    <a:schemeClr val="accent1">
                      <a:lumMod val="5000"/>
                      <a:lumOff val="95000"/>
                    </a:schemeClr>
                  </a:gs>
                  <a:gs pos="27101">
                    <a:srgbClr val="FCFDFE">
                      <a:alpha val="84000"/>
                    </a:srgbClr>
                  </a:gs>
                  <a:gs pos="45000">
                    <a:schemeClr val="bg1">
                      <a:alpha val="0"/>
                    </a:schemeClr>
                  </a:gs>
                  <a:gs pos="100000">
                    <a:schemeClr val="bg1">
                      <a:alpha val="0"/>
                    </a:schemeClr>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22" name="Freeform 10"/>
              <p:cNvSpPr>
                <a:spLocks noEditPoints="1"/>
              </p:cNvSpPr>
              <p:nvPr/>
            </p:nvSpPr>
            <p:spPr bwMode="auto">
              <a:xfrm>
                <a:off x="3042" y="1331"/>
                <a:ext cx="1650" cy="1658"/>
              </a:xfrm>
              <a:custGeom>
                <a:avLst/>
                <a:gdLst>
                  <a:gd name="T0" fmla="*/ 524 w 616"/>
                  <a:gd name="T1" fmla="*/ 141 h 619"/>
                  <a:gd name="T2" fmla="*/ 489 w 616"/>
                  <a:gd name="T3" fmla="*/ 299 h 619"/>
                  <a:gd name="T4" fmla="*/ 469 w 616"/>
                  <a:gd name="T5" fmla="*/ 139 h 619"/>
                  <a:gd name="T6" fmla="*/ 451 w 616"/>
                  <a:gd name="T7" fmla="*/ 123 h 619"/>
                  <a:gd name="T8" fmla="*/ 403 w 616"/>
                  <a:gd name="T9" fmla="*/ 51 h 619"/>
                  <a:gd name="T10" fmla="*/ 477 w 616"/>
                  <a:gd name="T11" fmla="*/ 52 h 619"/>
                  <a:gd name="T12" fmla="*/ 0 w 616"/>
                  <a:gd name="T13" fmla="*/ 263 h 619"/>
                  <a:gd name="T14" fmla="*/ 34 w 616"/>
                  <a:gd name="T15" fmla="*/ 262 h 619"/>
                  <a:gd name="T16" fmla="*/ 152 w 616"/>
                  <a:gd name="T17" fmla="*/ 144 h 619"/>
                  <a:gd name="T18" fmla="*/ 68 w 616"/>
                  <a:gd name="T19" fmla="*/ 299 h 619"/>
                  <a:gd name="T20" fmla="*/ 68 w 616"/>
                  <a:gd name="T21" fmla="*/ 321 h 619"/>
                  <a:gd name="T22" fmla="*/ 141 w 616"/>
                  <a:gd name="T23" fmla="*/ 441 h 619"/>
                  <a:gd name="T24" fmla="*/ 146 w 616"/>
                  <a:gd name="T25" fmla="*/ 321 h 619"/>
                  <a:gd name="T26" fmla="*/ 295 w 616"/>
                  <a:gd name="T27" fmla="*/ 434 h 619"/>
                  <a:gd name="T28" fmla="*/ 221 w 616"/>
                  <a:gd name="T29" fmla="*/ 469 h 619"/>
                  <a:gd name="T30" fmla="*/ 295 w 616"/>
                  <a:gd name="T31" fmla="*/ 586 h 619"/>
                  <a:gd name="T32" fmla="*/ 201 w 616"/>
                  <a:gd name="T33" fmla="*/ 522 h 619"/>
                  <a:gd name="T34" fmla="*/ 209 w 616"/>
                  <a:gd name="T35" fmla="*/ 568 h 619"/>
                  <a:gd name="T36" fmla="*/ 134 w 616"/>
                  <a:gd name="T37" fmla="*/ 515 h 619"/>
                  <a:gd name="T38" fmla="*/ 111 w 616"/>
                  <a:gd name="T39" fmla="*/ 505 h 619"/>
                  <a:gd name="T40" fmla="*/ 19 w 616"/>
                  <a:gd name="T41" fmla="*/ 360 h 619"/>
                  <a:gd name="T42" fmla="*/ 306 w 616"/>
                  <a:gd name="T43" fmla="*/ 619 h 619"/>
                  <a:gd name="T44" fmla="*/ 546 w 616"/>
                  <a:gd name="T45" fmla="*/ 115 h 619"/>
                  <a:gd name="T46" fmla="*/ 209 w 616"/>
                  <a:gd name="T47" fmla="*/ 51 h 619"/>
                  <a:gd name="T48" fmla="*/ 161 w 616"/>
                  <a:gd name="T49" fmla="*/ 123 h 619"/>
                  <a:gd name="T50" fmla="*/ 306 w 616"/>
                  <a:gd name="T51" fmla="*/ 226 h 619"/>
                  <a:gd name="T52" fmla="*/ 295 w 616"/>
                  <a:gd name="T53" fmla="*/ 299 h 619"/>
                  <a:gd name="T54" fmla="*/ 172 w 616"/>
                  <a:gd name="T55" fmla="*/ 155 h 619"/>
                  <a:gd name="T56" fmla="*/ 255 w 616"/>
                  <a:gd name="T57" fmla="*/ 176 h 619"/>
                  <a:gd name="T58" fmla="*/ 181 w 616"/>
                  <a:gd name="T59" fmla="*/ 134 h 619"/>
                  <a:gd name="T60" fmla="*/ 267 w 616"/>
                  <a:gd name="T61" fmla="*/ 37 h 619"/>
                  <a:gd name="T62" fmla="*/ 295 w 616"/>
                  <a:gd name="T63" fmla="*/ 126 h 619"/>
                  <a:gd name="T64" fmla="*/ 317 w 616"/>
                  <a:gd name="T65" fmla="*/ 126 h 619"/>
                  <a:gd name="T66" fmla="*/ 345 w 616"/>
                  <a:gd name="T67" fmla="*/ 37 h 619"/>
                  <a:gd name="T68" fmla="*/ 431 w 616"/>
                  <a:gd name="T69" fmla="*/ 134 h 619"/>
                  <a:gd name="T70" fmla="*/ 357 w 616"/>
                  <a:gd name="T71" fmla="*/ 176 h 619"/>
                  <a:gd name="T72" fmla="*/ 440 w 616"/>
                  <a:gd name="T73" fmla="*/ 155 h 619"/>
                  <a:gd name="T74" fmla="*/ 317 w 616"/>
                  <a:gd name="T75" fmla="*/ 299 h 619"/>
                  <a:gd name="T76" fmla="*/ 306 w 616"/>
                  <a:gd name="T77" fmla="*/ 226 h 619"/>
                  <a:gd name="T78" fmla="*/ 495 w 616"/>
                  <a:gd name="T79" fmla="*/ 500 h 619"/>
                  <a:gd name="T80" fmla="*/ 484 w 616"/>
                  <a:gd name="T81" fmla="*/ 520 h 619"/>
                  <a:gd name="T82" fmla="*/ 433 w 616"/>
                  <a:gd name="T83" fmla="*/ 529 h 619"/>
                  <a:gd name="T84" fmla="*/ 345 w 616"/>
                  <a:gd name="T85" fmla="*/ 583 h 619"/>
                  <a:gd name="T86" fmla="*/ 317 w 616"/>
                  <a:gd name="T87" fmla="*/ 456 h 619"/>
                  <a:gd name="T88" fmla="*/ 407 w 616"/>
                  <a:gd name="T89" fmla="*/ 451 h 619"/>
                  <a:gd name="T90" fmla="*/ 317 w 616"/>
                  <a:gd name="T91" fmla="*/ 321 h 619"/>
                  <a:gd name="T92" fmla="*/ 451 w 616"/>
                  <a:gd name="T93" fmla="*/ 430 h 619"/>
                  <a:gd name="T94" fmla="*/ 489 w 616"/>
                  <a:gd name="T95" fmla="*/ 321 h 619"/>
                  <a:gd name="T96" fmla="*/ 501 w 616"/>
                  <a:gd name="T97" fmla="*/ 50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16" h="619">
                    <a:moveTo>
                      <a:pt x="546" y="115"/>
                    </a:moveTo>
                    <a:cubicBezTo>
                      <a:pt x="542" y="126"/>
                      <a:pt x="534" y="135"/>
                      <a:pt x="524" y="141"/>
                    </a:cubicBezTo>
                    <a:cubicBezTo>
                      <a:pt x="558" y="185"/>
                      <a:pt x="579" y="240"/>
                      <a:pt x="582" y="299"/>
                    </a:cubicBezTo>
                    <a:cubicBezTo>
                      <a:pt x="489" y="299"/>
                      <a:pt x="489" y="299"/>
                      <a:pt x="489" y="299"/>
                    </a:cubicBezTo>
                    <a:cubicBezTo>
                      <a:pt x="487" y="243"/>
                      <a:pt x="477" y="190"/>
                      <a:pt x="460" y="144"/>
                    </a:cubicBezTo>
                    <a:cubicBezTo>
                      <a:pt x="463" y="142"/>
                      <a:pt x="466" y="140"/>
                      <a:pt x="469" y="139"/>
                    </a:cubicBezTo>
                    <a:cubicBezTo>
                      <a:pt x="462" y="134"/>
                      <a:pt x="457" y="128"/>
                      <a:pt x="454" y="121"/>
                    </a:cubicBezTo>
                    <a:cubicBezTo>
                      <a:pt x="453" y="122"/>
                      <a:pt x="452" y="123"/>
                      <a:pt x="451" y="123"/>
                    </a:cubicBezTo>
                    <a:cubicBezTo>
                      <a:pt x="446" y="114"/>
                      <a:pt x="442" y="105"/>
                      <a:pt x="437" y="97"/>
                    </a:cubicBezTo>
                    <a:cubicBezTo>
                      <a:pt x="427" y="79"/>
                      <a:pt x="415" y="64"/>
                      <a:pt x="403" y="51"/>
                    </a:cubicBezTo>
                    <a:cubicBezTo>
                      <a:pt x="420" y="58"/>
                      <a:pt x="437" y="66"/>
                      <a:pt x="453" y="76"/>
                    </a:cubicBezTo>
                    <a:cubicBezTo>
                      <a:pt x="458" y="66"/>
                      <a:pt x="467" y="57"/>
                      <a:pt x="477" y="52"/>
                    </a:cubicBezTo>
                    <a:cubicBezTo>
                      <a:pt x="428" y="19"/>
                      <a:pt x="369" y="0"/>
                      <a:pt x="306" y="0"/>
                    </a:cubicBezTo>
                    <a:cubicBezTo>
                      <a:pt x="151" y="0"/>
                      <a:pt x="23" y="114"/>
                      <a:pt x="0" y="263"/>
                    </a:cubicBezTo>
                    <a:cubicBezTo>
                      <a:pt x="6" y="260"/>
                      <a:pt x="12" y="259"/>
                      <a:pt x="19" y="259"/>
                    </a:cubicBezTo>
                    <a:cubicBezTo>
                      <a:pt x="24" y="259"/>
                      <a:pt x="29" y="260"/>
                      <a:pt x="34" y="262"/>
                    </a:cubicBezTo>
                    <a:cubicBezTo>
                      <a:pt x="44" y="205"/>
                      <a:pt x="72" y="154"/>
                      <a:pt x="111" y="115"/>
                    </a:cubicBezTo>
                    <a:cubicBezTo>
                      <a:pt x="124" y="126"/>
                      <a:pt x="138" y="136"/>
                      <a:pt x="152" y="144"/>
                    </a:cubicBezTo>
                    <a:cubicBezTo>
                      <a:pt x="135" y="190"/>
                      <a:pt x="124" y="243"/>
                      <a:pt x="123" y="299"/>
                    </a:cubicBezTo>
                    <a:cubicBezTo>
                      <a:pt x="68" y="299"/>
                      <a:pt x="68" y="299"/>
                      <a:pt x="68" y="299"/>
                    </a:cubicBezTo>
                    <a:cubicBezTo>
                      <a:pt x="69" y="302"/>
                      <a:pt x="69" y="306"/>
                      <a:pt x="69" y="310"/>
                    </a:cubicBezTo>
                    <a:cubicBezTo>
                      <a:pt x="69" y="314"/>
                      <a:pt x="69" y="317"/>
                      <a:pt x="68" y="321"/>
                    </a:cubicBezTo>
                    <a:cubicBezTo>
                      <a:pt x="123" y="321"/>
                      <a:pt x="123" y="321"/>
                      <a:pt x="123" y="321"/>
                    </a:cubicBezTo>
                    <a:cubicBezTo>
                      <a:pt x="124" y="363"/>
                      <a:pt x="130" y="404"/>
                      <a:pt x="141" y="441"/>
                    </a:cubicBezTo>
                    <a:cubicBezTo>
                      <a:pt x="147" y="436"/>
                      <a:pt x="154" y="433"/>
                      <a:pt x="161" y="431"/>
                    </a:cubicBezTo>
                    <a:cubicBezTo>
                      <a:pt x="152" y="397"/>
                      <a:pt x="147" y="360"/>
                      <a:pt x="146" y="321"/>
                    </a:cubicBezTo>
                    <a:cubicBezTo>
                      <a:pt x="295" y="321"/>
                      <a:pt x="295" y="321"/>
                      <a:pt x="295" y="321"/>
                    </a:cubicBezTo>
                    <a:cubicBezTo>
                      <a:pt x="295" y="434"/>
                      <a:pt x="295" y="434"/>
                      <a:pt x="295" y="434"/>
                    </a:cubicBezTo>
                    <a:cubicBezTo>
                      <a:pt x="266" y="435"/>
                      <a:pt x="238" y="440"/>
                      <a:pt x="211" y="449"/>
                    </a:cubicBezTo>
                    <a:cubicBezTo>
                      <a:pt x="216" y="455"/>
                      <a:pt x="219" y="462"/>
                      <a:pt x="221" y="469"/>
                    </a:cubicBezTo>
                    <a:cubicBezTo>
                      <a:pt x="244" y="462"/>
                      <a:pt x="269" y="457"/>
                      <a:pt x="295" y="456"/>
                    </a:cubicBezTo>
                    <a:cubicBezTo>
                      <a:pt x="295" y="586"/>
                      <a:pt x="295" y="586"/>
                      <a:pt x="295" y="586"/>
                    </a:cubicBezTo>
                    <a:cubicBezTo>
                      <a:pt x="286" y="585"/>
                      <a:pt x="276" y="584"/>
                      <a:pt x="267" y="583"/>
                    </a:cubicBezTo>
                    <a:cubicBezTo>
                      <a:pt x="243" y="572"/>
                      <a:pt x="220" y="552"/>
                      <a:pt x="201" y="522"/>
                    </a:cubicBezTo>
                    <a:cubicBezTo>
                      <a:pt x="195" y="526"/>
                      <a:pt x="188" y="529"/>
                      <a:pt x="180" y="531"/>
                    </a:cubicBezTo>
                    <a:cubicBezTo>
                      <a:pt x="189" y="545"/>
                      <a:pt x="199" y="557"/>
                      <a:pt x="209" y="568"/>
                    </a:cubicBezTo>
                    <a:cubicBezTo>
                      <a:pt x="179" y="557"/>
                      <a:pt x="151" y="540"/>
                      <a:pt x="127" y="520"/>
                    </a:cubicBezTo>
                    <a:cubicBezTo>
                      <a:pt x="130" y="518"/>
                      <a:pt x="132" y="516"/>
                      <a:pt x="134" y="515"/>
                    </a:cubicBezTo>
                    <a:cubicBezTo>
                      <a:pt x="129" y="509"/>
                      <a:pt x="125" y="502"/>
                      <a:pt x="123" y="495"/>
                    </a:cubicBezTo>
                    <a:cubicBezTo>
                      <a:pt x="119" y="498"/>
                      <a:pt x="115" y="501"/>
                      <a:pt x="111" y="505"/>
                    </a:cubicBezTo>
                    <a:cubicBezTo>
                      <a:pt x="72" y="466"/>
                      <a:pt x="44" y="415"/>
                      <a:pt x="34" y="358"/>
                    </a:cubicBezTo>
                    <a:cubicBezTo>
                      <a:pt x="29" y="360"/>
                      <a:pt x="24" y="360"/>
                      <a:pt x="19" y="360"/>
                    </a:cubicBezTo>
                    <a:cubicBezTo>
                      <a:pt x="12" y="360"/>
                      <a:pt x="6" y="359"/>
                      <a:pt x="0" y="357"/>
                    </a:cubicBezTo>
                    <a:cubicBezTo>
                      <a:pt x="23" y="505"/>
                      <a:pt x="151" y="619"/>
                      <a:pt x="306" y="619"/>
                    </a:cubicBezTo>
                    <a:cubicBezTo>
                      <a:pt x="477" y="619"/>
                      <a:pt x="616" y="480"/>
                      <a:pt x="616" y="310"/>
                    </a:cubicBezTo>
                    <a:cubicBezTo>
                      <a:pt x="616" y="236"/>
                      <a:pt x="590" y="168"/>
                      <a:pt x="546" y="115"/>
                    </a:cubicBezTo>
                    <a:close/>
                    <a:moveTo>
                      <a:pt x="127" y="100"/>
                    </a:moveTo>
                    <a:cubicBezTo>
                      <a:pt x="151" y="79"/>
                      <a:pt x="179" y="63"/>
                      <a:pt x="209" y="51"/>
                    </a:cubicBezTo>
                    <a:cubicBezTo>
                      <a:pt x="197" y="64"/>
                      <a:pt x="185" y="79"/>
                      <a:pt x="175" y="97"/>
                    </a:cubicBezTo>
                    <a:cubicBezTo>
                      <a:pt x="170" y="105"/>
                      <a:pt x="166" y="114"/>
                      <a:pt x="161" y="123"/>
                    </a:cubicBezTo>
                    <a:cubicBezTo>
                      <a:pt x="149" y="116"/>
                      <a:pt x="138" y="108"/>
                      <a:pt x="127" y="100"/>
                    </a:cubicBezTo>
                    <a:close/>
                    <a:moveTo>
                      <a:pt x="306" y="226"/>
                    </a:moveTo>
                    <a:cubicBezTo>
                      <a:pt x="302" y="226"/>
                      <a:pt x="298" y="226"/>
                      <a:pt x="295" y="225"/>
                    </a:cubicBezTo>
                    <a:cubicBezTo>
                      <a:pt x="295" y="299"/>
                      <a:pt x="295" y="299"/>
                      <a:pt x="295" y="299"/>
                    </a:cubicBezTo>
                    <a:cubicBezTo>
                      <a:pt x="146" y="299"/>
                      <a:pt x="146" y="299"/>
                      <a:pt x="146" y="299"/>
                    </a:cubicBezTo>
                    <a:cubicBezTo>
                      <a:pt x="147" y="247"/>
                      <a:pt x="156" y="197"/>
                      <a:pt x="172" y="155"/>
                    </a:cubicBezTo>
                    <a:cubicBezTo>
                      <a:pt x="198" y="168"/>
                      <a:pt x="226" y="177"/>
                      <a:pt x="256" y="182"/>
                    </a:cubicBezTo>
                    <a:cubicBezTo>
                      <a:pt x="255" y="180"/>
                      <a:pt x="255" y="178"/>
                      <a:pt x="255" y="176"/>
                    </a:cubicBezTo>
                    <a:cubicBezTo>
                      <a:pt x="255" y="170"/>
                      <a:pt x="256" y="165"/>
                      <a:pt x="258" y="159"/>
                    </a:cubicBezTo>
                    <a:cubicBezTo>
                      <a:pt x="231" y="155"/>
                      <a:pt x="205" y="146"/>
                      <a:pt x="181" y="134"/>
                    </a:cubicBezTo>
                    <a:cubicBezTo>
                      <a:pt x="185" y="125"/>
                      <a:pt x="189" y="117"/>
                      <a:pt x="194" y="108"/>
                    </a:cubicBezTo>
                    <a:cubicBezTo>
                      <a:pt x="215" y="73"/>
                      <a:pt x="240" y="48"/>
                      <a:pt x="267" y="37"/>
                    </a:cubicBezTo>
                    <a:cubicBezTo>
                      <a:pt x="276" y="35"/>
                      <a:pt x="286" y="34"/>
                      <a:pt x="295" y="34"/>
                    </a:cubicBezTo>
                    <a:cubicBezTo>
                      <a:pt x="295" y="126"/>
                      <a:pt x="295" y="126"/>
                      <a:pt x="295" y="126"/>
                    </a:cubicBezTo>
                    <a:cubicBezTo>
                      <a:pt x="298" y="126"/>
                      <a:pt x="302" y="125"/>
                      <a:pt x="306" y="125"/>
                    </a:cubicBezTo>
                    <a:cubicBezTo>
                      <a:pt x="310" y="125"/>
                      <a:pt x="314" y="126"/>
                      <a:pt x="317" y="126"/>
                    </a:cubicBezTo>
                    <a:cubicBezTo>
                      <a:pt x="317" y="34"/>
                      <a:pt x="317" y="34"/>
                      <a:pt x="317" y="34"/>
                    </a:cubicBezTo>
                    <a:cubicBezTo>
                      <a:pt x="326" y="34"/>
                      <a:pt x="336" y="35"/>
                      <a:pt x="345" y="37"/>
                    </a:cubicBezTo>
                    <a:cubicBezTo>
                      <a:pt x="372" y="48"/>
                      <a:pt x="397" y="73"/>
                      <a:pt x="418" y="108"/>
                    </a:cubicBezTo>
                    <a:cubicBezTo>
                      <a:pt x="422" y="117"/>
                      <a:pt x="427" y="125"/>
                      <a:pt x="431" y="134"/>
                    </a:cubicBezTo>
                    <a:cubicBezTo>
                      <a:pt x="407" y="146"/>
                      <a:pt x="381" y="155"/>
                      <a:pt x="354" y="159"/>
                    </a:cubicBezTo>
                    <a:cubicBezTo>
                      <a:pt x="356" y="165"/>
                      <a:pt x="357" y="170"/>
                      <a:pt x="357" y="176"/>
                    </a:cubicBezTo>
                    <a:cubicBezTo>
                      <a:pt x="357" y="178"/>
                      <a:pt x="356" y="180"/>
                      <a:pt x="356" y="182"/>
                    </a:cubicBezTo>
                    <a:cubicBezTo>
                      <a:pt x="386" y="177"/>
                      <a:pt x="414" y="168"/>
                      <a:pt x="440" y="155"/>
                    </a:cubicBezTo>
                    <a:cubicBezTo>
                      <a:pt x="456" y="197"/>
                      <a:pt x="465" y="247"/>
                      <a:pt x="466" y="299"/>
                    </a:cubicBezTo>
                    <a:cubicBezTo>
                      <a:pt x="317" y="299"/>
                      <a:pt x="317" y="299"/>
                      <a:pt x="317" y="299"/>
                    </a:cubicBezTo>
                    <a:cubicBezTo>
                      <a:pt x="317" y="225"/>
                      <a:pt x="317" y="225"/>
                      <a:pt x="317" y="225"/>
                    </a:cubicBezTo>
                    <a:cubicBezTo>
                      <a:pt x="314" y="226"/>
                      <a:pt x="310" y="226"/>
                      <a:pt x="306" y="226"/>
                    </a:cubicBezTo>
                    <a:close/>
                    <a:moveTo>
                      <a:pt x="501" y="505"/>
                    </a:moveTo>
                    <a:cubicBezTo>
                      <a:pt x="499" y="503"/>
                      <a:pt x="497" y="501"/>
                      <a:pt x="495" y="500"/>
                    </a:cubicBezTo>
                    <a:cubicBezTo>
                      <a:pt x="492" y="507"/>
                      <a:pt x="487" y="513"/>
                      <a:pt x="482" y="518"/>
                    </a:cubicBezTo>
                    <a:cubicBezTo>
                      <a:pt x="483" y="519"/>
                      <a:pt x="484" y="519"/>
                      <a:pt x="484" y="520"/>
                    </a:cubicBezTo>
                    <a:cubicBezTo>
                      <a:pt x="460" y="540"/>
                      <a:pt x="433" y="557"/>
                      <a:pt x="403" y="568"/>
                    </a:cubicBezTo>
                    <a:cubicBezTo>
                      <a:pt x="414" y="557"/>
                      <a:pt x="424" y="544"/>
                      <a:pt x="433" y="529"/>
                    </a:cubicBezTo>
                    <a:cubicBezTo>
                      <a:pt x="426" y="527"/>
                      <a:pt x="419" y="523"/>
                      <a:pt x="414" y="518"/>
                    </a:cubicBezTo>
                    <a:cubicBezTo>
                      <a:pt x="394" y="550"/>
                      <a:pt x="370" y="572"/>
                      <a:pt x="345" y="583"/>
                    </a:cubicBezTo>
                    <a:cubicBezTo>
                      <a:pt x="336" y="584"/>
                      <a:pt x="326" y="585"/>
                      <a:pt x="317" y="586"/>
                    </a:cubicBezTo>
                    <a:cubicBezTo>
                      <a:pt x="317" y="456"/>
                      <a:pt x="317" y="456"/>
                      <a:pt x="317" y="456"/>
                    </a:cubicBezTo>
                    <a:cubicBezTo>
                      <a:pt x="345" y="457"/>
                      <a:pt x="373" y="463"/>
                      <a:pt x="398" y="472"/>
                    </a:cubicBezTo>
                    <a:cubicBezTo>
                      <a:pt x="400" y="464"/>
                      <a:pt x="403" y="457"/>
                      <a:pt x="407" y="451"/>
                    </a:cubicBezTo>
                    <a:cubicBezTo>
                      <a:pt x="379" y="441"/>
                      <a:pt x="349" y="435"/>
                      <a:pt x="317" y="434"/>
                    </a:cubicBezTo>
                    <a:cubicBezTo>
                      <a:pt x="317" y="321"/>
                      <a:pt x="317" y="321"/>
                      <a:pt x="317" y="321"/>
                    </a:cubicBezTo>
                    <a:cubicBezTo>
                      <a:pt x="466" y="321"/>
                      <a:pt x="466" y="321"/>
                      <a:pt x="466" y="321"/>
                    </a:cubicBezTo>
                    <a:cubicBezTo>
                      <a:pt x="465" y="359"/>
                      <a:pt x="460" y="396"/>
                      <a:pt x="451" y="430"/>
                    </a:cubicBezTo>
                    <a:cubicBezTo>
                      <a:pt x="459" y="431"/>
                      <a:pt x="466" y="433"/>
                      <a:pt x="472" y="436"/>
                    </a:cubicBezTo>
                    <a:cubicBezTo>
                      <a:pt x="482" y="400"/>
                      <a:pt x="488" y="361"/>
                      <a:pt x="489" y="321"/>
                    </a:cubicBezTo>
                    <a:cubicBezTo>
                      <a:pt x="582" y="321"/>
                      <a:pt x="582" y="321"/>
                      <a:pt x="582" y="321"/>
                    </a:cubicBezTo>
                    <a:cubicBezTo>
                      <a:pt x="579" y="393"/>
                      <a:pt x="549" y="457"/>
                      <a:pt x="501" y="505"/>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grpSp>
      </p:grpSp>
      <p:grpSp>
        <p:nvGrpSpPr>
          <p:cNvPr id="2" name="组合 1"/>
          <p:cNvGrpSpPr/>
          <p:nvPr/>
        </p:nvGrpSpPr>
        <p:grpSpPr>
          <a:xfrm>
            <a:off x="2339067" y="457843"/>
            <a:ext cx="7116682" cy="166589"/>
            <a:chOff x="2339067" y="457843"/>
            <a:chExt cx="7116682" cy="166589"/>
          </a:xfrm>
        </p:grpSpPr>
        <p:grpSp>
          <p:nvGrpSpPr>
            <p:cNvPr id="46" name="组合 45"/>
            <p:cNvGrpSpPr/>
            <p:nvPr/>
          </p:nvGrpSpPr>
          <p:grpSpPr>
            <a:xfrm>
              <a:off x="2339067" y="457843"/>
              <a:ext cx="1828586" cy="136906"/>
              <a:chOff x="2989063" y="523944"/>
              <a:chExt cx="1828586" cy="136906"/>
            </a:xfrm>
          </p:grpSpPr>
          <p:sp>
            <p:nvSpPr>
              <p:cNvPr id="53" name="椭圆 52"/>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flipH="1">
              <a:off x="7627163" y="487526"/>
              <a:ext cx="1828586" cy="136906"/>
              <a:chOff x="2989063" y="523944"/>
              <a:chExt cx="1828586" cy="136906"/>
            </a:xfrm>
          </p:grpSpPr>
          <p:sp>
            <p:nvSpPr>
              <p:cNvPr id="49" name="椭圆 48"/>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p:cNvSpPr txBox="1"/>
          <p:nvPr/>
        </p:nvSpPr>
        <p:spPr>
          <a:xfrm>
            <a:off x="5035633" y="325146"/>
            <a:ext cx="1723549" cy="461665"/>
          </a:xfrm>
          <a:prstGeom prst="rect">
            <a:avLst/>
          </a:prstGeom>
          <a:noFill/>
        </p:spPr>
        <p:txBody>
          <a:bodyPr wrap="none" rtlCol="0">
            <a:spAutoFit/>
          </a:bodyPr>
          <a:lstStyle/>
          <a:p>
            <a:r>
              <a:rPr lang="zh-CN" altLang="en-US" sz="2400" spc="600" dirty="0">
                <a:solidFill>
                  <a:srgbClr val="2F5597"/>
                </a:solidFill>
                <a:latin typeface="汉仪菱心体简" panose="02010609000101010101" pitchFamily="49" charset="-122"/>
                <a:ea typeface="汉仪菱心体简" panose="02010609000101010101" pitchFamily="49" charset="-122"/>
              </a:rPr>
              <a:t>系统总览</a:t>
            </a:r>
          </a:p>
        </p:txBody>
      </p:sp>
      <p:sp>
        <p:nvSpPr>
          <p:cNvPr id="60" name="文本框 59">
            <a:extLst>
              <a:ext uri="{FF2B5EF4-FFF2-40B4-BE49-F238E27FC236}">
                <a16:creationId xmlns:a16="http://schemas.microsoft.com/office/drawing/2014/main" id="{B651B567-6171-4D01-9993-DB58DB74F5DB}"/>
              </a:ext>
            </a:extLst>
          </p:cNvPr>
          <p:cNvSpPr txBox="1"/>
          <p:nvPr/>
        </p:nvSpPr>
        <p:spPr>
          <a:xfrm>
            <a:off x="577449" y="1129624"/>
            <a:ext cx="401003" cy="525829"/>
          </a:xfrm>
          <a:prstGeom prst="rect">
            <a:avLst/>
          </a:prstGeom>
          <a:noFill/>
        </p:spPr>
        <p:txBody>
          <a:bodyPr wrap="none" rtlCol="0" anchor="ctr">
            <a:spAutoFit/>
          </a:bodyPr>
          <a:lstStyle/>
          <a:p>
            <a:pPr algn="ctr"/>
            <a:r>
              <a:rPr lang="en-US" altLang="zh-CN" sz="3200" dirty="0">
                <a:solidFill>
                  <a:srgbClr val="2F5597"/>
                </a:solidFill>
                <a:latin typeface="Agency FB" panose="020B0503020202020204" pitchFamily="34" charset="0"/>
                <a:ea typeface="苹方 特粗" panose="020B0800000000000000" pitchFamily="34" charset="-122"/>
              </a:rPr>
              <a:t>01</a:t>
            </a:r>
            <a:endParaRPr lang="en-US" altLang="zh-CN" sz="3200" dirty="0">
              <a:solidFill>
                <a:srgbClr val="2F5597"/>
              </a:solidFill>
              <a:latin typeface="Agency FB" panose="020B0503020202020204" pitchFamily="34" charset="0"/>
              <a:ea typeface="苹方 常规" panose="020B0300000000000000" pitchFamily="34" charset="-122"/>
            </a:endParaRPr>
          </a:p>
        </p:txBody>
      </p:sp>
      <p:sp>
        <p:nvSpPr>
          <p:cNvPr id="61" name="文本框 60">
            <a:extLst>
              <a:ext uri="{FF2B5EF4-FFF2-40B4-BE49-F238E27FC236}">
                <a16:creationId xmlns:a16="http://schemas.microsoft.com/office/drawing/2014/main" id="{1946EE3D-C677-4BB5-BBC4-3A6851D591F9}"/>
              </a:ext>
            </a:extLst>
          </p:cNvPr>
          <p:cNvSpPr txBox="1"/>
          <p:nvPr/>
        </p:nvSpPr>
        <p:spPr>
          <a:xfrm>
            <a:off x="518103" y="2483902"/>
            <a:ext cx="470190" cy="525829"/>
          </a:xfrm>
          <a:prstGeom prst="rect">
            <a:avLst/>
          </a:prstGeom>
          <a:noFill/>
        </p:spPr>
        <p:txBody>
          <a:bodyPr wrap="none" rtlCol="0" anchor="ctr">
            <a:spAutoFit/>
          </a:bodyPr>
          <a:lstStyle/>
          <a:p>
            <a:pPr algn="ctr"/>
            <a:r>
              <a:rPr lang="en-US" altLang="zh-CN" sz="3200" dirty="0">
                <a:solidFill>
                  <a:srgbClr val="2F5597"/>
                </a:solidFill>
                <a:latin typeface="Agency FB" panose="020B0503020202020204" pitchFamily="34" charset="0"/>
                <a:ea typeface="苹方 特粗" panose="020B0800000000000000" pitchFamily="34" charset="-122"/>
              </a:rPr>
              <a:t>02</a:t>
            </a:r>
            <a:endParaRPr lang="en-US" altLang="zh-CN" sz="3200" dirty="0">
              <a:solidFill>
                <a:srgbClr val="2F5597"/>
              </a:solidFill>
              <a:latin typeface="Agency FB" panose="020B0503020202020204" pitchFamily="34" charset="0"/>
              <a:ea typeface="苹方 常规" panose="020B0300000000000000" pitchFamily="34" charset="-122"/>
            </a:endParaRPr>
          </a:p>
        </p:txBody>
      </p:sp>
      <p:sp>
        <p:nvSpPr>
          <p:cNvPr id="62" name="文本框 61">
            <a:extLst>
              <a:ext uri="{FF2B5EF4-FFF2-40B4-BE49-F238E27FC236}">
                <a16:creationId xmlns:a16="http://schemas.microsoft.com/office/drawing/2014/main" id="{148E1A3E-A2E4-4F97-99B1-25578E39923A}"/>
              </a:ext>
            </a:extLst>
          </p:cNvPr>
          <p:cNvSpPr txBox="1"/>
          <p:nvPr/>
        </p:nvSpPr>
        <p:spPr>
          <a:xfrm>
            <a:off x="496730" y="3696905"/>
            <a:ext cx="481722" cy="525829"/>
          </a:xfrm>
          <a:prstGeom prst="rect">
            <a:avLst/>
          </a:prstGeom>
          <a:noFill/>
        </p:spPr>
        <p:txBody>
          <a:bodyPr wrap="none" rtlCol="0" anchor="ctr">
            <a:spAutoFit/>
          </a:bodyPr>
          <a:lstStyle/>
          <a:p>
            <a:pPr algn="ctr"/>
            <a:r>
              <a:rPr lang="en-US" altLang="zh-CN" sz="3200" dirty="0">
                <a:solidFill>
                  <a:srgbClr val="2F5597"/>
                </a:solidFill>
                <a:latin typeface="Agency FB" panose="020B0503020202020204" pitchFamily="34" charset="0"/>
                <a:ea typeface="苹方 特粗" panose="020B0800000000000000" pitchFamily="34" charset="-122"/>
              </a:rPr>
              <a:t>03</a:t>
            </a:r>
            <a:endParaRPr lang="en-US" altLang="zh-CN" sz="3200" dirty="0">
              <a:solidFill>
                <a:srgbClr val="2F5597"/>
              </a:solidFill>
              <a:latin typeface="Agency FB" panose="020B0503020202020204" pitchFamily="34" charset="0"/>
              <a:ea typeface="苹方 常规" panose="020B0300000000000000" pitchFamily="34" charset="-122"/>
            </a:endParaRPr>
          </a:p>
        </p:txBody>
      </p:sp>
      <p:sp>
        <p:nvSpPr>
          <p:cNvPr id="63" name="文本框 62">
            <a:extLst>
              <a:ext uri="{FF2B5EF4-FFF2-40B4-BE49-F238E27FC236}">
                <a16:creationId xmlns:a16="http://schemas.microsoft.com/office/drawing/2014/main" id="{0E5C17CC-3AF2-4465-A2C0-6EF6FB838107}"/>
              </a:ext>
            </a:extLst>
          </p:cNvPr>
          <p:cNvSpPr txBox="1"/>
          <p:nvPr/>
        </p:nvSpPr>
        <p:spPr>
          <a:xfrm>
            <a:off x="1144751" y="1160463"/>
            <a:ext cx="4009153" cy="1323439"/>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角色</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病人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病毒感染者</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客户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未确认的人</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工作人员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区块链中的节点</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管理局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关心健康的提供者</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2F6F9A58-D391-49B0-8235-73C89B3ABFDE}"/>
              </a:ext>
            </a:extLst>
          </p:cNvPr>
          <p:cNvSpPr txBox="1"/>
          <p:nvPr/>
        </p:nvSpPr>
        <p:spPr>
          <a:xfrm>
            <a:off x="1094789" y="2540832"/>
            <a:ext cx="4009153" cy="830997"/>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蓝牙数据生成</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每个用户 生成列表        和 相遇列表</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认证数据结构（</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a:t>
            </a:r>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9" name="图片 38">
            <a:extLst>
              <a:ext uri="{FF2B5EF4-FFF2-40B4-BE49-F238E27FC236}">
                <a16:creationId xmlns:a16="http://schemas.microsoft.com/office/drawing/2014/main" id="{D8ED002C-F406-4F16-8C95-86AC5CF69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7322" y="2814441"/>
            <a:ext cx="314325" cy="238125"/>
          </a:xfrm>
          <a:prstGeom prst="rect">
            <a:avLst/>
          </a:prstGeom>
        </p:spPr>
      </p:pic>
      <p:pic>
        <p:nvPicPr>
          <p:cNvPr id="41" name="图片 40">
            <a:extLst>
              <a:ext uri="{FF2B5EF4-FFF2-40B4-BE49-F238E27FC236}">
                <a16:creationId xmlns:a16="http://schemas.microsoft.com/office/drawing/2014/main" id="{9FB3EB2D-A679-42C8-B4BB-84891166C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6196" y="2801376"/>
            <a:ext cx="276225" cy="257175"/>
          </a:xfrm>
          <a:prstGeom prst="rect">
            <a:avLst/>
          </a:prstGeom>
        </p:spPr>
      </p:pic>
      <p:sp>
        <p:nvSpPr>
          <p:cNvPr id="65" name="文本框 64">
            <a:extLst>
              <a:ext uri="{FF2B5EF4-FFF2-40B4-BE49-F238E27FC236}">
                <a16:creationId xmlns:a16="http://schemas.microsoft.com/office/drawing/2014/main" id="{796928D8-B95C-4D26-9344-1623654B59B2}"/>
              </a:ext>
            </a:extLst>
          </p:cNvPr>
          <p:cNvSpPr txBox="1"/>
          <p:nvPr/>
        </p:nvSpPr>
        <p:spPr>
          <a:xfrm>
            <a:off x="1094789" y="3790542"/>
            <a:ext cx="4009153" cy="338554"/>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客户本地交叉检查</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12261E76-EB14-4CC3-88D0-20BCFC7D19AD}"/>
              </a:ext>
            </a:extLst>
          </p:cNvPr>
          <p:cNvSpPr txBox="1"/>
          <p:nvPr/>
        </p:nvSpPr>
        <p:spPr>
          <a:xfrm>
            <a:off x="493351" y="4831562"/>
            <a:ext cx="519694" cy="584775"/>
          </a:xfrm>
          <a:prstGeom prst="rect">
            <a:avLst/>
          </a:prstGeom>
          <a:noFill/>
        </p:spPr>
        <p:txBody>
          <a:bodyPr wrap="none" rtlCol="0" anchor="ctr">
            <a:spAutoFit/>
          </a:bodyPr>
          <a:lstStyle/>
          <a:p>
            <a:pPr algn="ctr"/>
            <a:r>
              <a:rPr lang="en-US" altLang="zh-CN" sz="3200" dirty="0">
                <a:solidFill>
                  <a:srgbClr val="2F5597"/>
                </a:solidFill>
                <a:latin typeface="Agency FB" panose="020B0503020202020204" pitchFamily="34" charset="0"/>
                <a:ea typeface="苹方 特粗" panose="020B0800000000000000" pitchFamily="34" charset="-122"/>
              </a:rPr>
              <a:t>04</a:t>
            </a:r>
            <a:endParaRPr lang="en-US" altLang="zh-CN" sz="3200" dirty="0">
              <a:solidFill>
                <a:srgbClr val="2F5597"/>
              </a:solidFill>
              <a:latin typeface="Agency FB" panose="020B0503020202020204" pitchFamily="34" charset="0"/>
              <a:ea typeface="苹方 常规" panose="020B0300000000000000" pitchFamily="34" charset="-122"/>
            </a:endParaRPr>
          </a:p>
        </p:txBody>
      </p:sp>
      <p:sp>
        <p:nvSpPr>
          <p:cNvPr id="67" name="文本框 66">
            <a:extLst>
              <a:ext uri="{FF2B5EF4-FFF2-40B4-BE49-F238E27FC236}">
                <a16:creationId xmlns:a16="http://schemas.microsoft.com/office/drawing/2014/main" id="{239C1992-987D-4C63-8AC9-BC6FD5EE98F0}"/>
              </a:ext>
            </a:extLst>
          </p:cNvPr>
          <p:cNvSpPr txBox="1"/>
          <p:nvPr/>
        </p:nvSpPr>
        <p:spPr>
          <a:xfrm>
            <a:off x="1094789" y="4954672"/>
            <a:ext cx="4009153" cy="830997"/>
          </a:xfrm>
          <a:prstGeom prst="rect">
            <a:avLst/>
          </a:prstGeom>
          <a:noFill/>
        </p:spPr>
        <p:txBody>
          <a:bodyPr wrap="square" rtlCol="0">
            <a:spAutoFit/>
          </a:bodyPr>
          <a:lstStyle/>
          <a:p>
            <a:r>
              <a:rPr lang="zh-CN" altLang="en-US" sz="1600" b="1" dirty="0">
                <a:solidFill>
                  <a:schemeClr val="bg2">
                    <a:lumMod val="50000"/>
                  </a:schemeClr>
                </a:solidFill>
                <a:latin typeface="微软雅黑" panose="020B0503020204020204" pitchFamily="34" charset="-122"/>
                <a:ea typeface="微软雅黑" panose="020B0503020204020204" pitchFamily="34" charset="-122"/>
              </a:rPr>
              <a:t>数据完整性验证</a:t>
            </a:r>
            <a:endParaRPr lang="en-US" altLang="zh-CN" sz="1600" b="1" dirty="0">
              <a:solidFill>
                <a:schemeClr val="bg2">
                  <a:lumMod val="50000"/>
                </a:schemeClr>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病人接触记录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ADS</a:t>
            </a:r>
          </a:p>
          <a:p>
            <a:pPr marL="285750" indent="-285750">
              <a:buFont typeface="Arial" panose="020B0604020202020204" pitchFamily="34" charset="0"/>
              <a:buChar char="•"/>
            </a:pPr>
            <a:r>
              <a:rPr lang="zh-CN" altLang="en-US" sz="1600" dirty="0">
                <a:solidFill>
                  <a:schemeClr val="bg2">
                    <a:lumMod val="50000"/>
                  </a:schemeClr>
                </a:solidFill>
                <a:latin typeface="微软雅黑" panose="020B0503020204020204" pitchFamily="34" charset="-122"/>
                <a:ea typeface="微软雅黑" panose="020B0503020204020204" pitchFamily="34" charset="-122"/>
              </a:rPr>
              <a:t>客户匹配结果  </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zero-knowledge</a:t>
            </a:r>
          </a:p>
        </p:txBody>
      </p:sp>
      <p:pic>
        <p:nvPicPr>
          <p:cNvPr id="43" name="图片 42">
            <a:extLst>
              <a:ext uri="{FF2B5EF4-FFF2-40B4-BE49-F238E27FC236}">
                <a16:creationId xmlns:a16="http://schemas.microsoft.com/office/drawing/2014/main" id="{3E1E951D-6D9A-463E-9BF2-0C7E392935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1603" y="1056144"/>
            <a:ext cx="5829310" cy="3631566"/>
          </a:xfrm>
          <a:prstGeom prst="rect">
            <a:avLst/>
          </a:prstGeom>
        </p:spPr>
      </p:pic>
      <p:sp>
        <p:nvSpPr>
          <p:cNvPr id="68" name="文本框 67">
            <a:extLst>
              <a:ext uri="{FF2B5EF4-FFF2-40B4-BE49-F238E27FC236}">
                <a16:creationId xmlns:a16="http://schemas.microsoft.com/office/drawing/2014/main" id="{79DBAADE-9FF3-4232-9EBB-C7CAD1EE0D40}"/>
              </a:ext>
            </a:extLst>
          </p:cNvPr>
          <p:cNvSpPr txBox="1"/>
          <p:nvPr/>
        </p:nvSpPr>
        <p:spPr>
          <a:xfrm>
            <a:off x="3215703" y="3486173"/>
            <a:ext cx="2667196" cy="2062103"/>
          </a:xfrm>
          <a:prstGeom prst="rect">
            <a:avLst/>
          </a:prstGeom>
          <a:noFill/>
        </p:spPr>
        <p:txBody>
          <a:bodyPr wrap="square" rtlCol="0">
            <a:spAutoFit/>
          </a:bodyPr>
          <a:lstStyle/>
          <a:p>
            <a:r>
              <a:rPr lang="zh-CN" altLang="en-US" sz="1600" dirty="0">
                <a:solidFill>
                  <a:schemeClr val="bg2">
                    <a:lumMod val="50000"/>
                  </a:schemeClr>
                </a:solidFill>
                <a:latin typeface="微软雅黑" panose="020B0503020204020204" pitchFamily="34" charset="-122"/>
                <a:ea typeface="微软雅黑" panose="020B0503020204020204" pitchFamily="34" charset="-122"/>
              </a:rPr>
              <a:t>新的设备功能作为一组应用程序编程接口发布，它为每部手机生成一个随机的每日跟踪密钥。手机从此密钥每隔</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15</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分钟获取一个“接近</a:t>
            </a:r>
            <a:r>
              <a:rPr lang="en-US" altLang="zh-CN" sz="1600" dirty="0">
                <a:solidFill>
                  <a:schemeClr val="bg2">
                    <a:lumMod val="50000"/>
                  </a:schemeClr>
                </a:solidFill>
                <a:latin typeface="微软雅黑" panose="020B0503020204020204" pitchFamily="34" charset="-122"/>
                <a:ea typeface="微软雅黑" panose="020B0503020204020204" pitchFamily="34" charset="-122"/>
              </a:rPr>
              <a:t>ID”</a:t>
            </a:r>
            <a:r>
              <a:rPr lang="zh-CN" altLang="en-US" sz="1600" dirty="0">
                <a:solidFill>
                  <a:schemeClr val="bg2">
                    <a:lumMod val="50000"/>
                  </a:schemeClr>
                </a:solidFill>
                <a:latin typeface="微软雅黑" panose="020B0503020204020204" pitchFamily="34" charset="-122"/>
                <a:ea typeface="微软雅黑" panose="020B0503020204020204" pitchFamily="34" charset="-122"/>
              </a:rPr>
              <a:t>并向其蓝牙范围内的所有设备广播。 </a:t>
            </a:r>
            <a:endParaRPr lang="zh-CN" altLang="en-US" sz="1600" dirty="0"/>
          </a:p>
          <a:p>
            <a:endParaRPr lang="en-US" altLang="zh-CN" sz="16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70" name="直接箭头连接符 69">
            <a:extLst>
              <a:ext uri="{FF2B5EF4-FFF2-40B4-BE49-F238E27FC236}">
                <a16:creationId xmlns:a16="http://schemas.microsoft.com/office/drawing/2014/main" id="{724B6F4D-800B-497C-BB19-23C5F89AAC58}"/>
              </a:ext>
            </a:extLst>
          </p:cNvPr>
          <p:cNvCxnSpPr>
            <a:cxnSpLocks/>
            <a:stCxn id="68" idx="0"/>
            <a:endCxn id="39" idx="2"/>
          </p:cNvCxnSpPr>
          <p:nvPr/>
        </p:nvCxnSpPr>
        <p:spPr>
          <a:xfrm flipH="1" flipV="1">
            <a:off x="3404485" y="3052566"/>
            <a:ext cx="1144816" cy="433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5DFEDB50-E736-4089-BC59-57022D6D5C93}"/>
              </a:ext>
            </a:extLst>
          </p:cNvPr>
          <p:cNvCxnSpPr>
            <a:stCxn id="68" idx="0"/>
          </p:cNvCxnSpPr>
          <p:nvPr/>
        </p:nvCxnSpPr>
        <p:spPr>
          <a:xfrm flipV="1">
            <a:off x="4549301" y="3084230"/>
            <a:ext cx="280151" cy="401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1585</Words>
  <Application>Microsoft Office PowerPoint</Application>
  <PresentationFormat>宽屏</PresentationFormat>
  <Paragraphs>195</Paragraphs>
  <Slides>16</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5" baseType="lpstr">
      <vt:lpstr>汉仪菱心体简</vt:lpstr>
      <vt:lpstr>微软雅黑</vt:lpstr>
      <vt:lpstr>微软雅黑 Light</vt:lpstr>
      <vt:lpstr>Agency FB</vt:lpstr>
      <vt:lpstr>Arial</vt:lpstr>
      <vt:lpstr>Calibri</vt:lpstr>
      <vt:lpstr>Calibri Light</vt:lpstr>
      <vt:lpstr>Office 主题</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宇辉 江</cp:lastModifiedBy>
  <cp:revision>264</cp:revision>
  <dcterms:created xsi:type="dcterms:W3CDTF">2016-05-06T03:10:00Z</dcterms:created>
  <dcterms:modified xsi:type="dcterms:W3CDTF">2021-06-29T01:06:04Z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