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94" r:id="rId6"/>
    <p:sldId id="295" r:id="rId7"/>
    <p:sldId id="303" r:id="rId8"/>
    <p:sldId id="304" r:id="rId9"/>
    <p:sldId id="305" r:id="rId10"/>
    <p:sldId id="306" r:id="rId11"/>
    <p:sldId id="307" r:id="rId12"/>
    <p:sldId id="308" r:id="rId13"/>
    <p:sldId id="309" r:id="rId14"/>
    <p:sldId id="27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79" autoAdjust="0"/>
  </p:normalViewPr>
  <p:slideViewPr>
    <p:cSldViewPr snapToGrid="0">
      <p:cViewPr varScale="1">
        <p:scale>
          <a:sx n="72" d="100"/>
          <a:sy n="72" d="100"/>
        </p:scale>
        <p:origin x="1075"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移动用户状态</a:t>
            </a:r>
            <a:r>
              <a:rPr lang="zh-CN" altLang="en-US"/>
              <a:t>变化很大</a:t>
            </a:r>
            <a:endParaRPr lang="zh-CN" altLang="en-US"/>
          </a:p>
          <a:p>
            <a:r>
              <a:rPr lang="zh-CN" altLang="en-US"/>
              <a:t>为了提高每一轮的通信效率</a:t>
            </a:r>
            <a:endParaRPr lang="zh-CN" altLang="en-US"/>
          </a:p>
          <a:p>
            <a:r>
              <a:rPr lang="zh-CN" altLang="en-US"/>
              <a:t>提出一种聚合和更新不同频率的浅、深层</a:t>
            </a:r>
            <a:r>
              <a:rPr lang="en-US" altLang="zh-CN"/>
              <a:t>DNN</a:t>
            </a:r>
            <a:r>
              <a:rPr lang="zh-CN" altLang="en-US"/>
              <a:t>中参数的异步</a:t>
            </a:r>
            <a:r>
              <a:rPr lang="zh-CN" altLang="en-US"/>
              <a:t>策略</a:t>
            </a:r>
            <a:endParaRPr lang="zh-CN" altLang="en-US"/>
          </a:p>
          <a:p>
            <a:r>
              <a:rPr lang="zh-CN" altLang="en-US"/>
              <a:t>为了减少服务器和客户端之间通信的参数数量</a:t>
            </a:r>
            <a:endParaRPr lang="zh-CN" altLang="en-US"/>
          </a:p>
          <a:p>
            <a:r>
              <a:rPr lang="zh-CN" altLang="en-US"/>
              <a:t>聚合策略：给最近的聚合模型更高的权重，以提高学习</a:t>
            </a:r>
            <a:r>
              <a:rPr lang="zh-CN" altLang="en-US"/>
              <a:t>性能</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ASTW_FedAVG和TW_FedAVG的轮数在总轮数、最佳精度和总通信成本方面，在大多数情况下都优于FedAVG。</a:t>
            </a:r>
            <a:endParaRPr lang="zh-CN" altLang="en-US"/>
          </a:p>
          <a:p>
            <a:r>
              <a:rPr lang="zh-CN" altLang="en-US"/>
              <a:t>TW_FedAVG在大多数任务上的总轮数和准确率最好。时间加权聚合策略加速了学习的收敛性，提高了学习性能。</a:t>
            </a:r>
            <a:endParaRPr lang="zh-CN" altLang="en-US"/>
          </a:p>
          <a:p>
            <a:r>
              <a:rPr lang="zh-CN" altLang="en-US"/>
              <a:t>ASTW_FedAVG在总通信成本上对MNIST的性能略优于TW_FedAVG，而TW_FedAVG在HAR数据集上的性能优于ASTW_FedAVG。</a:t>
            </a:r>
            <a:endParaRPr lang="zh-CN" altLang="en-US"/>
          </a:p>
          <a:p>
            <a:r>
              <a:rPr lang="zh-CN" altLang="en-US"/>
              <a:t>分层异步模型更新策略大大有助于降低每轮的通信成本。</a:t>
            </a:r>
            <a:endParaRPr lang="zh-CN" altLang="en-US"/>
          </a:p>
          <a:p>
            <a:r>
              <a:rPr lang="zh-CN" altLang="en-US"/>
              <a:t>AS_FedAVG在四种比较算法中表现最差。</a:t>
            </a:r>
            <a:endParaRPr lang="zh-CN" altLang="en-US"/>
          </a:p>
          <a:p>
            <a:r>
              <a:rPr lang="zh-CN" altLang="en-US"/>
              <a:t>当比较只采用异步策略和ASTW_FedAVG同时使用这两种策略的AS_FedAVG的性能时，异步策略总是需要其他策略的帮助</a:t>
            </a:r>
            <a:endParaRPr lang="zh-CN" altLang="en-US"/>
          </a:p>
          <a:p>
            <a:r>
              <a:rPr lang="zh-CN" altLang="en-US"/>
              <a:t>时间加权聚合可能会导致学习性能的一些波动，这可能是由于一些高质量的局部模型的贡献在某些通信回合中权重较小。</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DNN</a:t>
            </a:r>
            <a:r>
              <a:rPr lang="zh-CN" altLang="en-US"/>
              <a:t>中的小部分参数代表了不同数据集的</a:t>
            </a:r>
            <a:r>
              <a:rPr lang="zh-CN" altLang="en-US"/>
              <a:t>一般特征</a:t>
            </a:r>
            <a:endParaRPr lang="zh-CN" altLang="en-US"/>
          </a:p>
          <a:p>
            <a:r>
              <a:rPr lang="zh-CN" altLang="en-US"/>
              <a:t>我的理解是每个设备数据都不同</a:t>
            </a:r>
            <a:r>
              <a:rPr lang="en-US" altLang="zh-CN"/>
              <a:t> </a:t>
            </a:r>
            <a:r>
              <a:rPr lang="zh-CN" altLang="en-US"/>
              <a:t>深层参数专注于学习特定数据中的</a:t>
            </a:r>
            <a:r>
              <a:rPr lang="zh-CN" altLang="en-US"/>
              <a:t>特征</a:t>
            </a:r>
            <a:endParaRPr lang="zh-CN" altLang="en-US"/>
          </a:p>
          <a:p>
            <a:r>
              <a:rPr lang="en-US" altLang="zh-CN"/>
              <a:t>wg</a:t>
            </a:r>
            <a:r>
              <a:rPr lang="zh-CN" altLang="en-US"/>
              <a:t>浅层</a:t>
            </a:r>
            <a:r>
              <a:rPr lang="en-US" altLang="zh-CN"/>
              <a:t> ws</a:t>
            </a:r>
            <a:r>
              <a:rPr lang="zh-CN" altLang="en-US"/>
              <a:t>深层</a:t>
            </a:r>
            <a:r>
              <a:rPr lang="en-US" altLang="zh-CN"/>
              <a:t> Sg Ss</a:t>
            </a:r>
            <a:r>
              <a:rPr lang="zh-CN" altLang="en-US"/>
              <a:t>表示大小</a:t>
            </a:r>
            <a:r>
              <a:rPr lang="en-US" altLang="zh-CN"/>
              <a:t> Sg</a:t>
            </a:r>
            <a:r>
              <a:rPr lang="zh-CN" altLang="en-US"/>
              <a:t>远小于</a:t>
            </a:r>
            <a:r>
              <a:rPr lang="en-US" altLang="zh-CN"/>
              <a:t>Ss</a:t>
            </a:r>
            <a:endParaRPr lang="en-US" altLang="zh-CN"/>
          </a:p>
          <a:p>
            <a:r>
              <a:rPr lang="zh-CN" altLang="en-US"/>
              <a:t>在这里节省的通信成本为</a:t>
            </a:r>
            <a:r>
              <a:rPr lang="en-US" altLang="zh-CN"/>
              <a:t>f</a:t>
            </a:r>
            <a:r>
              <a:rPr lang="en-US" altLang="zh-CN"/>
              <a:t>e*Ss</a:t>
            </a:r>
            <a:endParaRPr lang="en-US" altLang="zh-CN"/>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横坐标是通信轮次</a:t>
            </a:r>
            <a:r>
              <a:rPr lang="en-US" altLang="zh-CN"/>
              <a:t> </a:t>
            </a:r>
            <a:r>
              <a:rPr lang="zh-CN" altLang="en-US"/>
              <a:t>纵坐标是服务器和客户端</a:t>
            </a:r>
            <a:r>
              <a:rPr lang="en-US" altLang="zh-CN"/>
              <a:t> </a:t>
            </a:r>
            <a:r>
              <a:rPr lang="zh-CN" altLang="en-US"/>
              <a:t>（</a:t>
            </a:r>
            <a:r>
              <a:rPr lang="en-US" altLang="zh-CN"/>
              <a:t>ABCDE</a:t>
            </a:r>
            <a:r>
              <a:rPr lang="zh-CN" altLang="en-US"/>
              <a:t>）里面是各自训练的模型</a:t>
            </a:r>
            <a:r>
              <a:rPr lang="en-US" altLang="zh-CN"/>
              <a:t> </a:t>
            </a:r>
            <a:endParaRPr lang="en-US" altLang="zh-CN"/>
          </a:p>
          <a:p>
            <a:r>
              <a:rPr lang="en-US" altLang="zh-CN"/>
              <a:t>点（A、t）表示客户端A参与了t轮中全局模型的更新。</a:t>
            </a:r>
            <a:endParaRPr lang="en-US" altLang="zh-CN"/>
          </a:p>
          <a:p>
            <a:r>
              <a:rPr lang="zh-CN" altLang="en-US"/>
              <a:t>图</a:t>
            </a:r>
            <a:r>
              <a:rPr lang="en-US" altLang="zh-CN"/>
              <a:t>a</a:t>
            </a:r>
            <a:r>
              <a:rPr lang="zh-CN" altLang="en-US"/>
              <a:t>是传统的同步聚合策略</a:t>
            </a:r>
            <a:r>
              <a:rPr lang="en-US" altLang="zh-CN"/>
              <a:t> </a:t>
            </a:r>
            <a:r>
              <a:rPr lang="zh-CN" altLang="en-US"/>
              <a:t>每一轮都会上传</a:t>
            </a:r>
            <a:r>
              <a:rPr lang="en-US" altLang="zh-CN"/>
              <a:t>/</a:t>
            </a:r>
            <a:r>
              <a:rPr lang="zh-CN" altLang="en-US"/>
              <a:t>下载</a:t>
            </a:r>
            <a:r>
              <a:rPr lang="en-US" altLang="zh-CN"/>
              <a:t>wgws </a:t>
            </a:r>
            <a:r>
              <a:rPr lang="zh-CN" altLang="en-US"/>
              <a:t>底部灰色矩形代表聚合</a:t>
            </a:r>
            <a:r>
              <a:rPr lang="en-US" altLang="zh-CN"/>
              <a:t> </a:t>
            </a:r>
            <a:r>
              <a:rPr lang="zh-CN" altLang="en-US"/>
              <a:t>浅层深层都参与</a:t>
            </a:r>
            <a:r>
              <a:rPr lang="zh-CN" altLang="en-US"/>
              <a:t>训练</a:t>
            </a:r>
            <a:endParaRPr lang="zh-CN" altLang="en-US"/>
          </a:p>
          <a:p>
            <a:r>
              <a:rPr lang="zh-CN" altLang="en-US"/>
              <a:t>图</a:t>
            </a:r>
            <a:r>
              <a:rPr lang="en-US" altLang="zh-CN"/>
              <a:t>b</a:t>
            </a:r>
            <a:r>
              <a:rPr lang="zh-CN" altLang="en-US"/>
              <a:t>是异步学习策略</a:t>
            </a:r>
            <a:r>
              <a:rPr lang="en-US" altLang="zh-CN"/>
              <a:t> 6</a:t>
            </a:r>
            <a:r>
              <a:rPr lang="zh-CN" altLang="en-US"/>
              <a:t>个计算轮次</a:t>
            </a:r>
            <a:r>
              <a:rPr lang="en-US" altLang="zh-CN"/>
              <a:t> </a:t>
            </a:r>
            <a:r>
              <a:rPr lang="zh-CN" altLang="en-US"/>
              <a:t>深层参数在</a:t>
            </a:r>
            <a:r>
              <a:rPr lang="en-US" altLang="zh-CN"/>
              <a:t>t-1</a:t>
            </a:r>
            <a:r>
              <a:rPr lang="zh-CN" altLang="en-US"/>
              <a:t>轮和</a:t>
            </a:r>
            <a:r>
              <a:rPr lang="en-US" altLang="zh-CN"/>
              <a:t>t</a:t>
            </a:r>
            <a:r>
              <a:rPr lang="zh-CN" altLang="en-US"/>
              <a:t>轮进行聚合</a:t>
            </a:r>
            <a:r>
              <a:rPr lang="en-US" altLang="zh-CN"/>
              <a:t> </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蓝菱形代表先前训练的本地模型</a:t>
            </a:r>
            <a:r>
              <a:rPr lang="en-US" altLang="zh-CN"/>
              <a:t> </a:t>
            </a:r>
            <a:r>
              <a:rPr lang="zh-CN" altLang="en-US"/>
              <a:t>不参与</a:t>
            </a:r>
            <a:r>
              <a:rPr lang="en-US" altLang="zh-CN"/>
              <a:t>t+1</a:t>
            </a:r>
            <a:r>
              <a:rPr lang="zh-CN" altLang="en-US"/>
              <a:t>更新</a:t>
            </a:r>
            <a:r>
              <a:rPr lang="en-US" altLang="zh-CN"/>
              <a:t> </a:t>
            </a:r>
            <a:r>
              <a:rPr lang="zh-CN" altLang="en-US"/>
              <a:t>橙色点是每个客户端最近更新的本地模型</a:t>
            </a:r>
            <a:r>
              <a:rPr lang="en-US" altLang="zh-CN"/>
              <a:t> </a:t>
            </a:r>
            <a:r>
              <a:rPr lang="zh-CN" altLang="en-US"/>
              <a:t>这一轮只有</a:t>
            </a:r>
            <a:r>
              <a:rPr lang="en-US" altLang="zh-CN"/>
              <a:t>AD</a:t>
            </a:r>
            <a:r>
              <a:rPr lang="zh-CN" altLang="en-US"/>
              <a:t>参与这一轮</a:t>
            </a:r>
            <a:r>
              <a:rPr lang="zh-CN" altLang="en-US"/>
              <a:t>聚合</a:t>
            </a:r>
            <a:endParaRPr lang="zh-CN" altLang="en-US"/>
          </a:p>
          <a:p>
            <a:r>
              <a:rPr lang="zh-CN" altLang="en-US"/>
              <a:t>现在聚合方式利用了所有以前训练过的模型，这里颜色深浅代表聚合的参数权重大小</a:t>
            </a:r>
            <a:r>
              <a:rPr lang="en-US" altLang="zh-CN"/>
              <a:t> timestampk </a:t>
            </a:r>
            <a:r>
              <a:rPr lang="zh-CN" altLang="en-US"/>
              <a:t>表示最新的</a:t>
            </a:r>
            <a:r>
              <a:rPr lang="en-US" altLang="zh-CN"/>
              <a:t>wk</a:t>
            </a:r>
            <a:r>
              <a:rPr lang="zh-CN" altLang="en-US"/>
              <a:t>更新的</a:t>
            </a:r>
            <a:r>
              <a:rPr lang="zh-CN" altLang="en-US"/>
              <a:t>那一轮</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时间加权</a:t>
            </a:r>
            <a:r>
              <a:rPr lang="zh-CN" altLang="en-US"/>
              <a:t>聚合</a:t>
            </a:r>
            <a:endParaRPr lang="zh-CN" altLang="en-US"/>
          </a:p>
          <a:p>
            <a:endParaRPr lang="zh-CN" altLang="en-US"/>
          </a:p>
          <a:p>
            <a:r>
              <a:rPr lang="zh-CN" altLang="en-US"/>
              <a:t>获取</a:t>
            </a:r>
            <a:r>
              <a:rPr lang="en-US" altLang="zh-CN"/>
              <a:t>wk</a:t>
            </a:r>
            <a:r>
              <a:rPr lang="zh-CN" altLang="en-US"/>
              <a:t>或者</a:t>
            </a:r>
            <a:r>
              <a:rPr lang="en-US" altLang="zh-CN"/>
              <a:t>wg</a:t>
            </a:r>
            <a:r>
              <a:rPr lang="zh-CN" altLang="en-US"/>
              <a:t>后</a:t>
            </a:r>
            <a:r>
              <a:rPr lang="en-US" altLang="zh-CN"/>
              <a:t> </a:t>
            </a:r>
            <a:r>
              <a:rPr lang="zh-CN" altLang="en-US"/>
              <a:t>对时间戳进行更新</a:t>
            </a:r>
            <a:r>
              <a:rPr lang="en-US" altLang="zh-CN"/>
              <a:t> </a:t>
            </a:r>
            <a:r>
              <a:rPr lang="zh-CN" altLang="en-US"/>
              <a:t>当前的</a:t>
            </a:r>
            <a:r>
              <a:rPr lang="en-US" altLang="zh-CN"/>
              <a:t>t</a:t>
            </a:r>
            <a:endParaRPr lang="en-US" altLang="zh-CN"/>
          </a:p>
          <a:p>
            <a:r>
              <a:rPr lang="zh-CN" altLang="en-US"/>
              <a:t>超参数</a:t>
            </a:r>
            <a:r>
              <a:rPr lang="en-US" altLang="zh-CN"/>
              <a:t>a </a:t>
            </a:r>
            <a:r>
              <a:rPr lang="zh-CN" altLang="en-US"/>
              <a:t>为</a:t>
            </a:r>
            <a:r>
              <a:rPr lang="en-US" altLang="zh-CN"/>
              <a:t>e</a:t>
            </a:r>
            <a:r>
              <a:rPr lang="zh-CN" altLang="en-US"/>
              <a:t>或者二分之</a:t>
            </a:r>
            <a:r>
              <a:rPr lang="en-US" altLang="zh-CN"/>
              <a:t>e</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Freq</a:t>
            </a:r>
            <a:r>
              <a:rPr lang="zh-CN" altLang="en-US"/>
              <a:t>表示深层参数</a:t>
            </a:r>
            <a:r>
              <a:rPr lang="en-US" altLang="zh-CN"/>
              <a:t>ws</a:t>
            </a:r>
            <a:r>
              <a:rPr lang="zh-CN" altLang="en-US"/>
              <a:t>在</a:t>
            </a:r>
            <a:r>
              <a:rPr lang="en-US" altLang="zh-CN"/>
              <a:t>15</a:t>
            </a:r>
            <a:r>
              <a:rPr lang="zh-CN" altLang="en-US"/>
              <a:t>轮里面有几轮在服务器和客户端之间上传下载</a:t>
            </a:r>
            <a:r>
              <a:rPr lang="en-US" altLang="zh-CN"/>
              <a:t> K</a:t>
            </a:r>
            <a:r>
              <a:rPr lang="zh-CN" altLang="en-US"/>
              <a:t>客户端数量</a:t>
            </a:r>
            <a:r>
              <a:rPr lang="en-US" altLang="zh-CN"/>
              <a:t> m</a:t>
            </a:r>
            <a:r>
              <a:rPr lang="zh-CN" altLang="en-US"/>
              <a:t>每轮参与</a:t>
            </a:r>
            <a:r>
              <a:rPr lang="zh-CN" altLang="en-US"/>
              <a:t>数量</a:t>
            </a:r>
            <a:endParaRPr lang="zh-CN" altLang="en-US"/>
          </a:p>
          <a:p>
            <a:r>
              <a:rPr lang="en-US" altLang="zh-CN"/>
              <a:t>HAR 6</a:t>
            </a:r>
            <a:r>
              <a:rPr lang="zh-CN" altLang="en-US"/>
              <a:t>类</a:t>
            </a:r>
            <a:r>
              <a:rPr lang="en-US" altLang="zh-CN"/>
              <a:t> 6</a:t>
            </a:r>
            <a:r>
              <a:rPr lang="zh-CN" altLang="en-US"/>
              <a:t>个</a:t>
            </a:r>
            <a:r>
              <a:rPr lang="zh-CN" altLang="en-US"/>
              <a:t>活动</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两个指标</a:t>
            </a:r>
            <a:r>
              <a:rPr lang="en-US" altLang="zh-CN"/>
              <a:t> </a:t>
            </a:r>
            <a:r>
              <a:rPr lang="zh-CN" altLang="en-US"/>
              <a:t>集中式模型</a:t>
            </a:r>
            <a:r>
              <a:rPr lang="en-US" altLang="zh-CN"/>
              <a:t>200</a:t>
            </a:r>
            <a:r>
              <a:rPr lang="zh-CN" altLang="en-US"/>
              <a:t>轮达到最好精度</a:t>
            </a:r>
            <a:r>
              <a:rPr lang="en-US" altLang="zh-CN"/>
              <a:t> </a:t>
            </a:r>
            <a:r>
              <a:rPr lang="zh-CN" altLang="en-US"/>
              <a:t>达到</a:t>
            </a:r>
            <a:r>
              <a:rPr lang="en-US" altLang="zh-CN"/>
              <a:t>95</a:t>
            </a:r>
            <a:r>
              <a:rPr lang="zh-CN" altLang="en-US"/>
              <a:t>精度所需的</a:t>
            </a:r>
            <a:r>
              <a:rPr lang="zh-CN" altLang="en-US"/>
              <a:t>轮次</a:t>
            </a:r>
            <a:endParaRPr lang="zh-CN" altLang="en-US"/>
          </a:p>
          <a:p>
            <a:r>
              <a:rPr lang="en-US" altLang="zh-CN"/>
              <a:t>freq</a:t>
            </a:r>
            <a:r>
              <a:rPr lang="zh-CN" altLang="en-US"/>
              <a:t>越低通信开销越小</a:t>
            </a:r>
            <a:r>
              <a:rPr lang="en-US" altLang="zh-CN"/>
              <a:t> </a:t>
            </a:r>
            <a:r>
              <a:rPr lang="zh-CN" altLang="en-US"/>
              <a:t>但是过低会降低</a:t>
            </a:r>
            <a:r>
              <a:rPr lang="zh-CN" altLang="en-US"/>
              <a:t>准确性</a:t>
            </a:r>
            <a:endParaRPr lang="zh-CN" altLang="en-US"/>
          </a:p>
          <a:p>
            <a:r>
              <a:rPr lang="en-US" altLang="zh-CN"/>
              <a:t>a</a:t>
            </a:r>
            <a:r>
              <a:rPr lang="zh-CN" altLang="en-US"/>
              <a:t>是控制时间效应对模型聚合的影响</a:t>
            </a:r>
            <a:r>
              <a:rPr lang="en-US" altLang="zh-CN"/>
              <a:t> a=1 </a:t>
            </a:r>
            <a:r>
              <a:rPr lang="zh-CN" altLang="en-US"/>
              <a:t>就是同等权重</a:t>
            </a:r>
            <a:r>
              <a:rPr lang="en-US" altLang="zh-CN"/>
              <a:t> </a:t>
            </a:r>
            <a:r>
              <a:rPr lang="zh-CN" altLang="en-US"/>
              <a:t>就是</a:t>
            </a:r>
            <a:r>
              <a:rPr lang="en-US" altLang="zh-CN"/>
              <a:t>AS_FedAvg</a:t>
            </a:r>
            <a:endParaRPr lang="en-US" altLang="zh-CN"/>
          </a:p>
          <a:p>
            <a:r>
              <a:rPr lang="zh-CN" altLang="en-US"/>
              <a:t>这个有点奇怪</a:t>
            </a:r>
            <a:r>
              <a:rPr lang="en-US" altLang="zh-CN"/>
              <a:t>:</a:t>
            </a:r>
            <a:r>
              <a:rPr lang="zh-CN" altLang="en-US"/>
              <a:t>因为对于这个算法</a:t>
            </a:r>
            <a:r>
              <a:rPr lang="en-US" altLang="zh-CN"/>
              <a:t> </a:t>
            </a:r>
            <a:r>
              <a:rPr lang="zh-CN" altLang="en-US"/>
              <a:t>聚合的是全部的客户端</a:t>
            </a:r>
            <a:r>
              <a:rPr lang="en-US" altLang="zh-CN"/>
              <a:t> </a:t>
            </a:r>
            <a:r>
              <a:rPr lang="zh-CN" altLang="en-US"/>
              <a:t>而</a:t>
            </a:r>
            <a:r>
              <a:rPr lang="en-US" altLang="zh-CN"/>
              <a:t>fedavg</a:t>
            </a:r>
            <a:r>
              <a:rPr lang="zh-CN" altLang="en-US"/>
              <a:t>就</a:t>
            </a:r>
            <a:r>
              <a:rPr lang="zh-CN" altLang="en-US"/>
              <a:t>挑选出来的</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3826BD4B-4129-4B7F-98A6-7BC7419602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D4E98C4-0394-4E2A-AFAB-E88E125CC0F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26BD4B-4129-4B7F-98A6-7BC74196029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4E98C4-0394-4E2A-AFAB-E88E125CC0F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4604068"/>
            <a:ext cx="9144000" cy="1655762"/>
          </a:xfrm>
        </p:spPr>
        <p:txBody>
          <a:bodyPr/>
          <a:lstStyle/>
          <a:p>
            <a:pPr algn="ctr">
              <a:buClrTx/>
              <a:buSzTx/>
              <a:buFontTx/>
            </a:pPr>
            <a:r>
              <a:rPr dirty="0">
                <a:latin typeface="微软雅黑" panose="020B0503020204020204" charset="-122"/>
                <a:ea typeface="微软雅黑" panose="020B0503020204020204" charset="-122"/>
                <a:cs typeface="+mj-cs"/>
              </a:rPr>
              <a:t>江宇辉</a:t>
            </a:r>
            <a:endParaRPr dirty="0">
              <a:latin typeface="微软雅黑" panose="020B0503020204020204" charset="-122"/>
              <a:ea typeface="微软雅黑" panose="020B0503020204020204" charset="-122"/>
              <a:cs typeface="+mj-cs"/>
            </a:endParaRPr>
          </a:p>
        </p:txBody>
      </p:sp>
      <p:sp>
        <p:nvSpPr>
          <p:cNvPr id="4" name="文本框 3"/>
          <p:cNvSpPr txBox="1"/>
          <p:nvPr/>
        </p:nvSpPr>
        <p:spPr>
          <a:xfrm>
            <a:off x="9874885" y="5830570"/>
            <a:ext cx="2317115" cy="645160"/>
          </a:xfrm>
          <a:prstGeom prst="rect">
            <a:avLst/>
          </a:prstGeom>
          <a:noFill/>
        </p:spPr>
        <p:txBody>
          <a:bodyPr wrap="square" rtlCol="0" anchor="t">
            <a:spAutoFit/>
          </a:bodyPr>
          <a:lstStyle/>
          <a:p>
            <a:pPr algn="ctr">
              <a:lnSpc>
                <a:spcPct val="90000"/>
              </a:lnSpc>
              <a:buClrTx/>
              <a:buSzTx/>
              <a:buFontTx/>
            </a:pPr>
            <a:r>
              <a:rPr lang="zh-CN" altLang="en-US" sz="2000" b="1" dirty="0"/>
              <a:t> </a:t>
            </a:r>
            <a:r>
              <a:rPr lang="en-US" sz="2000" b="1" dirty="0">
                <a:latin typeface="Times New Roman" panose="02020603050405020304" charset="0"/>
                <a:ea typeface="+mj-ea"/>
                <a:cs typeface="Times New Roman" panose="02020603050405020304" charset="0"/>
              </a:rPr>
              <a:t>IEEE T NEUR NET </a:t>
            </a:r>
            <a:r>
              <a:rPr lang="en-US" sz="2000" b="1" dirty="0">
                <a:latin typeface="Times New Roman" panose="02020603050405020304" charset="0"/>
                <a:ea typeface="+mj-ea"/>
                <a:cs typeface="Times New Roman" panose="02020603050405020304" charset="0"/>
              </a:rPr>
              <a:t>LEAR 2020</a:t>
            </a:r>
            <a:endParaRPr lang="en-US" sz="2000" b="1" dirty="0">
              <a:latin typeface="Times New Roman" panose="02020603050405020304" charset="0"/>
              <a:ea typeface="+mj-ea"/>
              <a:cs typeface="Times New Roman" panose="02020603050405020304" charset="0"/>
            </a:endParaRPr>
          </a:p>
        </p:txBody>
      </p:sp>
      <p:sp>
        <p:nvSpPr>
          <p:cNvPr id="9" name="标题 8"/>
          <p:cNvSpPr>
            <a:spLocks noGrp="1"/>
          </p:cNvSpPr>
          <p:nvPr>
            <p:ph type="ctrTitle"/>
          </p:nvPr>
        </p:nvSpPr>
        <p:spPr>
          <a:xfrm>
            <a:off x="355600" y="2214880"/>
            <a:ext cx="11698605" cy="2033270"/>
          </a:xfrm>
        </p:spPr>
        <p:txBody>
          <a:bodyPr>
            <a:normAutofit fontScale="90000"/>
          </a:bodyPr>
          <a:lstStyle/>
          <a:p>
            <a:br>
              <a:rPr lang="en-US" altLang="zh-CN" sz="4000" dirty="0"/>
            </a:br>
            <a:br>
              <a:rPr lang="en-US" altLang="zh-CN" sz="4000" dirty="0"/>
            </a:br>
            <a:br>
              <a:rPr sz="4000" b="1" dirty="0"/>
            </a:br>
            <a:r>
              <a:rPr lang="en-US" sz="4000" b="1" dirty="0">
                <a:latin typeface="Times New Roman" panose="02020603050405020304" charset="0"/>
                <a:cs typeface="Times New Roman" panose="02020603050405020304" charset="0"/>
              </a:rPr>
              <a:t>Communication-Efficient Federated Deep Learning With Layerwise Asynchronous Model Update And Temporally Weighted Aggregation</a:t>
            </a:r>
            <a:br>
              <a:rPr lang="en-US" sz="4000" b="1" dirty="0">
                <a:latin typeface="Times New Roman" panose="02020603050405020304" charset="0"/>
                <a:cs typeface="Times New Roman" panose="02020603050405020304" charset="0"/>
              </a:rPr>
            </a:br>
            <a:br>
              <a:rPr sz="4000" b="1" dirty="0"/>
            </a:br>
            <a:r>
              <a:rPr lang="zh-CN" altLang="en-US" sz="4000" dirty="0">
                <a:latin typeface="微软雅黑" panose="020B0503020204020204" charset="-122"/>
                <a:ea typeface="微软雅黑" panose="020B0503020204020204" charset="-122"/>
              </a:rPr>
              <a:t>具有分层异步模型更新和时间加权聚合的</a:t>
            </a:r>
            <a:br>
              <a:rPr lang="zh-CN" altLang="en-US" sz="4000" dirty="0">
                <a:latin typeface="微软雅黑" panose="020B0503020204020204" charset="-122"/>
                <a:ea typeface="微软雅黑" panose="020B0503020204020204" charset="-122"/>
              </a:rPr>
            </a:br>
            <a:r>
              <a:rPr lang="zh-CN" altLang="en-US" sz="4000" dirty="0">
                <a:latin typeface="微软雅黑" panose="020B0503020204020204" charset="-122"/>
                <a:ea typeface="微软雅黑" panose="020B0503020204020204" charset="-122"/>
              </a:rPr>
              <a:t>通信高效联邦深度</a:t>
            </a:r>
            <a:r>
              <a:rPr lang="zh-CN" altLang="en-US" sz="4000" dirty="0">
                <a:latin typeface="微软雅黑" panose="020B0503020204020204" charset="-122"/>
                <a:ea typeface="微软雅黑" panose="020B0503020204020204" charset="-122"/>
              </a:rPr>
              <a:t>学习</a:t>
            </a:r>
            <a:endParaRPr lang="zh-CN" altLang="en-US" sz="4000" dirty="0">
              <a:latin typeface="微软雅黑" panose="020B0503020204020204" charset="-122"/>
              <a:ea typeface="微软雅黑" panose="020B0503020204020204" charset="-122"/>
            </a:endParaRPr>
          </a:p>
        </p:txBody>
      </p:sp>
    </p:spTree>
  </p:cSld>
  <p:clrMapOvr>
    <a:masterClrMapping/>
  </p:clrMapOvr>
  <p:transition advTm="31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实验</a:t>
            </a:r>
            <a:r>
              <a:rPr lang="zh-CN" altLang="en-US" sz="2400" b="1" dirty="0">
                <a:latin typeface="微软雅黑" panose="020B0503020204020204" charset="-122"/>
                <a:ea typeface="微软雅黑" panose="020B0503020204020204" charset="-122"/>
              </a:rPr>
              <a:t>结果</a:t>
            </a:r>
            <a:endParaRPr lang="zh-CN" altLang="en-US" sz="2400" b="1" dirty="0">
              <a:latin typeface="微软雅黑" panose="020B0503020204020204" charset="-122"/>
              <a:ea typeface="微软雅黑" panose="020B0503020204020204" charset="-122"/>
            </a:endParaRPr>
          </a:p>
        </p:txBody>
      </p:sp>
      <p:sp>
        <p:nvSpPr>
          <p:cNvPr id="4" name="矩形 3"/>
          <p:cNvSpPr/>
          <p:nvPr/>
        </p:nvSpPr>
        <p:spPr>
          <a:xfrm>
            <a:off x="1351807" y="1259910"/>
            <a:ext cx="5380355" cy="39878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第一组实验</a:t>
            </a:r>
            <a:r>
              <a:rPr lang="en-US" altLang="zh-CN" sz="2000" dirty="0">
                <a:latin typeface="微软雅黑" panose="020B0503020204020204" charset="-122"/>
                <a:ea typeface="微软雅黑" panose="020B0503020204020204" charset="-122"/>
                <a:cs typeface="微软雅黑" panose="020B0503020204020204" charset="-122"/>
              </a:rPr>
              <a:t> freq a K m</a:t>
            </a:r>
            <a:r>
              <a:rPr lang="zh-CN" altLang="en-US" sz="2000" dirty="0">
                <a:latin typeface="微软雅黑" panose="020B0503020204020204" charset="-122"/>
                <a:ea typeface="微软雅黑" panose="020B0503020204020204" charset="-122"/>
                <a:cs typeface="微软雅黑" panose="020B0503020204020204" charset="-122"/>
              </a:rPr>
              <a:t>对</a:t>
            </a:r>
            <a:r>
              <a:rPr lang="en-US" altLang="zh-CN" sz="2000" dirty="0">
                <a:latin typeface="微软雅黑" panose="020B0503020204020204" charset="-122"/>
                <a:ea typeface="微软雅黑" panose="020B0503020204020204" charset="-122"/>
                <a:cs typeface="微软雅黑" panose="020B0503020204020204" charset="-122"/>
              </a:rPr>
              <a:t>MNIST</a:t>
            </a:r>
            <a:r>
              <a:rPr lang="zh-CN" altLang="en-US" sz="2000" dirty="0">
                <a:latin typeface="微软雅黑" panose="020B0503020204020204" charset="-122"/>
                <a:ea typeface="微软雅黑" panose="020B0503020204020204" charset="-122"/>
                <a:cs typeface="微软雅黑" panose="020B0503020204020204" charset="-122"/>
              </a:rPr>
              <a:t>预测性能</a:t>
            </a:r>
            <a:r>
              <a:rPr lang="zh-CN" altLang="en-US" sz="2000" dirty="0">
                <a:latin typeface="微软雅黑" panose="020B0503020204020204" charset="-122"/>
                <a:ea typeface="微软雅黑" panose="020B0503020204020204" charset="-122"/>
                <a:cs typeface="微软雅黑" panose="020B0503020204020204" charset="-122"/>
              </a:rPr>
              <a:t>影响</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134745" y="1807845"/>
            <a:ext cx="5605780" cy="2037715"/>
          </a:xfrm>
          <a:prstGeom prst="rect">
            <a:avLst/>
          </a:prstGeom>
        </p:spPr>
      </p:pic>
      <p:pic>
        <p:nvPicPr>
          <p:cNvPr id="3" name="图片 2"/>
          <p:cNvPicPr>
            <a:picLocks noChangeAspect="1"/>
          </p:cNvPicPr>
          <p:nvPr/>
        </p:nvPicPr>
        <p:blipFill>
          <a:blip r:embed="rId2"/>
          <a:stretch>
            <a:fillRect/>
          </a:stretch>
        </p:blipFill>
        <p:spPr>
          <a:xfrm>
            <a:off x="1212215" y="3994785"/>
            <a:ext cx="5451475" cy="1903730"/>
          </a:xfrm>
          <a:prstGeom prst="rect">
            <a:avLst/>
          </a:prstGeom>
        </p:spPr>
      </p:pic>
      <p:pic>
        <p:nvPicPr>
          <p:cNvPr id="9" name="图片 8"/>
          <p:cNvPicPr>
            <a:picLocks noChangeAspect="1"/>
          </p:cNvPicPr>
          <p:nvPr/>
        </p:nvPicPr>
        <p:blipFill>
          <a:blip r:embed="rId3"/>
          <a:stretch>
            <a:fillRect/>
          </a:stretch>
        </p:blipFill>
        <p:spPr>
          <a:xfrm>
            <a:off x="6740525" y="1918335"/>
            <a:ext cx="4671060" cy="2240280"/>
          </a:xfrm>
          <a:prstGeom prst="rect">
            <a:avLst/>
          </a:prstGeom>
        </p:spPr>
      </p:pic>
      <p:sp>
        <p:nvSpPr>
          <p:cNvPr id="11" name="文本框 10"/>
          <p:cNvSpPr txBox="1"/>
          <p:nvPr/>
        </p:nvSpPr>
        <p:spPr>
          <a:xfrm>
            <a:off x="6979920" y="4285615"/>
            <a:ext cx="4431665" cy="1322070"/>
          </a:xfrm>
          <a:prstGeom prst="rect">
            <a:avLst/>
          </a:prstGeom>
          <a:noFill/>
        </p:spPr>
        <p:txBody>
          <a:bodyPr wrap="square" rtlCol="0" anchor="t">
            <a:spAutoFit/>
          </a:bodyPr>
          <a:p>
            <a:pPr algn="l">
              <a:buClrTx/>
              <a:buSzTx/>
              <a:buFontTx/>
            </a:pPr>
            <a:r>
              <a:rPr lang="en-US" altLang="zh-CN" sz="2000" dirty="0">
                <a:latin typeface="微软雅黑" panose="020B0503020204020204" charset="-122"/>
                <a:ea typeface="微软雅黑" panose="020B0503020204020204" charset="-122"/>
                <a:cs typeface="微软雅黑" panose="020B0503020204020204" charset="-122"/>
              </a:rPr>
              <a:t>涉及的客户端越多(m)会导致更高的识别精度。</a:t>
            </a:r>
            <a:endParaRPr lang="en-US" altLang="zh-CN" sz="2000" dirty="0">
              <a:latin typeface="微软雅黑" panose="020B0503020204020204" charset="-122"/>
              <a:ea typeface="微软雅黑" panose="020B0503020204020204" charset="-122"/>
              <a:cs typeface="微软雅黑" panose="020B0503020204020204" charset="-122"/>
            </a:endParaRPr>
          </a:p>
          <a:p>
            <a:pPr algn="l">
              <a:buClrTx/>
              <a:buSzTx/>
              <a:buFontTx/>
            </a:pPr>
            <a:r>
              <a:rPr lang="en-US" altLang="zh-CN" sz="2000" dirty="0">
                <a:latin typeface="微软雅黑" panose="020B0503020204020204" charset="-122"/>
                <a:ea typeface="微软雅黑" panose="020B0503020204020204" charset="-122"/>
                <a:cs typeface="微软雅黑" panose="020B0503020204020204" charset="-122"/>
              </a:rPr>
              <a:t>ASTW_FedAVG在大多数情况下都优于FedAVG。</a:t>
            </a:r>
            <a:endParaRPr lang="en-US" altLang="zh-CN"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78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实验</a:t>
            </a:r>
            <a:r>
              <a:rPr lang="zh-CN" altLang="en-US" sz="2400" b="1" dirty="0">
                <a:latin typeface="微软雅黑" panose="020B0503020204020204" charset="-122"/>
                <a:ea typeface="微软雅黑" panose="020B0503020204020204" charset="-122"/>
              </a:rPr>
              <a:t>结果</a:t>
            </a:r>
            <a:endParaRPr lang="zh-CN" altLang="en-US" sz="2400" b="1" dirty="0">
              <a:latin typeface="微软雅黑" panose="020B0503020204020204" charset="-122"/>
              <a:ea typeface="微软雅黑" panose="020B0503020204020204" charset="-122"/>
            </a:endParaRPr>
          </a:p>
        </p:txBody>
      </p:sp>
      <p:sp>
        <p:nvSpPr>
          <p:cNvPr id="4" name="矩形 3"/>
          <p:cNvSpPr/>
          <p:nvPr/>
        </p:nvSpPr>
        <p:spPr>
          <a:xfrm>
            <a:off x="1351807" y="1077030"/>
            <a:ext cx="4754880" cy="39878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第二组实验四个算法在通信成本上的</a:t>
            </a:r>
            <a:r>
              <a:rPr lang="zh-CN" altLang="en-US" sz="2000" dirty="0">
                <a:latin typeface="微软雅黑" panose="020B0503020204020204" charset="-122"/>
                <a:ea typeface="微软雅黑" panose="020B0503020204020204" charset="-122"/>
                <a:cs typeface="微软雅黑" panose="020B0503020204020204" charset="-122"/>
              </a:rPr>
              <a:t>比较</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1069975" y="4038600"/>
            <a:ext cx="5036820" cy="2819400"/>
          </a:xfrm>
          <a:prstGeom prst="rect">
            <a:avLst/>
          </a:prstGeom>
        </p:spPr>
      </p:pic>
      <p:pic>
        <p:nvPicPr>
          <p:cNvPr id="10" name="图片 9"/>
          <p:cNvPicPr>
            <a:picLocks noChangeAspect="1"/>
          </p:cNvPicPr>
          <p:nvPr/>
        </p:nvPicPr>
        <p:blipFill>
          <a:blip r:embed="rId2"/>
          <a:stretch>
            <a:fillRect/>
          </a:stretch>
        </p:blipFill>
        <p:spPr>
          <a:xfrm>
            <a:off x="1069975" y="1475740"/>
            <a:ext cx="9906000" cy="2712720"/>
          </a:xfrm>
          <a:prstGeom prst="rect">
            <a:avLst/>
          </a:prstGeom>
        </p:spPr>
      </p:pic>
      <p:pic>
        <p:nvPicPr>
          <p:cNvPr id="12" name="图片 11"/>
          <p:cNvPicPr>
            <a:picLocks noChangeAspect="1"/>
          </p:cNvPicPr>
          <p:nvPr/>
        </p:nvPicPr>
        <p:blipFill>
          <a:blip r:embed="rId3"/>
          <a:stretch>
            <a:fillRect/>
          </a:stretch>
        </p:blipFill>
        <p:spPr>
          <a:xfrm>
            <a:off x="6355080" y="4188460"/>
            <a:ext cx="4690745" cy="2665730"/>
          </a:xfrm>
          <a:prstGeom prst="rect">
            <a:avLst/>
          </a:prstGeom>
        </p:spPr>
      </p:pic>
    </p:spTree>
  </p:cSld>
  <p:clrMapOvr>
    <a:masterClrMapping/>
  </p:clrMapOvr>
  <p:transition advTm="78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Times New Roman" panose="02020603050405020304" charset="0"/>
                <a:cs typeface="Times New Roman" panose="02020603050405020304" charset="0"/>
              </a:rPr>
              <a:t>Q&amp;A</a:t>
            </a:r>
            <a:endParaRPr lang="en-US" altLang="zh-CN" dirty="0">
              <a:latin typeface="Times New Roman" panose="02020603050405020304" charset="0"/>
              <a:cs typeface="Times New Roman" panose="02020603050405020304" charset="0"/>
            </a:endParaRPr>
          </a:p>
        </p:txBody>
      </p:sp>
      <p:sp>
        <p:nvSpPr>
          <p:cNvPr id="3" name="副标题 2"/>
          <p:cNvSpPr>
            <a:spLocks noGrp="1"/>
          </p:cNvSpPr>
          <p:nvPr>
            <p:ph type="subTitle" idx="1"/>
          </p:nvPr>
        </p:nvSpPr>
        <p:spPr/>
        <p:txBody>
          <a:bodyPr/>
          <a:lstStyle/>
          <a:p>
            <a:r>
              <a:rPr lang="en-US" altLang="zh-CN">
                <a:latin typeface="Times New Roman" panose="02020603050405020304" charset="0"/>
                <a:cs typeface="Times New Roman" panose="02020603050405020304" charset="0"/>
              </a:rPr>
              <a:t>Thanks</a:t>
            </a:r>
            <a:endParaRPr lang="en-US" altLang="zh-CN">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背景知识</a:t>
            </a:r>
            <a:endParaRPr lang="zh-CN" altLang="en-US" sz="2400" b="1" dirty="0">
              <a:latin typeface="微软雅黑" panose="020B0503020204020204" charset="-122"/>
              <a:ea typeface="微软雅黑" panose="020B0503020204020204" charset="-122"/>
            </a:endParaRPr>
          </a:p>
        </p:txBody>
      </p:sp>
      <p:sp>
        <p:nvSpPr>
          <p:cNvPr id="23" name="矩形 22"/>
          <p:cNvSpPr/>
          <p:nvPr/>
        </p:nvSpPr>
        <p:spPr>
          <a:xfrm>
            <a:off x="1181627" y="1207840"/>
            <a:ext cx="6309995" cy="2245360"/>
          </a:xfrm>
          <a:prstGeom prst="rect">
            <a:avLst/>
          </a:prstGeom>
        </p:spPr>
        <p:txBody>
          <a:bodyPr wrap="none">
            <a:spAutoFit/>
          </a:bodyPr>
          <a:lstStyle/>
          <a:p>
            <a:r>
              <a:rPr lang="zh-CN" altLang="en-US" sz="2000" dirty="0">
                <a:latin typeface="微软雅黑" panose="020B0503020204020204" charset="-122"/>
                <a:ea typeface="微软雅黑" panose="020B0503020204020204" charset="-122"/>
                <a:cs typeface="微软雅黑" panose="020B0503020204020204" charset="-122"/>
              </a:rPr>
              <a:t>新的挑战：</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数据不平衡：不同客户端数据量高度</a:t>
            </a:r>
            <a:r>
              <a:rPr lang="zh-CN" altLang="en-US" sz="2000" dirty="0">
                <a:latin typeface="微软雅黑" panose="020B0503020204020204" charset="-122"/>
                <a:ea typeface="微软雅黑" panose="020B0503020204020204" charset="-122"/>
                <a:cs typeface="微软雅黑" panose="020B0503020204020204" charset="-122"/>
              </a:rPr>
              <a:t>不平衡</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2. Non-IID</a:t>
            </a:r>
            <a:r>
              <a:rPr lang="zh-CN" altLang="en-US" sz="2000" dirty="0">
                <a:latin typeface="微软雅黑" panose="020B0503020204020204" charset="-122"/>
                <a:ea typeface="微软雅黑" panose="020B0503020204020204" charset="-122"/>
                <a:cs typeface="微软雅黑" panose="020B0503020204020204" charset="-122"/>
              </a:rPr>
              <a:t>数据</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3.</a:t>
            </a:r>
            <a:r>
              <a:rPr lang="zh-CN" altLang="en-US" sz="2000" dirty="0">
                <a:latin typeface="微软雅黑" panose="020B0503020204020204" charset="-122"/>
                <a:ea typeface="微软雅黑" panose="020B0503020204020204" charset="-122"/>
                <a:cs typeface="微软雅黑" panose="020B0503020204020204" charset="-122"/>
              </a:rPr>
              <a:t>大量分布式数据：客户端很多</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带来大量</a:t>
            </a:r>
            <a:r>
              <a:rPr lang="zh-CN" altLang="en-US" sz="2000" dirty="0">
                <a:latin typeface="微软雅黑" panose="020B0503020204020204" charset="-122"/>
                <a:ea typeface="微软雅黑" panose="020B0503020204020204" charset="-122"/>
                <a:cs typeface="微软雅黑" panose="020B0503020204020204" charset="-122"/>
              </a:rPr>
              <a:t>数据</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4.</a:t>
            </a:r>
            <a:r>
              <a:rPr lang="zh-CN" altLang="en-US" sz="2000" dirty="0">
                <a:latin typeface="微软雅黑" panose="020B0503020204020204" charset="-122"/>
                <a:ea typeface="微软雅黑" panose="020B0503020204020204" charset="-122"/>
                <a:cs typeface="微软雅黑" panose="020B0503020204020204" charset="-122"/>
              </a:rPr>
              <a:t>不</a:t>
            </a:r>
            <a:r>
              <a:rPr lang="zh-CN" altLang="en-US" sz="2000" dirty="0">
                <a:latin typeface="微软雅黑" panose="020B0503020204020204" charset="-122"/>
                <a:ea typeface="微软雅黑" panose="020B0503020204020204" charset="-122"/>
                <a:cs typeface="微软雅黑" panose="020B0503020204020204" charset="-122"/>
              </a:rPr>
              <a:t>可靠的</a:t>
            </a:r>
            <a:r>
              <a:rPr lang="zh-CN" altLang="en-US" sz="2000" dirty="0">
                <a:latin typeface="微软雅黑" panose="020B0503020204020204" charset="-122"/>
                <a:ea typeface="微软雅黑" panose="020B0503020204020204" charset="-122"/>
                <a:cs typeface="微软雅黑" panose="020B0503020204020204" charset="-122"/>
              </a:rPr>
              <a:t>参与客户端</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5.</a:t>
            </a:r>
            <a:r>
              <a:rPr lang="zh-CN" altLang="en-US" sz="2000" dirty="0">
                <a:latin typeface="微软雅黑" panose="020B0503020204020204" charset="-122"/>
                <a:ea typeface="微软雅黑" panose="020B0503020204020204" charset="-122"/>
                <a:cs typeface="微软雅黑" panose="020B0503020204020204" charset="-122"/>
              </a:rPr>
              <a:t>整体性能指标：总通信成本</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（带宽和电池容量</a:t>
            </a:r>
            <a:r>
              <a:rPr lang="zh-CN" altLang="en-US" sz="2000" dirty="0">
                <a:latin typeface="微软雅黑" panose="020B0503020204020204" charset="-122"/>
                <a:ea typeface="微软雅黑" panose="020B0503020204020204" charset="-122"/>
                <a:cs typeface="微软雅黑" panose="020B0503020204020204" charset="-122"/>
              </a:rPr>
              <a:t>有限）</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数据压缩</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重构</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 name="矩形 1"/>
          <p:cNvSpPr/>
          <p:nvPr/>
        </p:nvSpPr>
        <p:spPr>
          <a:xfrm>
            <a:off x="1181627" y="3727520"/>
            <a:ext cx="8917305" cy="39878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受</a:t>
            </a:r>
            <a:r>
              <a:rPr lang="en-US" altLang="zh-CN" sz="2000" dirty="0">
                <a:latin typeface="微软雅黑" panose="020B0503020204020204" charset="-122"/>
                <a:ea typeface="微软雅黑" panose="020B0503020204020204" charset="-122"/>
                <a:cs typeface="微软雅黑" panose="020B0503020204020204" charset="-122"/>
              </a:rPr>
              <a:t>DNN</a:t>
            </a:r>
            <a:r>
              <a:rPr lang="zh-CN" altLang="en-US" sz="2000" dirty="0">
                <a:latin typeface="微软雅黑" panose="020B0503020204020204" charset="-122"/>
                <a:ea typeface="微软雅黑" panose="020B0503020204020204" charset="-122"/>
                <a:cs typeface="微软雅黑" panose="020B0503020204020204" charset="-122"/>
              </a:rPr>
              <a:t>微调的启发，设计了一个针对本地模型更新和聚合的分层异步更新</a:t>
            </a:r>
            <a:r>
              <a:rPr lang="zh-CN" altLang="en-US" sz="2000" dirty="0">
                <a:latin typeface="微软雅黑" panose="020B0503020204020204" charset="-122"/>
                <a:ea typeface="微软雅黑" panose="020B0503020204020204" charset="-122"/>
                <a:cs typeface="微软雅黑" panose="020B0503020204020204" charset="-122"/>
              </a:rPr>
              <a:t>策略</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3" name="矩形 2"/>
          <p:cNvSpPr/>
          <p:nvPr/>
        </p:nvSpPr>
        <p:spPr>
          <a:xfrm>
            <a:off x="1181627" y="4462215"/>
            <a:ext cx="4754880" cy="39878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以异步的方式处理来自浅层和深层的</a:t>
            </a:r>
            <a:r>
              <a:rPr lang="zh-CN" altLang="en-US" sz="2000" dirty="0">
                <a:latin typeface="微软雅黑" panose="020B0503020204020204" charset="-122"/>
                <a:ea typeface="微软雅黑" panose="020B0503020204020204" charset="-122"/>
                <a:cs typeface="微软雅黑" panose="020B0503020204020204" charset="-122"/>
              </a:rPr>
              <a:t>参数</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1181627" y="5196910"/>
            <a:ext cx="6607810" cy="39878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提出时间加权聚合策略</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整合之前训练过的局部模型的</a:t>
            </a:r>
            <a:r>
              <a:rPr lang="zh-CN" altLang="en-US" sz="2000" dirty="0">
                <a:latin typeface="微软雅黑" panose="020B0503020204020204" charset="-122"/>
                <a:ea typeface="微软雅黑" panose="020B0503020204020204" charset="-122"/>
                <a:cs typeface="微软雅黑" panose="020B0503020204020204" charset="-122"/>
              </a:rPr>
              <a:t>信息</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78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分层异步模型</a:t>
            </a:r>
            <a:r>
              <a:rPr lang="zh-CN" altLang="en-US" sz="2400" b="1" dirty="0">
                <a:latin typeface="微软雅黑" panose="020B0503020204020204" charset="-122"/>
                <a:ea typeface="微软雅黑" panose="020B0503020204020204" charset="-122"/>
              </a:rPr>
              <a:t>更新</a:t>
            </a:r>
            <a:endParaRPr lang="zh-CN" altLang="en-US" sz="2400" b="1" dirty="0">
              <a:latin typeface="微软雅黑" panose="020B0503020204020204" charset="-122"/>
              <a:ea typeface="微软雅黑" panose="020B0503020204020204" charset="-122"/>
            </a:endParaRPr>
          </a:p>
        </p:txBody>
      </p:sp>
      <p:sp>
        <p:nvSpPr>
          <p:cNvPr id="23" name="矩形 22"/>
          <p:cNvSpPr/>
          <p:nvPr/>
        </p:nvSpPr>
        <p:spPr>
          <a:xfrm>
            <a:off x="1516907" y="1272610"/>
            <a:ext cx="6377305" cy="398780"/>
          </a:xfrm>
          <a:prstGeom prst="rect">
            <a:avLst/>
          </a:prstGeom>
        </p:spPr>
        <p:txBody>
          <a:bodyPr wrap="none">
            <a:spAutoFit/>
          </a:bodyPr>
          <a:lstStyle/>
          <a:p>
            <a:r>
              <a:rPr lang="en-US" altLang="zh-CN" sz="2000" dirty="0">
                <a:latin typeface="微软雅黑" panose="020B0503020204020204" charset="-122"/>
                <a:ea typeface="微软雅黑" panose="020B0503020204020204" charset="-122"/>
                <a:cs typeface="微软雅黑" panose="020B0503020204020204" charset="-122"/>
              </a:rPr>
              <a:t>DNN</a:t>
            </a:r>
            <a:r>
              <a:rPr lang="zh-CN" altLang="en-US" sz="2000" dirty="0">
                <a:latin typeface="微软雅黑" panose="020B0503020204020204" charset="-122"/>
                <a:ea typeface="微软雅黑" panose="020B0503020204020204" charset="-122"/>
                <a:cs typeface="微软雅黑" panose="020B0503020204020204" charset="-122"/>
              </a:rPr>
              <a:t>中浅层</a:t>
            </a:r>
            <a:r>
              <a:rPr lang="zh-CN" altLang="en-US" sz="2000" dirty="0">
                <a:latin typeface="微软雅黑" panose="020B0503020204020204" charset="-122"/>
                <a:ea typeface="微软雅黑" panose="020B0503020204020204" charset="-122"/>
                <a:cs typeface="微软雅黑" panose="020B0503020204020204" charset="-122"/>
              </a:rPr>
              <a:t>会学习适用于不同任务和数据集的一般</a:t>
            </a:r>
            <a:r>
              <a:rPr lang="zh-CN" altLang="en-US" sz="2000" dirty="0">
                <a:latin typeface="微软雅黑" panose="020B0503020204020204" charset="-122"/>
                <a:ea typeface="微软雅黑" panose="020B0503020204020204" charset="-122"/>
                <a:cs typeface="微软雅黑" panose="020B0503020204020204" charset="-122"/>
              </a:rPr>
              <a:t>特征</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4" name="矩形 3"/>
          <p:cNvSpPr/>
          <p:nvPr/>
        </p:nvSpPr>
        <p:spPr>
          <a:xfrm>
            <a:off x="1516907" y="1834585"/>
            <a:ext cx="6885305" cy="398780"/>
          </a:xfrm>
          <a:prstGeom prst="rect">
            <a:avLst/>
          </a:prstGeom>
        </p:spPr>
        <p:txBody>
          <a:bodyPr wrap="none">
            <a:spAutoFit/>
          </a:bodyPr>
          <a:p>
            <a:r>
              <a:rPr lang="en-US" altLang="zh-CN" sz="2000" dirty="0">
                <a:latin typeface="微软雅黑" panose="020B0503020204020204" charset="-122"/>
                <a:ea typeface="微软雅黑" panose="020B0503020204020204" charset="-122"/>
                <a:cs typeface="微软雅黑" panose="020B0503020204020204" charset="-122"/>
              </a:rPr>
              <a:t>DNN</a:t>
            </a:r>
            <a:r>
              <a:rPr lang="zh-CN" altLang="en-US" sz="2000" dirty="0">
                <a:latin typeface="微软雅黑" panose="020B0503020204020204" charset="-122"/>
                <a:ea typeface="微软雅黑" panose="020B0503020204020204" charset="-122"/>
                <a:cs typeface="微软雅黑" panose="020B0503020204020204" charset="-122"/>
              </a:rPr>
              <a:t>中深层会学习特定数据集相关的特殊特征（</a:t>
            </a:r>
            <a:r>
              <a:rPr lang="zh-CN" altLang="en-US" sz="2000" dirty="0">
                <a:latin typeface="微软雅黑" panose="020B0503020204020204" charset="-122"/>
                <a:ea typeface="微软雅黑" panose="020B0503020204020204" charset="-122"/>
                <a:cs typeface="微软雅黑" panose="020B0503020204020204" charset="-122"/>
              </a:rPr>
              <a:t>大量参数）</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1181627" y="2331790"/>
            <a:ext cx="6278880" cy="39878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浅层中相对较少的参数数量对于全局模型的性能</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更关键</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22" name="左大括号 21"/>
          <p:cNvSpPr/>
          <p:nvPr/>
        </p:nvSpPr>
        <p:spPr>
          <a:xfrm>
            <a:off x="1325880" y="1334770"/>
            <a:ext cx="191135" cy="83629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p>
            <a:pPr algn="ctr"/>
            <a:endParaRPr lang="zh-CN" altLang="en-US"/>
          </a:p>
        </p:txBody>
      </p:sp>
      <p:sp>
        <p:nvSpPr>
          <p:cNvPr id="6" name="左箭头 5"/>
          <p:cNvSpPr/>
          <p:nvPr/>
        </p:nvSpPr>
        <p:spPr>
          <a:xfrm rot="10800000">
            <a:off x="7460615" y="2493010"/>
            <a:ext cx="520065" cy="755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矩形 13"/>
          <p:cNvSpPr/>
          <p:nvPr/>
        </p:nvSpPr>
        <p:spPr>
          <a:xfrm>
            <a:off x="8066932" y="2331790"/>
            <a:ext cx="2722880" cy="39878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浅层参数更新</a:t>
            </a:r>
            <a:r>
              <a:rPr lang="zh-CN" altLang="en-US" sz="2000" dirty="0">
                <a:latin typeface="微软雅黑" panose="020B0503020204020204" charset="-122"/>
                <a:ea typeface="微软雅黑" panose="020B0503020204020204" charset="-122"/>
                <a:cs typeface="微软雅黑" panose="020B0503020204020204" charset="-122"/>
              </a:rPr>
              <a:t>更加频繁</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 name="下箭头 14"/>
          <p:cNvSpPr/>
          <p:nvPr/>
        </p:nvSpPr>
        <p:spPr>
          <a:xfrm>
            <a:off x="9390380" y="2730500"/>
            <a:ext cx="75565" cy="3244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矩形 15"/>
          <p:cNvSpPr/>
          <p:nvPr/>
        </p:nvSpPr>
        <p:spPr>
          <a:xfrm>
            <a:off x="6796932" y="3163005"/>
            <a:ext cx="3992880" cy="39878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模型浅层和深层参数可以异步</a:t>
            </a:r>
            <a:r>
              <a:rPr lang="zh-CN" altLang="en-US" sz="2000" dirty="0">
                <a:latin typeface="微软雅黑" panose="020B0503020204020204" charset="-122"/>
                <a:ea typeface="微软雅黑" panose="020B0503020204020204" charset="-122"/>
                <a:cs typeface="微软雅黑" panose="020B0503020204020204" charset="-122"/>
              </a:rPr>
              <a:t>更新</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7" name="矩形 16"/>
          <p:cNvSpPr/>
          <p:nvPr/>
        </p:nvSpPr>
        <p:spPr>
          <a:xfrm>
            <a:off x="1181627" y="3163005"/>
            <a:ext cx="4500880" cy="39878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减少服务端和客户端之间发送</a:t>
            </a:r>
            <a:r>
              <a:rPr lang="zh-CN" altLang="en-US" sz="2000" dirty="0">
                <a:latin typeface="微软雅黑" panose="020B0503020204020204" charset="-122"/>
                <a:ea typeface="微软雅黑" panose="020B0503020204020204" charset="-122"/>
                <a:cs typeface="微软雅黑" panose="020B0503020204020204" charset="-122"/>
              </a:rPr>
              <a:t>的数据量</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8" name="左箭头 17"/>
          <p:cNvSpPr/>
          <p:nvPr/>
        </p:nvSpPr>
        <p:spPr>
          <a:xfrm>
            <a:off x="5935980" y="3324225"/>
            <a:ext cx="607060" cy="755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1"/>
          <a:stretch>
            <a:fillRect/>
          </a:stretch>
        </p:blipFill>
        <p:spPr>
          <a:xfrm>
            <a:off x="1181735" y="3772535"/>
            <a:ext cx="4434840" cy="2446020"/>
          </a:xfrm>
          <a:prstGeom prst="rect">
            <a:avLst/>
          </a:prstGeom>
        </p:spPr>
      </p:pic>
      <p:sp>
        <p:nvSpPr>
          <p:cNvPr id="3" name="矩形 2"/>
          <p:cNvSpPr/>
          <p:nvPr/>
        </p:nvSpPr>
        <p:spPr>
          <a:xfrm>
            <a:off x="5935872" y="3854520"/>
            <a:ext cx="2837180" cy="101473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假设全局训练轮次为</a:t>
            </a:r>
            <a:r>
              <a:rPr lang="en-US" altLang="zh-CN" sz="2000" dirty="0">
                <a:latin typeface="微软雅黑" panose="020B0503020204020204" charset="-122"/>
                <a:ea typeface="微软雅黑" panose="020B0503020204020204" charset="-122"/>
                <a:cs typeface="微软雅黑" panose="020B0503020204020204" charset="-122"/>
              </a:rPr>
              <a:t>T</a:t>
            </a:r>
            <a:endParaRPr lang="en-US" altLang="zh-CN" sz="2000" dirty="0">
              <a:latin typeface="微软雅黑" panose="020B0503020204020204" charset="-122"/>
              <a:ea typeface="微软雅黑" panose="020B0503020204020204" charset="-122"/>
              <a:cs typeface="微软雅黑" panose="020B0503020204020204" charset="-122"/>
            </a:endParaRPr>
          </a:p>
          <a:p>
            <a:r>
              <a:rPr lang="zh-CN" altLang="en-US" sz="2000" dirty="0">
                <a:latin typeface="微软雅黑" panose="020B0503020204020204" charset="-122"/>
                <a:ea typeface="微软雅黑" panose="020B0503020204020204" charset="-122"/>
                <a:cs typeface="微软雅黑" panose="020B0503020204020204" charset="-122"/>
              </a:rPr>
              <a:t>对于</a:t>
            </a:r>
            <a:r>
              <a:rPr lang="en-US" altLang="zh-CN" sz="2000" dirty="0">
                <a:latin typeface="微软雅黑" panose="020B0503020204020204" charset="-122"/>
                <a:ea typeface="微软雅黑" panose="020B0503020204020204" charset="-122"/>
                <a:cs typeface="微软雅黑" panose="020B0503020204020204" charset="-122"/>
              </a:rPr>
              <a:t>Wg</a:t>
            </a:r>
            <a:r>
              <a:rPr lang="zh-CN" altLang="en-US" sz="2000" dirty="0">
                <a:latin typeface="微软雅黑" panose="020B0503020204020204" charset="-122"/>
                <a:ea typeface="微软雅黑" panose="020B0503020204020204" charset="-122"/>
                <a:cs typeface="微软雅黑" panose="020B0503020204020204" charset="-122"/>
              </a:rPr>
              <a:t>每轮都</a:t>
            </a:r>
            <a:r>
              <a:rPr lang="zh-CN" altLang="en-US" sz="2000" dirty="0">
                <a:latin typeface="微软雅黑" panose="020B0503020204020204" charset="-122"/>
                <a:ea typeface="微软雅黑" panose="020B0503020204020204" charset="-122"/>
                <a:cs typeface="微软雅黑" panose="020B0503020204020204" charset="-122"/>
              </a:rPr>
              <a:t>更新</a:t>
            </a:r>
            <a:endParaRPr lang="zh-CN" altLang="en-US" sz="2000" dirty="0">
              <a:latin typeface="微软雅黑" panose="020B0503020204020204" charset="-122"/>
              <a:ea typeface="微软雅黑" panose="020B0503020204020204" charset="-122"/>
              <a:cs typeface="微软雅黑" panose="020B0503020204020204" charset="-122"/>
            </a:endParaRPr>
          </a:p>
          <a:p>
            <a:r>
              <a:rPr lang="zh-CN" altLang="en-US" sz="2000" dirty="0">
                <a:latin typeface="微软雅黑" panose="020B0503020204020204" charset="-122"/>
                <a:ea typeface="微软雅黑" panose="020B0503020204020204" charset="-122"/>
                <a:cs typeface="微软雅黑" panose="020B0503020204020204" charset="-122"/>
              </a:rPr>
              <a:t>对于</a:t>
            </a:r>
            <a:r>
              <a:rPr lang="en-US" altLang="zh-CN" sz="2000" dirty="0">
                <a:latin typeface="微软雅黑" panose="020B0503020204020204" charset="-122"/>
                <a:ea typeface="微软雅黑" panose="020B0503020204020204" charset="-122"/>
                <a:cs typeface="微软雅黑" panose="020B0503020204020204" charset="-122"/>
              </a:rPr>
              <a:t>Ws</a:t>
            </a:r>
            <a:r>
              <a:rPr lang="zh-CN" altLang="en-US" sz="2000" dirty="0">
                <a:latin typeface="微软雅黑" panose="020B0503020204020204" charset="-122"/>
                <a:ea typeface="微软雅黑" panose="020B0503020204020204" charset="-122"/>
                <a:cs typeface="微软雅黑" panose="020B0503020204020204" charset="-122"/>
              </a:rPr>
              <a:t>更新</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轮</a:t>
            </a:r>
            <a:r>
              <a:rPr lang="en-US" altLang="zh-CN" sz="2000" dirty="0">
                <a:latin typeface="微软雅黑" panose="020B0503020204020204" charset="-122"/>
                <a:ea typeface="微软雅黑" panose="020B0503020204020204" charset="-122"/>
                <a:cs typeface="微软雅黑" panose="020B0503020204020204" charset="-122"/>
              </a:rPr>
              <a:t> &lt; T</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8" name="图片 7"/>
          <p:cNvPicPr>
            <a:picLocks noChangeAspect="1"/>
          </p:cNvPicPr>
          <p:nvPr/>
        </p:nvPicPr>
        <p:blipFill>
          <a:blip r:embed="rId2"/>
          <a:stretch>
            <a:fillRect/>
          </a:stretch>
        </p:blipFill>
        <p:spPr>
          <a:xfrm>
            <a:off x="7460615" y="4491355"/>
            <a:ext cx="433070" cy="376555"/>
          </a:xfrm>
          <a:prstGeom prst="rect">
            <a:avLst/>
          </a:prstGeom>
        </p:spPr>
      </p:pic>
    </p:spTree>
  </p:cSld>
  <p:clrMapOvr>
    <a:masterClrMapping/>
  </p:clrMapOvr>
  <p:transition advTm="781"/>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sym typeface="+mn-ea"/>
              </a:rPr>
              <a:t>分层异步模型更新</a:t>
            </a:r>
            <a:endParaRPr lang="zh-CN" altLang="en-US" sz="2400" b="1" dirty="0">
              <a:latin typeface="微软雅黑" panose="020B0503020204020204" charset="-122"/>
              <a:ea typeface="微软雅黑" panose="020B0503020204020204" charset="-122"/>
            </a:endParaRPr>
          </a:p>
        </p:txBody>
      </p:sp>
      <p:pic>
        <p:nvPicPr>
          <p:cNvPr id="2" name="图片 1"/>
          <p:cNvPicPr>
            <a:picLocks noChangeAspect="1"/>
          </p:cNvPicPr>
          <p:nvPr>
            <p:custDataLst>
              <p:tags r:id="rId1"/>
            </p:custDataLst>
          </p:nvPr>
        </p:nvPicPr>
        <p:blipFill>
          <a:blip r:embed="rId2"/>
          <a:stretch>
            <a:fillRect/>
          </a:stretch>
        </p:blipFill>
        <p:spPr>
          <a:xfrm>
            <a:off x="94615" y="1219835"/>
            <a:ext cx="6135370" cy="5083175"/>
          </a:xfrm>
          <a:prstGeom prst="rect">
            <a:avLst/>
          </a:prstGeom>
        </p:spPr>
      </p:pic>
      <p:pic>
        <p:nvPicPr>
          <p:cNvPr id="3" name="图片 2"/>
          <p:cNvPicPr>
            <a:picLocks noChangeAspect="1"/>
          </p:cNvPicPr>
          <p:nvPr/>
        </p:nvPicPr>
        <p:blipFill>
          <a:blip r:embed="rId3"/>
          <a:stretch>
            <a:fillRect/>
          </a:stretch>
        </p:blipFill>
        <p:spPr>
          <a:xfrm>
            <a:off x="6229985" y="1466215"/>
            <a:ext cx="5922645" cy="4836795"/>
          </a:xfrm>
          <a:prstGeom prst="rect">
            <a:avLst/>
          </a:prstGeom>
        </p:spPr>
      </p:pic>
    </p:spTree>
  </p:cSld>
  <p:clrMapOvr>
    <a:masterClrMapping/>
  </p:clrMapOvr>
  <p:transition advTm="78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时间加权</a:t>
            </a:r>
            <a:r>
              <a:rPr lang="zh-CN" altLang="en-US" sz="2400" b="1" dirty="0">
                <a:latin typeface="微软雅黑" panose="020B0503020204020204" charset="-122"/>
                <a:ea typeface="微软雅黑" panose="020B0503020204020204" charset="-122"/>
              </a:rPr>
              <a:t>聚合</a:t>
            </a:r>
            <a:endParaRPr lang="zh-CN" altLang="en-US" sz="2400" b="1" dirty="0">
              <a:latin typeface="微软雅黑" panose="020B0503020204020204" charset="-122"/>
              <a:ea typeface="微软雅黑" panose="020B0503020204020204" charset="-122"/>
            </a:endParaRPr>
          </a:p>
        </p:txBody>
      </p:sp>
      <p:sp>
        <p:nvSpPr>
          <p:cNvPr id="23" name="矩形 22"/>
          <p:cNvSpPr/>
          <p:nvPr/>
        </p:nvSpPr>
        <p:spPr>
          <a:xfrm>
            <a:off x="1408322" y="1044645"/>
            <a:ext cx="6532880" cy="398780"/>
          </a:xfrm>
          <a:prstGeom prst="rect">
            <a:avLst/>
          </a:prstGeom>
        </p:spPr>
        <p:txBody>
          <a:bodyPr wrap="none">
            <a:spAutoFit/>
          </a:bodyPr>
          <a:lstStyle/>
          <a:p>
            <a:r>
              <a:rPr lang="zh-CN" altLang="en-US" sz="2000" dirty="0">
                <a:latin typeface="微软雅黑" panose="020B0503020204020204" charset="-122"/>
                <a:ea typeface="微软雅黑" panose="020B0503020204020204" charset="-122"/>
                <a:cs typeface="微软雅黑" panose="020B0503020204020204" charset="-122"/>
              </a:rPr>
              <a:t>传统聚合策略：</a:t>
            </a:r>
            <a:r>
              <a:rPr lang="en-US" altLang="zh-CN" sz="2000" dirty="0">
                <a:latin typeface="微软雅黑" panose="020B0503020204020204" charset="-122"/>
                <a:ea typeface="微软雅黑" panose="020B0503020204020204" charset="-122"/>
                <a:cs typeface="微软雅黑" panose="020B0503020204020204" charset="-122"/>
              </a:rPr>
              <a:t>nk</a:t>
            </a:r>
            <a:r>
              <a:rPr lang="zh-CN" altLang="en-US" sz="2000" dirty="0">
                <a:latin typeface="微软雅黑" panose="020B0503020204020204" charset="-122"/>
                <a:ea typeface="微软雅黑" panose="020B0503020204020204" charset="-122"/>
                <a:cs typeface="微软雅黑" panose="020B0503020204020204" charset="-122"/>
              </a:rPr>
              <a:t>越大</a:t>
            </a:r>
            <a:r>
              <a:rPr lang="en-US" altLang="zh-CN" sz="2000" dirty="0">
                <a:latin typeface="微软雅黑" panose="020B0503020204020204" charset="-122"/>
                <a:ea typeface="微软雅黑" panose="020B0503020204020204" charset="-122"/>
                <a:cs typeface="微软雅黑" panose="020B0503020204020204" charset="-122"/>
              </a:rPr>
              <a:t> k</a:t>
            </a:r>
            <a:r>
              <a:rPr lang="zh-CN" altLang="en-US" sz="2000" dirty="0">
                <a:latin typeface="微软雅黑" panose="020B0503020204020204" charset="-122"/>
                <a:ea typeface="微软雅黑" panose="020B0503020204020204" charset="-122"/>
                <a:cs typeface="微软雅黑" panose="020B0503020204020204" charset="-122"/>
              </a:rPr>
              <a:t>本地节点对中心模型的贡献</a:t>
            </a:r>
            <a:r>
              <a:rPr lang="zh-CN" altLang="en-US" sz="2000" dirty="0">
                <a:latin typeface="微软雅黑" panose="020B0503020204020204" charset="-122"/>
                <a:ea typeface="微软雅黑" panose="020B0503020204020204" charset="-122"/>
                <a:cs typeface="微软雅黑" panose="020B0503020204020204" charset="-122"/>
              </a:rPr>
              <a:t>越大</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9" name="图片 8"/>
          <p:cNvPicPr>
            <a:picLocks noChangeAspect="1"/>
          </p:cNvPicPr>
          <p:nvPr/>
        </p:nvPicPr>
        <p:blipFill>
          <a:blip r:embed="rId1"/>
          <a:stretch>
            <a:fillRect/>
          </a:stretch>
        </p:blipFill>
        <p:spPr>
          <a:xfrm>
            <a:off x="773430" y="2228850"/>
            <a:ext cx="5833110" cy="4138295"/>
          </a:xfrm>
          <a:prstGeom prst="rect">
            <a:avLst/>
          </a:prstGeom>
        </p:spPr>
      </p:pic>
      <p:pic>
        <p:nvPicPr>
          <p:cNvPr id="10" name="图片 9"/>
          <p:cNvPicPr>
            <a:picLocks noChangeAspect="1"/>
          </p:cNvPicPr>
          <p:nvPr/>
        </p:nvPicPr>
        <p:blipFill>
          <a:blip r:embed="rId2"/>
          <a:stretch>
            <a:fillRect/>
          </a:stretch>
        </p:blipFill>
        <p:spPr>
          <a:xfrm>
            <a:off x="6606540" y="2366645"/>
            <a:ext cx="5473065" cy="4000500"/>
          </a:xfrm>
          <a:prstGeom prst="rect">
            <a:avLst/>
          </a:prstGeom>
        </p:spPr>
      </p:pic>
      <p:sp>
        <p:nvSpPr>
          <p:cNvPr id="11" name="矩形 10"/>
          <p:cNvSpPr/>
          <p:nvPr/>
        </p:nvSpPr>
        <p:spPr>
          <a:xfrm>
            <a:off x="1408322" y="1518990"/>
            <a:ext cx="1960880" cy="39878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时间加权</a:t>
            </a:r>
            <a:r>
              <a:rPr lang="zh-CN" altLang="en-US" sz="2000" dirty="0">
                <a:latin typeface="微软雅黑" panose="020B0503020204020204" charset="-122"/>
                <a:ea typeface="微软雅黑" panose="020B0503020204020204" charset="-122"/>
                <a:cs typeface="微软雅黑" panose="020B0503020204020204" charset="-122"/>
              </a:rPr>
              <a:t>聚合：</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12" name="图片 11"/>
          <p:cNvPicPr>
            <a:picLocks noChangeAspect="1"/>
          </p:cNvPicPr>
          <p:nvPr/>
        </p:nvPicPr>
        <p:blipFill>
          <a:blip r:embed="rId3"/>
          <a:stretch>
            <a:fillRect/>
          </a:stretch>
        </p:blipFill>
        <p:spPr>
          <a:xfrm>
            <a:off x="3329940" y="1443355"/>
            <a:ext cx="3276600" cy="693420"/>
          </a:xfrm>
          <a:prstGeom prst="rect">
            <a:avLst/>
          </a:prstGeom>
        </p:spPr>
      </p:pic>
    </p:spTree>
  </p:cSld>
  <p:clrMapOvr>
    <a:masterClrMapping/>
  </p:clrMapOvr>
  <p:transition advTm="78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整体</a:t>
            </a:r>
            <a:r>
              <a:rPr lang="zh-CN" altLang="en-US" sz="2400" b="1" dirty="0">
                <a:latin typeface="微软雅黑" panose="020B0503020204020204" charset="-122"/>
                <a:ea typeface="微软雅黑" panose="020B0503020204020204" charset="-122"/>
              </a:rPr>
              <a:t>框架</a:t>
            </a:r>
            <a:endParaRPr lang="zh-CN" altLang="en-US" sz="2400" b="1"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1042035" y="1151255"/>
            <a:ext cx="10682605" cy="5598795"/>
          </a:xfrm>
          <a:prstGeom prst="rect">
            <a:avLst/>
          </a:prstGeom>
        </p:spPr>
      </p:pic>
    </p:spTree>
  </p:cSld>
  <p:clrMapOvr>
    <a:masterClrMapping/>
  </p:clrMapOvr>
  <p:transition advTm="78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算法</a:t>
            </a:r>
            <a:r>
              <a:rPr lang="zh-CN" altLang="en-US" sz="2400" b="1" dirty="0">
                <a:latin typeface="微软雅黑" panose="020B0503020204020204" charset="-122"/>
                <a:ea typeface="微软雅黑" panose="020B0503020204020204" charset="-122"/>
              </a:rPr>
              <a:t>流程</a:t>
            </a:r>
            <a:endParaRPr lang="zh-CN" altLang="en-US" sz="2400" b="1"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911225" y="1082040"/>
            <a:ext cx="5716270" cy="5451475"/>
          </a:xfrm>
          <a:prstGeom prst="rect">
            <a:avLst/>
          </a:prstGeom>
        </p:spPr>
      </p:pic>
      <p:pic>
        <p:nvPicPr>
          <p:cNvPr id="5" name="图片 4"/>
          <p:cNvPicPr>
            <a:picLocks noChangeAspect="1"/>
          </p:cNvPicPr>
          <p:nvPr/>
        </p:nvPicPr>
        <p:blipFill>
          <a:blip r:embed="rId2"/>
          <a:stretch>
            <a:fillRect/>
          </a:stretch>
        </p:blipFill>
        <p:spPr>
          <a:xfrm>
            <a:off x="6627495" y="1181100"/>
            <a:ext cx="5586095" cy="3844290"/>
          </a:xfrm>
          <a:prstGeom prst="rect">
            <a:avLst/>
          </a:prstGeom>
        </p:spPr>
      </p:pic>
      <p:sp>
        <p:nvSpPr>
          <p:cNvPr id="6" name="矩形 5"/>
          <p:cNvSpPr/>
          <p:nvPr/>
        </p:nvSpPr>
        <p:spPr>
          <a:xfrm>
            <a:off x="1301750" y="1779270"/>
            <a:ext cx="3710940" cy="12915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矩形 10"/>
          <p:cNvSpPr/>
          <p:nvPr/>
        </p:nvSpPr>
        <p:spPr>
          <a:xfrm>
            <a:off x="5012582" y="2225745"/>
            <a:ext cx="944880" cy="39878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初始化</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1659890" y="3342005"/>
            <a:ext cx="4069080" cy="129095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6821062" y="5025460"/>
            <a:ext cx="4824730" cy="706755"/>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设置多少个轮次进行一次深层网络的更新</a:t>
            </a:r>
            <a:endParaRPr lang="zh-CN" altLang="en-US" sz="2000" dirty="0">
              <a:latin typeface="微软雅黑" panose="020B0503020204020204" charset="-122"/>
              <a:ea typeface="微软雅黑" panose="020B0503020204020204" charset="-122"/>
              <a:cs typeface="微软雅黑" panose="020B0503020204020204" charset="-122"/>
            </a:endParaRPr>
          </a:p>
          <a:p>
            <a:r>
              <a:rPr lang="zh-CN" altLang="en-US" sz="2000" dirty="0">
                <a:latin typeface="微软雅黑" panose="020B0503020204020204" charset="-122"/>
                <a:ea typeface="微软雅黑" panose="020B0503020204020204" charset="-122"/>
                <a:cs typeface="微软雅黑" panose="020B0503020204020204" charset="-122"/>
              </a:rPr>
              <a:t>这个例子是</a:t>
            </a:r>
            <a:r>
              <a:rPr lang="en-US" altLang="zh-CN" sz="2000" dirty="0">
                <a:latin typeface="微软雅黑" panose="020B0503020204020204" charset="-122"/>
                <a:ea typeface="微软雅黑" panose="020B0503020204020204" charset="-122"/>
                <a:cs typeface="微软雅黑" panose="020B0503020204020204" charset="-122"/>
              </a:rPr>
              <a:t> t = ...15 ... 26 27 28 29 30 ...</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0" name="矩形 9"/>
          <p:cNvSpPr/>
          <p:nvPr/>
        </p:nvSpPr>
        <p:spPr>
          <a:xfrm>
            <a:off x="7486650" y="2419350"/>
            <a:ext cx="3884930" cy="108521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ransition advTm="78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算法</a:t>
            </a:r>
            <a:r>
              <a:rPr lang="zh-CN" altLang="en-US" sz="2400" b="1" dirty="0">
                <a:latin typeface="微软雅黑" panose="020B0503020204020204" charset="-122"/>
                <a:ea typeface="微软雅黑" panose="020B0503020204020204" charset="-122"/>
              </a:rPr>
              <a:t>流程</a:t>
            </a:r>
            <a:endParaRPr lang="zh-CN" altLang="en-US" sz="2400" b="1"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1"/>
          <a:stretch>
            <a:fillRect/>
          </a:stretch>
        </p:blipFill>
        <p:spPr>
          <a:xfrm>
            <a:off x="1246505" y="1044575"/>
            <a:ext cx="6043930" cy="5550535"/>
          </a:xfrm>
          <a:prstGeom prst="rect">
            <a:avLst/>
          </a:prstGeom>
        </p:spPr>
      </p:pic>
      <p:sp>
        <p:nvSpPr>
          <p:cNvPr id="3" name="矩形 2"/>
          <p:cNvSpPr/>
          <p:nvPr/>
        </p:nvSpPr>
        <p:spPr>
          <a:xfrm>
            <a:off x="4076700" y="1431925"/>
            <a:ext cx="1161415" cy="34734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290327" y="1531055"/>
            <a:ext cx="2553335" cy="132207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客户端的索引</a:t>
            </a:r>
            <a:r>
              <a:rPr lang="en-US" altLang="zh-CN" sz="2000" dirty="0">
                <a:latin typeface="微软雅黑" panose="020B0503020204020204" charset="-122"/>
                <a:ea typeface="微软雅黑" panose="020B0503020204020204" charset="-122"/>
                <a:cs typeface="微软雅黑" panose="020B0503020204020204" charset="-122"/>
              </a:rPr>
              <a:t> </a:t>
            </a:r>
            <a:endParaRPr lang="en-US" altLang="zh-CN"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w</a:t>
            </a:r>
            <a:r>
              <a:rPr lang="zh-CN" altLang="en-US" sz="2000" dirty="0">
                <a:latin typeface="微软雅黑" panose="020B0503020204020204" charset="-122"/>
                <a:ea typeface="微软雅黑" panose="020B0503020204020204" charset="-122"/>
                <a:cs typeface="微软雅黑" panose="020B0503020204020204" charset="-122"/>
              </a:rPr>
              <a:t>下载的全局模型</a:t>
            </a:r>
            <a:endParaRPr lang="en-US" altLang="zh-CN"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flag true </a:t>
            </a:r>
            <a:r>
              <a:rPr lang="zh-CN" altLang="en-US" sz="2000" dirty="0">
                <a:latin typeface="微软雅黑" panose="020B0503020204020204" charset="-122"/>
                <a:ea typeface="微软雅黑" panose="020B0503020204020204" charset="-122"/>
                <a:cs typeface="微软雅黑" panose="020B0503020204020204" charset="-122"/>
              </a:rPr>
              <a:t>更新所有层</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       flase</a:t>
            </a:r>
            <a:r>
              <a:rPr lang="zh-CN" altLang="en-US" sz="2000" dirty="0">
                <a:latin typeface="微软雅黑" panose="020B0503020204020204" charset="-122"/>
                <a:ea typeface="微软雅黑" panose="020B0503020204020204" charset="-122"/>
                <a:cs typeface="微软雅黑" panose="020B0503020204020204" charset="-122"/>
              </a:rPr>
              <a:t>浅层</a:t>
            </a: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advTm="78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838200" y="583887"/>
            <a:ext cx="4648200" cy="460375"/>
          </a:xfrm>
          <a:prstGeom prst="rect">
            <a:avLst/>
          </a:prstGeom>
          <a:noFill/>
        </p:spPr>
        <p:txBody>
          <a:bodyPr wrap="square" rtlCol="0">
            <a:spAutoFit/>
          </a:bodyPr>
          <a:lstStyle/>
          <a:p>
            <a:r>
              <a:rPr lang="zh-CN" altLang="en-US" sz="2400" b="1" dirty="0">
                <a:latin typeface="微软雅黑" panose="020B0503020204020204" charset="-122"/>
                <a:ea typeface="微软雅黑" panose="020B0503020204020204" charset="-122"/>
              </a:rPr>
              <a:t>实验设置</a:t>
            </a:r>
            <a:endParaRPr lang="zh-CN" altLang="en-US" sz="2400" b="1" dirty="0">
              <a:latin typeface="微软雅黑" panose="020B0503020204020204" charset="-122"/>
              <a:ea typeface="微软雅黑" panose="020B0503020204020204" charset="-122"/>
            </a:endParaRPr>
          </a:p>
        </p:txBody>
      </p:sp>
      <p:sp>
        <p:nvSpPr>
          <p:cNvPr id="4" name="矩形 3"/>
          <p:cNvSpPr/>
          <p:nvPr/>
        </p:nvSpPr>
        <p:spPr>
          <a:xfrm>
            <a:off x="1408957" y="1162120"/>
            <a:ext cx="4954270" cy="39878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使用两种流行的</a:t>
            </a:r>
            <a:r>
              <a:rPr lang="en-US" altLang="zh-CN" sz="2000" dirty="0">
                <a:latin typeface="微软雅黑" panose="020B0503020204020204" charset="-122"/>
                <a:ea typeface="微软雅黑" panose="020B0503020204020204" charset="-122"/>
                <a:cs typeface="微软雅黑" panose="020B0503020204020204" charset="-122"/>
              </a:rPr>
              <a:t>DNN</a:t>
            </a:r>
            <a:r>
              <a:rPr lang="zh-CN" altLang="en-US" sz="2000" dirty="0">
                <a:latin typeface="微软雅黑" panose="020B0503020204020204" charset="-122"/>
                <a:ea typeface="微软雅黑" panose="020B0503020204020204" charset="-122"/>
                <a:cs typeface="微软雅黑" panose="020B0503020204020204" charset="-122"/>
              </a:rPr>
              <a:t>模型：</a:t>
            </a:r>
            <a:r>
              <a:rPr lang="en-US" altLang="zh-CN" sz="2000" dirty="0">
                <a:latin typeface="微软雅黑" panose="020B0503020204020204" charset="-122"/>
                <a:ea typeface="微软雅黑" panose="020B0503020204020204" charset="-122"/>
                <a:cs typeface="微软雅黑" panose="020B0503020204020204" charset="-122"/>
              </a:rPr>
              <a:t>CNNs</a:t>
            </a:r>
            <a:r>
              <a:rPr lang="zh-CN" altLang="en-US" sz="2000" dirty="0">
                <a:latin typeface="微软雅黑" panose="020B0503020204020204" charset="-122"/>
                <a:ea typeface="微软雅黑" panose="020B0503020204020204" charset="-122"/>
                <a:cs typeface="微软雅黑" panose="020B0503020204020204" charset="-122"/>
              </a:rPr>
              <a:t>和</a:t>
            </a:r>
            <a:r>
              <a:rPr lang="en-US" altLang="zh-CN" sz="2000" dirty="0">
                <a:latin typeface="微软雅黑" panose="020B0503020204020204" charset="-122"/>
                <a:ea typeface="微软雅黑" panose="020B0503020204020204" charset="-122"/>
                <a:cs typeface="微软雅黑" panose="020B0503020204020204" charset="-122"/>
              </a:rPr>
              <a:t>LSTM</a:t>
            </a:r>
            <a:endParaRPr lang="en-US" altLang="zh-CN" sz="2000" dirty="0">
              <a:latin typeface="微软雅黑" panose="020B0503020204020204" charset="-122"/>
              <a:ea typeface="微软雅黑" panose="020B0503020204020204" charset="-122"/>
              <a:cs typeface="微软雅黑" panose="020B0503020204020204" charset="-122"/>
            </a:endParaRPr>
          </a:p>
        </p:txBody>
      </p:sp>
      <p:sp>
        <p:nvSpPr>
          <p:cNvPr id="5" name="矩形 4"/>
          <p:cNvSpPr/>
          <p:nvPr/>
        </p:nvSpPr>
        <p:spPr>
          <a:xfrm>
            <a:off x="1408957" y="2123510"/>
            <a:ext cx="2543810" cy="39878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指标：性能</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通信</a:t>
            </a:r>
            <a:r>
              <a:rPr lang="zh-CN" altLang="en-US" sz="2000" dirty="0">
                <a:latin typeface="微软雅黑" panose="020B0503020204020204" charset="-122"/>
                <a:ea typeface="微软雅黑" panose="020B0503020204020204" charset="-122"/>
                <a:cs typeface="微软雅黑" panose="020B0503020204020204" charset="-122"/>
              </a:rPr>
              <a:t>成本</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6" name="矩形 5"/>
          <p:cNvSpPr/>
          <p:nvPr/>
        </p:nvSpPr>
        <p:spPr>
          <a:xfrm>
            <a:off x="1408957" y="1642815"/>
            <a:ext cx="2635885" cy="398780"/>
          </a:xfrm>
          <a:prstGeom prst="rect">
            <a:avLst/>
          </a:prstGeom>
        </p:spPr>
        <p:txBody>
          <a:bodyPr wrap="none">
            <a:spAutoFit/>
          </a:bodyPr>
          <a:p>
            <a:r>
              <a:rPr lang="zh-CN" altLang="en-US" sz="2000" dirty="0">
                <a:latin typeface="微软雅黑" panose="020B0503020204020204" charset="-122"/>
                <a:ea typeface="微软雅黑" panose="020B0503020204020204" charset="-122"/>
                <a:cs typeface="微软雅黑" panose="020B0503020204020204" charset="-122"/>
              </a:rPr>
              <a:t>数据集：</a:t>
            </a:r>
            <a:r>
              <a:rPr lang="en-US" altLang="zh-CN" sz="2000" dirty="0">
                <a:latin typeface="微软雅黑" panose="020B0503020204020204" charset="-122"/>
                <a:ea typeface="微软雅黑" panose="020B0503020204020204" charset="-122"/>
                <a:cs typeface="微软雅黑" panose="020B0503020204020204" charset="-122"/>
              </a:rPr>
              <a:t>HAR </a:t>
            </a:r>
            <a:r>
              <a:rPr lang="en-US" altLang="zh-CN" sz="2000" dirty="0">
                <a:latin typeface="微软雅黑" panose="020B0503020204020204" charset="-122"/>
                <a:ea typeface="微软雅黑" panose="020B0503020204020204" charset="-122"/>
                <a:cs typeface="微软雅黑" panose="020B0503020204020204" charset="-122"/>
              </a:rPr>
              <a:t>MNIST</a:t>
            </a:r>
            <a:endParaRPr lang="en-US" altLang="zh-CN" sz="2000" dirty="0">
              <a:latin typeface="微软雅黑" panose="020B0503020204020204" charset="-122"/>
              <a:ea typeface="微软雅黑" panose="020B0503020204020204" charset="-122"/>
              <a:cs typeface="微软雅黑" panose="020B0503020204020204" charset="-122"/>
            </a:endParaRPr>
          </a:p>
        </p:txBody>
      </p:sp>
      <p:sp>
        <p:nvSpPr>
          <p:cNvPr id="8" name="矩形 7"/>
          <p:cNvSpPr/>
          <p:nvPr/>
        </p:nvSpPr>
        <p:spPr>
          <a:xfrm>
            <a:off x="1408957" y="2639765"/>
            <a:ext cx="6431280" cy="1322070"/>
          </a:xfrm>
          <a:prstGeom prst="rect">
            <a:avLst/>
          </a:prstGeom>
        </p:spPr>
        <p:txBody>
          <a:bodyPr wrap="none">
            <a:spAutoFit/>
          </a:bodyPr>
          <a:p>
            <a:r>
              <a:rPr lang="en-US" altLang="zh-CN" sz="2000" dirty="0">
                <a:latin typeface="微软雅黑" panose="020B0503020204020204" charset="-122"/>
                <a:ea typeface="微软雅黑" panose="020B0503020204020204" charset="-122"/>
                <a:cs typeface="微软雅黑" panose="020B0503020204020204" charset="-122"/>
              </a:rPr>
              <a:t>Baseline: </a:t>
            </a:r>
            <a:endParaRPr lang="en-US" altLang="zh-CN"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FedAvg </a:t>
            </a:r>
            <a:endParaRPr lang="en-US" altLang="zh-CN"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AS_FedAvg</a:t>
            </a:r>
            <a:r>
              <a:rPr lang="zh-CN" altLang="en-US" sz="2000" dirty="0">
                <a:latin typeface="微软雅黑" panose="020B0503020204020204" charset="-122"/>
                <a:ea typeface="微软雅黑" panose="020B0503020204020204" charset="-122"/>
                <a:cs typeface="微软雅黑" panose="020B0503020204020204" charset="-122"/>
              </a:rPr>
              <a:t>（分层异步模型更新</a:t>
            </a:r>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不采用时间加权</a:t>
            </a:r>
            <a:r>
              <a:rPr lang="zh-CN" altLang="en-US" sz="2000" dirty="0">
                <a:latin typeface="微软雅黑" panose="020B0503020204020204" charset="-122"/>
                <a:ea typeface="微软雅黑" panose="020B0503020204020204" charset="-122"/>
                <a:cs typeface="微软雅黑" panose="020B0503020204020204" charset="-122"/>
              </a:rPr>
              <a:t>聚合）</a:t>
            </a:r>
            <a:endParaRPr lang="zh-CN" altLang="en-US"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TWFL </a:t>
            </a:r>
            <a:r>
              <a:rPr lang="zh-CN" altLang="en-US" sz="2000" dirty="0">
                <a:latin typeface="微软雅黑" panose="020B0503020204020204" charset="-122"/>
                <a:ea typeface="微软雅黑" panose="020B0503020204020204" charset="-122"/>
                <a:cs typeface="微软雅黑" panose="020B0503020204020204" charset="-122"/>
              </a:rPr>
              <a:t>（时间加权</a:t>
            </a:r>
            <a:r>
              <a:rPr lang="zh-CN" altLang="en-US" sz="2000" dirty="0">
                <a:latin typeface="微软雅黑" panose="020B0503020204020204" charset="-122"/>
                <a:ea typeface="微软雅黑" panose="020B0503020204020204" charset="-122"/>
                <a:cs typeface="微软雅黑" panose="020B0503020204020204" charset="-122"/>
              </a:rPr>
              <a:t>聚合）</a:t>
            </a:r>
            <a:endParaRPr lang="zh-CN" altLang="en-US" sz="2000" dirty="0">
              <a:latin typeface="微软雅黑" panose="020B0503020204020204" charset="-122"/>
              <a:ea typeface="微软雅黑" panose="020B0503020204020204" charset="-122"/>
              <a:cs typeface="微软雅黑" panose="020B0503020204020204" charset="-122"/>
            </a:endParaRPr>
          </a:p>
        </p:txBody>
      </p:sp>
      <p:pic>
        <p:nvPicPr>
          <p:cNvPr id="10" name="图片 9"/>
          <p:cNvPicPr>
            <a:picLocks noChangeAspect="1"/>
          </p:cNvPicPr>
          <p:nvPr/>
        </p:nvPicPr>
        <p:blipFill>
          <a:blip r:embed="rId1"/>
          <a:stretch>
            <a:fillRect/>
          </a:stretch>
        </p:blipFill>
        <p:spPr>
          <a:xfrm>
            <a:off x="1216660" y="4079240"/>
            <a:ext cx="6396355" cy="2175510"/>
          </a:xfrm>
          <a:prstGeom prst="rect">
            <a:avLst/>
          </a:prstGeom>
        </p:spPr>
      </p:pic>
    </p:spTree>
  </p:cSld>
  <p:clrMapOvr>
    <a:masterClrMapping/>
  </p:clrMapOvr>
  <p:transition advTm="781"/>
</p:sld>
</file>

<file path=ppt/tags/tag1.xml><?xml version="1.0" encoding="utf-8"?>
<p:tagLst xmlns:p="http://schemas.openxmlformats.org/presentationml/2006/main">
  <p:tag name="KSO_WM_UNIT_PLACING_PICTURE_USER_VIEWPORT" val="{&quot;height&quot;:5796,&quot;width&quot;:6996}"/>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925</Words>
  <Application>WPS 演示</Application>
  <PresentationFormat>宽屏</PresentationFormat>
  <Paragraphs>92</Paragraphs>
  <Slides>12</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微软雅黑</vt:lpstr>
      <vt:lpstr>Times New Roman</vt:lpstr>
      <vt:lpstr>等线</vt:lpstr>
      <vt:lpstr>等线 Light</vt:lpstr>
      <vt:lpstr>Arial Unicode MS</vt:lpstr>
      <vt:lpstr>Calibri</vt:lpstr>
      <vt:lpstr>Office 主题​​</vt:lpstr>
      <vt:lpstr>   Communication-Efficient Federated Deep Learning With Layerwise Asynchronous Model Update And Temporally Weighted Aggregation  具有分层异步模型更新和时间加权聚合的 通信高效联邦深度学习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new</dc:creator>
  <cp:lastModifiedBy>沫忆ぅ</cp:lastModifiedBy>
  <cp:revision>475</cp:revision>
  <dcterms:created xsi:type="dcterms:W3CDTF">2021-09-19T04:58:00Z</dcterms:created>
  <dcterms:modified xsi:type="dcterms:W3CDTF">2021-12-02T01:54:53Z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23CA33640803497CA2788B4F1BDA50B5</vt:lpwstr>
  </property>
  <property fmtid="{D5CDD505-2E9C-101B-9397-08002B2CF9AE}" pid="3" name="KSOProductBuildVer">
    <vt:lpwstr>2052-11.1.0.11115</vt:lpwstr>
  </property>
</Properties>
</file>