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3"/>
    <p:sldId id="314" r:id="rId4"/>
    <p:sldId id="310" r:id="rId5"/>
    <p:sldId id="287" r:id="rId6"/>
    <p:sldId id="288" r:id="rId7"/>
    <p:sldId id="311" r:id="rId8"/>
    <p:sldId id="296" r:id="rId9"/>
    <p:sldId id="308" r:id="rId10"/>
    <p:sldId id="306" r:id="rId11"/>
    <p:sldId id="312" r:id="rId12"/>
    <p:sldId id="293" r:id="rId13"/>
    <p:sldId id="307" r:id="rId14"/>
    <p:sldId id="289" r:id="rId15"/>
    <p:sldId id="313" r:id="rId16"/>
  </p:sldIdLst>
  <p:sldSz cx="24384000" cy="13716000"/>
  <p:notesSz cx="6858000" cy="9144000"/>
  <p:embeddedFontLst>
    <p:embeddedFont>
      <p:font typeface="微软雅黑" panose="020B0503020204020204" pitchFamily="34" charset="-122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11"/>
            <p14:sldId id="296"/>
            <p14:sldId id="308"/>
            <p14:sldId id="312"/>
            <p14:sldId id="293"/>
            <p14:sldId id="307"/>
            <p14:sldId id="289"/>
            <p14:sldId id="313"/>
            <p14:sldId id="306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2E3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F5626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F1F1F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2E3C"/>
            </a:solidFill>
            <a:ln w="12700" cap="flat">
              <a:noFill/>
              <a:miter lim="400000"/>
            </a:ln>
            <a:effectLst/>
          </c:spPr>
          <c:explosion val="1"/>
          <c:dPt>
            <c:idx val="0"/>
            <c:bubble3D val="0"/>
            <c:spPr>
              <a:solidFill>
                <a:srgbClr val="F5626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F1F1F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2E3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F5626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F1F1F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456553" y="10404481"/>
            <a:ext cx="2777528" cy="1037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zh-CN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江宇辉</a:t>
            </a:r>
            <a:endParaRPr lang="zh-CN" altLang="en-US" sz="300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315" y="7334885"/>
            <a:ext cx="10805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Adaptive User-managed Service Placement for Mobile Edge Computing: An Online Learning Approach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456553" y="3727670"/>
            <a:ext cx="10439534" cy="31381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移动边缘计算的自适应用户管理服务放置：一种在线学习方法</a:t>
            </a:r>
            <a:endParaRPr sz="6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98233" y="3126007"/>
            <a:ext cx="10200840" cy="7831572"/>
            <a:chOff x="13198233" y="3126007"/>
            <a:chExt cx="10200840" cy="7831572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9" name="图片 18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实验结果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Experimental results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0314872" y="12740954"/>
            <a:ext cx="3075065" cy="5391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www.company.com</a:t>
            </a:r>
            <a:endParaRPr lang="en-US" altLang="zh-CN" sz="2400">
              <a:solidFill>
                <a:srgbClr val="3F3D5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4" name="图片 3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7180" y="9924415"/>
            <a:ext cx="6208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移动设备计算能力均匀分布在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[1,1.5]GHz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云计算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100GH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8350" y="3773805"/>
            <a:ext cx="526542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边缘总计算能力均匀分布在</a:t>
            </a:r>
            <a:r>
              <a:rPr lang="en-US" altLang="zh-CN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[10,15]GH</a:t>
            </a:r>
            <a:r>
              <a:rPr lang="en-US" altLang="zh-CN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endParaRPr lang="en-US" altLang="zh-CN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8945" y="3902710"/>
            <a:ext cx="824611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用户请求分为三类：重型（10000 周期/位）、中型（2500 周期/位）和轻型（250 周期/位）</a:t>
            </a:r>
            <a:endParaRPr lang="zh-CN" altLang="en-US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51572" y="9758954"/>
            <a:ext cx="552275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用户和云之间的通信延迟通常在 [100, 300] ms 内。 连接的基站或 AP 的访问延迟分布在 [50, 100] ms 内。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5055" y="3453765"/>
            <a:ext cx="792607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边缘服务器之间切换成本的一跳均匀分布在 [0.1, 0.2] 成本中，边缘和云之间的一跳均匀分布在 [0.5, 1] 中 成本。 </a:t>
            </a:r>
            <a:endParaRPr lang="en-US" altLang="zh-CN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28026" y="5571817"/>
            <a:ext cx="3286052" cy="3286052"/>
            <a:chOff x="2759827" y="5923051"/>
            <a:chExt cx="3822450" cy="3822450"/>
          </a:xfrm>
        </p:grpSpPr>
        <p:graphicFrame>
          <p:nvGraphicFramePr>
            <p:cNvPr id="2" name="2D Pie Chart"/>
            <p:cNvGraphicFramePr/>
            <p:nvPr/>
          </p:nvGraphicFramePr>
          <p:xfrm>
            <a:off x="3083552" y="6246776"/>
            <a:ext cx="3175001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4" name="椭圆 13"/>
            <p:cNvSpPr/>
            <p:nvPr/>
          </p:nvSpPr>
          <p:spPr>
            <a:xfrm>
              <a:off x="2759827" y="5923051"/>
              <a:ext cx="3822450" cy="3822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48973" y="5571817"/>
            <a:ext cx="3286052" cy="3286052"/>
            <a:chOff x="10280774" y="5923051"/>
            <a:chExt cx="3822450" cy="3822450"/>
          </a:xfrm>
        </p:grpSpPr>
        <p:graphicFrame>
          <p:nvGraphicFramePr>
            <p:cNvPr id="6" name="2D Pie Chart"/>
            <p:cNvGraphicFramePr/>
            <p:nvPr/>
          </p:nvGraphicFramePr>
          <p:xfrm>
            <a:off x="10604501" y="6246776"/>
            <a:ext cx="3175001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椭圆 14"/>
            <p:cNvSpPr/>
            <p:nvPr/>
          </p:nvSpPr>
          <p:spPr>
            <a:xfrm>
              <a:off x="10280774" y="5923051"/>
              <a:ext cx="3822450" cy="3822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069920" y="5571817"/>
            <a:ext cx="3286052" cy="3286052"/>
            <a:chOff x="17801721" y="5923051"/>
            <a:chExt cx="3822450" cy="3822450"/>
          </a:xfrm>
        </p:grpSpPr>
        <p:graphicFrame>
          <p:nvGraphicFramePr>
            <p:cNvPr id="10" name="2D Pie Chart"/>
            <p:cNvGraphicFramePr/>
            <p:nvPr/>
          </p:nvGraphicFramePr>
          <p:xfrm>
            <a:off x="18125448" y="6246776"/>
            <a:ext cx="3175001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椭圆 15"/>
            <p:cNvSpPr/>
            <p:nvPr/>
          </p:nvSpPr>
          <p:spPr>
            <a:xfrm>
              <a:off x="17801721" y="5923051"/>
              <a:ext cx="3822450" cy="3822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154987" y="1707919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489373" y="2261917"/>
            <a:ext cx="34052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模拟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设置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460434" y="2196915"/>
            <a:ext cx="442114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19680" y="2398395"/>
            <a:ext cx="62058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实验结果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对比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60675" y="9195435"/>
            <a:ext cx="741235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412750" hangingPunct="0">
              <a:defRPr/>
            </a:pP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分析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v=                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对总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regret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的一个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影响</a:t>
            </a:r>
            <a:endParaRPr lang="zh-CN" altLang="en-US" sz="3200" b="1" kern="0">
              <a:latin typeface="阿里巴巴普惠体" panose="00020600040101010101" pitchFamily="18" charset="-122"/>
              <a:ea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735" y="3487420"/>
            <a:ext cx="7766050" cy="5067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5" y="9143365"/>
            <a:ext cx="3143250" cy="687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905" y="3321685"/>
            <a:ext cx="7667625" cy="59080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052040" y="9229725"/>
            <a:ext cx="7412355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 algn="l" defTabSz="412750" hangingPunct="0">
              <a:defRPr/>
            </a:pP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AUSP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随时间增加而递减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 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逼近离线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阿里巴巴普惠体 R" panose="00020600040101010101" pitchFamily="18" charset="-122"/>
              </a:rPr>
              <a:t>最优</a:t>
            </a:r>
            <a:endParaRPr lang="zh-CN" altLang="en-US" sz="3200" b="1" kern="0">
              <a:latin typeface="阿里巴巴普惠体" panose="00020600040101010101" pitchFamily="18" charset="-122"/>
              <a:ea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835325" y="20554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4205" y="2609215"/>
            <a:ext cx="566039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性能比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比较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4060825"/>
            <a:ext cx="8879205" cy="559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5995" y="9889490"/>
            <a:ext cx="1164272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412750" hangingPunct="0">
              <a:buClrTx/>
              <a:buSzTx/>
              <a:buFontTx/>
              <a:defRPr/>
            </a:pP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开始性能几乎相同，AUSP 算法没有关于 MEC 系统的先验知识，因此它随机选择计算节点来探索动态系统环境。</a:t>
            </a:r>
            <a:endParaRPr lang="zh-CN" altLang="en-US" sz="3200" b="1" kern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algn="l" defTabSz="412750" hangingPunct="0">
              <a:buClrTx/>
              <a:buSzTx/>
              <a:buFontTx/>
              <a:defRPr/>
            </a:pP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然而，随着时间的推移，由于广泛的探索，AUSP获得了更丰富的知识来区分最优计算节点。 </a:t>
            </a:r>
            <a:endParaRPr lang="zh-CN" altLang="en-US" sz="3200" b="1" kern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5" y="4060825"/>
            <a:ext cx="9942830" cy="5828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618720" y="9889490"/>
            <a:ext cx="1164272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412750" hangingPunct="0">
              <a:buClrTx/>
              <a:buSzTx/>
              <a:buFontTx/>
              <a:defRPr/>
            </a:pP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分析切换成本如何影响服务性能，之前前面的总成本的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w1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w2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w3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，改变的是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w3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表示用户偏好，图中可以看到，权重增加，用户更关心服务迁移，会导致性能变差。小转换成本为</a:t>
            </a:r>
            <a:r>
              <a:rPr lang="en-US" altLang="zh-CN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AUSP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提供更多尝试新节点的</a:t>
            </a:r>
            <a:r>
              <a:rPr lang="zh-CN" altLang="en-US" sz="3200" b="1" ker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机会。</a:t>
            </a:r>
            <a:endParaRPr lang="zh-CN" altLang="en-US" sz="3200" b="1" kern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063050"/>
            <a:ext cx="10164526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5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THANK</a:t>
            </a:r>
            <a:endParaRPr lang="en-US" sz="15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053" y="9390386"/>
            <a:ext cx="2777528" cy="1037102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053" y="7722808"/>
            <a:ext cx="852103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Thank you for watching the slideshow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315" y="5452745"/>
            <a:ext cx="2561590" cy="20148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25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Q&amp;A</a:t>
            </a:r>
            <a:endParaRPr lang="zh-CN" altLang="en-US" sz="125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98233" y="3126007"/>
            <a:ext cx="10200840" cy="7831572"/>
            <a:chOff x="13198233" y="3126007"/>
            <a:chExt cx="10200840" cy="7831572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4" name="图片 3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Background introduction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背景介绍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 formula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方法</a:t>
            </a: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公式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Experimental results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实验结果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背景介绍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Background introdu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" name="图片 1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1539116" y="9134641"/>
            <a:ext cx="8307877" cy="3088085"/>
          </a:xfrm>
          <a:prstGeom prst="roundRect">
            <a:avLst>
              <a:gd name="adj" fmla="val 10068"/>
            </a:avLst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150" y="4092575"/>
            <a:ext cx="95046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移动边缘计算：新的计算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范例，靠近移动设备和用户的位置提供高效的计算增强服务。</a:t>
            </a:r>
            <a:endParaRPr lang="en-US" altLang="zh-CN" sz="2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用户管理服务放置：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移动用户观察的信息选择或者决定计算节点（本地设备，边缘服务器，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远程云）。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325" y="20554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4205" y="2437765"/>
            <a:ext cx="825500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MEC 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管理服务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放置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496" y="9550426"/>
            <a:ext cx="795249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面临的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没有准确的系统信息（高额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通信开销）。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缺少未来的用户移动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信息。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64060" y="4251960"/>
            <a:ext cx="10980420" cy="7132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0935" y="3736335"/>
            <a:ext cx="1923418" cy="191389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982911" y="3371573"/>
            <a:ext cx="2532476" cy="2519934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63947" y="3736335"/>
            <a:ext cx="1923418" cy="191389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2190" y="7538065"/>
            <a:ext cx="49809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假设明确未来信息，在计算开销和通信间进行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权衡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0015" y="6653877"/>
            <a:ext cx="3405258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endParaRPr lang="en-US" altLang="zh-CN" sz="3200" b="1">
              <a:solidFill>
                <a:schemeClr val="bg2">
                  <a:lumMod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58696" y="7538065"/>
            <a:ext cx="49809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根据历史数据预测未来用户的移动性进行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521" y="6653877"/>
            <a:ext cx="3405258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02</a:t>
            </a:r>
            <a:endParaRPr lang="en-US" altLang="zh-CN" sz="3200" b="1">
              <a:solidFill>
                <a:schemeClr val="bg2">
                  <a:lumMod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35203" y="7537430"/>
            <a:ext cx="49809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没有使用任何未来用户移动作为先验知识，采用Lypunov优化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23028" y="6653877"/>
            <a:ext cx="3405258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03</a:t>
            </a:r>
            <a:endParaRPr lang="en-US" altLang="zh-CN" sz="3200" b="1">
              <a:solidFill>
                <a:schemeClr val="bg2">
                  <a:lumMod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3270" y="10072658"/>
            <a:ext cx="2057745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这些方法大部分集中在系统范围的管理优化，主调度器拥有完整的系统信息。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解决缺乏未来信息和服务器端不确定的问题，一部分用到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MAB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理论，或者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MAB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Lypunov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优化结合的最小化联合时延，没有考虑上下文和时间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依赖性。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54987" y="1605262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58680" y="2119630"/>
            <a:ext cx="55327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现主要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相关工作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4414136" y="4401088"/>
            <a:ext cx="717014" cy="579127"/>
          </a:xfrm>
          <a:custGeom>
            <a:avLst/>
            <a:gdLst>
              <a:gd name="connsiteX0" fmla="*/ 428625 w 495300"/>
              <a:gd name="connsiteY0" fmla="*/ 72628 h 400050"/>
              <a:gd name="connsiteX1" fmla="*/ 361950 w 495300"/>
              <a:gd name="connsiteY1" fmla="*/ 139303 h 400050"/>
              <a:gd name="connsiteX2" fmla="*/ 376294 w 495300"/>
              <a:gd name="connsiteY2" fmla="*/ 180537 h 400050"/>
              <a:gd name="connsiteX3" fmla="*/ 354597 w 495300"/>
              <a:gd name="connsiteY3" fmla="*/ 198282 h 400050"/>
              <a:gd name="connsiteX4" fmla="*/ 295827 w 495300"/>
              <a:gd name="connsiteY4" fmla="*/ 112681 h 400050"/>
              <a:gd name="connsiteX5" fmla="*/ 314325 w 495300"/>
              <a:gd name="connsiteY5" fmla="*/ 66675 h 400050"/>
              <a:gd name="connsiteX6" fmla="*/ 247650 w 495300"/>
              <a:gd name="connsiteY6" fmla="*/ 0 h 400050"/>
              <a:gd name="connsiteX7" fmla="*/ 180975 w 495300"/>
              <a:gd name="connsiteY7" fmla="*/ 66675 h 400050"/>
              <a:gd name="connsiteX8" fmla="*/ 199482 w 495300"/>
              <a:gd name="connsiteY8" fmla="*/ 112700 h 400050"/>
              <a:gd name="connsiteX9" fmla="*/ 140751 w 495300"/>
              <a:gd name="connsiteY9" fmla="*/ 198206 h 400050"/>
              <a:gd name="connsiteX10" fmla="*/ 119063 w 495300"/>
              <a:gd name="connsiteY10" fmla="*/ 180461 h 400050"/>
              <a:gd name="connsiteX11" fmla="*/ 133341 w 495300"/>
              <a:gd name="connsiteY11" fmla="*/ 139303 h 400050"/>
              <a:gd name="connsiteX12" fmla="*/ 66675 w 495300"/>
              <a:gd name="connsiteY12" fmla="*/ 72628 h 400050"/>
              <a:gd name="connsiteX13" fmla="*/ 0 w 495300"/>
              <a:gd name="connsiteY13" fmla="*/ 139303 h 400050"/>
              <a:gd name="connsiteX14" fmla="*/ 66675 w 495300"/>
              <a:gd name="connsiteY14" fmla="*/ 205978 h 400050"/>
              <a:gd name="connsiteX15" fmla="*/ 66675 w 495300"/>
              <a:gd name="connsiteY15" fmla="*/ 205978 h 400050"/>
              <a:gd name="connsiteX16" fmla="*/ 66675 w 495300"/>
              <a:gd name="connsiteY16" fmla="*/ 400050 h 400050"/>
              <a:gd name="connsiteX17" fmla="*/ 428616 w 495300"/>
              <a:gd name="connsiteY17" fmla="*/ 400050 h 400050"/>
              <a:gd name="connsiteX18" fmla="*/ 428616 w 495300"/>
              <a:gd name="connsiteY18" fmla="*/ 205978 h 400050"/>
              <a:gd name="connsiteX19" fmla="*/ 428625 w 495300"/>
              <a:gd name="connsiteY19" fmla="*/ 205978 h 400050"/>
              <a:gd name="connsiteX20" fmla="*/ 495300 w 495300"/>
              <a:gd name="connsiteY20" fmla="*/ 139303 h 400050"/>
              <a:gd name="connsiteX21" fmla="*/ 428625 w 495300"/>
              <a:gd name="connsiteY21" fmla="*/ 72628 h 400050"/>
              <a:gd name="connsiteX22" fmla="*/ 247650 w 495300"/>
              <a:gd name="connsiteY22" fmla="*/ 19050 h 400050"/>
              <a:gd name="connsiteX23" fmla="*/ 295275 w 495300"/>
              <a:gd name="connsiteY23" fmla="*/ 66675 h 400050"/>
              <a:gd name="connsiteX24" fmla="*/ 247650 w 495300"/>
              <a:gd name="connsiteY24" fmla="*/ 114300 h 400050"/>
              <a:gd name="connsiteX25" fmla="*/ 200025 w 495300"/>
              <a:gd name="connsiteY25" fmla="*/ 66675 h 400050"/>
              <a:gd name="connsiteX26" fmla="*/ 247650 w 495300"/>
              <a:gd name="connsiteY26" fmla="*/ 19050 h 400050"/>
              <a:gd name="connsiteX27" fmla="*/ 214503 w 495300"/>
              <a:gd name="connsiteY27" fmla="*/ 124473 h 400050"/>
              <a:gd name="connsiteX28" fmla="*/ 247650 w 495300"/>
              <a:gd name="connsiteY28" fmla="*/ 133350 h 400050"/>
              <a:gd name="connsiteX29" fmla="*/ 280817 w 495300"/>
              <a:gd name="connsiteY29" fmla="*/ 124463 h 400050"/>
              <a:gd name="connsiteX30" fmla="*/ 339805 w 495300"/>
              <a:gd name="connsiteY30" fmla="*/ 210388 h 400050"/>
              <a:gd name="connsiteX31" fmla="*/ 247716 w 495300"/>
              <a:gd name="connsiteY31" fmla="*/ 285741 h 400050"/>
              <a:gd name="connsiteX32" fmla="*/ 155543 w 495300"/>
              <a:gd name="connsiteY32" fmla="*/ 210312 h 400050"/>
              <a:gd name="connsiteX33" fmla="*/ 214503 w 495300"/>
              <a:gd name="connsiteY33" fmla="*/ 124473 h 400050"/>
              <a:gd name="connsiteX34" fmla="*/ 19050 w 495300"/>
              <a:gd name="connsiteY34" fmla="*/ 139303 h 400050"/>
              <a:gd name="connsiteX35" fmla="*/ 66675 w 495300"/>
              <a:gd name="connsiteY35" fmla="*/ 91678 h 400050"/>
              <a:gd name="connsiteX36" fmla="*/ 114291 w 495300"/>
              <a:gd name="connsiteY36" fmla="*/ 139303 h 400050"/>
              <a:gd name="connsiteX37" fmla="*/ 66675 w 495300"/>
              <a:gd name="connsiteY37" fmla="*/ 186928 h 400050"/>
              <a:gd name="connsiteX38" fmla="*/ 19050 w 495300"/>
              <a:gd name="connsiteY38" fmla="*/ 139303 h 400050"/>
              <a:gd name="connsiteX39" fmla="*/ 409566 w 495300"/>
              <a:gd name="connsiteY39" fmla="*/ 381000 h 400050"/>
              <a:gd name="connsiteX40" fmla="*/ 85725 w 495300"/>
              <a:gd name="connsiteY40" fmla="*/ 381000 h 400050"/>
              <a:gd name="connsiteX41" fmla="*/ 85725 w 495300"/>
              <a:gd name="connsiteY41" fmla="*/ 203178 h 400050"/>
              <a:gd name="connsiteX42" fmla="*/ 105146 w 495300"/>
              <a:gd name="connsiteY42" fmla="*/ 193691 h 400050"/>
              <a:gd name="connsiteX43" fmla="*/ 247716 w 495300"/>
              <a:gd name="connsiteY43" fmla="*/ 310362 h 400050"/>
              <a:gd name="connsiteX44" fmla="*/ 390220 w 495300"/>
              <a:gd name="connsiteY44" fmla="*/ 193748 h 400050"/>
              <a:gd name="connsiteX45" fmla="*/ 409566 w 495300"/>
              <a:gd name="connsiteY45" fmla="*/ 203178 h 400050"/>
              <a:gd name="connsiteX46" fmla="*/ 409566 w 495300"/>
              <a:gd name="connsiteY46" fmla="*/ 381000 h 400050"/>
              <a:gd name="connsiteX47" fmla="*/ 428625 w 495300"/>
              <a:gd name="connsiteY47" fmla="*/ 186928 h 400050"/>
              <a:gd name="connsiteX48" fmla="*/ 381000 w 495300"/>
              <a:gd name="connsiteY48" fmla="*/ 139303 h 400050"/>
              <a:gd name="connsiteX49" fmla="*/ 428625 w 495300"/>
              <a:gd name="connsiteY49" fmla="*/ 91678 h 400050"/>
              <a:gd name="connsiteX50" fmla="*/ 476250 w 495300"/>
              <a:gd name="connsiteY50" fmla="*/ 139303 h 400050"/>
              <a:gd name="connsiteX51" fmla="*/ 428625 w 495300"/>
              <a:gd name="connsiteY51" fmla="*/ 18692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5300" h="400050">
                <a:moveTo>
                  <a:pt x="428625" y="72628"/>
                </a:moveTo>
                <a:cubicBezTo>
                  <a:pt x="391802" y="72628"/>
                  <a:pt x="361950" y="102479"/>
                  <a:pt x="361950" y="139303"/>
                </a:cubicBezTo>
                <a:cubicBezTo>
                  <a:pt x="361950" y="154886"/>
                  <a:pt x="367342" y="169183"/>
                  <a:pt x="376294" y="180537"/>
                </a:cubicBezTo>
                <a:lnTo>
                  <a:pt x="354597" y="198282"/>
                </a:lnTo>
                <a:lnTo>
                  <a:pt x="295827" y="112681"/>
                </a:lnTo>
                <a:cubicBezTo>
                  <a:pt x="307258" y="100708"/>
                  <a:pt x="314325" y="84534"/>
                  <a:pt x="314325" y="66675"/>
                </a:cubicBezTo>
                <a:cubicBezTo>
                  <a:pt x="314325" y="29851"/>
                  <a:pt x="284473" y="0"/>
                  <a:pt x="247650" y="0"/>
                </a:cubicBezTo>
                <a:cubicBezTo>
                  <a:pt x="210827" y="0"/>
                  <a:pt x="180975" y="29851"/>
                  <a:pt x="180975" y="66675"/>
                </a:cubicBezTo>
                <a:cubicBezTo>
                  <a:pt x="180975" y="84534"/>
                  <a:pt x="188042" y="100727"/>
                  <a:pt x="199482" y="112700"/>
                </a:cubicBezTo>
                <a:lnTo>
                  <a:pt x="140751" y="198206"/>
                </a:lnTo>
                <a:lnTo>
                  <a:pt x="119063" y="180461"/>
                </a:lnTo>
                <a:cubicBezTo>
                  <a:pt x="127978" y="169116"/>
                  <a:pt x="133341" y="154848"/>
                  <a:pt x="133341" y="139303"/>
                </a:cubicBezTo>
                <a:cubicBezTo>
                  <a:pt x="133341" y="102479"/>
                  <a:pt x="103498" y="72628"/>
                  <a:pt x="66675" y="72628"/>
                </a:cubicBezTo>
                <a:cubicBezTo>
                  <a:pt x="29852" y="72628"/>
                  <a:pt x="0" y="102479"/>
                  <a:pt x="0" y="139303"/>
                </a:cubicBezTo>
                <a:cubicBezTo>
                  <a:pt x="0" y="176127"/>
                  <a:pt x="29852" y="205978"/>
                  <a:pt x="66675" y="205978"/>
                </a:cubicBezTo>
                <a:lnTo>
                  <a:pt x="66675" y="205978"/>
                </a:lnTo>
                <a:lnTo>
                  <a:pt x="66675" y="400050"/>
                </a:lnTo>
                <a:lnTo>
                  <a:pt x="428616" y="400050"/>
                </a:lnTo>
                <a:lnTo>
                  <a:pt x="428616" y="205978"/>
                </a:lnTo>
                <a:lnTo>
                  <a:pt x="428625" y="205978"/>
                </a:lnTo>
                <a:cubicBezTo>
                  <a:pt x="465448" y="205978"/>
                  <a:pt x="495300" y="176127"/>
                  <a:pt x="495300" y="139303"/>
                </a:cubicBezTo>
                <a:cubicBezTo>
                  <a:pt x="495300" y="102479"/>
                  <a:pt x="465448" y="72628"/>
                  <a:pt x="428625" y="72628"/>
                </a:cubicBezTo>
                <a:close/>
                <a:moveTo>
                  <a:pt x="247650" y="19050"/>
                </a:moveTo>
                <a:cubicBezTo>
                  <a:pt x="273910" y="19050"/>
                  <a:pt x="295275" y="40414"/>
                  <a:pt x="295275" y="66675"/>
                </a:cubicBezTo>
                <a:cubicBezTo>
                  <a:pt x="295275" y="92936"/>
                  <a:pt x="273910" y="114300"/>
                  <a:pt x="247650" y="114300"/>
                </a:cubicBezTo>
                <a:cubicBezTo>
                  <a:pt x="221390" y="114300"/>
                  <a:pt x="200025" y="92936"/>
                  <a:pt x="200025" y="66675"/>
                </a:cubicBezTo>
                <a:cubicBezTo>
                  <a:pt x="200025" y="40414"/>
                  <a:pt x="221390" y="19050"/>
                  <a:pt x="247650" y="19050"/>
                </a:cubicBezTo>
                <a:close/>
                <a:moveTo>
                  <a:pt x="214503" y="124473"/>
                </a:moveTo>
                <a:cubicBezTo>
                  <a:pt x="224276" y="130093"/>
                  <a:pt x="235573" y="133350"/>
                  <a:pt x="247650" y="133350"/>
                </a:cubicBezTo>
                <a:cubicBezTo>
                  <a:pt x="259738" y="133350"/>
                  <a:pt x="271044" y="130083"/>
                  <a:pt x="280817" y="124463"/>
                </a:cubicBezTo>
                <a:lnTo>
                  <a:pt x="339805" y="210388"/>
                </a:lnTo>
                <a:lnTo>
                  <a:pt x="247716" y="285741"/>
                </a:lnTo>
                <a:lnTo>
                  <a:pt x="155543" y="210312"/>
                </a:lnTo>
                <a:lnTo>
                  <a:pt x="214503" y="124473"/>
                </a:lnTo>
                <a:close/>
                <a:moveTo>
                  <a:pt x="19050" y="139303"/>
                </a:moveTo>
                <a:cubicBezTo>
                  <a:pt x="19050" y="113043"/>
                  <a:pt x="40415" y="91678"/>
                  <a:pt x="66675" y="91678"/>
                </a:cubicBezTo>
                <a:cubicBezTo>
                  <a:pt x="92935" y="91678"/>
                  <a:pt x="114291" y="113043"/>
                  <a:pt x="114291" y="139303"/>
                </a:cubicBezTo>
                <a:cubicBezTo>
                  <a:pt x="114291" y="165564"/>
                  <a:pt x="92935" y="186928"/>
                  <a:pt x="66675" y="186928"/>
                </a:cubicBezTo>
                <a:cubicBezTo>
                  <a:pt x="40415" y="186928"/>
                  <a:pt x="19050" y="165564"/>
                  <a:pt x="19050" y="139303"/>
                </a:cubicBezTo>
                <a:close/>
                <a:moveTo>
                  <a:pt x="409566" y="381000"/>
                </a:moveTo>
                <a:lnTo>
                  <a:pt x="85725" y="381000"/>
                </a:lnTo>
                <a:lnTo>
                  <a:pt x="85725" y="203178"/>
                </a:lnTo>
                <a:cubicBezTo>
                  <a:pt x="92764" y="201083"/>
                  <a:pt x="99299" y="197844"/>
                  <a:pt x="105146" y="193691"/>
                </a:cubicBezTo>
                <a:lnTo>
                  <a:pt x="247716" y="310362"/>
                </a:lnTo>
                <a:lnTo>
                  <a:pt x="390220" y="193748"/>
                </a:lnTo>
                <a:cubicBezTo>
                  <a:pt x="396060" y="197872"/>
                  <a:pt x="402565" y="201092"/>
                  <a:pt x="409566" y="203178"/>
                </a:cubicBezTo>
                <a:lnTo>
                  <a:pt x="409566" y="381000"/>
                </a:lnTo>
                <a:close/>
                <a:moveTo>
                  <a:pt x="428625" y="186928"/>
                </a:moveTo>
                <a:cubicBezTo>
                  <a:pt x="402365" y="186928"/>
                  <a:pt x="381000" y="165564"/>
                  <a:pt x="381000" y="139303"/>
                </a:cubicBezTo>
                <a:cubicBezTo>
                  <a:pt x="381000" y="113043"/>
                  <a:pt x="402365" y="91678"/>
                  <a:pt x="428625" y="91678"/>
                </a:cubicBezTo>
                <a:cubicBezTo>
                  <a:pt x="454885" y="91678"/>
                  <a:pt x="476250" y="113043"/>
                  <a:pt x="476250" y="139303"/>
                </a:cubicBezTo>
                <a:cubicBezTo>
                  <a:pt x="476250" y="165564"/>
                  <a:pt x="454885" y="186928"/>
                  <a:pt x="428625" y="186928"/>
                </a:cubicBezTo>
                <a:close/>
              </a:path>
            </a:pathLst>
          </a:custGeom>
          <a:solidFill>
            <a:srgbClr val="3B3E4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11887197" y="4111742"/>
            <a:ext cx="723904" cy="1005418"/>
          </a:xfrm>
          <a:custGeom>
            <a:avLst/>
            <a:gdLst>
              <a:gd name="connsiteX0" fmla="*/ 171450 w 342900"/>
              <a:gd name="connsiteY0" fmla="*/ 95250 h 476250"/>
              <a:gd name="connsiteX1" fmla="*/ 95250 w 342900"/>
              <a:gd name="connsiteY1" fmla="*/ 171450 h 476250"/>
              <a:gd name="connsiteX2" fmla="*/ 171450 w 342900"/>
              <a:gd name="connsiteY2" fmla="*/ 247650 h 476250"/>
              <a:gd name="connsiteX3" fmla="*/ 247650 w 342900"/>
              <a:gd name="connsiteY3" fmla="*/ 171450 h 476250"/>
              <a:gd name="connsiteX4" fmla="*/ 171450 w 342900"/>
              <a:gd name="connsiteY4" fmla="*/ 95250 h 476250"/>
              <a:gd name="connsiteX5" fmla="*/ 171450 w 342900"/>
              <a:gd name="connsiteY5" fmla="*/ 228600 h 476250"/>
              <a:gd name="connsiteX6" fmla="*/ 114300 w 342900"/>
              <a:gd name="connsiteY6" fmla="*/ 171450 h 476250"/>
              <a:gd name="connsiteX7" fmla="*/ 171450 w 342900"/>
              <a:gd name="connsiteY7" fmla="*/ 114300 h 476250"/>
              <a:gd name="connsiteX8" fmla="*/ 228600 w 342900"/>
              <a:gd name="connsiteY8" fmla="*/ 171450 h 476250"/>
              <a:gd name="connsiteX9" fmla="*/ 171450 w 342900"/>
              <a:gd name="connsiteY9" fmla="*/ 228600 h 476250"/>
              <a:gd name="connsiteX10" fmla="*/ 171450 w 342900"/>
              <a:gd name="connsiteY10" fmla="*/ 0 h 476250"/>
              <a:gd name="connsiteX11" fmla="*/ 0 w 342900"/>
              <a:gd name="connsiteY11" fmla="*/ 171450 h 476250"/>
              <a:gd name="connsiteX12" fmla="*/ 171450 w 342900"/>
              <a:gd name="connsiteY12" fmla="*/ 476250 h 476250"/>
              <a:gd name="connsiteX13" fmla="*/ 342900 w 342900"/>
              <a:gd name="connsiteY13" fmla="*/ 171450 h 476250"/>
              <a:gd name="connsiteX14" fmla="*/ 171450 w 342900"/>
              <a:gd name="connsiteY14" fmla="*/ 0 h 476250"/>
              <a:gd name="connsiteX15" fmla="*/ 171450 w 342900"/>
              <a:gd name="connsiteY15" fmla="*/ 447675 h 476250"/>
              <a:gd name="connsiteX16" fmla="*/ 19050 w 342900"/>
              <a:gd name="connsiteY16" fmla="*/ 171450 h 476250"/>
              <a:gd name="connsiteX17" fmla="*/ 171450 w 342900"/>
              <a:gd name="connsiteY17" fmla="*/ 19050 h 476250"/>
              <a:gd name="connsiteX18" fmla="*/ 323850 w 342900"/>
              <a:gd name="connsiteY18" fmla="*/ 171450 h 476250"/>
              <a:gd name="connsiteX19" fmla="*/ 171450 w 342900"/>
              <a:gd name="connsiteY19" fmla="*/ 44767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900" h="476250">
                <a:moveTo>
                  <a:pt x="171450" y="95250"/>
                </a:moveTo>
                <a:cubicBezTo>
                  <a:pt x="128864" y="95250"/>
                  <a:pt x="95250" y="128892"/>
                  <a:pt x="95250" y="171450"/>
                </a:cubicBezTo>
                <a:cubicBezTo>
                  <a:pt x="95250" y="213998"/>
                  <a:pt x="128864" y="247650"/>
                  <a:pt x="171450" y="247650"/>
                </a:cubicBezTo>
                <a:cubicBezTo>
                  <a:pt x="214036" y="247650"/>
                  <a:pt x="247650" y="213998"/>
                  <a:pt x="247650" y="171450"/>
                </a:cubicBezTo>
                <a:cubicBezTo>
                  <a:pt x="247650" y="128892"/>
                  <a:pt x="214036" y="95250"/>
                  <a:pt x="171450" y="95250"/>
                </a:cubicBezTo>
                <a:close/>
                <a:moveTo>
                  <a:pt x="171450" y="228600"/>
                </a:moveTo>
                <a:cubicBezTo>
                  <a:pt x="139342" y="228600"/>
                  <a:pt x="114300" y="203530"/>
                  <a:pt x="114300" y="171450"/>
                </a:cubicBezTo>
                <a:cubicBezTo>
                  <a:pt x="114300" y="139370"/>
                  <a:pt x="139342" y="114300"/>
                  <a:pt x="171450" y="114300"/>
                </a:cubicBezTo>
                <a:cubicBezTo>
                  <a:pt x="203549" y="114300"/>
                  <a:pt x="228600" y="139370"/>
                  <a:pt x="228600" y="171450"/>
                </a:cubicBezTo>
                <a:cubicBezTo>
                  <a:pt x="228600" y="203530"/>
                  <a:pt x="203549" y="228600"/>
                  <a:pt x="171450" y="228600"/>
                </a:cubicBezTo>
                <a:close/>
                <a:moveTo>
                  <a:pt x="171450" y="0"/>
                </a:moveTo>
                <a:cubicBezTo>
                  <a:pt x="76714" y="0"/>
                  <a:pt x="0" y="79257"/>
                  <a:pt x="0" y="171450"/>
                </a:cubicBezTo>
                <a:cubicBezTo>
                  <a:pt x="0" y="312030"/>
                  <a:pt x="171450" y="476250"/>
                  <a:pt x="171450" y="476250"/>
                </a:cubicBezTo>
                <a:cubicBezTo>
                  <a:pt x="171450" y="476250"/>
                  <a:pt x="342900" y="312030"/>
                  <a:pt x="342900" y="171450"/>
                </a:cubicBezTo>
                <a:cubicBezTo>
                  <a:pt x="342900" y="79257"/>
                  <a:pt x="266186" y="0"/>
                  <a:pt x="171450" y="0"/>
                </a:cubicBezTo>
                <a:close/>
                <a:moveTo>
                  <a:pt x="171450" y="447675"/>
                </a:moveTo>
                <a:cubicBezTo>
                  <a:pt x="132302" y="406660"/>
                  <a:pt x="19050" y="280264"/>
                  <a:pt x="19050" y="171450"/>
                </a:cubicBezTo>
                <a:cubicBezTo>
                  <a:pt x="19050" y="88773"/>
                  <a:pt x="88706" y="19050"/>
                  <a:pt x="171450" y="19050"/>
                </a:cubicBezTo>
                <a:cubicBezTo>
                  <a:pt x="254194" y="19050"/>
                  <a:pt x="323850" y="88773"/>
                  <a:pt x="323850" y="171450"/>
                </a:cubicBezTo>
                <a:cubicBezTo>
                  <a:pt x="323850" y="280264"/>
                  <a:pt x="210598" y="406660"/>
                  <a:pt x="171450" y="4476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19436092" y="4524225"/>
            <a:ext cx="579127" cy="579127"/>
          </a:xfrm>
          <a:custGeom>
            <a:avLst/>
            <a:gdLst>
              <a:gd name="connsiteX0" fmla="*/ 381000 w 400050"/>
              <a:gd name="connsiteY0" fmla="*/ 19050 h 400050"/>
              <a:gd name="connsiteX1" fmla="*/ 381000 w 400050"/>
              <a:gd name="connsiteY1" fmla="*/ 276225 h 400050"/>
              <a:gd name="connsiteX2" fmla="*/ 314325 w 400050"/>
              <a:gd name="connsiteY2" fmla="*/ 276225 h 400050"/>
              <a:gd name="connsiteX3" fmla="*/ 209550 w 400050"/>
              <a:gd name="connsiteY3" fmla="*/ 361950 h 400050"/>
              <a:gd name="connsiteX4" fmla="*/ 209550 w 400050"/>
              <a:gd name="connsiteY4" fmla="*/ 276225 h 400050"/>
              <a:gd name="connsiteX5" fmla="*/ 19050 w 400050"/>
              <a:gd name="connsiteY5" fmla="*/ 276225 h 400050"/>
              <a:gd name="connsiteX6" fmla="*/ 19050 w 400050"/>
              <a:gd name="connsiteY6" fmla="*/ 19050 h 400050"/>
              <a:gd name="connsiteX7" fmla="*/ 381000 w 400050"/>
              <a:gd name="connsiteY7" fmla="*/ 19050 h 400050"/>
              <a:gd name="connsiteX8" fmla="*/ 400050 w 400050"/>
              <a:gd name="connsiteY8" fmla="*/ 0 h 400050"/>
              <a:gd name="connsiteX9" fmla="*/ 0 w 400050"/>
              <a:gd name="connsiteY9" fmla="*/ 0 h 400050"/>
              <a:gd name="connsiteX10" fmla="*/ 0 w 400050"/>
              <a:gd name="connsiteY10" fmla="*/ 295275 h 400050"/>
              <a:gd name="connsiteX11" fmla="*/ 190500 w 400050"/>
              <a:gd name="connsiteY11" fmla="*/ 295275 h 400050"/>
              <a:gd name="connsiteX12" fmla="*/ 190500 w 400050"/>
              <a:gd name="connsiteY12" fmla="*/ 400050 h 400050"/>
              <a:gd name="connsiteX13" fmla="*/ 323850 w 400050"/>
              <a:gd name="connsiteY13" fmla="*/ 295275 h 400050"/>
              <a:gd name="connsiteX14" fmla="*/ 400050 w 400050"/>
              <a:gd name="connsiteY14" fmla="*/ 295275 h 400050"/>
              <a:gd name="connsiteX15" fmla="*/ 400050 w 400050"/>
              <a:gd name="connsiteY15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050" h="400050">
                <a:moveTo>
                  <a:pt x="381000" y="19050"/>
                </a:moveTo>
                <a:lnTo>
                  <a:pt x="381000" y="276225"/>
                </a:lnTo>
                <a:lnTo>
                  <a:pt x="314325" y="276225"/>
                </a:lnTo>
                <a:lnTo>
                  <a:pt x="209550" y="361950"/>
                </a:lnTo>
                <a:lnTo>
                  <a:pt x="209550" y="276225"/>
                </a:lnTo>
                <a:lnTo>
                  <a:pt x="19050" y="276225"/>
                </a:lnTo>
                <a:lnTo>
                  <a:pt x="19050" y="19050"/>
                </a:lnTo>
                <a:lnTo>
                  <a:pt x="381000" y="19050"/>
                </a:lnTo>
                <a:moveTo>
                  <a:pt x="400050" y="0"/>
                </a:moveTo>
                <a:lnTo>
                  <a:pt x="0" y="0"/>
                </a:lnTo>
                <a:lnTo>
                  <a:pt x="0" y="295275"/>
                </a:lnTo>
                <a:lnTo>
                  <a:pt x="190500" y="295275"/>
                </a:lnTo>
                <a:lnTo>
                  <a:pt x="190500" y="400050"/>
                </a:lnTo>
                <a:lnTo>
                  <a:pt x="323850" y="295275"/>
                </a:lnTo>
                <a:lnTo>
                  <a:pt x="400050" y="295275"/>
                </a:lnTo>
                <a:lnTo>
                  <a:pt x="400050" y="0"/>
                </a:lnTo>
                <a:close/>
              </a:path>
            </a:pathLst>
          </a:custGeom>
          <a:solidFill>
            <a:srgbClr val="3B3E4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3270" y="11656983"/>
            <a:ext cx="205774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这篇文章将服务放置过程看成了上下文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MAB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问题（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cMAB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），解耦了时间依赖性，考虑用户偏好（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个性化）。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方法</a:t>
            </a:r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公式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0314872" y="12740954"/>
            <a:ext cx="3075065" cy="5391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www.company.com</a:t>
            </a:r>
            <a:endParaRPr lang="en-US" altLang="zh-CN" sz="2400">
              <a:solidFill>
                <a:srgbClr val="3F3D5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3920" y="9095001"/>
            <a:ext cx="67961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Method formula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85014" y="8664486"/>
            <a:ext cx="1608824" cy="1608824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0128" y="7750028"/>
            <a:ext cx="621213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是边缘服务器</a:t>
            </a:r>
            <a:r>
              <a:rPr lang="en-US" altLang="zh-CN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</a:t>
            </a:r>
            <a:r>
              <a:rPr lang="zh-CN" altLang="en-US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是云服务器，</a:t>
            </a:r>
            <a:r>
              <a:rPr lang="en-US" altLang="zh-CN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是本地</a:t>
            </a:r>
            <a:endParaRPr lang="zh-CN" altLang="en-US" sz="2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5325" y="4459459"/>
            <a:ext cx="8400056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MEC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的用户管理服务模型：用户只能看到观察到本地信息（实时位置、计算需求），观察不到系统范围的信息（服务器的计算能力等）。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前提假设：假设连续的服务放置决策在时隙结构做出，将时间离散化成时间帧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t∈T</a:t>
            </a:r>
            <a:endParaRPr lang="en-US" altLang="zh-CN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7480" y="8736965"/>
            <a:ext cx="37661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用户感知的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计算延迟：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5325" y="23983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94205" y="2780030"/>
            <a:ext cx="480441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关键符号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2393876" y="10543044"/>
            <a:ext cx="661860" cy="441239"/>
          </a:xfrm>
          <a:custGeom>
            <a:avLst/>
            <a:gdLst>
              <a:gd name="connsiteX0" fmla="*/ 228600 w 457200"/>
              <a:gd name="connsiteY0" fmla="*/ 304800 h 304800"/>
              <a:gd name="connsiteX1" fmla="*/ 0 w 457200"/>
              <a:gd name="connsiteY1" fmla="*/ 152400 h 304800"/>
              <a:gd name="connsiteX2" fmla="*/ 228600 w 457200"/>
              <a:gd name="connsiteY2" fmla="*/ 0 h 304800"/>
              <a:gd name="connsiteX3" fmla="*/ 457200 w 457200"/>
              <a:gd name="connsiteY3" fmla="*/ 152400 h 304800"/>
              <a:gd name="connsiteX4" fmla="*/ 228600 w 457200"/>
              <a:gd name="connsiteY4" fmla="*/ 304800 h 304800"/>
              <a:gd name="connsiteX5" fmla="*/ 228600 w 457200"/>
              <a:gd name="connsiteY5" fmla="*/ 19050 h 304800"/>
              <a:gd name="connsiteX6" fmla="*/ 23756 w 457200"/>
              <a:gd name="connsiteY6" fmla="*/ 152400 h 304800"/>
              <a:gd name="connsiteX7" fmla="*/ 228600 w 457200"/>
              <a:gd name="connsiteY7" fmla="*/ 285750 h 304800"/>
              <a:gd name="connsiteX8" fmla="*/ 433444 w 457200"/>
              <a:gd name="connsiteY8" fmla="*/ 152400 h 304800"/>
              <a:gd name="connsiteX9" fmla="*/ 228600 w 457200"/>
              <a:gd name="connsiteY9" fmla="*/ 19050 h 304800"/>
              <a:gd name="connsiteX10" fmla="*/ 228600 w 457200"/>
              <a:gd name="connsiteY10" fmla="*/ 228600 h 304800"/>
              <a:gd name="connsiteX11" fmla="*/ 152400 w 457200"/>
              <a:gd name="connsiteY11" fmla="*/ 152400 h 304800"/>
              <a:gd name="connsiteX12" fmla="*/ 228600 w 457200"/>
              <a:gd name="connsiteY12" fmla="*/ 76200 h 304800"/>
              <a:gd name="connsiteX13" fmla="*/ 304800 w 457200"/>
              <a:gd name="connsiteY13" fmla="*/ 152400 h 304800"/>
              <a:gd name="connsiteX14" fmla="*/ 228600 w 457200"/>
              <a:gd name="connsiteY14" fmla="*/ 228600 h 304800"/>
              <a:gd name="connsiteX15" fmla="*/ 228600 w 457200"/>
              <a:gd name="connsiteY15" fmla="*/ 95250 h 304800"/>
              <a:gd name="connsiteX16" fmla="*/ 171450 w 457200"/>
              <a:gd name="connsiteY16" fmla="*/ 152400 h 304800"/>
              <a:gd name="connsiteX17" fmla="*/ 228600 w 457200"/>
              <a:gd name="connsiteY17" fmla="*/ 209550 h 304800"/>
              <a:gd name="connsiteX18" fmla="*/ 285750 w 457200"/>
              <a:gd name="connsiteY18" fmla="*/ 152400 h 304800"/>
              <a:gd name="connsiteX19" fmla="*/ 228600 w 457200"/>
              <a:gd name="connsiteY19" fmla="*/ 9525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7200" h="304800">
                <a:moveTo>
                  <a:pt x="228600" y="304800"/>
                </a:moveTo>
                <a:cubicBezTo>
                  <a:pt x="105232" y="304800"/>
                  <a:pt x="0" y="152400"/>
                  <a:pt x="0" y="152400"/>
                </a:cubicBezTo>
                <a:cubicBezTo>
                  <a:pt x="0" y="152400"/>
                  <a:pt x="105299" y="0"/>
                  <a:pt x="228600" y="0"/>
                </a:cubicBezTo>
                <a:cubicBezTo>
                  <a:pt x="351959" y="0"/>
                  <a:pt x="457200" y="152400"/>
                  <a:pt x="457200" y="152400"/>
                </a:cubicBezTo>
                <a:cubicBezTo>
                  <a:pt x="457200" y="152400"/>
                  <a:pt x="351891" y="304800"/>
                  <a:pt x="228600" y="304800"/>
                </a:cubicBezTo>
                <a:close/>
                <a:moveTo>
                  <a:pt x="228600" y="19050"/>
                </a:moveTo>
                <a:cubicBezTo>
                  <a:pt x="135170" y="19050"/>
                  <a:pt x="49806" y="118853"/>
                  <a:pt x="23756" y="152400"/>
                </a:cubicBezTo>
                <a:cubicBezTo>
                  <a:pt x="49777" y="185928"/>
                  <a:pt x="135113" y="285750"/>
                  <a:pt x="228600" y="285750"/>
                </a:cubicBezTo>
                <a:cubicBezTo>
                  <a:pt x="322021" y="285750"/>
                  <a:pt x="407394" y="185937"/>
                  <a:pt x="433444" y="152400"/>
                </a:cubicBezTo>
                <a:cubicBezTo>
                  <a:pt x="407423" y="118872"/>
                  <a:pt x="322087" y="19050"/>
                  <a:pt x="228600" y="19050"/>
                </a:cubicBezTo>
                <a:close/>
                <a:moveTo>
                  <a:pt x="228600" y="228600"/>
                </a:moveTo>
                <a:cubicBezTo>
                  <a:pt x="186519" y="228600"/>
                  <a:pt x="152400" y="194481"/>
                  <a:pt x="152400" y="152400"/>
                </a:cubicBezTo>
                <a:cubicBezTo>
                  <a:pt x="152400" y="110319"/>
                  <a:pt x="186519" y="76200"/>
                  <a:pt x="228600" y="76200"/>
                </a:cubicBezTo>
                <a:cubicBezTo>
                  <a:pt x="270681" y="76200"/>
                  <a:pt x="304800" y="110319"/>
                  <a:pt x="304800" y="152400"/>
                </a:cubicBezTo>
                <a:cubicBezTo>
                  <a:pt x="304800" y="194481"/>
                  <a:pt x="270681" y="228600"/>
                  <a:pt x="228600" y="228600"/>
                </a:cubicBezTo>
                <a:close/>
                <a:moveTo>
                  <a:pt x="228600" y="95250"/>
                </a:moveTo>
                <a:cubicBezTo>
                  <a:pt x="197082" y="95250"/>
                  <a:pt x="171450" y="120882"/>
                  <a:pt x="171450" y="152400"/>
                </a:cubicBezTo>
                <a:cubicBezTo>
                  <a:pt x="171450" y="183909"/>
                  <a:pt x="197082" y="209550"/>
                  <a:pt x="228600" y="209550"/>
                </a:cubicBezTo>
                <a:cubicBezTo>
                  <a:pt x="260109" y="209550"/>
                  <a:pt x="285750" y="183909"/>
                  <a:pt x="285750" y="152400"/>
                </a:cubicBezTo>
                <a:cubicBezTo>
                  <a:pt x="285750" y="120882"/>
                  <a:pt x="260109" y="95250"/>
                  <a:pt x="228600" y="952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762767" y="7915804"/>
            <a:ext cx="4214383" cy="341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Fusce posuere, magna sed pulvinar ultricies, purus lectus malesuada libero, sit amet commodo magna eros quis urna.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adipiscing elit. Maecenas porttitor congue massa. 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37050" y="6983863"/>
            <a:ext cx="246581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Lectus</a:t>
            </a:r>
            <a:endParaRPr lang="en-US" altLang="zh-CN" sz="28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9570971" y="5658443"/>
            <a:ext cx="802232" cy="673872"/>
          </a:xfrm>
          <a:custGeom>
            <a:avLst/>
            <a:gdLst>
              <a:gd name="connsiteX0" fmla="*/ 85725 w 476250"/>
              <a:gd name="connsiteY0" fmla="*/ 38100 h 400050"/>
              <a:gd name="connsiteX1" fmla="*/ 85716 w 476250"/>
              <a:gd name="connsiteY1" fmla="*/ 0 h 400050"/>
              <a:gd name="connsiteX2" fmla="*/ 66666 w 476250"/>
              <a:gd name="connsiteY2" fmla="*/ 0 h 400050"/>
              <a:gd name="connsiteX3" fmla="*/ 66675 w 476250"/>
              <a:gd name="connsiteY3" fmla="*/ 38100 h 400050"/>
              <a:gd name="connsiteX4" fmla="*/ 0 w 476250"/>
              <a:gd name="connsiteY4" fmla="*/ 114300 h 400050"/>
              <a:gd name="connsiteX5" fmla="*/ 66675 w 476250"/>
              <a:gd name="connsiteY5" fmla="*/ 190500 h 400050"/>
              <a:gd name="connsiteX6" fmla="*/ 66666 w 476250"/>
              <a:gd name="connsiteY6" fmla="*/ 400050 h 400050"/>
              <a:gd name="connsiteX7" fmla="*/ 85716 w 476250"/>
              <a:gd name="connsiteY7" fmla="*/ 400050 h 400050"/>
              <a:gd name="connsiteX8" fmla="*/ 85725 w 476250"/>
              <a:gd name="connsiteY8" fmla="*/ 190500 h 400050"/>
              <a:gd name="connsiteX9" fmla="*/ 152400 w 476250"/>
              <a:gd name="connsiteY9" fmla="*/ 114300 h 400050"/>
              <a:gd name="connsiteX10" fmla="*/ 85725 w 476250"/>
              <a:gd name="connsiteY10" fmla="*/ 38100 h 400050"/>
              <a:gd name="connsiteX11" fmla="*/ 76200 w 476250"/>
              <a:gd name="connsiteY11" fmla="*/ 171450 h 400050"/>
              <a:gd name="connsiteX12" fmla="*/ 19050 w 476250"/>
              <a:gd name="connsiteY12" fmla="*/ 114300 h 400050"/>
              <a:gd name="connsiteX13" fmla="*/ 76200 w 476250"/>
              <a:gd name="connsiteY13" fmla="*/ 57150 h 400050"/>
              <a:gd name="connsiteX14" fmla="*/ 133350 w 476250"/>
              <a:gd name="connsiteY14" fmla="*/ 114300 h 400050"/>
              <a:gd name="connsiteX15" fmla="*/ 76200 w 476250"/>
              <a:gd name="connsiteY15" fmla="*/ 171450 h 400050"/>
              <a:gd name="connsiteX16" fmla="*/ 247650 w 476250"/>
              <a:gd name="connsiteY16" fmla="*/ 200025 h 400050"/>
              <a:gd name="connsiteX17" fmla="*/ 247650 w 476250"/>
              <a:gd name="connsiteY17" fmla="*/ 0 h 400050"/>
              <a:gd name="connsiteX18" fmla="*/ 228600 w 476250"/>
              <a:gd name="connsiteY18" fmla="*/ 0 h 400050"/>
              <a:gd name="connsiteX19" fmla="*/ 228600 w 476250"/>
              <a:gd name="connsiteY19" fmla="*/ 200025 h 400050"/>
              <a:gd name="connsiteX20" fmla="*/ 161820 w 476250"/>
              <a:gd name="connsiteY20" fmla="*/ 276215 h 400050"/>
              <a:gd name="connsiteX21" fmla="*/ 228600 w 476250"/>
              <a:gd name="connsiteY21" fmla="*/ 352425 h 400050"/>
              <a:gd name="connsiteX22" fmla="*/ 228600 w 476250"/>
              <a:gd name="connsiteY22" fmla="*/ 400050 h 400050"/>
              <a:gd name="connsiteX23" fmla="*/ 247650 w 476250"/>
              <a:gd name="connsiteY23" fmla="*/ 400050 h 400050"/>
              <a:gd name="connsiteX24" fmla="*/ 247650 w 476250"/>
              <a:gd name="connsiteY24" fmla="*/ 352425 h 400050"/>
              <a:gd name="connsiteX25" fmla="*/ 314325 w 476250"/>
              <a:gd name="connsiteY25" fmla="*/ 276225 h 400050"/>
              <a:gd name="connsiteX26" fmla="*/ 247650 w 476250"/>
              <a:gd name="connsiteY26" fmla="*/ 200025 h 400050"/>
              <a:gd name="connsiteX27" fmla="*/ 238125 w 476250"/>
              <a:gd name="connsiteY27" fmla="*/ 333375 h 400050"/>
              <a:gd name="connsiteX28" fmla="*/ 180870 w 476250"/>
              <a:gd name="connsiteY28" fmla="*/ 276215 h 400050"/>
              <a:gd name="connsiteX29" fmla="*/ 238125 w 476250"/>
              <a:gd name="connsiteY29" fmla="*/ 219075 h 400050"/>
              <a:gd name="connsiteX30" fmla="*/ 295275 w 476250"/>
              <a:gd name="connsiteY30" fmla="*/ 276225 h 400050"/>
              <a:gd name="connsiteX31" fmla="*/ 238125 w 476250"/>
              <a:gd name="connsiteY31" fmla="*/ 333375 h 400050"/>
              <a:gd name="connsiteX32" fmla="*/ 409575 w 476250"/>
              <a:gd name="connsiteY32" fmla="*/ 114300 h 400050"/>
              <a:gd name="connsiteX33" fmla="*/ 409575 w 476250"/>
              <a:gd name="connsiteY33" fmla="*/ 0 h 400050"/>
              <a:gd name="connsiteX34" fmla="*/ 390525 w 476250"/>
              <a:gd name="connsiteY34" fmla="*/ 0 h 400050"/>
              <a:gd name="connsiteX35" fmla="*/ 390525 w 476250"/>
              <a:gd name="connsiteY35" fmla="*/ 114300 h 400050"/>
              <a:gd name="connsiteX36" fmla="*/ 323850 w 476250"/>
              <a:gd name="connsiteY36" fmla="*/ 190500 h 400050"/>
              <a:gd name="connsiteX37" fmla="*/ 390525 w 476250"/>
              <a:gd name="connsiteY37" fmla="*/ 266700 h 400050"/>
              <a:gd name="connsiteX38" fmla="*/ 390525 w 476250"/>
              <a:gd name="connsiteY38" fmla="*/ 400050 h 400050"/>
              <a:gd name="connsiteX39" fmla="*/ 409575 w 476250"/>
              <a:gd name="connsiteY39" fmla="*/ 400050 h 400050"/>
              <a:gd name="connsiteX40" fmla="*/ 409575 w 476250"/>
              <a:gd name="connsiteY40" fmla="*/ 266700 h 400050"/>
              <a:gd name="connsiteX41" fmla="*/ 476250 w 476250"/>
              <a:gd name="connsiteY41" fmla="*/ 190500 h 400050"/>
              <a:gd name="connsiteX42" fmla="*/ 409575 w 476250"/>
              <a:gd name="connsiteY42" fmla="*/ 114300 h 400050"/>
              <a:gd name="connsiteX43" fmla="*/ 400050 w 476250"/>
              <a:gd name="connsiteY43" fmla="*/ 247650 h 400050"/>
              <a:gd name="connsiteX44" fmla="*/ 342900 w 476250"/>
              <a:gd name="connsiteY44" fmla="*/ 190500 h 400050"/>
              <a:gd name="connsiteX45" fmla="*/ 400050 w 476250"/>
              <a:gd name="connsiteY45" fmla="*/ 133350 h 400050"/>
              <a:gd name="connsiteX46" fmla="*/ 457200 w 476250"/>
              <a:gd name="connsiteY46" fmla="*/ 190500 h 400050"/>
              <a:gd name="connsiteX47" fmla="*/ 400050 w 476250"/>
              <a:gd name="connsiteY47" fmla="*/ 2476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6250" h="400050">
                <a:moveTo>
                  <a:pt x="85725" y="38100"/>
                </a:moveTo>
                <a:lnTo>
                  <a:pt x="85716" y="0"/>
                </a:lnTo>
                <a:lnTo>
                  <a:pt x="66666" y="0"/>
                </a:lnTo>
                <a:lnTo>
                  <a:pt x="66675" y="38100"/>
                </a:lnTo>
                <a:cubicBezTo>
                  <a:pt x="29098" y="42796"/>
                  <a:pt x="0" y="75447"/>
                  <a:pt x="0" y="114300"/>
                </a:cubicBezTo>
                <a:cubicBezTo>
                  <a:pt x="0" y="153153"/>
                  <a:pt x="29098" y="185804"/>
                  <a:pt x="66675" y="190500"/>
                </a:cubicBezTo>
                <a:lnTo>
                  <a:pt x="66666" y="400050"/>
                </a:lnTo>
                <a:lnTo>
                  <a:pt x="85716" y="400050"/>
                </a:lnTo>
                <a:lnTo>
                  <a:pt x="85725" y="190500"/>
                </a:lnTo>
                <a:cubicBezTo>
                  <a:pt x="123302" y="185804"/>
                  <a:pt x="152400" y="153153"/>
                  <a:pt x="152400" y="114300"/>
                </a:cubicBezTo>
                <a:cubicBezTo>
                  <a:pt x="152400" y="75447"/>
                  <a:pt x="123302" y="42796"/>
                  <a:pt x="85725" y="38100"/>
                </a:cubicBezTo>
                <a:close/>
                <a:moveTo>
                  <a:pt x="76200" y="171450"/>
                </a:moveTo>
                <a:cubicBezTo>
                  <a:pt x="44691" y="171450"/>
                  <a:pt x="19050" y="145809"/>
                  <a:pt x="19050" y="114300"/>
                </a:cubicBezTo>
                <a:cubicBezTo>
                  <a:pt x="19050" y="82782"/>
                  <a:pt x="44691" y="57150"/>
                  <a:pt x="76200" y="57150"/>
                </a:cubicBezTo>
                <a:cubicBezTo>
                  <a:pt x="107709" y="57150"/>
                  <a:pt x="133350" y="82782"/>
                  <a:pt x="133350" y="114300"/>
                </a:cubicBezTo>
                <a:cubicBezTo>
                  <a:pt x="133350" y="145809"/>
                  <a:pt x="107709" y="171450"/>
                  <a:pt x="76200" y="171450"/>
                </a:cubicBezTo>
                <a:close/>
                <a:moveTo>
                  <a:pt x="247650" y="200025"/>
                </a:moveTo>
                <a:lnTo>
                  <a:pt x="247650" y="0"/>
                </a:lnTo>
                <a:lnTo>
                  <a:pt x="228600" y="0"/>
                </a:lnTo>
                <a:lnTo>
                  <a:pt x="228600" y="200025"/>
                </a:lnTo>
                <a:cubicBezTo>
                  <a:pt x="190967" y="204673"/>
                  <a:pt x="161820" y="237334"/>
                  <a:pt x="161820" y="276215"/>
                </a:cubicBezTo>
                <a:cubicBezTo>
                  <a:pt x="161820" y="315106"/>
                  <a:pt x="190967" y="347777"/>
                  <a:pt x="228600" y="352425"/>
                </a:cubicBezTo>
                <a:lnTo>
                  <a:pt x="228600" y="400050"/>
                </a:lnTo>
                <a:lnTo>
                  <a:pt x="247650" y="400050"/>
                </a:lnTo>
                <a:lnTo>
                  <a:pt x="247650" y="352425"/>
                </a:lnTo>
                <a:cubicBezTo>
                  <a:pt x="285169" y="347682"/>
                  <a:pt x="314325" y="315040"/>
                  <a:pt x="314325" y="276225"/>
                </a:cubicBezTo>
                <a:cubicBezTo>
                  <a:pt x="314325" y="237411"/>
                  <a:pt x="285169" y="204768"/>
                  <a:pt x="247650" y="200025"/>
                </a:cubicBezTo>
                <a:close/>
                <a:moveTo>
                  <a:pt x="238125" y="333375"/>
                </a:moveTo>
                <a:cubicBezTo>
                  <a:pt x="206616" y="333375"/>
                  <a:pt x="180870" y="307734"/>
                  <a:pt x="180870" y="276215"/>
                </a:cubicBezTo>
                <a:cubicBezTo>
                  <a:pt x="180870" y="244707"/>
                  <a:pt x="206616" y="219075"/>
                  <a:pt x="238125" y="219075"/>
                </a:cubicBezTo>
                <a:cubicBezTo>
                  <a:pt x="269634" y="219075"/>
                  <a:pt x="295275" y="244716"/>
                  <a:pt x="295275" y="276225"/>
                </a:cubicBezTo>
                <a:cubicBezTo>
                  <a:pt x="295275" y="307734"/>
                  <a:pt x="269634" y="333375"/>
                  <a:pt x="238125" y="333375"/>
                </a:cubicBezTo>
                <a:close/>
                <a:moveTo>
                  <a:pt x="409575" y="114300"/>
                </a:moveTo>
                <a:lnTo>
                  <a:pt x="409575" y="0"/>
                </a:lnTo>
                <a:lnTo>
                  <a:pt x="390525" y="0"/>
                </a:lnTo>
                <a:lnTo>
                  <a:pt x="390525" y="114300"/>
                </a:lnTo>
                <a:cubicBezTo>
                  <a:pt x="352948" y="118996"/>
                  <a:pt x="323850" y="151647"/>
                  <a:pt x="323850" y="190500"/>
                </a:cubicBezTo>
                <a:cubicBezTo>
                  <a:pt x="323850" y="229353"/>
                  <a:pt x="352948" y="262004"/>
                  <a:pt x="390525" y="266700"/>
                </a:cubicBezTo>
                <a:lnTo>
                  <a:pt x="390525" y="400050"/>
                </a:lnTo>
                <a:lnTo>
                  <a:pt x="409575" y="400050"/>
                </a:lnTo>
                <a:lnTo>
                  <a:pt x="409575" y="266700"/>
                </a:lnTo>
                <a:cubicBezTo>
                  <a:pt x="447152" y="262004"/>
                  <a:pt x="476250" y="229353"/>
                  <a:pt x="476250" y="190500"/>
                </a:cubicBezTo>
                <a:cubicBezTo>
                  <a:pt x="476250" y="151647"/>
                  <a:pt x="447152" y="118996"/>
                  <a:pt x="409575" y="114300"/>
                </a:cubicBezTo>
                <a:close/>
                <a:moveTo>
                  <a:pt x="400050" y="247650"/>
                </a:moveTo>
                <a:cubicBezTo>
                  <a:pt x="368541" y="247650"/>
                  <a:pt x="342900" y="222009"/>
                  <a:pt x="342900" y="190500"/>
                </a:cubicBezTo>
                <a:cubicBezTo>
                  <a:pt x="342900" y="158991"/>
                  <a:pt x="368541" y="133350"/>
                  <a:pt x="400050" y="133350"/>
                </a:cubicBezTo>
                <a:cubicBezTo>
                  <a:pt x="431559" y="133350"/>
                  <a:pt x="457200" y="158991"/>
                  <a:pt x="457200" y="190500"/>
                </a:cubicBezTo>
                <a:cubicBezTo>
                  <a:pt x="457200" y="222009"/>
                  <a:pt x="431559" y="247650"/>
                  <a:pt x="400050" y="2476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1760" y="3871595"/>
            <a:ext cx="11739880" cy="6328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6948805"/>
            <a:ext cx="5195570" cy="633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90" y="8575675"/>
            <a:ext cx="3660775" cy="12204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97480" y="9728835"/>
            <a:ext cx="37661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用户感知的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通讯延迟：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665" y="9689465"/>
            <a:ext cx="3495040" cy="1170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790" y="10827385"/>
            <a:ext cx="3615055" cy="9728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97480" y="10720705"/>
            <a:ext cx="37661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成本：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615" y="11762740"/>
            <a:ext cx="449580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697480" y="11957685"/>
            <a:ext cx="37661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总成本：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97480" y="12823825"/>
            <a:ext cx="92011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三个动态权重参数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根据用户的喜好和应用需求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自行调整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018540" y="6151880"/>
            <a:ext cx="10995025" cy="5048250"/>
          </a:xfrm>
          <a:prstGeom prst="roundRect">
            <a:avLst>
              <a:gd name="adj" fmla="val 7312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D56"/>
              </a:solidFill>
              <a:latin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93025" y="3651404"/>
            <a:ext cx="193979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动态规划问题，具有最优字结构特性，可再次利用当前时隙的最有放置策略寻找下一个时隙的最短路径。复杂度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O(M</a:t>
            </a:r>
            <a:r>
              <a:rPr lang="en-US" altLang="zh-CN" sz="2800" b="1" baseline="30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T)</a:t>
            </a:r>
            <a:endParaRPr lang="en-US" altLang="zh-CN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54987" y="1605262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9525" y="1605280"/>
            <a:ext cx="16092805" cy="1538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离线优化服务放置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algn="ctr"/>
            <a:r>
              <a:rPr lang="zh-CN" altLang="en-US" sz="4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（最优</a:t>
            </a:r>
            <a:r>
              <a:rPr lang="en-US" altLang="zh-CN" sz="4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-</a:t>
            </a:r>
            <a:r>
              <a:rPr lang="zh-CN" altLang="en-US" sz="4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假设整个过程未来的完整信息来考虑）</a:t>
            </a:r>
            <a:endParaRPr lang="zh-CN" altLang="en-US" sz="4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820" y="6327140"/>
            <a:ext cx="9309100" cy="4697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3815" y="4750435"/>
            <a:ext cx="108781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源节点 S 代表用户的本地设备作为初始节点，目的节点 E 是一个虚拟节点，以确保可以建立一条最短路径。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99645" y="4572000"/>
            <a:ext cx="108781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当前可能的放置决定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q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前一个时隙可能的放置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决定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当决策为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时从开始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到当前的最佳放置决策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-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时隙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当决策为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时从开始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到当前的总服务成本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-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时隙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时隙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选择计算节点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后的服务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成本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645" y="5064125"/>
            <a:ext cx="575945" cy="461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330" y="5048250"/>
            <a:ext cx="457835" cy="476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430" y="5528945"/>
            <a:ext cx="461010" cy="408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480" y="5527675"/>
            <a:ext cx="478155" cy="3670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7430" y="5941060"/>
            <a:ext cx="829310" cy="3962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7430" y="6435725"/>
            <a:ext cx="7913370" cy="6978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88720" y="4356735"/>
            <a:ext cx="12102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该特征向量用于描述每个计算节点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，计算延迟，通信延迟，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服务切换成本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6500" y="7666990"/>
            <a:ext cx="84048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接收成本就是两个特征向量的乘积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49952" y="171761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3025" y="2180590"/>
            <a:ext cx="650430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上下文</a:t>
            </a:r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MAB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迁移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1668444" y="8790638"/>
            <a:ext cx="661860" cy="441239"/>
          </a:xfrm>
          <a:custGeom>
            <a:avLst/>
            <a:gdLst>
              <a:gd name="connsiteX0" fmla="*/ 228600 w 457200"/>
              <a:gd name="connsiteY0" fmla="*/ 304800 h 304800"/>
              <a:gd name="connsiteX1" fmla="*/ 0 w 457200"/>
              <a:gd name="connsiteY1" fmla="*/ 152400 h 304800"/>
              <a:gd name="connsiteX2" fmla="*/ 228600 w 457200"/>
              <a:gd name="connsiteY2" fmla="*/ 0 h 304800"/>
              <a:gd name="connsiteX3" fmla="*/ 457200 w 457200"/>
              <a:gd name="connsiteY3" fmla="*/ 152400 h 304800"/>
              <a:gd name="connsiteX4" fmla="*/ 228600 w 457200"/>
              <a:gd name="connsiteY4" fmla="*/ 304800 h 304800"/>
              <a:gd name="connsiteX5" fmla="*/ 228600 w 457200"/>
              <a:gd name="connsiteY5" fmla="*/ 19050 h 304800"/>
              <a:gd name="connsiteX6" fmla="*/ 23756 w 457200"/>
              <a:gd name="connsiteY6" fmla="*/ 152400 h 304800"/>
              <a:gd name="connsiteX7" fmla="*/ 228600 w 457200"/>
              <a:gd name="connsiteY7" fmla="*/ 285750 h 304800"/>
              <a:gd name="connsiteX8" fmla="*/ 433444 w 457200"/>
              <a:gd name="connsiteY8" fmla="*/ 152400 h 304800"/>
              <a:gd name="connsiteX9" fmla="*/ 228600 w 457200"/>
              <a:gd name="connsiteY9" fmla="*/ 19050 h 304800"/>
              <a:gd name="connsiteX10" fmla="*/ 228600 w 457200"/>
              <a:gd name="connsiteY10" fmla="*/ 228600 h 304800"/>
              <a:gd name="connsiteX11" fmla="*/ 152400 w 457200"/>
              <a:gd name="connsiteY11" fmla="*/ 152400 h 304800"/>
              <a:gd name="connsiteX12" fmla="*/ 228600 w 457200"/>
              <a:gd name="connsiteY12" fmla="*/ 76200 h 304800"/>
              <a:gd name="connsiteX13" fmla="*/ 304800 w 457200"/>
              <a:gd name="connsiteY13" fmla="*/ 152400 h 304800"/>
              <a:gd name="connsiteX14" fmla="*/ 228600 w 457200"/>
              <a:gd name="connsiteY14" fmla="*/ 228600 h 304800"/>
              <a:gd name="connsiteX15" fmla="*/ 228600 w 457200"/>
              <a:gd name="connsiteY15" fmla="*/ 95250 h 304800"/>
              <a:gd name="connsiteX16" fmla="*/ 171450 w 457200"/>
              <a:gd name="connsiteY16" fmla="*/ 152400 h 304800"/>
              <a:gd name="connsiteX17" fmla="*/ 228600 w 457200"/>
              <a:gd name="connsiteY17" fmla="*/ 209550 h 304800"/>
              <a:gd name="connsiteX18" fmla="*/ 285750 w 457200"/>
              <a:gd name="connsiteY18" fmla="*/ 152400 h 304800"/>
              <a:gd name="connsiteX19" fmla="*/ 228600 w 457200"/>
              <a:gd name="connsiteY19" fmla="*/ 9525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7200" h="304800">
                <a:moveTo>
                  <a:pt x="228600" y="304800"/>
                </a:moveTo>
                <a:cubicBezTo>
                  <a:pt x="105232" y="304800"/>
                  <a:pt x="0" y="152400"/>
                  <a:pt x="0" y="152400"/>
                </a:cubicBezTo>
                <a:cubicBezTo>
                  <a:pt x="0" y="152400"/>
                  <a:pt x="105299" y="0"/>
                  <a:pt x="228600" y="0"/>
                </a:cubicBezTo>
                <a:cubicBezTo>
                  <a:pt x="351959" y="0"/>
                  <a:pt x="457200" y="152400"/>
                  <a:pt x="457200" y="152400"/>
                </a:cubicBezTo>
                <a:cubicBezTo>
                  <a:pt x="457200" y="152400"/>
                  <a:pt x="351891" y="304800"/>
                  <a:pt x="228600" y="304800"/>
                </a:cubicBezTo>
                <a:close/>
                <a:moveTo>
                  <a:pt x="228600" y="19050"/>
                </a:moveTo>
                <a:cubicBezTo>
                  <a:pt x="135170" y="19050"/>
                  <a:pt x="49806" y="118853"/>
                  <a:pt x="23756" y="152400"/>
                </a:cubicBezTo>
                <a:cubicBezTo>
                  <a:pt x="49777" y="185928"/>
                  <a:pt x="135113" y="285750"/>
                  <a:pt x="228600" y="285750"/>
                </a:cubicBezTo>
                <a:cubicBezTo>
                  <a:pt x="322021" y="285750"/>
                  <a:pt x="407394" y="185937"/>
                  <a:pt x="433444" y="152400"/>
                </a:cubicBezTo>
                <a:cubicBezTo>
                  <a:pt x="407423" y="118872"/>
                  <a:pt x="322087" y="19050"/>
                  <a:pt x="228600" y="19050"/>
                </a:cubicBezTo>
                <a:close/>
                <a:moveTo>
                  <a:pt x="228600" y="228600"/>
                </a:moveTo>
                <a:cubicBezTo>
                  <a:pt x="186519" y="228600"/>
                  <a:pt x="152400" y="194481"/>
                  <a:pt x="152400" y="152400"/>
                </a:cubicBezTo>
                <a:cubicBezTo>
                  <a:pt x="152400" y="110319"/>
                  <a:pt x="186519" y="76200"/>
                  <a:pt x="228600" y="76200"/>
                </a:cubicBezTo>
                <a:cubicBezTo>
                  <a:pt x="270681" y="76200"/>
                  <a:pt x="304800" y="110319"/>
                  <a:pt x="304800" y="152400"/>
                </a:cubicBezTo>
                <a:cubicBezTo>
                  <a:pt x="304800" y="194481"/>
                  <a:pt x="270681" y="228600"/>
                  <a:pt x="228600" y="228600"/>
                </a:cubicBezTo>
                <a:close/>
                <a:moveTo>
                  <a:pt x="228600" y="95250"/>
                </a:moveTo>
                <a:cubicBezTo>
                  <a:pt x="197082" y="95250"/>
                  <a:pt x="171450" y="120882"/>
                  <a:pt x="171450" y="152400"/>
                </a:cubicBezTo>
                <a:cubicBezTo>
                  <a:pt x="171450" y="183909"/>
                  <a:pt x="197082" y="209550"/>
                  <a:pt x="228600" y="209550"/>
                </a:cubicBezTo>
                <a:cubicBezTo>
                  <a:pt x="260109" y="209550"/>
                  <a:pt x="285750" y="183909"/>
                  <a:pt x="285750" y="152400"/>
                </a:cubicBezTo>
                <a:cubicBezTo>
                  <a:pt x="285750" y="120882"/>
                  <a:pt x="260109" y="95250"/>
                  <a:pt x="228600" y="952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3622040"/>
            <a:ext cx="12412345" cy="73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5203190"/>
            <a:ext cx="5709920" cy="553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6500" y="5751830"/>
            <a:ext cx="12102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该特征向量用于描述用户的当前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状态信息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6488430"/>
            <a:ext cx="6726555" cy="5149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06500" y="7022465"/>
            <a:ext cx="10132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该历史观测值包含之前选择的计算节点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相应的接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收成本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向量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8250555"/>
            <a:ext cx="3371215" cy="5835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07135" y="8846820"/>
            <a:ext cx="10132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计算节点的接受成本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的平均值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u</a:t>
            </a:r>
            <a:r>
              <a:rPr lang="en-US" altLang="zh-CN" sz="2400" b="1" baseline="-250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是计算阶段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相应特征参数固定但是未知的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期望值然后计算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Regret</a:t>
            </a:r>
            <a:endParaRPr lang="en-US" altLang="zh-CN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810" y="9507855"/>
            <a:ext cx="3547110" cy="4978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35" y="9984105"/>
            <a:ext cx="2106930" cy="8547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6984852" y="171761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147925" y="2180590"/>
            <a:ext cx="721423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自适应服务放置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学习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37970" y="3622040"/>
            <a:ext cx="9568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将上下文向量与汤普森采样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相结合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构造一个分布似然函数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来评估用户在一段时间内选择不同操作的性能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表示计算节点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的特征向量的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估计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0845" y="4820920"/>
            <a:ext cx="743585" cy="411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37970" y="5375275"/>
            <a:ext cx="5372100" cy="212852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4251940" y="7503795"/>
            <a:ext cx="10132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sz="2400" b="1" baseline="-250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(t)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表示之前观察到的计算节点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的上下文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15665" y="8308975"/>
            <a:ext cx="4943475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80845" y="8187055"/>
            <a:ext cx="10132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先验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分布：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是在线学习的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控制参数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80845" y="9424035"/>
            <a:ext cx="10132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t+1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时隙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后验分布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估计成本</a:t>
            </a:r>
            <a:r>
              <a:rPr lang="en-US" altLang="zh-CN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然后选择最小的估计</a:t>
            </a:r>
            <a:r>
              <a:rPr lang="zh-CN" altLang="en-US" sz="24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成本</a:t>
            </a:r>
            <a:endParaRPr lang="zh-CN" altLang="en-US" sz="2400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04335" y="9505950"/>
            <a:ext cx="6901815" cy="5054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3360" y="3582670"/>
            <a:ext cx="8479155" cy="75247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237970" y="12340590"/>
            <a:ext cx="10136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https://www.zhihu.com/question/37212823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310,&quot;width&quot;:817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WPS 演示</Application>
  <PresentationFormat>自定义</PresentationFormat>
  <Paragraphs>205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阿里巴巴普惠体</vt:lpstr>
      <vt:lpstr>阿里巴巴普惠体 Heavy</vt:lpstr>
      <vt:lpstr>Bebas Neue</vt:lpstr>
      <vt:lpstr>阿里巴巴普惠体 R</vt:lpstr>
      <vt:lpstr>阿里巴巴普惠体 H</vt:lpstr>
      <vt:lpstr>阿里巴巴普惠体 Medium</vt:lpstr>
      <vt:lpstr>阿里巴巴普惠体 Light</vt:lpstr>
      <vt:lpstr>Quicksand Regular</vt:lpstr>
      <vt:lpstr>阿里巴巴普惠体 L</vt:lpstr>
      <vt:lpstr>Helvetica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沫忆ぅ</cp:lastModifiedBy>
  <cp:revision>131</cp:revision>
  <dcterms:created xsi:type="dcterms:W3CDTF">2019-10-30T13:21:00Z</dcterms:created>
  <dcterms:modified xsi:type="dcterms:W3CDTF">2021-09-16T06:29:33Z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EA2ACA4E3FFA42AF804A29BFE6BD63EC</vt:lpwstr>
  </property>
</Properties>
</file>