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3" r:id="rId4"/>
    <p:sldId id="259" r:id="rId5"/>
    <p:sldId id="270" r:id="rId7"/>
    <p:sldId id="260" r:id="rId8"/>
    <p:sldId id="262" r:id="rId9"/>
    <p:sldId id="263" r:id="rId10"/>
    <p:sldId id="264" r:id="rId11"/>
    <p:sldId id="265" r:id="rId12"/>
    <p:sldId id="276" r:id="rId13"/>
    <p:sldId id="266" r:id="rId14"/>
    <p:sldId id="267" r:id="rId15"/>
    <p:sldId id="268" r:id="rId16"/>
    <p:sldId id="277" r:id="rId17"/>
    <p:sldId id="269" r:id="rId18"/>
    <p:sldId id="272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课程学习：在学习数学课程时，根据课本封面的信息（先验知识）从小学低年级到高年级进行学习。</a:t>
            </a:r>
            <a:endParaRPr lang="zh-CN" altLang="en-US"/>
          </a:p>
          <a:p>
            <a:r>
              <a:rPr lang="zh-CN" altLang="en-US"/>
              <a:t>自步学习：把所有的数学课课本同时给了右边的小朋友，而小朋友会根据课本内容的难易程度判断（和实际情况不一定相同）来一本一本的学习。（先学一本他认为最简单的，再学一本他认为次简单的...）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𝐼（·）是指示器函数，如果参数为true，则假设为1，否则假设为0。</a:t>
            </a:r>
            <a:endParaRPr lang="zh-CN" altLang="en-US"/>
          </a:p>
          <a:p>
            <a:r>
              <a:rPr lang="zh-CN" altLang="en-US"/>
              <a:t>图</a:t>
            </a:r>
            <a:r>
              <a:rPr lang="en-US" altLang="zh-CN"/>
              <a:t>3</a:t>
            </a:r>
            <a:r>
              <a:rPr lang="zh-CN" altLang="en-US"/>
              <a:t>：提高简单任务的性能，从而提高度量覆盖面图的半部分。通过对简单/困难任务的区分能力，PACE可以提高模型在测试数据中的简单任务上的泛化性能。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1/N:</a:t>
            </a:r>
            <a:r>
              <a:rPr lang="zh-CN" altLang="en-US"/>
              <a:t>在参数更新过程中，逐渐降低</a:t>
            </a:r>
            <a:r>
              <a:rPr lang="en-US" altLang="zh-CN"/>
              <a:t>N</a:t>
            </a:r>
            <a:r>
              <a:rPr lang="zh-CN" altLang="en-US"/>
              <a:t>的值，使阈值变大，训练中将包含更多的任务，最后，将包括所有的任务。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L𝐶𝐸是基于GRU模型来纳入所讨论的时间序列特征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file:///C:\Users\MMW\AppData\Local\Temp\wps\INetCache\8dfbd597e8332291399351a0e3626c82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9.xml"/><Relationship Id="rId3" Type="http://schemas.openxmlformats.org/officeDocument/2006/relationships/image" Target="file:///C:\Users\MMW\AppData\Local\Temp\wps\INetCache\8dfbd597e8332291399351a0e3626c82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9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0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98111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7755" y="2592705"/>
            <a:ext cx="9476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PACE: Learning Effective Task Decomposition for</a:t>
            </a:r>
            <a:r>
              <a:rPr lang="en-US" altLang="zh-CN" sz="3200"/>
              <a:t> </a:t>
            </a:r>
            <a:r>
              <a:rPr lang="zh-CN" altLang="en-US" sz="3200"/>
              <a:t>Human-in-the-loop Healthcare Delivery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497330" y="1393825"/>
            <a:ext cx="8657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PACE</a:t>
            </a:r>
            <a:r>
              <a:rPr lang="zh-CN" altLang="en-US" sz="3600"/>
              <a:t>：学习有效的任务分解为人类</a:t>
            </a:r>
            <a:endParaRPr lang="zh-CN" altLang="en-US" sz="3600"/>
          </a:p>
          <a:p>
            <a:pPr algn="ctr"/>
            <a:r>
              <a:rPr lang="zh-CN" altLang="en-US" sz="3600"/>
              <a:t>循环医疗保健交付</a:t>
            </a:r>
            <a:endParaRPr lang="zh-CN" altLang="en-US" sz="3600"/>
          </a:p>
        </p:txBody>
      </p:sp>
      <p:pic>
        <p:nvPicPr>
          <p:cNvPr id="100" name="图片 99"/>
          <p:cNvPicPr/>
          <p:nvPr/>
        </p:nvPicPr>
        <p:blipFill>
          <a:blip r:embed="rId2" r:link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4941570"/>
            <a:ext cx="1282065" cy="1282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695690" y="434594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汇报人：毛炜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实验评估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27685" y="938530"/>
            <a:ext cx="964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消融实验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5045" y="5306695"/>
            <a:ext cx="825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在医疗健康数据集中，</a:t>
            </a:r>
            <a:r>
              <a:rPr lang="en-US" altLang="zh-CN"/>
              <a:t>L</a:t>
            </a:r>
            <a:r>
              <a:rPr lang="en-US" altLang="zh-CN" baseline="-25000"/>
              <a:t>w1</a:t>
            </a:r>
            <a:r>
              <a:rPr lang="zh-CN" altLang="en-US"/>
              <a:t>的性能优于</a:t>
            </a:r>
            <a:r>
              <a:rPr lang="en-US" altLang="zh-CN"/>
              <a:t>L</a:t>
            </a:r>
            <a:r>
              <a:rPr lang="en-US" altLang="zh-CN" baseline="-25000"/>
              <a:t>w2</a:t>
            </a:r>
            <a:r>
              <a:rPr lang="en-US" altLang="zh-CN"/>
              <a:t>,</a:t>
            </a:r>
            <a:r>
              <a:rPr lang="zh-CN" altLang="en-US"/>
              <a:t>因此实验部分</a:t>
            </a:r>
            <a:r>
              <a:rPr lang="en-US" altLang="zh-CN"/>
              <a:t>PACE</a:t>
            </a:r>
            <a:r>
              <a:rPr lang="zh-CN" altLang="en-US"/>
              <a:t>融合</a:t>
            </a:r>
            <a:r>
              <a:rPr lang="zh-CN" altLang="en-US"/>
              <a:t>了</a:t>
            </a:r>
            <a:r>
              <a:rPr lang="en-US" altLang="zh-CN"/>
              <a:t>SPL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L</a:t>
            </a:r>
            <a:r>
              <a:rPr lang="en-US" altLang="zh-CN" baseline="-25000">
                <a:sym typeface="+mn-ea"/>
              </a:rPr>
              <a:t>w1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1680210"/>
            <a:ext cx="10179685" cy="3163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实验评估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27685" y="938530"/>
            <a:ext cx="9649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评估数据集：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MIMIC-III Dataset：记录2001年至2012年住院重症监护病房的患者的电子病历数据。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NUH Dataset：NUH数据集记录了2012年入院的10多万名患者的数据，记录的数据包括患者的诊断、程序、药物等。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7685" y="2482215"/>
            <a:ext cx="9408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将所有数据随机划分为80%的培训数据、10%的验证数据和10%的测试数据。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7685" y="3908425"/>
            <a:ext cx="94081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对比方法</a:t>
            </a:r>
            <a:r>
              <a:rPr lang="en-US" altLang="zh-CN"/>
              <a:t>: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Comparison with Baseline Classifiers:LR</a:t>
            </a:r>
            <a:r>
              <a:rPr lang="zh-CN" altLang="en-US"/>
              <a:t>、AdaBoost、GBDT、</a:t>
            </a:r>
            <a:r>
              <a:rPr lang="en-US" altLang="zh-CN"/>
              <a:t>L</a:t>
            </a:r>
            <a:r>
              <a:rPr lang="en-US" altLang="zh-CN" baseline="-25000"/>
              <a:t>CE</a:t>
            </a:r>
            <a:endParaRPr lang="en-US" altLang="zh-CN" baseline="-25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</a:t>
            </a:r>
            <a:r>
              <a:rPr lang="zh-CN" altLang="en-US"/>
              <a:t>）Comparison with Temperature-based Methods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Comparison with Temperature-based Methods with SPL-based Training.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27685" y="3195320"/>
            <a:ext cx="9408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评价指标：</a:t>
            </a:r>
            <a:r>
              <a:rPr lang="en-US"/>
              <a:t>AUC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04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实验评估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1243330"/>
            <a:ext cx="10384155" cy="3531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37665" y="4832350"/>
            <a:ext cx="815403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PACE</a:t>
            </a:r>
            <a:r>
              <a:rPr lang="zh-CN" altLang="en-US"/>
              <a:t>在简单任务上实现了更高的</a:t>
            </a:r>
            <a:r>
              <a:rPr lang="en-US" altLang="zh-CN"/>
              <a:t>AUC</a:t>
            </a:r>
            <a:r>
              <a:rPr lang="zh-CN" altLang="en-US"/>
              <a:t>值相比于标准</a:t>
            </a:r>
            <a:r>
              <a:rPr lang="en-US" altLang="zh-CN"/>
              <a:t>L</a:t>
            </a:r>
            <a:r>
              <a:rPr lang="en-US" altLang="zh-CN" baseline="-25000"/>
              <a:t>CE</a:t>
            </a:r>
            <a:endParaRPr lang="en-US" altLang="zh-CN" baseline="-25000"/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相比于</a:t>
            </a:r>
            <a:r>
              <a:rPr lang="en-US" altLang="zh-CN"/>
              <a:t>LR</a:t>
            </a:r>
            <a:r>
              <a:rPr lang="zh-CN" altLang="en-US"/>
              <a:t>、</a:t>
            </a:r>
            <a:r>
              <a:rPr lang="en-US" altLang="zh-CN"/>
              <a:t>GBDT</a:t>
            </a:r>
            <a:r>
              <a:rPr lang="zh-CN" altLang="en-US"/>
              <a:t>、</a:t>
            </a:r>
            <a:r>
              <a:rPr lang="en-US" altLang="zh-CN"/>
              <a:t>AdaBoost</a:t>
            </a:r>
            <a:r>
              <a:rPr lang="zh-CN" altLang="en-US"/>
              <a:t>，</a:t>
            </a:r>
            <a:r>
              <a:rPr lang="en-US" altLang="zh-CN"/>
              <a:t>PAEC</a:t>
            </a:r>
            <a:r>
              <a:rPr lang="zh-CN" altLang="en-US"/>
              <a:t>实现了更好的性能</a:t>
            </a:r>
            <a:endParaRPr lang="zh-CN" altLang="en-US"/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当</a:t>
            </a:r>
            <a:r>
              <a:rPr lang="en-US" altLang="zh-CN"/>
              <a:t>Coverage</a:t>
            </a:r>
            <a:r>
              <a:rPr lang="zh-CN" altLang="en-US"/>
              <a:t>接近</a:t>
            </a:r>
            <a:r>
              <a:rPr lang="en-US" altLang="zh-CN"/>
              <a:t>1</a:t>
            </a:r>
            <a:r>
              <a:rPr lang="zh-CN" altLang="en-US"/>
              <a:t>时，</a:t>
            </a:r>
            <a:r>
              <a:rPr lang="en-US" altLang="zh-CN"/>
              <a:t>PACE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L</a:t>
            </a:r>
            <a:r>
              <a:rPr lang="en-US" altLang="zh-CN" baseline="-25000">
                <a:sym typeface="+mn-ea"/>
              </a:rPr>
              <a:t>CE</a:t>
            </a:r>
            <a:r>
              <a:rPr lang="zh-CN" altLang="en-US"/>
              <a:t>比</a:t>
            </a:r>
            <a:r>
              <a:rPr lang="en-US" altLang="zh-CN">
                <a:sym typeface="+mn-ea"/>
              </a:rPr>
              <a:t>LR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GBDT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AdaBoost</a:t>
            </a:r>
            <a:r>
              <a:rPr lang="zh-CN" altLang="en-US">
                <a:sym typeface="+mn-ea"/>
              </a:rPr>
              <a:t>性能更好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0725" y="743585"/>
            <a:ext cx="489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PACE vs. Baseline Classifiers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实验评估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720725" y="839470"/>
            <a:ext cx="489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PACE vs. </a:t>
            </a:r>
            <a:r>
              <a:rPr lang="zh-CN" altLang="en-US">
                <a:sym typeface="+mn-ea"/>
              </a:rPr>
              <a:t>Temperature-based Methods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1391920"/>
            <a:ext cx="4588510" cy="305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68035" y="1464945"/>
            <a:ext cx="428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Temperature-based Methods L</a:t>
            </a:r>
            <a:r>
              <a:rPr lang="en-US" altLang="zh-CN" baseline="-25000"/>
              <a:t>wt</a:t>
            </a:r>
            <a:endParaRPr lang="en-US" altLang="zh-CN" baseline="-25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080" y="1900555"/>
            <a:ext cx="5421630" cy="23958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68035" y="4802505"/>
                <a:ext cx="428752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035" y="4802505"/>
                <a:ext cx="428752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868035" y="5543550"/>
            <a:ext cx="5125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不同的𝑇设置会使导数函数曲线双向变形，从而调整任务的权重。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实验评估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720725" y="839470"/>
            <a:ext cx="489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PACE vs. </a:t>
            </a:r>
            <a:r>
              <a:rPr lang="zh-CN" altLang="en-US">
                <a:sym typeface="+mn-ea"/>
              </a:rPr>
              <a:t>Temperature-based Methods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390" y="1390650"/>
            <a:ext cx="9570720" cy="304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34795" y="4848860"/>
            <a:ext cx="8154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PACE</a:t>
            </a:r>
            <a:r>
              <a:rPr lang="zh-CN" altLang="en-US"/>
              <a:t>在所有</a:t>
            </a:r>
            <a:r>
              <a:rPr lang="en-US" altLang="zh-CN"/>
              <a:t>T</a:t>
            </a:r>
            <a:r>
              <a:rPr lang="zh-CN" altLang="en-US"/>
              <a:t>设置下性能基本最优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实验评估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" y="1572895"/>
            <a:ext cx="10570845" cy="34385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0725" y="839470"/>
            <a:ext cx="748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PACE vs. </a:t>
            </a:r>
            <a:r>
              <a:rPr lang="zh-CN" altLang="en-US">
                <a:sym typeface="+mn-ea"/>
              </a:rPr>
              <a:t>Temperature-based Methods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with SPL-based Training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2540" y="5233035"/>
            <a:ext cx="963676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Temperature-based Methods结合</a:t>
            </a:r>
            <a:r>
              <a:rPr lang="en-US" altLang="zh-CN">
                <a:sym typeface="+mn-ea"/>
              </a:rPr>
              <a:t>SPL</a:t>
            </a:r>
            <a:r>
              <a:rPr lang="zh-CN" altLang="en-US">
                <a:sym typeface="+mn-ea"/>
              </a:rPr>
              <a:t>方法的性能优于没有结合</a:t>
            </a:r>
            <a:r>
              <a:rPr lang="en-US" altLang="zh-CN">
                <a:sym typeface="+mn-ea"/>
              </a:rPr>
              <a:t>SPL</a:t>
            </a:r>
            <a:r>
              <a:rPr lang="zh-CN" altLang="en-US">
                <a:sym typeface="+mn-ea"/>
              </a:rPr>
              <a:t>的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PACE</a:t>
            </a:r>
            <a:r>
              <a:rPr lang="zh-CN" altLang="en-US">
                <a:sym typeface="+mn-ea"/>
              </a:rPr>
              <a:t>实现了更高的</a:t>
            </a:r>
            <a:r>
              <a:rPr lang="en-US" altLang="zh-CN">
                <a:sym typeface="+mn-ea"/>
              </a:rPr>
              <a:t>AUC</a:t>
            </a:r>
            <a:r>
              <a:rPr lang="zh-CN" altLang="en-US">
                <a:sym typeface="+mn-ea"/>
              </a:rPr>
              <a:t>值相比所有的Temperature-based Methods</a:t>
            </a:r>
            <a:r>
              <a:rPr lang="en-US" altLang="zh-CN">
                <a:sym typeface="+mn-ea"/>
              </a:rPr>
              <a:t> with SPL-based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总结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728980" y="1144905"/>
            <a:ext cx="7481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sz="2000"/>
              <a:t>任务分解</a:t>
            </a:r>
            <a:r>
              <a:rPr lang="en-US" altLang="zh-CN" sz="2000"/>
              <a:t>——人类循环医疗保健提供的关键阶段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728980" y="2283460"/>
            <a:ext cx="926973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Wingdings" panose="05000000000000000000" charset="0"/>
              <a:buChar char="n"/>
            </a:pPr>
            <a:r>
              <a:rPr sz="2000"/>
              <a:t>提出了一个两层次的框架PACE</a:t>
            </a:r>
            <a:r>
              <a:rPr lang="en-US" sz="2000"/>
              <a:t>——</a:t>
            </a:r>
            <a:r>
              <a:rPr sz="2000"/>
              <a:t>来学习医疗保健应用程序的有效任务分解。</a:t>
            </a:r>
            <a:endParaRPr sz="2000"/>
          </a:p>
          <a:p>
            <a:pPr marL="742950" lvl="1" indent="-285750" fontAlgn="auto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>
                <a:sym typeface="+mn-ea"/>
              </a:rPr>
              <a:t>在宏观层面，</a:t>
            </a:r>
            <a:r>
              <a:rPr lang="zh-CN">
                <a:solidFill>
                  <a:schemeClr val="tx1"/>
                </a:solidFill>
              </a:rPr>
              <a:t>PACE利用基于</a:t>
            </a:r>
            <a:r>
              <a:rPr lang="en-US" altLang="zh-CN">
                <a:solidFill>
                  <a:schemeClr val="tx1"/>
                </a:solidFill>
              </a:rPr>
              <a:t>SPL</a:t>
            </a:r>
            <a:r>
              <a:rPr lang="zh-CN">
                <a:solidFill>
                  <a:schemeClr val="tx1"/>
                </a:solidFill>
              </a:rPr>
              <a:t>训练，自适应地选择简单的任务</a:t>
            </a:r>
            <a:endParaRPr lang="zh-CN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>
                <a:solidFill>
                  <a:schemeClr val="tx1"/>
                </a:solidFill>
              </a:rPr>
              <a:t>在微观层面，PACE通过加权损失修订策略来调整选定任务的权重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980" y="4042410"/>
            <a:ext cx="9269730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en-US" sz="2000"/>
              <a:t>PACE</a:t>
            </a:r>
            <a:r>
              <a:rPr lang="zh-CN" altLang="en-US" sz="2000"/>
              <a:t>的有效性评估</a:t>
            </a:r>
            <a:endParaRPr lang="zh-CN" altLang="en-US" sz="2000"/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</a:t>
            </a:r>
            <a:r>
              <a:rPr>
                <a:solidFill>
                  <a:schemeClr val="tx1"/>
                </a:solidFill>
              </a:rPr>
              <a:t>如AUC-覆盖图所示，PACE在简单任务上实现了比所有基线更好的性能</a:t>
            </a:r>
            <a:r>
              <a:rPr lang="zh-CN">
                <a:solidFill>
                  <a:schemeClr val="tx1"/>
                </a:solidFill>
              </a:rPr>
              <a:t>。</a:t>
            </a:r>
            <a:endParaRPr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71441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28570" y="2313940"/>
            <a:ext cx="65893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/>
              <a:t>Thanks For Listening</a:t>
            </a:r>
            <a:endParaRPr lang="en-US" altLang="zh-CN" sz="5400"/>
          </a:p>
        </p:txBody>
      </p:sp>
      <p:pic>
        <p:nvPicPr>
          <p:cNvPr id="100" name="图片 99"/>
          <p:cNvPicPr/>
          <p:nvPr/>
        </p:nvPicPr>
        <p:blipFill>
          <a:blip r:embed="rId2" r:link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4941570"/>
            <a:ext cx="1282065" cy="12820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575" y="363855"/>
            <a:ext cx="3194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介绍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09575" y="954405"/>
            <a:ext cx="61480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2400" b="1">
                <a:sym typeface="+mn-ea"/>
              </a:rPr>
              <a:t>Human-in-the-loop Healthcare Delivery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420" y="1611630"/>
            <a:ext cx="9159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涉及</a:t>
            </a:r>
            <a:r>
              <a:rPr lang="en-US" altLang="zh-CN"/>
              <a:t>ML</a:t>
            </a:r>
            <a:r>
              <a:rPr lang="zh-CN" altLang="en-US"/>
              <a:t>模型和人物分析任务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简单任务</a:t>
            </a:r>
            <a:r>
              <a:rPr lang="en-US" altLang="zh-CN"/>
              <a:t>——</a:t>
            </a:r>
            <a:r>
              <a:rPr lang="zh-CN" altLang="en-US"/>
              <a:t>模型处理</a:t>
            </a:r>
            <a:r>
              <a:rPr lang="en-US" altLang="zh-CN"/>
              <a:t> &amp; </a:t>
            </a:r>
            <a:r>
              <a:rPr lang="zh-CN" altLang="en-US"/>
              <a:t>困难任务</a:t>
            </a:r>
            <a:r>
              <a:rPr lang="en-US" altLang="zh-CN"/>
              <a:t>——</a:t>
            </a:r>
            <a:r>
              <a:rPr lang="zh-CN" altLang="en-US"/>
              <a:t>医生处理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2980690"/>
            <a:ext cx="5387975" cy="2894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5" y="1544955"/>
            <a:ext cx="5822950" cy="3796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575" y="363855"/>
            <a:ext cx="3194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相关工作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81965" y="1084580"/>
            <a:ext cx="48342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Classification with a Reject Option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949325" y="1620520"/>
            <a:ext cx="901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eg:</a:t>
            </a:r>
            <a:r>
              <a:rPr lang="zh-CN" altLang="en-US"/>
              <a:t>某些难以分类的任务则允许拒绝分类，而不是做一个艰难的选择，这些任务进一步纳入特殊处理，如手动检查，从而提高分类性能。</a:t>
            </a:r>
            <a:r>
              <a:rPr lang="en-US" altLang="zh-CN"/>
              <a:t>[26]</a:t>
            </a:r>
            <a:r>
              <a:rPr lang="zh-CN" altLang="en-US"/>
              <a:t>、</a:t>
            </a:r>
            <a:r>
              <a:rPr lang="en-US" altLang="zh-CN"/>
              <a:t>[46]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81965" y="2504440"/>
            <a:ext cx="6555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Task-based Re-weighting Methods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012190" y="2903220"/>
            <a:ext cx="91846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/>
              <a:t>Curriculum learning</a:t>
            </a:r>
            <a:r>
              <a:rPr lang="zh-CN" altLang="en-US"/>
              <a:t>（课程学习）：根据先验知识赋予样本学习先后顺序。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/>
              <a:t>SPL</a:t>
            </a:r>
            <a:r>
              <a:rPr lang="zh-CN" altLang="en-US"/>
              <a:t>（自步学习）</a:t>
            </a:r>
            <a:r>
              <a:rPr lang="zh-CN" altLang="en-US"/>
              <a:t>：SPL在每次迭代中选择简单的任务，并反复更新参数直到收敛。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3822065"/>
            <a:ext cx="6936740" cy="25641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73745" y="4447540"/>
            <a:ext cx="364871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[26] Blaise Hanczar and Edward R. Dougherty. 2008. Classification with reject option</a:t>
            </a:r>
            <a:r>
              <a:rPr lang="en-US" altLang="zh-CN" sz="1400"/>
              <a:t> </a:t>
            </a:r>
            <a:r>
              <a:rPr lang="zh-CN" altLang="en-US" sz="1400"/>
              <a:t>in gene expression data. Bioinform. 24, 17 (2008), 1889–1895.</a:t>
            </a:r>
            <a:endParaRPr lang="zh-CN" altLang="en-US" sz="1400"/>
          </a:p>
          <a:p>
            <a:r>
              <a:rPr lang="en-US" altLang="zh-CN" sz="1400"/>
              <a:t>[46]Sebastian Thrun. 2012. Explanation-based neural network learning: A lifelong</a:t>
            </a:r>
            <a:endParaRPr lang="en-US" altLang="zh-CN" sz="1400"/>
          </a:p>
          <a:p>
            <a:r>
              <a:rPr lang="zh-CN" altLang="en-US" sz="1400"/>
              <a:t>learning approach. Vol. 357. Springer Science &amp; Business Media.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1840" y="417830"/>
            <a:ext cx="82492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本文：</a:t>
            </a:r>
            <a:endParaRPr lang="zh-CN" altLang="en-US"/>
          </a:p>
          <a:p>
            <a:r>
              <a:rPr lang="zh-CN" altLang="en-US"/>
              <a:t>提出了一个通用的框架PACE，旨在优化医疗保健应用程序的任务分解，其中神经网络和深度层次模型通常是较好的选择。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055" y="1610360"/>
            <a:ext cx="7023735" cy="390334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7" name="文本框 6"/>
          <p:cNvSpPr txBox="1"/>
          <p:nvPr/>
        </p:nvSpPr>
        <p:spPr>
          <a:xfrm>
            <a:off x="2168525" y="5513705"/>
            <a:ext cx="70732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/>
              <a:t>度量覆盖图</a:t>
            </a:r>
            <a:endParaRPr lang="zh-CN" altLang="en-US" sz="1600"/>
          </a:p>
          <a:p>
            <a:pPr algn="ctr"/>
            <a:r>
              <a:rPr lang="en-US" altLang="zh-CN" sz="1600"/>
              <a:t>(</a:t>
            </a:r>
            <a:r>
              <a:rPr lang="zh-CN" altLang="en-US" sz="1600"/>
              <a:t>其中y轴表示我们感兴趣的评估度量，而x轴表示任务的百分比）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575" y="363855"/>
            <a:ext cx="3194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准备工作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963295"/>
            <a:ext cx="2926080" cy="8718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05580" y="1076960"/>
            <a:ext cx="4710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r(x)=0:</a:t>
            </a:r>
            <a:r>
              <a:rPr lang="zh-CN" altLang="en-US"/>
              <a:t>分类器拒绝该任务</a:t>
            </a:r>
            <a:endParaRPr lang="zh-CN" altLang="en-US"/>
          </a:p>
          <a:p>
            <a:r>
              <a:rPr lang="en-US" altLang="zh-CN"/>
              <a:t>r(x)=1:</a:t>
            </a:r>
            <a:r>
              <a:rPr lang="zh-CN" altLang="en-US"/>
              <a:t>分类器选择该任务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4555" y="2154555"/>
            <a:ext cx="8363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具有</a:t>
            </a:r>
            <a:r>
              <a:rPr lang="en-US" altLang="zh-CN"/>
              <a:t>reject option</a:t>
            </a:r>
            <a:r>
              <a:rPr lang="zh-CN" altLang="en-US"/>
              <a:t>（</a:t>
            </a:r>
            <a:r>
              <a:rPr lang="en-US" altLang="zh-CN"/>
              <a:t>f,r</a:t>
            </a:r>
            <a:r>
              <a:rPr lang="zh-CN" altLang="en-US"/>
              <a:t>）的分类器的两个代表性特征是</a:t>
            </a:r>
            <a:r>
              <a:rPr lang="en-US" altLang="zh-CN"/>
              <a:t>Coverage</a:t>
            </a:r>
            <a:r>
              <a:rPr lang="zh-CN" altLang="en-US"/>
              <a:t>和</a:t>
            </a:r>
            <a:r>
              <a:rPr lang="en-US" altLang="zh-CN"/>
              <a:t>Risk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9985" y="2704465"/>
            <a:ext cx="7491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Coverage C (𝑓 , 𝑟)：所有任务中已接受任务的百分比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3254375"/>
            <a:ext cx="3448050" cy="9836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49985" y="4419600"/>
            <a:ext cx="7491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Risk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(𝑓 , 𝑟)：被接受的任务的平均损失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40" y="5105400"/>
            <a:ext cx="3585210" cy="9074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15" y="3254375"/>
            <a:ext cx="5721350" cy="28606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210" y="42608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方法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6435" y="1034415"/>
            <a:ext cx="7836535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PACE会调整在训练过程中任务的权重，以区分简单的任务和困难的任务。</a:t>
            </a:r>
            <a:endParaRPr lang="zh-CN" altLang="en-US">
              <a:sym typeface="+mn-ea"/>
            </a:endParaRPr>
          </a:p>
          <a:p>
            <a:pPr algn="l"/>
            <a:endParaRPr lang="en-US" altLang="zh-CN"/>
          </a:p>
          <a:p>
            <a:pPr algn="l"/>
            <a:r>
              <a:rPr lang="en-US" altLang="zh-CN"/>
              <a:t>2.PACE</a:t>
            </a:r>
            <a:r>
              <a:rPr lang="zh-CN" altLang="en-US"/>
              <a:t>的两层框架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Macro-level SPL-based Training</a:t>
            </a:r>
            <a:r>
              <a:rPr lang="en-US" altLang="zh-CN"/>
              <a:t>:</a:t>
            </a:r>
            <a:r>
              <a:rPr lang="zh-CN" altLang="en-US"/>
              <a:t>每次迭代选择简单的任务进行集成训练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micro-level weighted loss revision</a:t>
            </a:r>
            <a:r>
              <a:rPr lang="en-US" altLang="zh-CN"/>
              <a:t>:</a:t>
            </a:r>
            <a:r>
              <a:rPr lang="zh-CN" altLang="en-US"/>
              <a:t>两个权重修订策略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6435" y="2861945"/>
            <a:ext cx="40170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ym typeface="+mn-ea"/>
              </a:rPr>
              <a:t>Macro-level SPL-based Training</a:t>
            </a:r>
            <a:endParaRPr lang="zh-CN" altLang="en-US" sz="2000" b="1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3334385"/>
            <a:ext cx="4574540" cy="823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42610" y="3561715"/>
            <a:ext cx="616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更新参数</a:t>
            </a:r>
            <a:r>
              <a:rPr lang="en-US" altLang="zh-CN"/>
              <a:t>W  </a:t>
            </a:r>
            <a:r>
              <a:rPr lang="zh-CN" altLang="en-US"/>
              <a:t>Ω(·)</a:t>
            </a:r>
            <a:r>
              <a:rPr lang="en-US" altLang="zh-CN"/>
              <a:t>:</a:t>
            </a:r>
            <a:r>
              <a:rPr lang="zh-CN" altLang="en-US"/>
              <a:t>正则化函数</a:t>
            </a:r>
            <a:r>
              <a:rPr lang="en-US" altLang="zh-CN"/>
              <a:t>  L</a:t>
            </a:r>
            <a:r>
              <a:rPr lang="en-US" altLang="zh-CN" baseline="-25000"/>
              <a:t>CE</a:t>
            </a:r>
            <a:r>
              <a:rPr lang="zh-CN" altLang="en-US"/>
              <a:t>：交叉熵损失函数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16305" y="4178300"/>
            <a:ext cx="987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考虑基于</a:t>
            </a:r>
            <a:r>
              <a:rPr lang="en-US" altLang="zh-CN"/>
              <a:t>SPL training</a:t>
            </a:r>
            <a:r>
              <a:rPr lang="zh-CN" altLang="en-US"/>
              <a:t>：对每个任务</a:t>
            </a:r>
            <a:r>
              <a:rPr lang="en-US" altLang="zh-CN"/>
              <a:t>(x</a:t>
            </a:r>
            <a:r>
              <a:rPr lang="en-US" altLang="zh-CN" baseline="-25000"/>
              <a:t>i</a:t>
            </a:r>
            <a:r>
              <a:rPr lang="en-US" altLang="zh-CN"/>
              <a:t>,y</a:t>
            </a:r>
            <a:r>
              <a:rPr lang="en-US" altLang="zh-CN" baseline="-25000"/>
              <a:t>i</a:t>
            </a:r>
            <a:r>
              <a:rPr lang="en-US" altLang="zh-CN"/>
              <a:t>),</a:t>
            </a:r>
            <a:r>
              <a:rPr lang="zh-CN" altLang="en-US"/>
              <a:t>引入指标变量</a:t>
            </a:r>
            <a:r>
              <a:rPr lang="en-US" altLang="zh-CN"/>
              <a:t>m</a:t>
            </a:r>
            <a:r>
              <a:rPr lang="en-US" altLang="zh-CN" baseline="-25000"/>
              <a:t>i</a:t>
            </a:r>
            <a:r>
              <a:rPr lang="zh-CN" altLang="en-US"/>
              <a:t>（</a:t>
            </a:r>
            <a:r>
              <a:rPr lang="en-US" altLang="zh-CN"/>
              <a:t>0/1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表明每个任务是否容易。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" y="4566920"/>
            <a:ext cx="5323840" cy="1897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方法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37210" y="1126490"/>
            <a:ext cx="48590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000" b="1">
                <a:sym typeface="+mn-ea"/>
              </a:rPr>
              <a:t>Micro-level Weighted Loss Revision L</a:t>
            </a:r>
            <a:r>
              <a:rPr lang="en-US" sz="2000" b="1" baseline="-25000">
                <a:sym typeface="+mn-ea"/>
              </a:rPr>
              <a:t>w</a:t>
            </a:r>
            <a:endParaRPr lang="en-US" sz="2000" b="1" baseline="-25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210" y="26504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两种加权损失修订策略：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40080" y="3048635"/>
                <a:ext cx="9806940" cy="12528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 Strategy 1: Assign More Weight to Correctly Predicted Tasks</a:t>
                </a:r>
                <a:endParaRPr lang="zh-CN" altLang="en-US"/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/>
                  <a:t>思想：为模型正确预测的任务分配更多的权重</a:t>
                </a:r>
                <a:endParaRPr lang="zh-CN" altLang="en-US"/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/>
                  <a:t>实现：对任务分布的重新加权是通过修改损失函数的导数来实现的</a:t>
                </a:r>
                <a:endParaRPr lang="zh-CN" altLang="en-US"/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/>
                  <a:t>具体实现：将原始</a:t>
                </a:r>
                <a:r>
                  <a:rPr lang="en-US" altLang="zh-CN"/>
                  <a:t>p</a:t>
                </a:r>
                <a:r>
                  <a:rPr lang="en-US" altLang="zh-CN" baseline="-25000"/>
                  <a:t>gt</a:t>
                </a:r>
                <a:r>
                  <a:rPr lang="zh-CN" altLang="en-US"/>
                  <a:t>修订为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，将原始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𝐶𝐸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修订为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048635"/>
                <a:ext cx="9806940" cy="12528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4436110"/>
            <a:ext cx="3402330" cy="13557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90" y="5791835"/>
            <a:ext cx="2157095" cy="64071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640080" y="1714500"/>
            <a:ext cx="4854575" cy="763270"/>
            <a:chOff x="1234" y="2901"/>
            <a:chExt cx="14753" cy="1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234" y="2901"/>
                  <a:ext cx="14753" cy="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标准</a:t>
                  </a:r>
                  <a:r>
                    <a:rPr lang="en-US" altLang="zh-CN"/>
                    <a:t>L</a:t>
                  </a:r>
                  <a:r>
                    <a:rPr lang="en-US" altLang="zh-CN" baseline="-25000"/>
                    <a:t>CE</a:t>
                  </a:r>
                  <a:r>
                    <a:rPr lang="en-US" altLang="zh-CN"/>
                    <a:t>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𝐶𝐸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𝐶𝐸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" y="2901"/>
                  <a:ext cx="14753" cy="60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234" y="3502"/>
                  <a:ext cx="14753" cy="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定义：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" y="3502"/>
                  <a:ext cx="14753" cy="60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5980" y="2874010"/>
            <a:ext cx="4986020" cy="32378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436546" y="6016879"/>
                <a:ext cx="2759075" cy="4159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时，模型预测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正确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46" y="6016879"/>
                <a:ext cx="2759075" cy="415925"/>
              </a:xfrm>
              <a:prstGeom prst="rect">
                <a:avLst/>
              </a:prstGeom>
              <a:blipFill rotWithShape="1">
                <a:blip r:embed="rId7"/>
                <a:stretch>
                  <a:fillRect l="-21" t="-61" r="21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10" y="1651000"/>
            <a:ext cx="2926080" cy="563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7700" y="1651000"/>
            <a:ext cx="2179320" cy="548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8010" y="2277745"/>
            <a:ext cx="3930015" cy="44196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方法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37210" y="1126490"/>
            <a:ext cx="48590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000" b="1">
                <a:sym typeface="+mn-ea"/>
              </a:rPr>
              <a:t>Micro-level Weighted Loss Revision L</a:t>
            </a:r>
            <a:r>
              <a:rPr lang="en-US" sz="2000" b="1" baseline="-25000">
                <a:sym typeface="+mn-ea"/>
              </a:rPr>
              <a:t>w</a:t>
            </a:r>
            <a:endParaRPr lang="en-US" sz="2000" b="1" baseline="-25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210" y="167005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两种加权损失修订策略：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97865" y="2038350"/>
                <a:ext cx="9806940" cy="14154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/>
                  <a:t>Strategy </a:t>
                </a:r>
                <a:r>
                  <a:rPr lang="en-US" altLang="zh-CN"/>
                  <a:t>2</a:t>
                </a:r>
                <a:r>
                  <a:rPr lang="zh-CN" altLang="en-US"/>
                  <a:t>:  Assign More Weight to Confidently Predicted Tasks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思想：无论预测的正确性如何，给予更确定地预测任务更多权重。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做法：</a:t>
                </a:r>
                <a:r>
                  <a:rPr lang="zh-CN" altLang="en-US">
                    <a:sym typeface="+mn-ea"/>
                  </a:rPr>
                  <a:t>将权重函数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>
                    <a:sym typeface="+mn-ea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𝑔𝑡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接近0.5时，分配更少的权重，表示不确定的预测；</a:t>
                </a:r>
                <a:endParaRPr lang="zh-CN" altLang="en-US"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>
                    <a:sym typeface="+mn-ea"/>
                  </a:rPr>
                  <a:t>但当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𝑔𝑡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→0或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𝑔𝑡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→1表示确定的预测，分配更多的权重。</a:t>
                </a:r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5" y="2038350"/>
                <a:ext cx="9806940" cy="14154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4287520"/>
            <a:ext cx="4954270" cy="23221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059940" y="3746500"/>
                <a:ext cx="3771900" cy="374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40" y="3746500"/>
                <a:ext cx="3771900" cy="374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6405" y="3200400"/>
            <a:ext cx="4673600" cy="3035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445946" y="6118479"/>
                <a:ext cx="3375025" cy="4178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趋近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时，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表示不确定的预测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46" y="6118479"/>
                <a:ext cx="3375025" cy="417830"/>
              </a:xfrm>
              <a:prstGeom prst="rect">
                <a:avLst/>
              </a:prstGeom>
              <a:blipFill rotWithShape="1">
                <a:blip r:embed="rId5"/>
                <a:stretch>
                  <a:fillRect l="-17" t="-61" r="17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820" y="2832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方法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54990" y="1012825"/>
            <a:ext cx="34823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000" b="1">
                <a:sym typeface="+mn-ea"/>
              </a:rPr>
              <a:t>SPL-based Training with </a:t>
            </a:r>
            <a:r>
              <a:rPr lang="en-US" sz="2000" b="1">
                <a:sym typeface="+mn-ea"/>
              </a:rPr>
              <a:t>L</a:t>
            </a:r>
            <a:r>
              <a:rPr lang="en-US" sz="2000" b="1" baseline="-25000">
                <a:sym typeface="+mn-ea"/>
              </a:rPr>
              <a:t>w</a:t>
            </a:r>
            <a:endParaRPr lang="en-US" sz="2000" b="1" baseline="-2500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4570" y="1569720"/>
            <a:ext cx="839787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/>
              <a:t>迭代地更新参数</a:t>
            </a:r>
            <a:r>
              <a:rPr lang="en-US" altLang="zh-CN"/>
              <a:t>w</a:t>
            </a:r>
            <a:r>
              <a:rPr lang="zh-CN" altLang="en-US"/>
              <a:t>直到满足停下来的标准</a:t>
            </a:r>
            <a:endParaRPr lang="zh-CN" altLang="en-US"/>
          </a:p>
          <a:p>
            <a:pPr marL="742950" lvl="1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给予当前参数，计算最优的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25000">
                <a:solidFill>
                  <a:schemeClr val="tx1"/>
                </a:solidFill>
              </a:rPr>
              <a:t>t</a:t>
            </a:r>
            <a:r>
              <a:rPr lang="zh-CN" altLang="en-US">
                <a:solidFill>
                  <a:schemeClr val="tx1"/>
                </a:solidFill>
              </a:rPr>
              <a:t>表示哪些任务应该被用于当前迭代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选择简单的任务，计算预测的标签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用选择出的任务更新参数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4570" y="3354705"/>
            <a:ext cx="83978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/>
              <a:t>训练一个</a:t>
            </a:r>
            <a:r>
              <a:rPr lang="en-US" altLang="zh-CN"/>
              <a:t>DL</a:t>
            </a:r>
            <a:r>
              <a:rPr lang="zh-CN" altLang="en-US"/>
              <a:t>模型用于二分类</a:t>
            </a:r>
            <a:endParaRPr lang="zh-CN" altLang="en-US"/>
          </a:p>
          <a:p>
            <a:pPr marL="742950" lvl="1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GRU</a:t>
            </a:r>
            <a:r>
              <a:rPr lang="zh-CN" altLang="en-US">
                <a:solidFill>
                  <a:schemeClr val="tx1"/>
                </a:solidFill>
              </a:rPr>
              <a:t>模型用于处理基于时间序列的</a:t>
            </a:r>
            <a:r>
              <a:rPr lang="en-US" altLang="zh-CN">
                <a:solidFill>
                  <a:schemeClr val="tx1"/>
                </a:solidFill>
              </a:rPr>
              <a:t>EMR</a:t>
            </a:r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3043</Words>
  <Application>WPS 演示</Application>
  <PresentationFormat>宽屏</PresentationFormat>
  <Paragraphs>170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Cambria Math</vt:lpstr>
      <vt:lpstr>Arial Unicode MS</vt:lpstr>
      <vt:lpstr>Calibri</vt:lpstr>
      <vt:lpstr>BatangChe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qzuser</cp:lastModifiedBy>
  <cp:revision>158</cp:revision>
  <dcterms:created xsi:type="dcterms:W3CDTF">2019-06-19T02:08:00Z</dcterms:created>
  <dcterms:modified xsi:type="dcterms:W3CDTF">2021-06-29T08:28:15Z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EFAB53CF701B443C858E0631D3288269</vt:lpwstr>
  </property>
</Properties>
</file>