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3" r:id="rId4"/>
    <p:sldId id="259" r:id="rId5"/>
    <p:sldId id="293" r:id="rId7"/>
    <p:sldId id="270" r:id="rId8"/>
    <p:sldId id="260" r:id="rId9"/>
    <p:sldId id="289" r:id="rId10"/>
    <p:sldId id="290" r:id="rId11"/>
    <p:sldId id="291" r:id="rId12"/>
    <p:sldId id="309" r:id="rId13"/>
    <p:sldId id="308" r:id="rId14"/>
    <p:sldId id="298" r:id="rId15"/>
    <p:sldId id="299" r:id="rId16"/>
    <p:sldId id="300" r:id="rId17"/>
    <p:sldId id="301" r:id="rId18"/>
    <p:sldId id="302" r:id="rId19"/>
    <p:sldId id="303"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32"/>
        <p:guide pos="382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课程学习：在学习数学课程时，根据课本封面的信息（先验知识）从小学低年级到高年级进行学习。</a:t>
            </a:r>
            <a:endParaRPr lang="zh-CN" altLang="en-US"/>
          </a:p>
          <a:p>
            <a:r>
              <a:rPr lang="zh-CN" altLang="en-US"/>
              <a:t>自步学习：把所有的数学课课本同时给了右边的小朋友，而小朋友会根据课本内容的难易程度判断（和实际情况不一定相同）来一本一本的学习。（先学一本他认为最简单的，再学一本他认为次简单的...）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L𝐶𝐸是基于GRU模型来纳入所讨论的时间序列特征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课程学习：在学习数学课程时，根据课本封面的信息（先验知识）从小学低年级到高年级进行学习。</a:t>
            </a:r>
            <a:endParaRPr lang="zh-CN" altLang="en-US"/>
          </a:p>
          <a:p>
            <a:r>
              <a:rPr lang="zh-CN" altLang="en-US"/>
              <a:t>自步学习：把所有的数学课课本同时给了右边的小朋友，而小朋友会根据课本内容的难易程度判断（和实际情况不一定相同）来一本一本的学习。（先学一本他认为最简单的，再学一本他认为次简单的...）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𝐼（·）是指示器函数，如果参数为true，则假设为1，否则假设为0。</a:t>
            </a:r>
            <a:endParaRPr lang="zh-CN" altLang="en-US"/>
          </a:p>
          <a:p>
            <a:r>
              <a:rPr lang="zh-CN" altLang="en-US"/>
              <a:t>图</a:t>
            </a:r>
            <a:r>
              <a:rPr lang="en-US" altLang="zh-CN"/>
              <a:t>3</a:t>
            </a:r>
            <a:r>
              <a:rPr lang="zh-CN" altLang="en-US"/>
              <a:t>：提高简单任务的性能，从而提高度量覆盖面图的半部分。通过对简单/困难任务的区分能力，PACE可以提高模型在测试数据中的简单任务上的泛化性能。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3.xml"/><Relationship Id="rId3" Type="http://schemas.openxmlformats.org/officeDocument/2006/relationships/image" Target="file:///C:\Users\MMW\AppData\Local\Temp\wps\INetCache\8dfbd597e8332291399351a0e3626c82"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tags" Target="../tags/tag7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oleObject" Target="../embeddings/oleObject2.bin"/><Relationship Id="rId7" Type="http://schemas.openxmlformats.org/officeDocument/2006/relationships/image" Target="../media/image39.wmf"/><Relationship Id="rId6" Type="http://schemas.openxmlformats.org/officeDocument/2006/relationships/oleObject" Target="../embeddings/oleObject1.bin"/><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6" Type="http://schemas.openxmlformats.org/officeDocument/2006/relationships/notesSlide" Target="../notesSlides/notesSlide12.xml"/><Relationship Id="rId15" Type="http://schemas.openxmlformats.org/officeDocument/2006/relationships/vmlDrawing" Target="../drawings/vmlDrawing1.vml"/><Relationship Id="rId14" Type="http://schemas.openxmlformats.org/officeDocument/2006/relationships/slideLayout" Target="../slideLayouts/slideLayout1.xml"/><Relationship Id="rId13" Type="http://schemas.openxmlformats.org/officeDocument/2006/relationships/tags" Target="../tags/tag77.xml"/><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oleObject" Target="../embeddings/oleObject3.bin"/><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ags" Target="../tags/tag78.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file:///C:\Users\MMW\AppData\Local\Temp\wps\INetCache\8dfbd597e8332291399351a0e3626c82"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1" Type="http://schemas.openxmlformats.org/officeDocument/2006/relationships/notesSlide" Target="../notesSlides/notesSlide5.xml"/><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397476"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文本框 3"/>
          <p:cNvSpPr txBox="1"/>
          <p:nvPr/>
        </p:nvSpPr>
        <p:spPr>
          <a:xfrm>
            <a:off x="1356995" y="1261110"/>
            <a:ext cx="9476740" cy="2306955"/>
          </a:xfrm>
          <a:prstGeom prst="rect">
            <a:avLst/>
          </a:prstGeom>
          <a:noFill/>
        </p:spPr>
        <p:txBody>
          <a:bodyPr wrap="square" rtlCol="0">
            <a:spAutoFit/>
          </a:bodyPr>
          <a:p>
            <a:pPr algn="ctr" fontAlgn="auto">
              <a:lnSpc>
                <a:spcPct val="120000"/>
              </a:lnSpc>
            </a:pPr>
            <a:r>
              <a:rPr sz="4000"/>
              <a:t>Energy-aware Resource Management for Federated Learning in Multi-access Edge Computing Systems</a:t>
            </a:r>
            <a:endParaRPr sz="4000"/>
          </a:p>
        </p:txBody>
      </p:sp>
      <p:pic>
        <p:nvPicPr>
          <p:cNvPr id="100" name="图片 99"/>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5322570" y="4941570"/>
            <a:ext cx="1282065" cy="1282065"/>
          </a:xfrm>
          <a:prstGeom prst="rect">
            <a:avLst/>
          </a:prstGeom>
          <a:noFill/>
          <a:ln w="9525">
            <a:noFill/>
          </a:ln>
        </p:spPr>
      </p:pic>
      <p:sp>
        <p:nvSpPr>
          <p:cNvPr id="2" name="文本框 1"/>
          <p:cNvSpPr txBox="1"/>
          <p:nvPr/>
        </p:nvSpPr>
        <p:spPr>
          <a:xfrm>
            <a:off x="8761095" y="4391025"/>
            <a:ext cx="2072640" cy="706755"/>
          </a:xfrm>
          <a:prstGeom prst="rect">
            <a:avLst/>
          </a:prstGeom>
          <a:noFill/>
        </p:spPr>
        <p:txBody>
          <a:bodyPr wrap="none" rtlCol="0">
            <a:spAutoFit/>
          </a:bodyPr>
          <a:p>
            <a:r>
              <a:rPr lang="zh-CN" altLang="en-US" sz="2000"/>
              <a:t>汇报人：毛炜</a:t>
            </a:r>
            <a:endParaRPr lang="zh-CN" altLang="en-US" sz="2000"/>
          </a:p>
          <a:p>
            <a:r>
              <a:rPr lang="zh-CN" altLang="en-US" sz="2000"/>
              <a:t>时间：</a:t>
            </a:r>
            <a:r>
              <a:rPr lang="en-US" altLang="zh-CN" sz="2000"/>
              <a:t>2021/9/16</a:t>
            </a:r>
            <a:endParaRPr lang="zh-CN" altLang="en-US" sz="20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sz="2800"/>
              <a:t>一、</a:t>
            </a:r>
            <a:r>
              <a:rPr lang="en-US" altLang="zh-CN" sz="2800"/>
              <a:t>System Model——</a:t>
            </a:r>
            <a:r>
              <a:rPr lang="zh-CN" altLang="en-US" sz="2800">
                <a:sym typeface="+mn-ea"/>
              </a:rPr>
              <a:t>MEC-enabled FL</a:t>
            </a:r>
            <a:endParaRPr lang="zh-CN" altLang="en-US" sz="2800"/>
          </a:p>
        </p:txBody>
      </p:sp>
      <p:sp>
        <p:nvSpPr>
          <p:cNvPr id="3" name="文本框 2"/>
          <p:cNvSpPr txBox="1"/>
          <p:nvPr/>
        </p:nvSpPr>
        <p:spPr>
          <a:xfrm>
            <a:off x="481965" y="1078865"/>
            <a:ext cx="1736725" cy="398780"/>
          </a:xfrm>
          <a:prstGeom prst="rect">
            <a:avLst/>
          </a:prstGeom>
          <a:noFill/>
        </p:spPr>
        <p:txBody>
          <a:bodyPr wrap="square" rtlCol="0">
            <a:spAutoFit/>
          </a:bodyPr>
          <a:p>
            <a:r>
              <a:rPr lang="en-US" altLang="zh-CN" sz="2000" b="1"/>
              <a:t>Local:</a:t>
            </a:r>
            <a:endParaRPr lang="en-US" altLang="zh-CN" sz="2000" b="1"/>
          </a:p>
        </p:txBody>
      </p:sp>
      <p:sp>
        <p:nvSpPr>
          <p:cNvPr id="9" name="文本框 8"/>
          <p:cNvSpPr txBox="1"/>
          <p:nvPr/>
        </p:nvSpPr>
        <p:spPr>
          <a:xfrm>
            <a:off x="694690" y="1477645"/>
            <a:ext cx="11029950" cy="45085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ltLang="en-US"/>
              <a:t>用户</a:t>
            </a:r>
            <a:r>
              <a:rPr lang="en-US" altLang="zh-CN"/>
              <a:t>i</a:t>
            </a:r>
            <a:r>
              <a:rPr lang="zh-CN" altLang="en-US"/>
              <a:t>的目标：通过最小化损失函数优化权值向量</a:t>
            </a:r>
            <a:r>
              <a:rPr lang="en-US" altLang="zh-CN"/>
              <a:t>w</a:t>
            </a:r>
            <a:r>
              <a:rPr lang="en-US" altLang="zh-CN" baseline="-25000"/>
              <a:t>i</a:t>
            </a:r>
            <a:endParaRPr lang="en-US" altLang="zh-CN" baseline="-25000"/>
          </a:p>
        </p:txBody>
      </p:sp>
      <p:pic>
        <p:nvPicPr>
          <p:cNvPr id="4" name="图片 3"/>
          <p:cNvPicPr>
            <a:picLocks noChangeAspect="1"/>
          </p:cNvPicPr>
          <p:nvPr/>
        </p:nvPicPr>
        <p:blipFill>
          <a:blip r:embed="rId1"/>
          <a:stretch>
            <a:fillRect/>
          </a:stretch>
        </p:blipFill>
        <p:spPr>
          <a:xfrm>
            <a:off x="6478270" y="1318895"/>
            <a:ext cx="2713355" cy="767715"/>
          </a:xfrm>
          <a:prstGeom prst="rect">
            <a:avLst/>
          </a:prstGeom>
        </p:spPr>
      </p:pic>
      <p:pic>
        <p:nvPicPr>
          <p:cNvPr id="5" name="图片 4"/>
          <p:cNvPicPr>
            <a:picLocks noChangeAspect="1"/>
          </p:cNvPicPr>
          <p:nvPr/>
        </p:nvPicPr>
        <p:blipFill>
          <a:blip r:embed="rId2"/>
          <a:stretch>
            <a:fillRect/>
          </a:stretch>
        </p:blipFill>
        <p:spPr>
          <a:xfrm>
            <a:off x="6724015" y="2086610"/>
            <a:ext cx="1772285" cy="325120"/>
          </a:xfrm>
          <a:prstGeom prst="rect">
            <a:avLst/>
          </a:prstGeom>
        </p:spPr>
      </p:pic>
      <p:sp>
        <p:nvSpPr>
          <p:cNvPr id="6" name="文本框 5"/>
          <p:cNvSpPr txBox="1"/>
          <p:nvPr/>
        </p:nvSpPr>
        <p:spPr>
          <a:xfrm>
            <a:off x="748665" y="2411730"/>
            <a:ext cx="11029950" cy="81026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t>用户</a:t>
            </a:r>
            <a:r>
              <a:rPr lang="en-US" altLang="zh-CN"/>
              <a:t>i</a:t>
            </a:r>
            <a:r>
              <a:rPr lang="zh-CN" altLang="en-US"/>
              <a:t>执行的两个独立操作：</a:t>
            </a:r>
            <a:endParaRPr lang="zh-CN" altLang="en-US"/>
          </a:p>
          <a:p>
            <a:pPr indent="0" fontAlgn="auto">
              <a:lnSpc>
                <a:spcPct val="130000"/>
              </a:lnSpc>
              <a:buFont typeface="Arial" panose="020B0604020202020204" pitchFamily="34" charset="0"/>
              <a:buNone/>
            </a:pPr>
            <a:r>
              <a:rPr lang="en-US" altLang="zh-CN"/>
              <a:t>1</a:t>
            </a:r>
            <a:r>
              <a:rPr lang="zh-CN" altLang="en-US"/>
              <a:t>）本地训练           </a:t>
            </a:r>
            <a:r>
              <a:rPr lang="en-US" altLang="zh-CN"/>
              <a:t>2</a:t>
            </a:r>
            <a:r>
              <a:rPr lang="zh-CN" altLang="en-US"/>
              <a:t>）将权值上传到边缘服务器</a:t>
            </a:r>
            <a:endParaRPr lang="zh-CN" altLang="en-US"/>
          </a:p>
        </p:txBody>
      </p:sp>
      <p:pic>
        <p:nvPicPr>
          <p:cNvPr id="8" name="图片 7"/>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383665" y="3593465"/>
            <a:ext cx="3507740" cy="760730"/>
          </a:xfrm>
          <a:prstGeom prst="rect">
            <a:avLst/>
          </a:prstGeom>
        </p:spPr>
      </p:pic>
      <p:sp>
        <p:nvSpPr>
          <p:cNvPr id="10" name="文本框 9"/>
          <p:cNvSpPr txBox="1"/>
          <p:nvPr/>
        </p:nvSpPr>
        <p:spPr>
          <a:xfrm>
            <a:off x="1162050" y="3221990"/>
            <a:ext cx="11029950" cy="450850"/>
          </a:xfrm>
          <a:prstGeom prst="rect">
            <a:avLst/>
          </a:prstGeom>
          <a:noFill/>
        </p:spPr>
        <p:txBody>
          <a:bodyPr wrap="square" rtlCol="0">
            <a:spAutoFit/>
          </a:bodyPr>
          <a:p>
            <a:pPr indent="0" fontAlgn="auto">
              <a:lnSpc>
                <a:spcPct val="130000"/>
              </a:lnSpc>
              <a:buFont typeface="Arial" panose="020B0604020202020204" pitchFamily="34" charset="0"/>
              <a:buNone/>
            </a:pPr>
            <a:r>
              <a:rPr lang="zh-CN" altLang="en-US"/>
              <a:t>用户</a:t>
            </a:r>
            <a:r>
              <a:rPr lang="en-US" altLang="zh-CN"/>
              <a:t>i</a:t>
            </a:r>
            <a:r>
              <a:rPr lang="zh-CN" altLang="en-US"/>
              <a:t>两个阶段的时间消耗：</a:t>
            </a:r>
            <a:endParaRPr lang="zh-CN" altLang="en-US"/>
          </a:p>
        </p:txBody>
      </p:sp>
      <p:sp>
        <p:nvSpPr>
          <p:cNvPr id="11" name="文本框 10"/>
          <p:cNvSpPr txBox="1"/>
          <p:nvPr/>
        </p:nvSpPr>
        <p:spPr>
          <a:xfrm>
            <a:off x="1162050" y="4354195"/>
            <a:ext cx="9829800" cy="450850"/>
          </a:xfrm>
          <a:prstGeom prst="rect">
            <a:avLst/>
          </a:prstGeom>
          <a:noFill/>
        </p:spPr>
        <p:txBody>
          <a:bodyPr wrap="square" rtlCol="0">
            <a:spAutoFit/>
          </a:bodyPr>
          <a:p>
            <a:pPr indent="0" fontAlgn="auto">
              <a:lnSpc>
                <a:spcPct val="130000"/>
              </a:lnSpc>
              <a:buFont typeface="Arial" panose="020B0604020202020204" pitchFamily="34" charset="0"/>
              <a:buNone/>
            </a:pPr>
            <a:r>
              <a:rPr lang="zh-CN" altLang="en-US"/>
              <a:t>用户</a:t>
            </a:r>
            <a:r>
              <a:rPr lang="en-US" altLang="zh-CN"/>
              <a:t>i</a:t>
            </a:r>
            <a:r>
              <a:rPr lang="zh-CN" altLang="en-US"/>
              <a:t>两个阶段的能量消耗：</a:t>
            </a:r>
            <a:endParaRPr lang="zh-CN" altLang="en-US"/>
          </a:p>
        </p:txBody>
      </p:sp>
      <p:pic>
        <p:nvPicPr>
          <p:cNvPr id="12" name="图片 1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544955" y="4738370"/>
            <a:ext cx="5048885" cy="761365"/>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sz="2800"/>
              <a:t>一、</a:t>
            </a:r>
            <a:r>
              <a:rPr lang="en-US" altLang="zh-CN" sz="2800"/>
              <a:t>System Model——</a:t>
            </a:r>
            <a:r>
              <a:rPr lang="zh-CN" altLang="en-US" sz="2800">
                <a:sym typeface="+mn-ea"/>
              </a:rPr>
              <a:t>MEC-enabled FL</a:t>
            </a:r>
            <a:endParaRPr lang="zh-CN" altLang="en-US" sz="2800"/>
          </a:p>
        </p:txBody>
      </p:sp>
      <p:sp>
        <p:nvSpPr>
          <p:cNvPr id="3" name="文本框 2"/>
          <p:cNvSpPr txBox="1"/>
          <p:nvPr/>
        </p:nvSpPr>
        <p:spPr>
          <a:xfrm>
            <a:off x="481965" y="1078865"/>
            <a:ext cx="1736725" cy="398780"/>
          </a:xfrm>
          <a:prstGeom prst="rect">
            <a:avLst/>
          </a:prstGeom>
          <a:noFill/>
        </p:spPr>
        <p:txBody>
          <a:bodyPr wrap="square" rtlCol="0">
            <a:spAutoFit/>
          </a:bodyPr>
          <a:p>
            <a:r>
              <a:rPr lang="en-US" altLang="zh-CN" sz="2000" b="1"/>
              <a:t>Edge Server:</a:t>
            </a:r>
            <a:endParaRPr lang="en-US" altLang="zh-CN" sz="2000" b="1"/>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472565" y="1994535"/>
            <a:ext cx="3017520" cy="729615"/>
          </a:xfrm>
          <a:prstGeom prst="rect">
            <a:avLst/>
          </a:prstGeom>
        </p:spPr>
      </p:pic>
      <p:sp>
        <p:nvSpPr>
          <p:cNvPr id="9" name="文本框 8"/>
          <p:cNvSpPr txBox="1"/>
          <p:nvPr/>
        </p:nvSpPr>
        <p:spPr>
          <a:xfrm>
            <a:off x="1162050" y="1477645"/>
            <a:ext cx="11029950" cy="45085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ltLang="en-US"/>
              <a:t>边缘服务器的目标：通过最小化损失函数优化权值向量</a:t>
            </a:r>
            <a:r>
              <a:rPr lang="en-US" altLang="zh-CN"/>
              <a:t>w</a:t>
            </a:r>
            <a:r>
              <a:rPr lang="en-US" altLang="zh-CN" baseline="-25000"/>
              <a:t>E</a:t>
            </a:r>
            <a:endParaRPr lang="en-US" altLang="zh-CN" baseline="-25000"/>
          </a:p>
        </p:txBody>
      </p:sp>
      <p:pic>
        <p:nvPicPr>
          <p:cNvPr id="5" name="图片 4"/>
          <p:cNvPicPr>
            <a:picLocks noChangeAspect="1"/>
          </p:cNvPicPr>
          <p:nvPr/>
        </p:nvPicPr>
        <p:blipFill>
          <a:blip r:embed="rId2"/>
          <a:stretch>
            <a:fillRect/>
          </a:stretch>
        </p:blipFill>
        <p:spPr>
          <a:xfrm>
            <a:off x="4930775" y="2085340"/>
            <a:ext cx="1402080" cy="353060"/>
          </a:xfrm>
          <a:prstGeom prst="rect">
            <a:avLst/>
          </a:prstGeom>
        </p:spPr>
      </p:pic>
      <p:pic>
        <p:nvPicPr>
          <p:cNvPr id="6" name="图片 5"/>
          <p:cNvPicPr>
            <a:picLocks noChangeAspect="1"/>
          </p:cNvPicPr>
          <p:nvPr/>
        </p:nvPicPr>
        <p:blipFill>
          <a:blip r:embed="rId3"/>
          <a:stretch>
            <a:fillRect/>
          </a:stretch>
        </p:blipFill>
        <p:spPr>
          <a:xfrm>
            <a:off x="6515100" y="2069465"/>
            <a:ext cx="1476375" cy="352425"/>
          </a:xfrm>
          <a:prstGeom prst="rect">
            <a:avLst/>
          </a:prstGeom>
        </p:spPr>
      </p:pic>
      <p:sp>
        <p:nvSpPr>
          <p:cNvPr id="7" name="文本框 6"/>
          <p:cNvSpPr txBox="1"/>
          <p:nvPr/>
        </p:nvSpPr>
        <p:spPr>
          <a:xfrm>
            <a:off x="6332855" y="2069465"/>
            <a:ext cx="246380" cy="368300"/>
          </a:xfrm>
          <a:prstGeom prst="rect">
            <a:avLst/>
          </a:prstGeom>
          <a:noFill/>
        </p:spPr>
        <p:txBody>
          <a:bodyPr wrap="none" rtlCol="0">
            <a:spAutoFit/>
          </a:bodyPr>
          <a:p>
            <a:r>
              <a:rPr lang="en-US" altLang="zh-CN"/>
              <a:t>,</a:t>
            </a:r>
            <a:endParaRPr lang="en-US" altLang="zh-CN"/>
          </a:p>
        </p:txBody>
      </p:sp>
      <p:sp>
        <p:nvSpPr>
          <p:cNvPr id="8" name="文本框 7"/>
          <p:cNvSpPr txBox="1"/>
          <p:nvPr/>
        </p:nvSpPr>
        <p:spPr>
          <a:xfrm>
            <a:off x="1162050" y="2957830"/>
            <a:ext cx="7262495" cy="755650"/>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zh-CN" altLang="en-US"/>
              <a:t>在边缘服务器上的模型训练包括两个阶段</a:t>
            </a:r>
            <a:r>
              <a:rPr lang="en-US" altLang="zh-CN"/>
              <a:t>:</a:t>
            </a:r>
            <a:endParaRPr lang="en-US" altLang="zh-CN"/>
          </a:p>
          <a:p>
            <a:pPr indent="0" fontAlgn="auto">
              <a:lnSpc>
                <a:spcPct val="120000"/>
              </a:lnSpc>
              <a:buFont typeface="Arial" panose="020B0604020202020204" pitchFamily="34" charset="0"/>
              <a:buNone/>
            </a:pPr>
            <a:r>
              <a:rPr lang="en-US" altLang="zh-CN"/>
              <a:t>1)</a:t>
            </a:r>
            <a:r>
              <a:rPr lang="zh-CN" altLang="en-US"/>
              <a:t>移动用户的数据集卸载             </a:t>
            </a:r>
            <a:r>
              <a:rPr lang="en-US" altLang="zh-CN"/>
              <a:t>2)</a:t>
            </a:r>
            <a:r>
              <a:rPr lang="zh-CN" altLang="en-US"/>
              <a:t>权重优化</a:t>
            </a:r>
            <a:endParaRPr lang="zh-CN" altLang="en-US"/>
          </a:p>
        </p:txBody>
      </p:sp>
      <p:pic>
        <p:nvPicPr>
          <p:cNvPr id="10" name="图片 9"/>
          <p:cNvPicPr>
            <a:picLocks noChangeAspect="1"/>
          </p:cNvPicPr>
          <p:nvPr/>
        </p:nvPicPr>
        <p:blipFill>
          <a:blip r:embed="rId4"/>
          <a:stretch>
            <a:fillRect/>
          </a:stretch>
        </p:blipFill>
        <p:spPr>
          <a:xfrm>
            <a:off x="1472565" y="4123055"/>
            <a:ext cx="4512945" cy="683260"/>
          </a:xfrm>
          <a:prstGeom prst="rect">
            <a:avLst/>
          </a:prstGeom>
        </p:spPr>
      </p:pic>
      <p:sp>
        <p:nvSpPr>
          <p:cNvPr id="11" name="文本框 10"/>
          <p:cNvSpPr txBox="1"/>
          <p:nvPr/>
        </p:nvSpPr>
        <p:spPr>
          <a:xfrm>
            <a:off x="1571625" y="3754755"/>
            <a:ext cx="5212080" cy="368300"/>
          </a:xfrm>
          <a:prstGeom prst="rect">
            <a:avLst/>
          </a:prstGeom>
          <a:noFill/>
        </p:spPr>
        <p:txBody>
          <a:bodyPr wrap="square" rtlCol="0" anchor="t">
            <a:spAutoFit/>
          </a:bodyPr>
          <a:p>
            <a:r>
              <a:rPr lang="zh-CN" altLang="en-US"/>
              <a:t>边缘训练的时间消耗定义如下：</a:t>
            </a:r>
            <a:endParaRPr lang="zh-CN" altLang="en-US"/>
          </a:p>
        </p:txBody>
      </p:sp>
      <p:pic>
        <p:nvPicPr>
          <p:cNvPr id="12" name="图片 11"/>
          <p:cNvPicPr>
            <a:picLocks noChangeAspect="1"/>
          </p:cNvPicPr>
          <p:nvPr/>
        </p:nvPicPr>
        <p:blipFill>
          <a:blip r:embed="rId5"/>
          <a:stretch>
            <a:fillRect/>
          </a:stretch>
        </p:blipFill>
        <p:spPr>
          <a:xfrm>
            <a:off x="1571625" y="5451475"/>
            <a:ext cx="2420620" cy="659130"/>
          </a:xfrm>
          <a:prstGeom prst="rect">
            <a:avLst/>
          </a:prstGeom>
        </p:spPr>
      </p:pic>
      <p:sp>
        <p:nvSpPr>
          <p:cNvPr id="13" name="文本框 12"/>
          <p:cNvSpPr txBox="1"/>
          <p:nvPr/>
        </p:nvSpPr>
        <p:spPr>
          <a:xfrm>
            <a:off x="1571625" y="4946015"/>
            <a:ext cx="5212080" cy="368300"/>
          </a:xfrm>
          <a:prstGeom prst="rect">
            <a:avLst/>
          </a:prstGeom>
          <a:noFill/>
        </p:spPr>
        <p:txBody>
          <a:bodyPr wrap="square" rtlCol="0" anchor="t">
            <a:spAutoFit/>
          </a:bodyPr>
          <a:p>
            <a:r>
              <a:rPr lang="zh-CN" altLang="en-US"/>
              <a:t>数据集卸载中用户i的能耗计算如下：</a:t>
            </a:r>
            <a:endParaRPr lang="zh-CN" altLang="en-US"/>
          </a:p>
        </p:txBody>
      </p:sp>
      <p:pic>
        <p:nvPicPr>
          <p:cNvPr id="14" name="图片 13"/>
          <p:cNvPicPr>
            <a:picLocks noChangeAspect="1"/>
          </p:cNvPicPr>
          <p:nvPr/>
        </p:nvPicPr>
        <p:blipFill>
          <a:blip r:embed="rId6"/>
          <a:stretch>
            <a:fillRect/>
          </a:stretch>
        </p:blipFill>
        <p:spPr>
          <a:xfrm>
            <a:off x="7514590" y="5132070"/>
            <a:ext cx="3001645" cy="772160"/>
          </a:xfrm>
          <a:prstGeom prst="rect">
            <a:avLst/>
          </a:prstGeom>
        </p:spPr>
      </p:pic>
      <p:sp>
        <p:nvSpPr>
          <p:cNvPr id="15" name="文本框 14"/>
          <p:cNvSpPr txBox="1"/>
          <p:nvPr/>
        </p:nvSpPr>
        <p:spPr>
          <a:xfrm>
            <a:off x="7400925" y="4123055"/>
            <a:ext cx="4164965" cy="922020"/>
          </a:xfrm>
          <a:prstGeom prst="rect">
            <a:avLst/>
          </a:prstGeom>
          <a:noFill/>
        </p:spPr>
        <p:txBody>
          <a:bodyPr wrap="square" rtlCol="0">
            <a:spAutoFit/>
          </a:bodyPr>
          <a:p>
            <a:r>
              <a:rPr lang="zh-CN" altLang="en-US"/>
              <a:t>一旦执行了边缘服务器上的模型训练，并完成了来自移动用户的权重传输</a:t>
            </a:r>
            <a:endParaRPr lang="zh-CN" altLang="en-US"/>
          </a:p>
          <a:p>
            <a:r>
              <a:rPr lang="en-US" altLang="zh-CN"/>
              <a:t>——&gt;</a:t>
            </a:r>
            <a:r>
              <a:rPr lang="zh-CN" altLang="en-US"/>
              <a:t>执行了最终的模型聚合。</a:t>
            </a:r>
            <a:endParaRPr lang="zh-CN" altLang="en-US"/>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57505" y="285750"/>
            <a:ext cx="9121775" cy="521970"/>
          </a:xfrm>
          <a:prstGeom prst="rect">
            <a:avLst/>
          </a:prstGeom>
          <a:noFill/>
        </p:spPr>
        <p:txBody>
          <a:bodyPr wrap="square" rtlCol="0">
            <a:spAutoFit/>
          </a:bodyPr>
          <a:p>
            <a:r>
              <a:rPr lang="zh-CN" altLang="en-US" sz="2800"/>
              <a:t>二、P</a:t>
            </a:r>
            <a:r>
              <a:rPr lang="en-US" altLang="zh-CN" sz="2800"/>
              <a:t>roblem</a:t>
            </a:r>
            <a:r>
              <a:rPr lang="zh-CN" altLang="en-US" sz="2800"/>
              <a:t> F</a:t>
            </a:r>
            <a:r>
              <a:rPr lang="en-US" altLang="zh-CN" sz="2800"/>
              <a:t>ormulation</a:t>
            </a:r>
            <a:endParaRPr lang="en-US" altLang="zh-CN" sz="2800"/>
          </a:p>
        </p:txBody>
      </p:sp>
      <p:sp>
        <p:nvSpPr>
          <p:cNvPr id="7" name="文本框 6"/>
          <p:cNvSpPr txBox="1"/>
          <p:nvPr/>
        </p:nvSpPr>
        <p:spPr>
          <a:xfrm>
            <a:off x="1158875" y="929640"/>
            <a:ext cx="9874250" cy="755650"/>
          </a:xfrm>
          <a:prstGeom prst="rect">
            <a:avLst/>
          </a:prstGeom>
          <a:noFill/>
        </p:spPr>
        <p:txBody>
          <a:bodyPr wrap="square" rtlCol="0">
            <a:spAutoFit/>
          </a:bodyPr>
          <a:p>
            <a:pPr fontAlgn="auto">
              <a:lnSpc>
                <a:spcPct val="120000"/>
              </a:lnSpc>
            </a:pPr>
            <a:r>
              <a:rPr lang="zh-CN" altLang="en-US"/>
              <a:t>构建问题：the energy aware resource management problem for the MEC-enabled FL</a:t>
            </a:r>
            <a:endParaRPr lang="zh-CN" altLang="en-US"/>
          </a:p>
          <a:p>
            <a:pPr fontAlgn="auto">
              <a:lnSpc>
                <a:spcPct val="120000"/>
              </a:lnSpc>
            </a:pPr>
            <a:r>
              <a:rPr lang="zh-CN" altLang="en-US"/>
              <a:t>关键：将一次通信的训练损失和时间消耗共同最小化    条件：考虑到移动设备的能耗水平</a:t>
            </a:r>
            <a:endParaRPr lang="zh-CN" altLang="en-US"/>
          </a:p>
        </p:txBody>
      </p:sp>
      <p:sp>
        <p:nvSpPr>
          <p:cNvPr id="8" name="文本框 7"/>
          <p:cNvSpPr txBox="1"/>
          <p:nvPr/>
        </p:nvSpPr>
        <p:spPr>
          <a:xfrm>
            <a:off x="1158875" y="2061845"/>
            <a:ext cx="346583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一轮通信的总时间定义如下：</a:t>
            </a:r>
            <a:endParaRPr lang="zh-CN" altLang="en-US"/>
          </a:p>
        </p:txBody>
      </p:sp>
      <p:pic>
        <p:nvPicPr>
          <p:cNvPr id="10" name="图片 9"/>
          <p:cNvPicPr>
            <a:picLocks noChangeAspect="1"/>
          </p:cNvPicPr>
          <p:nvPr/>
        </p:nvPicPr>
        <p:blipFill>
          <a:blip r:embed="rId1"/>
          <a:stretch>
            <a:fillRect/>
          </a:stretch>
        </p:blipFill>
        <p:spPr>
          <a:xfrm>
            <a:off x="1445895" y="2430145"/>
            <a:ext cx="3301365" cy="613410"/>
          </a:xfrm>
          <a:prstGeom prst="rect">
            <a:avLst/>
          </a:prstGeom>
        </p:spPr>
      </p:pic>
      <p:sp>
        <p:nvSpPr>
          <p:cNvPr id="11" name="文本框 10"/>
          <p:cNvSpPr txBox="1"/>
          <p:nvPr/>
        </p:nvSpPr>
        <p:spPr>
          <a:xfrm>
            <a:off x="1158875" y="3166745"/>
            <a:ext cx="611505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提出的</a:t>
            </a:r>
            <a:r>
              <a:rPr lang="zh-CN" altLang="en-US">
                <a:sym typeface="+mn-ea"/>
              </a:rPr>
              <a:t>MEC-enabled FL中</a:t>
            </a:r>
            <a:r>
              <a:rPr lang="zh-CN" altLang="en-US"/>
              <a:t>用户i的总能耗定义如下：</a:t>
            </a:r>
            <a:endParaRPr lang="zh-CN" altLang="en-US"/>
          </a:p>
        </p:txBody>
      </p:sp>
      <p:pic>
        <p:nvPicPr>
          <p:cNvPr id="12" name="图片 11"/>
          <p:cNvPicPr>
            <a:picLocks noChangeAspect="1"/>
          </p:cNvPicPr>
          <p:nvPr/>
        </p:nvPicPr>
        <p:blipFill>
          <a:blip r:embed="rId2"/>
          <a:stretch>
            <a:fillRect/>
          </a:stretch>
        </p:blipFill>
        <p:spPr>
          <a:xfrm>
            <a:off x="1445895" y="3645535"/>
            <a:ext cx="1932940" cy="49022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12"/>
          <p:cNvSpPr txBox="1"/>
          <p:nvPr/>
        </p:nvSpPr>
        <p:spPr>
          <a:xfrm>
            <a:off x="1097915" y="897255"/>
            <a:ext cx="955357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在边缘服务器中，管理上行无线资源，从而共同减少边缘训练损失和总时间消耗的优化问题定义如下</a:t>
            </a:r>
            <a:r>
              <a:rPr lang="en-US" altLang="zh-CN"/>
              <a:t>:</a:t>
            </a:r>
            <a:endParaRPr lang="en-US" altLang="zh-CN"/>
          </a:p>
        </p:txBody>
      </p:sp>
      <p:pic>
        <p:nvPicPr>
          <p:cNvPr id="14" name="图片 13"/>
          <p:cNvPicPr>
            <a:picLocks noChangeAspect="1"/>
          </p:cNvPicPr>
          <p:nvPr/>
        </p:nvPicPr>
        <p:blipFill>
          <a:blip r:embed="rId1"/>
          <a:stretch>
            <a:fillRect/>
          </a:stretch>
        </p:blipFill>
        <p:spPr>
          <a:xfrm>
            <a:off x="1403985" y="1661795"/>
            <a:ext cx="4467225" cy="1185545"/>
          </a:xfrm>
          <a:prstGeom prst="rect">
            <a:avLst/>
          </a:prstGeom>
        </p:spPr>
      </p:pic>
      <p:pic>
        <p:nvPicPr>
          <p:cNvPr id="15" name="图片 14"/>
          <p:cNvPicPr>
            <a:picLocks noChangeAspect="1"/>
          </p:cNvPicPr>
          <p:nvPr/>
        </p:nvPicPr>
        <p:blipFill>
          <a:blip r:embed="rId2"/>
          <a:stretch>
            <a:fillRect/>
          </a:stretch>
        </p:blipFill>
        <p:spPr>
          <a:xfrm>
            <a:off x="6186805" y="1811020"/>
            <a:ext cx="4167505" cy="772160"/>
          </a:xfrm>
          <a:prstGeom prst="rect">
            <a:avLst/>
          </a:prstGeom>
        </p:spPr>
      </p:pic>
      <p:sp>
        <p:nvSpPr>
          <p:cNvPr id="6" name="文本框 5"/>
          <p:cNvSpPr txBox="1"/>
          <p:nvPr/>
        </p:nvSpPr>
        <p:spPr>
          <a:xfrm>
            <a:off x="348615" y="285750"/>
            <a:ext cx="9121775" cy="521970"/>
          </a:xfrm>
          <a:prstGeom prst="rect">
            <a:avLst/>
          </a:prstGeom>
          <a:noFill/>
        </p:spPr>
        <p:txBody>
          <a:bodyPr wrap="square" rtlCol="0">
            <a:spAutoFit/>
          </a:bodyPr>
          <a:p>
            <a:r>
              <a:rPr lang="zh-CN" altLang="en-US" sz="2800"/>
              <a:t>二、P</a:t>
            </a:r>
            <a:r>
              <a:rPr lang="en-US" altLang="zh-CN" sz="2800"/>
              <a:t>roblem</a:t>
            </a:r>
            <a:r>
              <a:rPr lang="zh-CN" altLang="en-US" sz="2800"/>
              <a:t> F</a:t>
            </a:r>
            <a:r>
              <a:rPr lang="en-US" altLang="zh-CN" sz="2800"/>
              <a:t>ormulation</a:t>
            </a:r>
            <a:endParaRPr lang="en-US" altLang="zh-CN" sz="2800"/>
          </a:p>
        </p:txBody>
      </p:sp>
      <p:sp>
        <p:nvSpPr>
          <p:cNvPr id="2" name="文本框 1"/>
          <p:cNvSpPr txBox="1"/>
          <p:nvPr/>
        </p:nvSpPr>
        <p:spPr>
          <a:xfrm>
            <a:off x="1097915" y="3017520"/>
            <a:ext cx="955357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对于用户</a:t>
            </a:r>
            <a:r>
              <a:rPr lang="en-US" altLang="zh-CN"/>
              <a:t>i,</a:t>
            </a:r>
            <a:r>
              <a:rPr lang="en-US" altLang="zh-CN">
                <a:sym typeface="+mn-ea"/>
              </a:rPr>
              <a:t>优化</a:t>
            </a:r>
            <a:r>
              <a:rPr lang="en-US" altLang="zh-CN"/>
              <a:t>数据卸载和计算资源,</a:t>
            </a:r>
            <a:r>
              <a:rPr lang="zh-CN" altLang="en-US"/>
              <a:t>进而</a:t>
            </a:r>
            <a:r>
              <a:rPr lang="en-US" altLang="zh-CN"/>
              <a:t>共同优化局部培训损失和总时间消耗</a:t>
            </a:r>
            <a:r>
              <a:rPr lang="zh-CN" altLang="en-US"/>
              <a:t>定义</a:t>
            </a:r>
            <a:r>
              <a:rPr lang="en-US" altLang="zh-CN"/>
              <a:t>如下</a:t>
            </a:r>
            <a:r>
              <a:rPr lang="zh-CN" altLang="en-US"/>
              <a:t>：</a:t>
            </a:r>
            <a:endParaRPr lang="zh-CN" altLang="en-US"/>
          </a:p>
        </p:txBody>
      </p:sp>
      <p:pic>
        <p:nvPicPr>
          <p:cNvPr id="3" name="图片 2"/>
          <p:cNvPicPr>
            <a:picLocks noChangeAspect="1"/>
          </p:cNvPicPr>
          <p:nvPr/>
        </p:nvPicPr>
        <p:blipFill>
          <a:blip r:embed="rId3"/>
          <a:stretch>
            <a:fillRect/>
          </a:stretch>
        </p:blipFill>
        <p:spPr>
          <a:xfrm>
            <a:off x="1501775" y="3572510"/>
            <a:ext cx="4512310" cy="1191895"/>
          </a:xfrm>
          <a:prstGeom prst="rect">
            <a:avLst/>
          </a:prstGeom>
        </p:spPr>
      </p:pic>
      <p:pic>
        <p:nvPicPr>
          <p:cNvPr id="4" name="图片 3"/>
          <p:cNvPicPr>
            <a:picLocks noChangeAspect="1"/>
          </p:cNvPicPr>
          <p:nvPr/>
        </p:nvPicPr>
        <p:blipFill>
          <a:blip r:embed="rId4"/>
          <a:stretch>
            <a:fillRect/>
          </a:stretch>
        </p:blipFill>
        <p:spPr>
          <a:xfrm>
            <a:off x="6240780" y="3762375"/>
            <a:ext cx="3976370" cy="452120"/>
          </a:xfrm>
          <a:prstGeom prst="rect">
            <a:avLst/>
          </a:prstGeom>
        </p:spPr>
      </p:pic>
      <p:sp>
        <p:nvSpPr>
          <p:cNvPr id="5" name="文本框 4"/>
          <p:cNvSpPr txBox="1"/>
          <p:nvPr/>
        </p:nvSpPr>
        <p:spPr>
          <a:xfrm>
            <a:off x="1586865" y="5046980"/>
            <a:ext cx="8901430" cy="645160"/>
          </a:xfrm>
          <a:prstGeom prst="rect">
            <a:avLst/>
          </a:prstGeom>
          <a:noFill/>
        </p:spPr>
        <p:txBody>
          <a:bodyPr wrap="square" rtlCol="0">
            <a:spAutoFit/>
          </a:bodyPr>
          <a:p>
            <a:pPr marL="285750" indent="-285750">
              <a:buFont typeface="Wingdings" panose="05000000000000000000" charset="0"/>
              <a:buChar char="n"/>
            </a:pPr>
            <a:r>
              <a:rPr lang="zh-CN" altLang="en-US"/>
              <a:t>将用户i的问题解耦为计算资源管理问题和数据集卸载问题；</a:t>
            </a:r>
            <a:endParaRPr lang="zh-CN" altLang="en-US"/>
          </a:p>
          <a:p>
            <a:pPr marL="285750" indent="-285750">
              <a:buFont typeface="Wingdings" panose="05000000000000000000" charset="0"/>
              <a:buChar char="n"/>
            </a:pPr>
            <a:r>
              <a:rPr lang="zh-CN" altLang="en-US"/>
              <a:t>GNEP用于边缘服务器上的上行无线资源管理和用户i的数据集卸载。</a:t>
            </a:r>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725" y="276860"/>
            <a:ext cx="11036935" cy="521970"/>
          </a:xfrm>
          <a:prstGeom prst="rect">
            <a:avLst/>
          </a:prstGeom>
          <a:noFill/>
        </p:spPr>
        <p:txBody>
          <a:bodyPr wrap="square" rtlCol="0">
            <a:spAutoFit/>
          </a:bodyPr>
          <a:p>
            <a:r>
              <a:rPr lang="zh-CN" altLang="en-US" sz="2800"/>
              <a:t>三、</a:t>
            </a:r>
            <a:r>
              <a:rPr sz="2800"/>
              <a:t>E</a:t>
            </a:r>
            <a:r>
              <a:rPr lang="en-US" sz="2800"/>
              <a:t>nergy</a:t>
            </a:r>
            <a:r>
              <a:rPr sz="2800"/>
              <a:t>-A</a:t>
            </a:r>
            <a:r>
              <a:rPr lang="en-US" sz="2800"/>
              <a:t>ware</a:t>
            </a:r>
            <a:r>
              <a:rPr sz="2800"/>
              <a:t> R</a:t>
            </a:r>
            <a:r>
              <a:rPr lang="en-US" sz="2800"/>
              <a:t>esource</a:t>
            </a:r>
            <a:r>
              <a:rPr sz="2800"/>
              <a:t> M</a:t>
            </a:r>
            <a:r>
              <a:rPr lang="en-US" sz="2800"/>
              <a:t>anagement</a:t>
            </a:r>
            <a:r>
              <a:rPr sz="2800"/>
              <a:t> F</a:t>
            </a:r>
            <a:r>
              <a:rPr lang="en-US" sz="2800"/>
              <a:t>or </a:t>
            </a:r>
            <a:r>
              <a:rPr sz="2800"/>
              <a:t>M</a:t>
            </a:r>
            <a:r>
              <a:rPr lang="en-US" sz="2800"/>
              <a:t>ec</a:t>
            </a:r>
            <a:r>
              <a:rPr sz="2800"/>
              <a:t>-E</a:t>
            </a:r>
            <a:r>
              <a:rPr lang="en-US" sz="2800"/>
              <a:t>nabled</a:t>
            </a:r>
            <a:r>
              <a:rPr sz="2800"/>
              <a:t> FL</a:t>
            </a:r>
            <a:endParaRPr sz="2800"/>
          </a:p>
        </p:txBody>
      </p:sp>
      <p:sp>
        <p:nvSpPr>
          <p:cNvPr id="2" name="文本框 1"/>
          <p:cNvSpPr txBox="1"/>
          <p:nvPr/>
        </p:nvSpPr>
        <p:spPr>
          <a:xfrm>
            <a:off x="1151890" y="948055"/>
            <a:ext cx="9385300" cy="645160"/>
          </a:xfrm>
          <a:prstGeom prst="rect">
            <a:avLst/>
          </a:prstGeom>
          <a:noFill/>
        </p:spPr>
        <p:txBody>
          <a:bodyPr wrap="square" rtlCol="0">
            <a:spAutoFit/>
          </a:bodyPr>
          <a:p>
            <a:pPr marL="285750" indent="-285750">
              <a:buFont typeface="Arial" panose="020B0604020202020204" pitchFamily="34" charset="0"/>
              <a:buChar char="•"/>
            </a:pPr>
            <a:r>
              <a:rPr lang="zh-CN" altLang="en-US"/>
              <a:t>边缘服务器的上行无线资源管理问题，即在保证移动设备的能耗限制的同时最小化总的时间消耗，定义如下</a:t>
            </a:r>
            <a:r>
              <a:rPr lang="en-US" altLang="zh-CN"/>
              <a:t>:</a:t>
            </a:r>
            <a:endParaRPr lang="en-US" altLang="zh-CN"/>
          </a:p>
        </p:txBody>
      </p:sp>
      <p:pic>
        <p:nvPicPr>
          <p:cNvPr id="3" name="图片 2"/>
          <p:cNvPicPr>
            <a:picLocks noChangeAspect="1"/>
          </p:cNvPicPr>
          <p:nvPr/>
        </p:nvPicPr>
        <p:blipFill>
          <a:blip r:embed="rId1"/>
          <a:stretch>
            <a:fillRect/>
          </a:stretch>
        </p:blipFill>
        <p:spPr>
          <a:xfrm>
            <a:off x="1504315" y="1593215"/>
            <a:ext cx="3161030" cy="848995"/>
          </a:xfrm>
          <a:prstGeom prst="rect">
            <a:avLst/>
          </a:prstGeom>
        </p:spPr>
      </p:pic>
      <p:sp>
        <p:nvSpPr>
          <p:cNvPr id="4" name="文本框 3"/>
          <p:cNvSpPr txBox="1"/>
          <p:nvPr/>
        </p:nvSpPr>
        <p:spPr>
          <a:xfrm>
            <a:off x="1151890" y="2637790"/>
            <a:ext cx="938466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移动用户i的目标是通过优化数据集卸载和计算资源管理，确保其能量限制，从而最小化总时间消耗</a:t>
            </a:r>
            <a:r>
              <a:rPr lang="en-US" altLang="zh-CN"/>
              <a:t>,</a:t>
            </a:r>
            <a:r>
              <a:rPr lang="zh-CN" altLang="en-US"/>
              <a:t>定义</a:t>
            </a:r>
            <a:r>
              <a:rPr lang="zh-CN" altLang="en-US"/>
              <a:t>如下</a:t>
            </a:r>
            <a:r>
              <a:rPr lang="en-US" altLang="zh-CN"/>
              <a:t>:</a:t>
            </a:r>
            <a:endParaRPr lang="en-US" altLang="zh-CN"/>
          </a:p>
        </p:txBody>
      </p:sp>
      <p:pic>
        <p:nvPicPr>
          <p:cNvPr id="5" name="图片 4"/>
          <p:cNvPicPr>
            <a:picLocks noChangeAspect="1"/>
          </p:cNvPicPr>
          <p:nvPr/>
        </p:nvPicPr>
        <p:blipFill>
          <a:blip r:embed="rId2"/>
          <a:stretch>
            <a:fillRect/>
          </a:stretch>
        </p:blipFill>
        <p:spPr>
          <a:xfrm>
            <a:off x="1504315" y="3282950"/>
            <a:ext cx="2265045" cy="906145"/>
          </a:xfrm>
          <a:prstGeom prst="rect">
            <a:avLst/>
          </a:prstGeom>
        </p:spPr>
      </p:pic>
      <p:sp>
        <p:nvSpPr>
          <p:cNvPr id="7" name="文本框 6"/>
          <p:cNvSpPr txBox="1"/>
          <p:nvPr/>
        </p:nvSpPr>
        <p:spPr>
          <a:xfrm>
            <a:off x="1217930" y="4392295"/>
            <a:ext cx="9384665" cy="645160"/>
          </a:xfrm>
          <a:prstGeom prst="rect">
            <a:avLst/>
          </a:prstGeom>
          <a:noFill/>
        </p:spPr>
        <p:txBody>
          <a:bodyPr wrap="square" rtlCol="0" anchor="t">
            <a:spAutoFit/>
          </a:bodyPr>
          <a:p>
            <a:pPr marL="285750" indent="-285750">
              <a:buFont typeface="Arial" panose="020B0604020202020204" pitchFamily="34" charset="0"/>
              <a:buChar char="•"/>
            </a:pPr>
            <a:r>
              <a:t>由于数据集卸载δ</a:t>
            </a:r>
            <a:r>
              <a:rPr baseline="-25000"/>
              <a:t>i</a:t>
            </a:r>
            <a:r>
              <a:t>和计算资源管理γ</a:t>
            </a:r>
            <a:r>
              <a:rPr baseline="-25000"/>
              <a:t>i</a:t>
            </a:r>
            <a:r>
              <a:t>之间的非凸性和耦合</a:t>
            </a:r>
            <a:r>
              <a:rPr lang="zh-CN"/>
              <a:t>性</a:t>
            </a:r>
            <a:r>
              <a:t>，用户i的资源管理问题被解耦为两个独立的问题</a:t>
            </a:r>
            <a:r>
              <a:rPr lang="zh-CN"/>
              <a:t>：</a:t>
            </a:r>
            <a:r>
              <a:t>数据集卸载问题和计算资源管理问题。</a:t>
            </a: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725" y="276860"/>
            <a:ext cx="11036935" cy="521970"/>
          </a:xfrm>
          <a:prstGeom prst="rect">
            <a:avLst/>
          </a:prstGeom>
          <a:noFill/>
        </p:spPr>
        <p:txBody>
          <a:bodyPr wrap="square" rtlCol="0">
            <a:spAutoFit/>
          </a:bodyPr>
          <a:p>
            <a:r>
              <a:rPr lang="zh-CN" altLang="en-US" sz="2800"/>
              <a:t>三、</a:t>
            </a:r>
            <a:r>
              <a:rPr sz="2800"/>
              <a:t>E</a:t>
            </a:r>
            <a:r>
              <a:rPr lang="en-US" sz="2800"/>
              <a:t>nergy</a:t>
            </a:r>
            <a:r>
              <a:rPr sz="2800"/>
              <a:t>-A</a:t>
            </a:r>
            <a:r>
              <a:rPr lang="en-US" sz="2800"/>
              <a:t>ware</a:t>
            </a:r>
            <a:r>
              <a:rPr sz="2800"/>
              <a:t> R</a:t>
            </a:r>
            <a:r>
              <a:rPr lang="en-US" sz="2800"/>
              <a:t>esource</a:t>
            </a:r>
            <a:r>
              <a:rPr sz="2800"/>
              <a:t> M</a:t>
            </a:r>
            <a:r>
              <a:rPr lang="en-US" sz="2800"/>
              <a:t>anagement</a:t>
            </a:r>
            <a:r>
              <a:rPr sz="2800"/>
              <a:t> F</a:t>
            </a:r>
            <a:r>
              <a:rPr lang="en-US" sz="2800"/>
              <a:t>or </a:t>
            </a:r>
            <a:r>
              <a:rPr sz="2800"/>
              <a:t>M</a:t>
            </a:r>
            <a:r>
              <a:rPr lang="en-US" sz="2800"/>
              <a:t>ec</a:t>
            </a:r>
            <a:r>
              <a:rPr sz="2800"/>
              <a:t>-E</a:t>
            </a:r>
            <a:r>
              <a:rPr lang="en-US" sz="2800"/>
              <a:t>nabled</a:t>
            </a:r>
            <a:r>
              <a:rPr sz="2800"/>
              <a:t> FL</a:t>
            </a:r>
            <a:endParaRPr sz="2800"/>
          </a:p>
        </p:txBody>
      </p:sp>
      <p:sp>
        <p:nvSpPr>
          <p:cNvPr id="2" name="文本框 1"/>
          <p:cNvSpPr txBox="1"/>
          <p:nvPr/>
        </p:nvSpPr>
        <p:spPr>
          <a:xfrm>
            <a:off x="1127125" y="957580"/>
            <a:ext cx="7326630" cy="398780"/>
          </a:xfrm>
          <a:prstGeom prst="rect">
            <a:avLst/>
          </a:prstGeom>
          <a:noFill/>
        </p:spPr>
        <p:txBody>
          <a:bodyPr wrap="square" rtlCol="0" anchor="t">
            <a:spAutoFit/>
          </a:bodyPr>
          <a:p>
            <a:r>
              <a:rPr lang="en-US" altLang="zh-CN" sz="2000"/>
              <a:t>A.</a:t>
            </a:r>
            <a:r>
              <a:rPr lang="zh-CN" altLang="en-US" sz="2000"/>
              <a:t>Computing Resource Management for MEC-enabled FL</a:t>
            </a:r>
            <a:endParaRPr lang="en-US" altLang="zh-CN" sz="2000"/>
          </a:p>
        </p:txBody>
      </p:sp>
      <p:pic>
        <p:nvPicPr>
          <p:cNvPr id="3" name="图片 2"/>
          <p:cNvPicPr>
            <a:picLocks noChangeAspect="1"/>
          </p:cNvPicPr>
          <p:nvPr/>
        </p:nvPicPr>
        <p:blipFill>
          <a:blip r:embed="rId1"/>
          <a:stretch>
            <a:fillRect/>
          </a:stretch>
        </p:blipFill>
        <p:spPr>
          <a:xfrm>
            <a:off x="1308735" y="1480820"/>
            <a:ext cx="3139440" cy="1002665"/>
          </a:xfrm>
          <a:prstGeom prst="rect">
            <a:avLst/>
          </a:prstGeom>
        </p:spPr>
      </p:pic>
      <p:pic>
        <p:nvPicPr>
          <p:cNvPr id="4" name="图片 3"/>
          <p:cNvPicPr>
            <a:picLocks noChangeAspect="1"/>
          </p:cNvPicPr>
          <p:nvPr/>
        </p:nvPicPr>
        <p:blipFill>
          <a:blip r:embed="rId2"/>
          <a:stretch>
            <a:fillRect/>
          </a:stretch>
        </p:blipFill>
        <p:spPr>
          <a:xfrm>
            <a:off x="6016625" y="1480820"/>
            <a:ext cx="3993515" cy="1319530"/>
          </a:xfrm>
          <a:prstGeom prst="rect">
            <a:avLst/>
          </a:prstGeom>
        </p:spPr>
      </p:pic>
      <p:sp>
        <p:nvSpPr>
          <p:cNvPr id="5" name="右箭头 4"/>
          <p:cNvSpPr/>
          <p:nvPr/>
        </p:nvSpPr>
        <p:spPr>
          <a:xfrm>
            <a:off x="4772660" y="1600835"/>
            <a:ext cx="843915" cy="713740"/>
          </a:xfrm>
          <a:prstGeom prst="rightArrow">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127125" y="3016250"/>
            <a:ext cx="7326630" cy="398780"/>
          </a:xfrm>
          <a:prstGeom prst="rect">
            <a:avLst/>
          </a:prstGeom>
          <a:noFill/>
        </p:spPr>
        <p:txBody>
          <a:bodyPr wrap="square" rtlCol="0" anchor="t">
            <a:spAutoFit/>
          </a:bodyPr>
          <a:p>
            <a:r>
              <a:rPr lang="en-US" altLang="zh-CN" sz="2000"/>
              <a:t>B.</a:t>
            </a:r>
            <a:r>
              <a:rPr lang="zh-CN" altLang="en-US" sz="2000"/>
              <a:t>Dataset Offloading Problem</a:t>
            </a:r>
            <a:endParaRPr lang="zh-CN" altLang="en-US" sz="2000"/>
          </a:p>
        </p:txBody>
      </p:sp>
      <p:pic>
        <p:nvPicPr>
          <p:cNvPr id="8" name="图片 7"/>
          <p:cNvPicPr>
            <a:picLocks noChangeAspect="1"/>
          </p:cNvPicPr>
          <p:nvPr/>
        </p:nvPicPr>
        <p:blipFill>
          <a:blip r:embed="rId3"/>
          <a:stretch>
            <a:fillRect/>
          </a:stretch>
        </p:blipFill>
        <p:spPr>
          <a:xfrm>
            <a:off x="1667510" y="3533140"/>
            <a:ext cx="2851785" cy="1383030"/>
          </a:xfrm>
          <a:prstGeom prst="rect">
            <a:avLst/>
          </a:prstGeom>
        </p:spPr>
      </p:pic>
      <p:pic>
        <p:nvPicPr>
          <p:cNvPr id="9" name="图片 8"/>
          <p:cNvPicPr>
            <a:picLocks noChangeAspect="1"/>
          </p:cNvPicPr>
          <p:nvPr/>
        </p:nvPicPr>
        <p:blipFill>
          <a:blip r:embed="rId4"/>
          <a:stretch>
            <a:fillRect/>
          </a:stretch>
        </p:blipFill>
        <p:spPr>
          <a:xfrm>
            <a:off x="1859915" y="5068570"/>
            <a:ext cx="4144645" cy="558165"/>
          </a:xfrm>
          <a:prstGeom prst="rect">
            <a:avLst/>
          </a:prstGeom>
        </p:spPr>
      </p:pic>
      <p:sp>
        <p:nvSpPr>
          <p:cNvPr id="10" name="文本框 9"/>
          <p:cNvSpPr txBox="1"/>
          <p:nvPr/>
        </p:nvSpPr>
        <p:spPr>
          <a:xfrm>
            <a:off x="6321425" y="3016250"/>
            <a:ext cx="5055235" cy="398780"/>
          </a:xfrm>
          <a:prstGeom prst="rect">
            <a:avLst/>
          </a:prstGeom>
          <a:noFill/>
        </p:spPr>
        <p:txBody>
          <a:bodyPr wrap="square" rtlCol="0" anchor="t">
            <a:spAutoFit/>
          </a:bodyPr>
          <a:p>
            <a:r>
              <a:rPr sz="2000"/>
              <a:t>C. Uplink Resource Management Problem</a:t>
            </a:r>
            <a:endParaRPr sz="2000"/>
          </a:p>
        </p:txBody>
      </p:sp>
      <p:pic>
        <p:nvPicPr>
          <p:cNvPr id="11" name="图片 10"/>
          <p:cNvPicPr>
            <a:picLocks noChangeAspect="1"/>
          </p:cNvPicPr>
          <p:nvPr/>
        </p:nvPicPr>
        <p:blipFill>
          <a:blip r:embed="rId5"/>
          <a:stretch>
            <a:fillRect/>
          </a:stretch>
        </p:blipFill>
        <p:spPr>
          <a:xfrm>
            <a:off x="6958330" y="3533140"/>
            <a:ext cx="3666490" cy="1543050"/>
          </a:xfrm>
          <a:prstGeom prst="rect">
            <a:avLst/>
          </a:prstGeom>
        </p:spPr>
      </p:pic>
      <p:sp>
        <p:nvSpPr>
          <p:cNvPr id="12" name="文本框 11"/>
          <p:cNvSpPr txBox="1"/>
          <p:nvPr/>
        </p:nvSpPr>
        <p:spPr>
          <a:xfrm>
            <a:off x="10690860" y="2432050"/>
            <a:ext cx="563880" cy="368300"/>
          </a:xfrm>
          <a:prstGeom prst="rect">
            <a:avLst/>
          </a:prstGeom>
          <a:noFill/>
        </p:spPr>
        <p:txBody>
          <a:bodyPr wrap="none" rtlCol="0">
            <a:spAutoFit/>
          </a:bodyPr>
          <a:p>
            <a:r>
              <a:rPr lang="en-US" altLang="zh-CN">
                <a:ln/>
                <a:solidFill>
                  <a:schemeClr val="accent1"/>
                </a:solidFill>
                <a:effectLst>
                  <a:outerShdw blurRad="38100" dist="25400" dir="5400000" algn="ctr" rotWithShape="0">
                    <a:srgbClr val="6E747A">
                      <a:alpha val="43000"/>
                    </a:srgbClr>
                  </a:outerShdw>
                </a:effectLst>
              </a:rPr>
              <a:t>p10</a:t>
            </a:r>
            <a:endParaRPr lang="en-US" altLang="zh-CN">
              <a:ln/>
              <a:solidFill>
                <a:schemeClr val="accent1"/>
              </a:solidFill>
              <a:effectLst>
                <a:outerShdw blurRad="38100" dist="25400" dir="5400000" algn="ctr" rotWithShape="0">
                  <a:srgbClr val="6E747A">
                    <a:alpha val="43000"/>
                  </a:srgbClr>
                </a:outerShdw>
              </a:effectLst>
            </a:endParaRPr>
          </a:p>
        </p:txBody>
      </p:sp>
      <p:graphicFrame>
        <p:nvGraphicFramePr>
          <p:cNvPr id="15" name="对象 14">
            <a:hlinkClick r:id="" action="ppaction://ole?verb="/>
          </p:cNvPr>
          <p:cNvGraphicFramePr>
            <a:graphicFrameLocks noChangeAspect="1"/>
          </p:cNvGraphicFramePr>
          <p:nvPr/>
        </p:nvGraphicFramePr>
        <p:xfrm>
          <a:off x="7969250" y="956945"/>
          <a:ext cx="266065" cy="399415"/>
        </p:xfrm>
        <a:graphic>
          <a:graphicData uri="http://schemas.openxmlformats.org/presentationml/2006/ole">
            <mc:AlternateContent xmlns:mc="http://schemas.openxmlformats.org/markup-compatibility/2006">
              <mc:Choice xmlns:v="urn:schemas-microsoft-com:vml" Requires="v">
                <p:oleObj spid="_x0000_s1027" name="" r:id="rId6" imgW="152400" imgH="228600" progId="Equation.KSEE3">
                  <p:embed/>
                </p:oleObj>
              </mc:Choice>
              <mc:Fallback>
                <p:oleObj name="" r:id="rId6" imgW="152400" imgH="228600" progId="Equation.KSEE3">
                  <p:embed/>
                  <p:pic>
                    <p:nvPicPr>
                      <p:cNvPr id="0" name="图片 1026"/>
                      <p:cNvPicPr/>
                      <p:nvPr/>
                    </p:nvPicPr>
                    <p:blipFill>
                      <a:blip r:embed="rId7"/>
                      <a:stretch>
                        <a:fillRect/>
                      </a:stretch>
                    </p:blipFill>
                    <p:spPr>
                      <a:xfrm>
                        <a:off x="7969250" y="956945"/>
                        <a:ext cx="266065" cy="39941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657725" y="3015615"/>
          <a:ext cx="266065" cy="399415"/>
        </p:xfrm>
        <a:graphic>
          <a:graphicData uri="http://schemas.openxmlformats.org/presentationml/2006/ole">
            <mc:AlternateContent xmlns:mc="http://schemas.openxmlformats.org/markup-compatibility/2006">
              <mc:Choice xmlns:v="urn:schemas-microsoft-com:vml" Requires="v">
                <p:oleObj spid="_x0000_s1027" name="" r:id="rId8" imgW="152400" imgH="228600" progId="Equation.KSEE3">
                  <p:embed/>
                </p:oleObj>
              </mc:Choice>
              <mc:Fallback>
                <p:oleObj name="" r:id="rId8" imgW="152400" imgH="228600" progId="Equation.KSEE3">
                  <p:embed/>
                  <p:pic>
                    <p:nvPicPr>
                      <p:cNvPr id="0" name="图片 1026"/>
                      <p:cNvPicPr/>
                      <p:nvPr/>
                    </p:nvPicPr>
                    <p:blipFill>
                      <a:blip r:embed="rId9"/>
                      <a:stretch>
                        <a:fillRect/>
                      </a:stretch>
                    </p:blipFill>
                    <p:spPr>
                      <a:xfrm>
                        <a:off x="4657725" y="3015615"/>
                        <a:ext cx="266065" cy="39941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7880350" y="5353050"/>
          <a:ext cx="266065" cy="399415"/>
        </p:xfrm>
        <a:graphic>
          <a:graphicData uri="http://schemas.openxmlformats.org/presentationml/2006/ole">
            <mc:AlternateContent xmlns:mc="http://schemas.openxmlformats.org/markup-compatibility/2006">
              <mc:Choice xmlns:v="urn:schemas-microsoft-com:vml" Requires="v">
                <p:oleObj spid="_x0000_s18" name="" r:id="rId10" imgW="152400" imgH="228600" progId="Equation.KSEE3">
                  <p:embed/>
                </p:oleObj>
              </mc:Choice>
              <mc:Fallback>
                <p:oleObj name="" r:id="rId10" imgW="152400" imgH="228600" progId="Equation.KSEE3">
                  <p:embed/>
                  <p:pic>
                    <p:nvPicPr>
                      <p:cNvPr id="0" name="图片 1026"/>
                      <p:cNvPicPr/>
                      <p:nvPr/>
                    </p:nvPicPr>
                    <p:blipFill>
                      <a:blip r:embed="rId9"/>
                      <a:stretch>
                        <a:fillRect/>
                      </a:stretch>
                    </p:blipFill>
                    <p:spPr>
                      <a:xfrm>
                        <a:off x="7880350" y="5353050"/>
                        <a:ext cx="266065" cy="399415"/>
                      </a:xfrm>
                      <a:prstGeom prst="rect">
                        <a:avLst/>
                      </a:prstGeom>
                    </p:spPr>
                  </p:pic>
                </p:oleObj>
              </mc:Fallback>
            </mc:AlternateContent>
          </a:graphicData>
        </a:graphic>
      </p:graphicFrame>
      <p:sp>
        <p:nvSpPr>
          <p:cNvPr id="19" name="文本框 18"/>
          <p:cNvSpPr txBox="1"/>
          <p:nvPr/>
        </p:nvSpPr>
        <p:spPr>
          <a:xfrm>
            <a:off x="8235315" y="5353050"/>
            <a:ext cx="1325880" cy="368300"/>
          </a:xfrm>
          <a:prstGeom prst="rect">
            <a:avLst/>
          </a:prstGeom>
          <a:noFill/>
        </p:spPr>
        <p:txBody>
          <a:bodyPr wrap="none" rtlCol="0">
            <a:spAutoFit/>
          </a:bodyPr>
          <a:p>
            <a:r>
              <a:rPr lang="zh-CN" altLang="en-US"/>
              <a:t>强烈依赖于</a:t>
            </a:r>
            <a:endParaRPr lang="zh-CN" altLang="en-US"/>
          </a:p>
        </p:txBody>
      </p:sp>
      <p:pic>
        <p:nvPicPr>
          <p:cNvPr id="20" name="图片 19"/>
          <p:cNvPicPr>
            <a:picLocks noChangeAspect="1"/>
          </p:cNvPicPr>
          <p:nvPr/>
        </p:nvPicPr>
        <p:blipFill>
          <a:blip r:embed="rId11">
            <a:clrChange>
              <a:clrFrom>
                <a:srgbClr val="FFFFFF">
                  <a:alpha val="100000"/>
                </a:srgbClr>
              </a:clrFrom>
              <a:clrTo>
                <a:srgbClr val="FFFFFF">
                  <a:alpha val="100000"/>
                  <a:alpha val="0"/>
                </a:srgbClr>
              </a:clrTo>
            </a:clrChange>
          </a:blip>
          <a:srcRect r="-388" b="42623"/>
          <a:stretch>
            <a:fillRect/>
          </a:stretch>
        </p:blipFill>
        <p:spPr>
          <a:xfrm>
            <a:off x="9500870" y="5429885"/>
            <a:ext cx="398145" cy="322580"/>
          </a:xfrm>
          <a:prstGeom prst="rect">
            <a:avLst/>
          </a:prstGeom>
        </p:spPr>
      </p:pic>
      <p:pic>
        <p:nvPicPr>
          <p:cNvPr id="21" name="图片 20"/>
          <p:cNvPicPr>
            <a:picLocks noChangeAspect="1"/>
          </p:cNvPicPr>
          <p:nvPr/>
        </p:nvPicPr>
        <p:blipFill>
          <a:blip r:embed="rId12">
            <a:clrChange>
              <a:clrFrom>
                <a:srgbClr val="FFFFFF">
                  <a:alpha val="100000"/>
                </a:srgbClr>
              </a:clrFrom>
              <a:clrTo>
                <a:srgbClr val="FFFFFF">
                  <a:alpha val="100000"/>
                  <a:alpha val="0"/>
                </a:srgbClr>
              </a:clrTo>
            </a:clrChange>
          </a:blip>
          <a:stretch>
            <a:fillRect/>
          </a:stretch>
        </p:blipFill>
        <p:spPr>
          <a:xfrm>
            <a:off x="9899015" y="5413375"/>
            <a:ext cx="335280" cy="307975"/>
          </a:xfrm>
          <a:prstGeom prst="rect">
            <a:avLst/>
          </a:prstGeom>
        </p:spPr>
      </p:pic>
    </p:spTree>
    <p:custDataLst>
      <p:tags r:id="rId1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725" y="276860"/>
            <a:ext cx="11036935" cy="521970"/>
          </a:xfrm>
          <a:prstGeom prst="rect">
            <a:avLst/>
          </a:prstGeom>
          <a:noFill/>
        </p:spPr>
        <p:txBody>
          <a:bodyPr wrap="square" rtlCol="0">
            <a:spAutoFit/>
          </a:bodyPr>
          <a:p>
            <a:r>
              <a:rPr lang="zh-CN" altLang="en-US" sz="2800"/>
              <a:t>三、</a:t>
            </a:r>
            <a:r>
              <a:rPr sz="2800"/>
              <a:t>E</a:t>
            </a:r>
            <a:r>
              <a:rPr lang="en-US" sz="2800"/>
              <a:t>nergy</a:t>
            </a:r>
            <a:r>
              <a:rPr sz="2800"/>
              <a:t>-A</a:t>
            </a:r>
            <a:r>
              <a:rPr lang="en-US" sz="2800"/>
              <a:t>ware</a:t>
            </a:r>
            <a:r>
              <a:rPr sz="2800"/>
              <a:t> R</a:t>
            </a:r>
            <a:r>
              <a:rPr lang="en-US" sz="2800"/>
              <a:t>esource</a:t>
            </a:r>
            <a:r>
              <a:rPr sz="2800"/>
              <a:t> M</a:t>
            </a:r>
            <a:r>
              <a:rPr lang="en-US" sz="2800"/>
              <a:t>anagement</a:t>
            </a:r>
            <a:r>
              <a:rPr sz="2800"/>
              <a:t> F</a:t>
            </a:r>
            <a:r>
              <a:rPr lang="en-US" sz="2800"/>
              <a:t>or </a:t>
            </a:r>
            <a:r>
              <a:rPr sz="2800"/>
              <a:t>M</a:t>
            </a:r>
            <a:r>
              <a:rPr lang="en-US" sz="2800"/>
              <a:t>ec</a:t>
            </a:r>
            <a:r>
              <a:rPr sz="2800"/>
              <a:t>-E</a:t>
            </a:r>
            <a:r>
              <a:rPr lang="en-US" sz="2800"/>
              <a:t>nabled</a:t>
            </a:r>
            <a:r>
              <a:rPr sz="2800"/>
              <a:t> FL</a:t>
            </a:r>
            <a:endParaRPr sz="2800"/>
          </a:p>
        </p:txBody>
      </p:sp>
      <p:sp>
        <p:nvSpPr>
          <p:cNvPr id="2" name="文本框 1"/>
          <p:cNvSpPr txBox="1"/>
          <p:nvPr/>
        </p:nvSpPr>
        <p:spPr>
          <a:xfrm>
            <a:off x="1127125" y="957580"/>
            <a:ext cx="7326630" cy="398780"/>
          </a:xfrm>
          <a:prstGeom prst="rect">
            <a:avLst/>
          </a:prstGeom>
          <a:noFill/>
        </p:spPr>
        <p:txBody>
          <a:bodyPr wrap="square" rtlCol="0" anchor="t">
            <a:spAutoFit/>
          </a:bodyPr>
          <a:p>
            <a:r>
              <a:rPr sz="2000"/>
              <a:t>D. GNEP Formulation for Time Minimization</a:t>
            </a:r>
            <a:endParaRPr sz="2000"/>
          </a:p>
        </p:txBody>
      </p:sp>
      <p:sp>
        <p:nvSpPr>
          <p:cNvPr id="3" name="文本框 2"/>
          <p:cNvSpPr txBox="1"/>
          <p:nvPr/>
        </p:nvSpPr>
        <p:spPr>
          <a:xfrm>
            <a:off x="1518920" y="1442720"/>
            <a:ext cx="7535545" cy="1198880"/>
          </a:xfrm>
          <a:prstGeom prst="rect">
            <a:avLst/>
          </a:prstGeom>
          <a:noFill/>
        </p:spPr>
        <p:txBody>
          <a:bodyPr wrap="square" rtlCol="0" anchor="t">
            <a:spAutoFit/>
          </a:bodyPr>
          <a:p>
            <a:r>
              <a:rPr lang="zh-CN" altLang="en-US"/>
              <a:t>P = {0, 1, 2, · · · , I}</a:t>
            </a:r>
            <a:r>
              <a:rPr lang="en-US" altLang="zh-CN"/>
              <a:t>:成为时间最小化游戏中的玩家集合</a:t>
            </a:r>
            <a:r>
              <a:rPr lang="zh-CN" altLang="en-US"/>
              <a:t>。</a:t>
            </a:r>
            <a:endParaRPr lang="zh-CN" altLang="en-US"/>
          </a:p>
          <a:p>
            <a:r>
              <a:rPr lang="en-US" altLang="zh-CN"/>
              <a:t>edge server:0           users:1,2…I</a:t>
            </a:r>
            <a:endParaRPr lang="en-US" altLang="zh-CN"/>
          </a:p>
          <a:p>
            <a:endParaRPr lang="en-US" altLang="zh-CN"/>
          </a:p>
          <a:p>
            <a:pPr marL="285750" indent="-285750">
              <a:buFont typeface="Arial" panose="020B0604020202020204" pitchFamily="34" charset="0"/>
              <a:buChar char="•"/>
            </a:pPr>
            <a:r>
              <a:rPr lang="en-US" altLang="zh-CN">
                <a:sym typeface="+mn-ea"/>
              </a:rPr>
              <a:t>用于上行带宽资源管理的边缘服务器的GNEP公式被定义为:</a:t>
            </a:r>
            <a:endParaRPr lang="en-US" altLang="zh-CN"/>
          </a:p>
        </p:txBody>
      </p:sp>
      <p:pic>
        <p:nvPicPr>
          <p:cNvPr id="4" name="图片 3"/>
          <p:cNvPicPr>
            <a:picLocks noChangeAspect="1"/>
          </p:cNvPicPr>
          <p:nvPr/>
        </p:nvPicPr>
        <p:blipFill>
          <a:blip r:embed="rId1"/>
          <a:srcRect b="1963"/>
          <a:stretch>
            <a:fillRect/>
          </a:stretch>
        </p:blipFill>
        <p:spPr>
          <a:xfrm>
            <a:off x="1635125" y="2642870"/>
            <a:ext cx="5436870" cy="1300480"/>
          </a:xfrm>
          <a:prstGeom prst="rect">
            <a:avLst/>
          </a:prstGeom>
        </p:spPr>
      </p:pic>
      <p:pic>
        <p:nvPicPr>
          <p:cNvPr id="5" name="图片 4"/>
          <p:cNvPicPr>
            <a:picLocks noChangeAspect="1"/>
          </p:cNvPicPr>
          <p:nvPr/>
        </p:nvPicPr>
        <p:blipFill>
          <a:blip r:embed="rId2"/>
          <a:stretch>
            <a:fillRect/>
          </a:stretch>
        </p:blipFill>
        <p:spPr>
          <a:xfrm>
            <a:off x="1635125" y="4675505"/>
            <a:ext cx="4905375" cy="1423670"/>
          </a:xfrm>
          <a:prstGeom prst="rect">
            <a:avLst/>
          </a:prstGeom>
        </p:spPr>
      </p:pic>
      <p:pic>
        <p:nvPicPr>
          <p:cNvPr id="7" name="图片 6"/>
          <p:cNvPicPr>
            <a:picLocks noChangeAspect="1"/>
          </p:cNvPicPr>
          <p:nvPr/>
        </p:nvPicPr>
        <p:blipFill>
          <a:blip r:embed="rId3"/>
          <a:stretch>
            <a:fillRect/>
          </a:stretch>
        </p:blipFill>
        <p:spPr>
          <a:xfrm>
            <a:off x="7402830" y="2823210"/>
            <a:ext cx="2446020" cy="351790"/>
          </a:xfrm>
          <a:prstGeom prst="rect">
            <a:avLst/>
          </a:prstGeom>
        </p:spPr>
      </p:pic>
      <p:pic>
        <p:nvPicPr>
          <p:cNvPr id="9" name="图片 8"/>
          <p:cNvPicPr>
            <a:picLocks noChangeAspect="1"/>
          </p:cNvPicPr>
          <p:nvPr/>
        </p:nvPicPr>
        <p:blipFill>
          <a:blip r:embed="rId4"/>
          <a:stretch>
            <a:fillRect/>
          </a:stretch>
        </p:blipFill>
        <p:spPr>
          <a:xfrm>
            <a:off x="7402830" y="3355975"/>
            <a:ext cx="3055620" cy="365760"/>
          </a:xfrm>
          <a:prstGeom prst="rect">
            <a:avLst/>
          </a:prstGeom>
        </p:spPr>
      </p:pic>
      <p:sp>
        <p:nvSpPr>
          <p:cNvPr id="10" name="文本框 9"/>
          <p:cNvSpPr txBox="1"/>
          <p:nvPr/>
        </p:nvSpPr>
        <p:spPr>
          <a:xfrm>
            <a:off x="1518920" y="4124960"/>
            <a:ext cx="5574030" cy="368300"/>
          </a:xfrm>
          <a:prstGeom prst="rect">
            <a:avLst/>
          </a:prstGeom>
          <a:noFill/>
        </p:spPr>
        <p:txBody>
          <a:bodyPr wrap="none" rtlCol="0" anchor="t">
            <a:spAutoFit/>
          </a:bodyPr>
          <a:p>
            <a:pPr marL="285750" indent="-285750" algn="l">
              <a:buFont typeface="Arial" panose="020B0604020202020204" pitchFamily="34" charset="0"/>
              <a:buChar char="•"/>
            </a:pPr>
            <a:r>
              <a:rPr lang="en-US" altLang="zh-CN">
                <a:sym typeface="+mn-ea"/>
              </a:rPr>
              <a:t>用于数据集卸载的移动用户i的GNEP公式被定义为:</a:t>
            </a: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39725" y="276860"/>
            <a:ext cx="11036935" cy="521970"/>
          </a:xfrm>
          <a:prstGeom prst="rect">
            <a:avLst/>
          </a:prstGeom>
          <a:noFill/>
        </p:spPr>
        <p:txBody>
          <a:bodyPr wrap="square" rtlCol="0">
            <a:spAutoFit/>
          </a:bodyPr>
          <a:p>
            <a:r>
              <a:rPr lang="zh-CN" sz="2800"/>
              <a:t>四、实验结果</a:t>
            </a:r>
            <a:endParaRPr lang="zh-CN" sz="2800"/>
          </a:p>
        </p:txBody>
      </p:sp>
      <p:pic>
        <p:nvPicPr>
          <p:cNvPr id="3" name="图片 2"/>
          <p:cNvPicPr>
            <a:picLocks noChangeAspect="1"/>
          </p:cNvPicPr>
          <p:nvPr/>
        </p:nvPicPr>
        <p:blipFill>
          <a:blip r:embed="rId1"/>
          <a:stretch>
            <a:fillRect/>
          </a:stretch>
        </p:blipFill>
        <p:spPr>
          <a:xfrm>
            <a:off x="1147445" y="894715"/>
            <a:ext cx="4956810" cy="2614930"/>
          </a:xfrm>
          <a:prstGeom prst="rect">
            <a:avLst/>
          </a:prstGeom>
        </p:spPr>
      </p:pic>
      <p:sp>
        <p:nvSpPr>
          <p:cNvPr id="4" name="文本框 3"/>
          <p:cNvSpPr txBox="1"/>
          <p:nvPr/>
        </p:nvSpPr>
        <p:spPr>
          <a:xfrm>
            <a:off x="1456690" y="3768090"/>
            <a:ext cx="4646930" cy="1753235"/>
          </a:xfrm>
          <a:prstGeom prst="rect">
            <a:avLst/>
          </a:prstGeom>
          <a:noFill/>
        </p:spPr>
        <p:txBody>
          <a:bodyPr wrap="square" rtlCol="0">
            <a:spAutoFit/>
          </a:bodyPr>
          <a:p>
            <a:pPr marL="285750" indent="-285750">
              <a:buFont typeface="Arial" panose="020B0604020202020204" pitchFamily="34" charset="0"/>
              <a:buChar char="•"/>
            </a:pPr>
            <a:r>
              <a:rPr lang="zh-CN" altLang="en-US"/>
              <a:t>由于在传统的FL中不允许进行数据集卸载，因此损失和总时间在卸载数据集的大小上的消耗是恒定的</a:t>
            </a:r>
            <a:r>
              <a:rPr lang="en-US" altLang="zh-CN"/>
              <a:t>;</a:t>
            </a:r>
            <a:endParaRPr lang="en-US" altLang="zh-CN"/>
          </a:p>
          <a:p>
            <a:pPr marL="285750" indent="-285750">
              <a:buFont typeface="Arial" panose="020B0604020202020204" pitchFamily="34" charset="0"/>
              <a:buChar char="•"/>
            </a:pPr>
            <a:r>
              <a:rPr lang="en-US" altLang="zh-CN"/>
              <a:t>所提出的</a:t>
            </a:r>
            <a:r>
              <a:rPr lang="zh-CN" altLang="en-US"/>
              <a:t>方法</a:t>
            </a:r>
            <a:r>
              <a:rPr lang="en-US" altLang="zh-CN"/>
              <a:t>可以通过边缘服务器对从用户卸载的所有本地数据集执行模型训练</a:t>
            </a:r>
            <a:r>
              <a:rPr lang="zh-CN" altLang="en-US"/>
              <a:t>，</a:t>
            </a:r>
            <a:r>
              <a:rPr lang="en-US" altLang="zh-CN"/>
              <a:t>来实现更好的模型性能</a:t>
            </a:r>
            <a:r>
              <a:rPr lang="zh-CN" altLang="en-US"/>
              <a:t>。</a:t>
            </a:r>
            <a:endParaRPr lang="zh-CN" altLang="en-US"/>
          </a:p>
        </p:txBody>
      </p:sp>
      <p:pic>
        <p:nvPicPr>
          <p:cNvPr id="5" name="图片 4"/>
          <p:cNvPicPr>
            <a:picLocks noChangeAspect="1"/>
          </p:cNvPicPr>
          <p:nvPr/>
        </p:nvPicPr>
        <p:blipFill>
          <a:blip r:embed="rId2"/>
          <a:stretch>
            <a:fillRect/>
          </a:stretch>
        </p:blipFill>
        <p:spPr>
          <a:xfrm>
            <a:off x="6595745" y="732790"/>
            <a:ext cx="4780915" cy="505269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371441"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文本框 4"/>
          <p:cNvSpPr txBox="1"/>
          <p:nvPr/>
        </p:nvSpPr>
        <p:spPr>
          <a:xfrm>
            <a:off x="2528570" y="2313940"/>
            <a:ext cx="6589395" cy="922020"/>
          </a:xfrm>
          <a:prstGeom prst="rect">
            <a:avLst/>
          </a:prstGeom>
          <a:noFill/>
        </p:spPr>
        <p:txBody>
          <a:bodyPr wrap="none" rtlCol="0">
            <a:spAutoFit/>
          </a:bodyPr>
          <a:p>
            <a:r>
              <a:rPr lang="en-US" altLang="zh-CN" sz="5400"/>
              <a:t>Thanks For Listening</a:t>
            </a:r>
            <a:endParaRPr lang="en-US" altLang="zh-CN" sz="5400"/>
          </a:p>
        </p:txBody>
      </p:sp>
      <p:pic>
        <p:nvPicPr>
          <p:cNvPr id="100" name="图片 99"/>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5322570" y="4941570"/>
            <a:ext cx="1282065" cy="1282065"/>
          </a:xfrm>
          <a:prstGeom prst="rect">
            <a:avLst/>
          </a:prstGeom>
          <a:noFill/>
          <a:ln w="9525">
            <a:noFill/>
          </a:ln>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357505" y="285750"/>
            <a:ext cx="3194685" cy="521970"/>
          </a:xfrm>
          <a:prstGeom prst="rect">
            <a:avLst/>
          </a:prstGeom>
          <a:noFill/>
        </p:spPr>
        <p:txBody>
          <a:bodyPr wrap="square" rtlCol="0">
            <a:spAutoFit/>
          </a:bodyPr>
          <a:p>
            <a:r>
              <a:rPr lang="zh-CN" altLang="en-US" sz="2800"/>
              <a:t>介绍</a:t>
            </a:r>
            <a:endParaRPr lang="zh-CN" altLang="en-US" sz="2800"/>
          </a:p>
        </p:txBody>
      </p:sp>
      <p:sp>
        <p:nvSpPr>
          <p:cNvPr id="5" name="文本框 4"/>
          <p:cNvSpPr txBox="1"/>
          <p:nvPr/>
        </p:nvSpPr>
        <p:spPr>
          <a:xfrm>
            <a:off x="1033780" y="997585"/>
            <a:ext cx="9498965" cy="4756785"/>
          </a:xfrm>
          <a:prstGeom prst="rect">
            <a:avLst/>
          </a:prstGeom>
          <a:noFill/>
        </p:spPr>
        <p:txBody>
          <a:bodyPr wrap="square" rtlCol="0">
            <a:spAutoFit/>
          </a:bodyPr>
          <a:p>
            <a:pPr marL="342900" indent="-342900" algn="l" fontAlgn="auto">
              <a:lnSpc>
                <a:spcPct val="130000"/>
              </a:lnSpc>
              <a:buFont typeface="Arial" panose="020B0604020202020204" pitchFamily="34" charset="0"/>
              <a:buChar char="•"/>
            </a:pPr>
            <a:r>
              <a:rPr lang="zh-CN" altLang="en-US" sz="2000"/>
              <a:t>由于移动设备的能源和计算能力有限，为了满足本地能源最小化的目标，模型训练的性能总是受到威胁。</a:t>
            </a:r>
            <a:endParaRPr lang="zh-CN" altLang="en-US" sz="2000"/>
          </a:p>
          <a:p>
            <a:pPr marL="285750" indent="0" fontAlgn="auto">
              <a:lnSpc>
                <a:spcPct val="130000"/>
              </a:lnSpc>
              <a:buFont typeface="Arial" panose="020B0604020202020204" pitchFamily="34" charset="0"/>
              <a:buChar char="•"/>
            </a:pPr>
            <a:endParaRPr lang="zh-CN" altLang="en-US" sz="2000"/>
          </a:p>
          <a:p>
            <a:pPr marL="342900" indent="-342900" fontAlgn="auto">
              <a:lnSpc>
                <a:spcPct val="130000"/>
              </a:lnSpc>
              <a:buFont typeface="Arial" panose="020B0604020202020204" pitchFamily="34" charset="0"/>
              <a:buChar char="•"/>
            </a:pPr>
            <a:r>
              <a:rPr lang="zh-CN" altLang="en-US" sz="2000"/>
              <a:t>Multi-access Edge Computing (MEC)-enabled FL：通过允许用户将其本地数据集的一部分卸载到边缘服务器上进行模型训练，来解决模型性能和移动设备的能耗之间的权衡。</a:t>
            </a:r>
            <a:endParaRPr lang="zh-CN" altLang="en-US" sz="2000"/>
          </a:p>
          <a:p>
            <a:pPr marL="628650" indent="-342900" fontAlgn="auto">
              <a:lnSpc>
                <a:spcPct val="130000"/>
              </a:lnSpc>
              <a:buFont typeface="Arial" panose="020B0604020202020204" pitchFamily="34" charset="0"/>
              <a:buChar char="•"/>
            </a:pPr>
            <a:endParaRPr lang="zh-CN" altLang="en-US" sz="2000"/>
          </a:p>
          <a:p>
            <a:pPr marL="342265" indent="-342900" fontAlgn="auto">
              <a:lnSpc>
                <a:spcPct val="130000"/>
              </a:lnSpc>
              <a:buFont typeface="Arial" panose="020B0604020202020204" pitchFamily="34" charset="0"/>
              <a:buChar char="•"/>
            </a:pPr>
            <a:r>
              <a:rPr lang="zh-CN" altLang="en-US" sz="2000"/>
              <a:t>边缘服务器训练时间影响较小，而数据集从移动用户卸载到边缘服务器的时间消     耗对完成一轮FL进程所花费的总时间有重大影响。</a:t>
            </a:r>
            <a:endParaRPr lang="zh-CN" altLang="en-US" sz="2000"/>
          </a:p>
          <a:p>
            <a:pPr indent="0" fontAlgn="auto">
              <a:lnSpc>
                <a:spcPct val="130000"/>
              </a:lnSpc>
              <a:buFont typeface="Arial" panose="020B0604020202020204" pitchFamily="34" charset="0"/>
              <a:buNone/>
            </a:pPr>
            <a:endParaRPr lang="zh-CN" altLang="en-US" sz="2000"/>
          </a:p>
          <a:p>
            <a:pPr indent="0" fontAlgn="auto">
              <a:lnSpc>
                <a:spcPct val="120000"/>
              </a:lnSpc>
              <a:buFont typeface="Arial" panose="020B0604020202020204" pitchFamily="34" charset="0"/>
              <a:buNone/>
            </a:pPr>
            <a:endParaRPr lang="zh-CN" altLang="en-US"/>
          </a:p>
          <a:p>
            <a:pPr marL="285750" indent="-285750" fontAlgn="auto">
              <a:lnSpc>
                <a:spcPct val="120000"/>
              </a:lnSpc>
              <a:buFont typeface="Wingdings" panose="05000000000000000000" charset="0"/>
              <a:buChar char="u"/>
            </a:pP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581025" y="807720"/>
            <a:ext cx="11029950" cy="81026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ltLang="en-US"/>
              <a:t>如何在FL训练过程中涉及更多的移动设备，同时具有适度的计算能力和合理的隐私问题？</a:t>
            </a:r>
            <a:endParaRPr lang="zh-CN" altLang="en-US"/>
          </a:p>
          <a:p>
            <a:pPr marL="285750" indent="-285750" fontAlgn="auto">
              <a:lnSpc>
                <a:spcPct val="130000"/>
              </a:lnSpc>
              <a:buFont typeface="Arial" panose="020B0604020202020204" pitchFamily="34" charset="0"/>
              <a:buChar char="•"/>
            </a:pPr>
            <a:r>
              <a:rPr lang="zh-CN" altLang="en-US"/>
              <a:t>如何在确保模型性能的同时执行有效的资源优化？</a:t>
            </a:r>
            <a:endParaRPr lang="zh-CN" altLang="en-US"/>
          </a:p>
        </p:txBody>
      </p:sp>
      <p:sp>
        <p:nvSpPr>
          <p:cNvPr id="10" name="文本框 9"/>
          <p:cNvSpPr txBox="1"/>
          <p:nvPr/>
        </p:nvSpPr>
        <p:spPr>
          <a:xfrm>
            <a:off x="357505" y="285750"/>
            <a:ext cx="3194685" cy="521970"/>
          </a:xfrm>
          <a:prstGeom prst="rect">
            <a:avLst/>
          </a:prstGeom>
          <a:noFill/>
        </p:spPr>
        <p:txBody>
          <a:bodyPr wrap="square" rtlCol="0">
            <a:spAutoFit/>
          </a:bodyPr>
          <a:p>
            <a:r>
              <a:rPr lang="zh-CN" altLang="en-US" sz="2800"/>
              <a:t>提出问题：</a:t>
            </a:r>
            <a:endParaRPr lang="zh-CN" altLang="en-US" sz="2800"/>
          </a:p>
        </p:txBody>
      </p:sp>
      <p:sp>
        <p:nvSpPr>
          <p:cNvPr id="11" name="文本框 10"/>
          <p:cNvSpPr txBox="1"/>
          <p:nvPr/>
        </p:nvSpPr>
        <p:spPr>
          <a:xfrm>
            <a:off x="357505" y="2031365"/>
            <a:ext cx="3194685" cy="521970"/>
          </a:xfrm>
          <a:prstGeom prst="rect">
            <a:avLst/>
          </a:prstGeom>
          <a:noFill/>
        </p:spPr>
        <p:txBody>
          <a:bodyPr wrap="square" rtlCol="0">
            <a:spAutoFit/>
          </a:bodyPr>
          <a:p>
            <a:r>
              <a:rPr lang="zh-CN" altLang="en-US" sz="2800"/>
              <a:t>本文贡献：</a:t>
            </a:r>
            <a:endParaRPr lang="zh-CN" altLang="en-US" sz="2800"/>
          </a:p>
        </p:txBody>
      </p:sp>
      <p:sp>
        <p:nvSpPr>
          <p:cNvPr id="12" name="文本框 11"/>
          <p:cNvSpPr txBox="1"/>
          <p:nvPr/>
        </p:nvSpPr>
        <p:spPr>
          <a:xfrm>
            <a:off x="581025" y="2684780"/>
            <a:ext cx="11029950" cy="332867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ltLang="en-US">
                <a:solidFill>
                  <a:srgbClr val="FF0000"/>
                </a:solidFill>
              </a:rPr>
              <a:t>提出一种MEC-enabled FL</a:t>
            </a:r>
            <a:endParaRPr lang="zh-CN" altLang="en-US">
              <a:solidFill>
                <a:srgbClr val="FF0000"/>
              </a:solidFill>
            </a:endParaRPr>
          </a:p>
          <a:p>
            <a:pPr indent="0" fontAlgn="auto">
              <a:lnSpc>
                <a:spcPct val="130000"/>
              </a:lnSpc>
              <a:buFont typeface="Arial" panose="020B0604020202020204" pitchFamily="34" charset="0"/>
              <a:buNone/>
            </a:pPr>
            <a:r>
              <a:rPr lang="en-US" altLang="zh-CN"/>
              <a:t>1</a:t>
            </a:r>
            <a:r>
              <a:rPr lang="zh-CN" altLang="en-US"/>
              <a:t>）</a:t>
            </a:r>
            <a:r>
              <a:rPr lang="zh-CN" altLang="en-US"/>
              <a:t>允许移动用户将其部分本地数据集卸载到边缘服务器。</a:t>
            </a:r>
            <a:endParaRPr lang="zh-CN" altLang="en-US"/>
          </a:p>
          <a:p>
            <a:pPr indent="0" fontAlgn="auto">
              <a:lnSpc>
                <a:spcPct val="130000"/>
              </a:lnSpc>
              <a:buFont typeface="Arial" panose="020B0604020202020204" pitchFamily="34" charset="0"/>
              <a:buNone/>
            </a:pPr>
            <a:r>
              <a:rPr lang="en-US" altLang="zh-CN"/>
              <a:t>2</a:t>
            </a:r>
            <a:r>
              <a:rPr lang="zh-CN" altLang="en-US"/>
              <a:t>）移动用户可以根据数据样本的新鲜度或隐私性来确定卸载的数据样本</a:t>
            </a:r>
            <a:r>
              <a:rPr lang="en-US" altLang="zh-CN"/>
              <a:t>;</a:t>
            </a:r>
            <a:endParaRPr lang="en-US" altLang="zh-CN"/>
          </a:p>
          <a:p>
            <a:pPr indent="0" fontAlgn="auto">
              <a:lnSpc>
                <a:spcPct val="130000"/>
              </a:lnSpc>
              <a:buFont typeface="Arial" panose="020B0604020202020204" pitchFamily="34" charset="0"/>
              <a:buNone/>
            </a:pPr>
            <a:r>
              <a:rPr lang="en-US" altLang="zh-CN"/>
              <a:t>      解决了学习模型的性能和移动设备的能耗之间的权衡。</a:t>
            </a:r>
            <a:endParaRPr lang="en-US" altLang="zh-CN"/>
          </a:p>
          <a:p>
            <a:pPr indent="0" fontAlgn="auto">
              <a:lnSpc>
                <a:spcPct val="130000"/>
              </a:lnSpc>
              <a:buFont typeface="Arial" panose="020B0604020202020204" pitchFamily="34" charset="0"/>
              <a:buNone/>
            </a:pPr>
            <a:endParaRPr lang="en-US" altLang="zh-CN"/>
          </a:p>
          <a:p>
            <a:pPr marL="285750" indent="-285750" fontAlgn="auto">
              <a:lnSpc>
                <a:spcPct val="130000"/>
              </a:lnSpc>
              <a:buFont typeface="Arial" panose="020B0604020202020204" pitchFamily="34" charset="0"/>
              <a:buChar char="•"/>
            </a:pPr>
            <a:r>
              <a:rPr lang="en-US" altLang="zh-CN">
                <a:solidFill>
                  <a:srgbClr val="FF0000"/>
                </a:solidFill>
              </a:rPr>
              <a:t>针对提出的</a:t>
            </a:r>
            <a:r>
              <a:rPr lang="zh-CN" altLang="en-US">
                <a:solidFill>
                  <a:srgbClr val="FF0000"/>
                </a:solidFill>
                <a:sym typeface="+mn-ea"/>
              </a:rPr>
              <a:t>MEC-enabled FL</a:t>
            </a:r>
            <a:r>
              <a:rPr lang="en-US" altLang="zh-CN">
                <a:solidFill>
                  <a:srgbClr val="FF0000"/>
                </a:solidFill>
              </a:rPr>
              <a:t>模型</a:t>
            </a:r>
            <a:r>
              <a:rPr lang="zh-CN" altLang="en-US">
                <a:solidFill>
                  <a:srgbClr val="FF0000"/>
                </a:solidFill>
              </a:rPr>
              <a:t>构建</a:t>
            </a:r>
            <a:r>
              <a:rPr lang="en-US" altLang="zh-CN">
                <a:solidFill>
                  <a:srgbClr val="FF0000"/>
                </a:solidFill>
              </a:rPr>
              <a:t>了 energy-aware resource management problem</a:t>
            </a:r>
            <a:endParaRPr lang="en-US" altLang="zh-CN">
              <a:solidFill>
                <a:srgbClr val="FF0000"/>
              </a:solidFill>
            </a:endParaRPr>
          </a:p>
          <a:p>
            <a:pPr indent="0" fontAlgn="auto">
              <a:lnSpc>
                <a:spcPct val="130000"/>
              </a:lnSpc>
              <a:buFont typeface="Arial" panose="020B0604020202020204" pitchFamily="34" charset="0"/>
              <a:buNone/>
            </a:pPr>
            <a:r>
              <a:rPr lang="en-US" altLang="zh-CN"/>
              <a:t>1)</a:t>
            </a:r>
            <a:r>
              <a:rPr lang="zh-CN" altLang="en-US"/>
              <a:t>其中</a:t>
            </a:r>
            <a:r>
              <a:rPr lang="en-US" altLang="zh-CN"/>
              <a:t>学习模型，数据集卸载，</a:t>
            </a:r>
            <a:r>
              <a:rPr lang="zh-CN" altLang="en-US"/>
              <a:t>本地</a:t>
            </a:r>
            <a:r>
              <a:rPr lang="en-US" altLang="zh-CN"/>
              <a:t>计算</a:t>
            </a:r>
            <a:r>
              <a:rPr lang="zh-CN" altLang="en-US"/>
              <a:t>，上行无线电资源管理被联合优化</a:t>
            </a:r>
            <a:r>
              <a:rPr lang="en-US" altLang="zh-CN"/>
              <a:t>——尽量减少一轮</a:t>
            </a:r>
            <a:r>
              <a:rPr lang="zh-CN" altLang="en-US"/>
              <a:t>全局融合</a:t>
            </a:r>
            <a:r>
              <a:rPr lang="en-US" altLang="zh-CN"/>
              <a:t>的</a:t>
            </a:r>
            <a:r>
              <a:rPr lang="zh-CN" altLang="en-US"/>
              <a:t>训练</a:t>
            </a:r>
            <a:r>
              <a:rPr lang="en-US" altLang="zh-CN"/>
              <a:t>损失和时间消耗</a:t>
            </a:r>
            <a:r>
              <a:rPr lang="zh-CN" altLang="en-US"/>
              <a:t>，同时确保移动设备的能量限制。</a:t>
            </a:r>
            <a:endParaRPr lang="zh-CN" altLang="en-US"/>
          </a:p>
          <a:p>
            <a:pPr indent="0" fontAlgn="auto">
              <a:lnSpc>
                <a:spcPct val="130000"/>
              </a:lnSpc>
              <a:buFont typeface="Arial" panose="020B0604020202020204" pitchFamily="34" charset="0"/>
              <a:buNone/>
            </a:pP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356870" y="360680"/>
            <a:ext cx="3194685" cy="521970"/>
          </a:xfrm>
          <a:prstGeom prst="rect">
            <a:avLst/>
          </a:prstGeom>
          <a:noFill/>
        </p:spPr>
        <p:txBody>
          <a:bodyPr wrap="square" rtlCol="0">
            <a:spAutoFit/>
          </a:bodyPr>
          <a:p>
            <a:r>
              <a:rPr lang="zh-CN" altLang="en-US" sz="2800"/>
              <a:t>本文贡献：</a:t>
            </a:r>
            <a:endParaRPr lang="zh-CN" altLang="en-US" sz="2800"/>
          </a:p>
        </p:txBody>
      </p:sp>
      <p:sp>
        <p:nvSpPr>
          <p:cNvPr id="12" name="文本框 11"/>
          <p:cNvSpPr txBox="1"/>
          <p:nvPr/>
        </p:nvSpPr>
        <p:spPr>
          <a:xfrm>
            <a:off x="598170" y="1022350"/>
            <a:ext cx="10612755" cy="341503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a:solidFill>
                  <a:srgbClr val="FF0000"/>
                </a:solidFill>
              </a:rPr>
              <a:t>边缘服务器的上行无线电资源管理和移动设备的数据集卸载被构建为GNEP</a:t>
            </a:r>
            <a:endParaRPr lang="zh-CN" altLang="en-US"/>
          </a:p>
          <a:p>
            <a:pPr indent="0" fontAlgn="auto">
              <a:lnSpc>
                <a:spcPct val="150000"/>
              </a:lnSpc>
              <a:buFont typeface="Arial" panose="020B0604020202020204" pitchFamily="34" charset="0"/>
              <a:buNone/>
            </a:pPr>
            <a:r>
              <a:rPr lang="en-US" altLang="zh-CN"/>
              <a:t>1</a:t>
            </a:r>
            <a:r>
              <a:rPr lang="zh-CN" altLang="en-US"/>
              <a:t>）重点关注资源管理之间的耦合。</a:t>
            </a:r>
            <a:endParaRPr lang="zh-CN" altLang="en-US"/>
          </a:p>
          <a:p>
            <a:pPr indent="0" fontAlgn="auto">
              <a:lnSpc>
                <a:spcPct val="150000"/>
              </a:lnSpc>
              <a:buFont typeface="Arial" panose="020B0604020202020204" pitchFamily="34" charset="0"/>
              <a:buNone/>
            </a:pPr>
            <a:r>
              <a:rPr lang="en-US" altLang="zh-CN"/>
              <a:t>2</a:t>
            </a:r>
            <a:r>
              <a:rPr lang="zh-CN" altLang="en-US"/>
              <a:t>）推导出了数据集卸载和资源管理的最优解，其中调整了本地和边缘模型的时间损耗。</a:t>
            </a:r>
            <a:endParaRPr lang="zh-CN" altLang="en-US"/>
          </a:p>
          <a:p>
            <a:pPr indent="0" fontAlgn="auto">
              <a:lnSpc>
                <a:spcPct val="150000"/>
              </a:lnSpc>
              <a:buFont typeface="Arial" panose="020B0604020202020204" pitchFamily="34" charset="0"/>
              <a:buNone/>
            </a:pPr>
            <a:endParaRPr lang="zh-CN" altLang="en-US"/>
          </a:p>
          <a:p>
            <a:pPr marL="285750" indent="-285750" fontAlgn="auto">
              <a:lnSpc>
                <a:spcPct val="150000"/>
              </a:lnSpc>
              <a:buFont typeface="Arial" panose="020B0604020202020204" pitchFamily="34" charset="0"/>
              <a:buChar char="•"/>
            </a:pPr>
            <a:r>
              <a:rPr lang="zh-CN" altLang="en-US"/>
              <a:t>大量实验</a:t>
            </a:r>
            <a:r>
              <a:rPr lang="en-US" altLang="zh-CN"/>
              <a:t>——</a:t>
            </a:r>
            <a:r>
              <a:rPr lang="zh-CN" altLang="en-US"/>
              <a:t>对比分析本文提出的 MEC-enabled FL和传统的</a:t>
            </a:r>
            <a:r>
              <a:rPr lang="en-US" altLang="zh-CN"/>
              <a:t>FL</a:t>
            </a:r>
            <a:endParaRPr lang="en-US" altLang="zh-CN"/>
          </a:p>
          <a:p>
            <a:pPr indent="0" fontAlgn="auto">
              <a:lnSpc>
                <a:spcPct val="150000"/>
              </a:lnSpc>
              <a:buFont typeface="Arial" panose="020B0604020202020204" pitchFamily="34" charset="0"/>
              <a:buNone/>
            </a:pPr>
            <a:r>
              <a:rPr lang="en-US" altLang="zh-CN">
                <a:sym typeface="+mn-ea"/>
              </a:rPr>
              <a:t>1</a:t>
            </a:r>
            <a:r>
              <a:rPr lang="zh-CN" altLang="en-US">
                <a:sym typeface="+mn-ea"/>
              </a:rPr>
              <a:t>）</a:t>
            </a:r>
            <a:r>
              <a:rPr lang="zh-CN" altLang="en-US">
                <a:sym typeface="+mn-ea"/>
              </a:rPr>
              <a:t>实验分析了</a:t>
            </a:r>
            <a:r>
              <a:rPr lang="zh-CN" altLang="en-US">
                <a:solidFill>
                  <a:srgbClr val="FF0000"/>
                </a:solidFill>
                <a:sym typeface="+mn-ea"/>
              </a:rPr>
              <a:t>数据集卸载</a:t>
            </a:r>
            <a:r>
              <a:rPr lang="zh-CN" altLang="en-US">
                <a:sym typeface="+mn-ea"/>
              </a:rPr>
              <a:t>和</a:t>
            </a:r>
            <a:r>
              <a:rPr lang="zh-CN" altLang="en-US">
                <a:solidFill>
                  <a:srgbClr val="FF0000"/>
                </a:solidFill>
                <a:sym typeface="+mn-ea"/>
              </a:rPr>
              <a:t>计算资源分配</a:t>
            </a:r>
            <a:r>
              <a:rPr lang="zh-CN" altLang="en-US">
                <a:sym typeface="+mn-ea"/>
              </a:rPr>
              <a:t>对模型</a:t>
            </a:r>
            <a:r>
              <a:rPr lang="zh-CN" altLang="en-US">
                <a:solidFill>
                  <a:srgbClr val="FF0000"/>
                </a:solidFill>
                <a:sym typeface="+mn-ea"/>
              </a:rPr>
              <a:t>训练损失</a:t>
            </a:r>
            <a:r>
              <a:rPr lang="zh-CN" altLang="en-US">
                <a:sym typeface="+mn-ea"/>
              </a:rPr>
              <a:t>、</a:t>
            </a:r>
            <a:r>
              <a:rPr lang="zh-CN" altLang="en-US">
                <a:solidFill>
                  <a:srgbClr val="FF0000"/>
                </a:solidFill>
                <a:sym typeface="+mn-ea"/>
              </a:rPr>
              <a:t>训练时间</a:t>
            </a:r>
            <a:r>
              <a:rPr lang="zh-CN" altLang="en-US">
                <a:sym typeface="+mn-ea"/>
              </a:rPr>
              <a:t>和</a:t>
            </a:r>
            <a:r>
              <a:rPr lang="zh-CN" altLang="en-US">
                <a:solidFill>
                  <a:srgbClr val="FF0000"/>
                </a:solidFill>
                <a:sym typeface="+mn-ea"/>
              </a:rPr>
              <a:t>能源消耗</a:t>
            </a:r>
            <a:r>
              <a:rPr lang="zh-CN" altLang="en-US">
                <a:sym typeface="+mn-ea"/>
              </a:rPr>
              <a:t>的影响。</a:t>
            </a:r>
            <a:endParaRPr lang="zh-CN" altLang="en-US">
              <a:sym typeface="+mn-ea"/>
            </a:endParaRPr>
          </a:p>
          <a:p>
            <a:pPr indent="0" fontAlgn="auto">
              <a:lnSpc>
                <a:spcPct val="150000"/>
              </a:lnSpc>
              <a:buFont typeface="Arial" panose="020B0604020202020204" pitchFamily="34" charset="0"/>
              <a:buNone/>
            </a:pPr>
            <a:r>
              <a:rPr lang="en-US" altLang="zh-CN"/>
              <a:t>2)  分析并验证了该算法在</a:t>
            </a:r>
            <a:r>
              <a:rPr lang="en-US" altLang="zh-CN" u="sng"/>
              <a:t>cell-center</a:t>
            </a:r>
            <a:r>
              <a:rPr lang="en-US" altLang="zh-CN"/>
              <a:t>和</a:t>
            </a:r>
            <a:r>
              <a:rPr lang="en-US" altLang="zh-CN" u="sng"/>
              <a:t>cell-edge</a:t>
            </a:r>
            <a:r>
              <a:rPr lang="en-US" altLang="zh-CN"/>
              <a:t>用户上的这些性能指标，其中考虑了移动用户的系统异质性</a:t>
            </a:r>
            <a:r>
              <a:rPr lang="zh-CN" altLang="en-US"/>
              <a:t>。</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altLang="en-US" sz="2800"/>
              <a:t>相关工作</a:t>
            </a:r>
            <a:r>
              <a:rPr lang="en-US" altLang="zh-CN" sz="2800"/>
              <a:t>—— GNEP</a:t>
            </a:r>
            <a:r>
              <a:rPr lang="zh-CN" altLang="en-US" sz="2800"/>
              <a:t>（广义纳什均衡）</a:t>
            </a:r>
            <a:endParaRPr lang="zh-CN" altLang="en-US" sz="2800"/>
          </a:p>
        </p:txBody>
      </p:sp>
      <p:sp>
        <p:nvSpPr>
          <p:cNvPr id="3" name="文本框 2"/>
          <p:cNvSpPr txBox="1"/>
          <p:nvPr/>
        </p:nvSpPr>
        <p:spPr>
          <a:xfrm>
            <a:off x="1207770" y="951230"/>
            <a:ext cx="9324340" cy="2968625"/>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en-US" altLang="zh-CN"/>
              <a:t>GNEP:</a:t>
            </a:r>
            <a:r>
              <a:rPr lang="zh-CN" altLang="en-US"/>
              <a:t>其基本思想为在这个解集中所有参与者的策略都是对其他参与者所用策略的最佳对策，没有人能够通过单单改变自己的策略提高收益。</a:t>
            </a:r>
            <a:endParaRPr lang="zh-CN" altLang="en-US"/>
          </a:p>
          <a:p>
            <a:pPr marL="285750" indent="-285750" fontAlgn="auto">
              <a:lnSpc>
                <a:spcPct val="130000"/>
              </a:lnSpc>
              <a:buFont typeface="Arial" panose="020B0604020202020204" pitchFamily="34" charset="0"/>
              <a:buChar char="•"/>
            </a:pPr>
            <a:r>
              <a:rPr lang="en-US" altLang="zh-CN"/>
              <a:t>“纳什均衡”虽然是由单个人的最优战略组成，但并不意味着是一个总体最优的结果。</a:t>
            </a:r>
            <a:endParaRPr lang="en-US" altLang="zh-CN"/>
          </a:p>
          <a:p>
            <a:pPr marL="285750" indent="-285750" fontAlgn="auto">
              <a:lnSpc>
                <a:spcPct val="130000"/>
              </a:lnSpc>
              <a:buFont typeface="Arial" panose="020B0604020202020204" pitchFamily="34" charset="0"/>
              <a:buChar char="•"/>
            </a:pPr>
            <a:endParaRPr lang="en-US" altLang="zh-CN"/>
          </a:p>
          <a:p>
            <a:pPr marL="285750" indent="-285750" fontAlgn="auto">
              <a:lnSpc>
                <a:spcPct val="130000"/>
              </a:lnSpc>
              <a:buFont typeface="Arial" panose="020B0604020202020204" pitchFamily="34" charset="0"/>
              <a:buChar char="•"/>
            </a:pPr>
            <a:r>
              <a:rPr lang="zh-CN" altLang="en-US">
                <a:sym typeface="+mn-ea"/>
              </a:rPr>
              <a:t>应用</a:t>
            </a:r>
            <a:r>
              <a:rPr lang="en-US" altLang="zh-CN">
                <a:sym typeface="+mn-ea"/>
              </a:rPr>
              <a:t>——</a:t>
            </a:r>
            <a:r>
              <a:rPr lang="zh-CN" altLang="en-US">
                <a:sym typeface="+mn-ea"/>
              </a:rPr>
              <a:t>GNEP是一种很有前景的技术，可以处理资源分配问题中优化变量的强耦合，其中玩家的目标集和策略集都相互依赖。</a:t>
            </a:r>
            <a:endParaRPr lang="zh-CN" altLang="en-US"/>
          </a:p>
          <a:p>
            <a:pPr marL="285750" indent="-285750" fontAlgn="auto">
              <a:lnSpc>
                <a:spcPct val="130000"/>
              </a:lnSpc>
              <a:buFont typeface="Arial" panose="020B0604020202020204" pitchFamily="34" charset="0"/>
              <a:buChar char="•"/>
            </a:pPr>
            <a:endParaRPr lang="zh-CN" altLang="en-US"/>
          </a:p>
          <a:p>
            <a:pPr marL="285750" indent="-285750" fontAlgn="auto">
              <a:lnSpc>
                <a:spcPct val="130000"/>
              </a:lnSpc>
              <a:buFont typeface="Arial" panose="020B0604020202020204" pitchFamily="34" charset="0"/>
              <a:buChar char="•"/>
            </a:pP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sz="2800"/>
              <a:t>一、</a:t>
            </a:r>
            <a:r>
              <a:rPr lang="en-US" altLang="zh-CN" sz="2800"/>
              <a:t>System Model</a:t>
            </a:r>
            <a:endParaRPr lang="en-US" altLang="zh-CN" sz="2800"/>
          </a:p>
        </p:txBody>
      </p:sp>
      <p:sp>
        <p:nvSpPr>
          <p:cNvPr id="3" name="文本框 2"/>
          <p:cNvSpPr txBox="1"/>
          <p:nvPr/>
        </p:nvSpPr>
        <p:spPr>
          <a:xfrm>
            <a:off x="1074420" y="940435"/>
            <a:ext cx="9353550" cy="1309370"/>
          </a:xfrm>
          <a:prstGeom prst="rect">
            <a:avLst/>
          </a:prstGeom>
          <a:noFill/>
        </p:spPr>
        <p:txBody>
          <a:bodyPr wrap="square" rtlCol="0" anchor="t">
            <a:spAutoFit/>
          </a:bodyPr>
          <a:p>
            <a:r>
              <a:rPr lang="zh-CN" altLang="en-US"/>
              <a:t>在接入点部署一个边缘服务器，用于与移动设备同时训练统计模型。</a:t>
            </a:r>
            <a:endParaRPr lang="zh-CN" altLang="en-US"/>
          </a:p>
          <a:p>
            <a:endParaRPr lang="zh-CN" altLang="en-US"/>
          </a:p>
          <a:p>
            <a:pPr fontAlgn="auto">
              <a:lnSpc>
                <a:spcPct val="120000"/>
              </a:lnSpc>
            </a:pPr>
            <a:r>
              <a:rPr lang="zh-CN" altLang="en-US"/>
              <a:t>MEC-enabled FL：一个边缘服务器，一组用户设备</a:t>
            </a:r>
            <a:endParaRPr lang="zh-CN" altLang="en-US"/>
          </a:p>
          <a:p>
            <a:pPr fontAlgn="auto">
              <a:lnSpc>
                <a:spcPct val="120000"/>
              </a:lnSpc>
            </a:pPr>
            <a:r>
              <a:rPr lang="zh-CN" altLang="en-US"/>
              <a:t> </a:t>
            </a:r>
            <a:r>
              <a:rPr lang="en-US" altLang="zh-CN"/>
              <a:t>		  </a:t>
            </a:r>
            <a:r>
              <a:rPr lang="zh-CN" altLang="en-US"/>
              <a:t>每个用户</a:t>
            </a:r>
            <a:r>
              <a:rPr lang="en-US" altLang="zh-CN"/>
              <a:t>i</a:t>
            </a:r>
            <a:r>
              <a:rPr lang="zh-CN" altLang="en-US"/>
              <a:t>有一个本地数据集</a:t>
            </a:r>
            <a:r>
              <a:rPr lang="en-US" altLang="zh-CN"/>
              <a:t>D</a:t>
            </a:r>
            <a:r>
              <a:rPr lang="en-US" altLang="zh-CN" baseline="-25000"/>
              <a:t>i</a:t>
            </a:r>
            <a:endParaRPr lang="en-US" altLang="zh-CN" baseline="-25000"/>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343015" y="1529080"/>
            <a:ext cx="1885315" cy="333375"/>
          </a:xfrm>
          <a:prstGeom prst="rect">
            <a:avLst/>
          </a:prstGeom>
        </p:spPr>
      </p:pic>
      <p:sp>
        <p:nvSpPr>
          <p:cNvPr id="6" name="文本框 5"/>
          <p:cNvSpPr txBox="1"/>
          <p:nvPr/>
        </p:nvSpPr>
        <p:spPr>
          <a:xfrm>
            <a:off x="3041015" y="2188845"/>
            <a:ext cx="5951855" cy="368300"/>
          </a:xfrm>
          <a:prstGeom prst="rect">
            <a:avLst/>
          </a:prstGeom>
          <a:noFill/>
        </p:spPr>
        <p:txBody>
          <a:bodyPr wrap="square" rtlCol="0" anchor="t">
            <a:spAutoFit/>
          </a:bodyPr>
          <a:p>
            <a:r>
              <a:rPr lang="zh-CN" altLang="en-US"/>
              <a:t>用户可卸载</a:t>
            </a:r>
            <a:r>
              <a:rPr lang="zh-CN" altLang="en-US">
                <a:sym typeface="+mn-ea"/>
              </a:rPr>
              <a:t>δi</a:t>
            </a:r>
            <a:r>
              <a:rPr lang="en-US" altLang="zh-CN">
                <a:sym typeface="+mn-ea"/>
              </a:rPr>
              <a:t>|D</a:t>
            </a:r>
            <a:r>
              <a:rPr lang="en-US" altLang="zh-CN" baseline="-25000">
                <a:sym typeface="+mn-ea"/>
              </a:rPr>
              <a:t>i</a:t>
            </a:r>
            <a:r>
              <a:rPr lang="en-US" altLang="zh-CN">
                <a:sym typeface="+mn-ea"/>
              </a:rPr>
              <a:t>|</a:t>
            </a:r>
            <a:r>
              <a:rPr lang="zh-CN" altLang="en-US">
                <a:sym typeface="+mn-ea"/>
              </a:rPr>
              <a:t>（</a:t>
            </a:r>
            <a:r>
              <a:rPr lang="zh-CN" altLang="en-US"/>
              <a:t>0 ≤ δi ≤ 1）的数据集        边缘服务器</a:t>
            </a:r>
            <a:endParaRPr lang="zh-CN" altLang="en-US"/>
          </a:p>
        </p:txBody>
      </p:sp>
      <p:cxnSp>
        <p:nvCxnSpPr>
          <p:cNvPr id="7" name="直接箭头连接符 6"/>
          <p:cNvCxnSpPr/>
          <p:nvPr/>
        </p:nvCxnSpPr>
        <p:spPr>
          <a:xfrm>
            <a:off x="7113905" y="2375535"/>
            <a:ext cx="426085" cy="82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074420" y="2897505"/>
            <a:ext cx="9091295" cy="755650"/>
          </a:xfrm>
          <a:prstGeom prst="rect">
            <a:avLst/>
          </a:prstGeom>
          <a:noFill/>
        </p:spPr>
        <p:txBody>
          <a:bodyPr wrap="square" rtlCol="0">
            <a:spAutoFit/>
          </a:bodyPr>
          <a:p>
            <a:pPr fontAlgn="auto">
              <a:lnSpc>
                <a:spcPct val="120000"/>
              </a:lnSpc>
            </a:pPr>
            <a:r>
              <a:rPr lang="zh-CN" altLang="en-US"/>
              <a:t>移动用户：决定了哪部分数据集卸载到边缘和计算资源分配问题。</a:t>
            </a:r>
            <a:endParaRPr lang="zh-CN" altLang="en-US"/>
          </a:p>
          <a:p>
            <a:pPr fontAlgn="auto">
              <a:lnSpc>
                <a:spcPct val="120000"/>
              </a:lnSpc>
            </a:pPr>
            <a:r>
              <a:rPr lang="zh-CN" altLang="en-US"/>
              <a:t>边缘服务器：控制了</a:t>
            </a:r>
            <a:r>
              <a:rPr lang="zh-CN" altLang="en-US">
                <a:sym typeface="+mn-ea"/>
              </a:rPr>
              <a:t>对数据集卸载和权重传输的无线电资源管理。</a:t>
            </a:r>
            <a:endParaRPr lang="zh-CN" altLang="en-US"/>
          </a:p>
        </p:txBody>
      </p:sp>
      <p:pic>
        <p:nvPicPr>
          <p:cNvPr id="18" name="图片 17"/>
          <p:cNvPicPr>
            <a:picLocks noChangeAspect="1"/>
          </p:cNvPicPr>
          <p:nvPr/>
        </p:nvPicPr>
        <p:blipFill>
          <a:blip r:embed="rId2"/>
          <a:stretch>
            <a:fillRect/>
          </a:stretch>
        </p:blipFill>
        <p:spPr>
          <a:xfrm>
            <a:off x="3565525" y="3653155"/>
            <a:ext cx="5427345" cy="291465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sz="2800"/>
              <a:t>一、</a:t>
            </a:r>
            <a:r>
              <a:rPr lang="en-US" altLang="zh-CN" sz="2800"/>
              <a:t>System Model</a:t>
            </a:r>
            <a:endParaRPr lang="en-US" altLang="zh-CN" sz="2800"/>
          </a:p>
        </p:txBody>
      </p:sp>
      <p:pic>
        <p:nvPicPr>
          <p:cNvPr id="3" name="图片 2"/>
          <p:cNvPicPr>
            <a:picLocks noChangeAspect="1"/>
          </p:cNvPicPr>
          <p:nvPr/>
        </p:nvPicPr>
        <p:blipFill>
          <a:blip r:embed="rId1"/>
          <a:srcRect l="3979"/>
          <a:stretch>
            <a:fillRect/>
          </a:stretch>
        </p:blipFill>
        <p:spPr>
          <a:xfrm>
            <a:off x="982980" y="1210945"/>
            <a:ext cx="6119495" cy="3736340"/>
          </a:xfrm>
          <a:prstGeom prst="rect">
            <a:avLst/>
          </a:prstGeom>
        </p:spPr>
      </p:pic>
      <p:sp>
        <p:nvSpPr>
          <p:cNvPr id="4" name="文本框 3"/>
          <p:cNvSpPr txBox="1"/>
          <p:nvPr/>
        </p:nvSpPr>
        <p:spPr>
          <a:xfrm>
            <a:off x="7430770" y="1023620"/>
            <a:ext cx="3711575" cy="383095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en-US" altLang="zh-CN"/>
              <a:t>参与FL的移动设备用</a:t>
            </a:r>
            <a:r>
              <a:rPr lang="zh-CN" altLang="en-US"/>
              <a:t>保留</a:t>
            </a:r>
            <a:r>
              <a:rPr lang="en-US" altLang="zh-CN"/>
              <a:t>在移动设备上的数据集来训练其本地模型</a:t>
            </a:r>
            <a:r>
              <a:rPr lang="zh-CN" altLang="en-US"/>
              <a:t>；</a:t>
            </a:r>
            <a:endParaRPr lang="zh-CN" altLang="en-US"/>
          </a:p>
          <a:p>
            <a:pPr marL="285750" indent="-285750" fontAlgn="auto">
              <a:lnSpc>
                <a:spcPct val="150000"/>
              </a:lnSpc>
              <a:buFont typeface="Arial" panose="020B0604020202020204" pitchFamily="34" charset="0"/>
              <a:buChar char="•"/>
            </a:pPr>
            <a:r>
              <a:rPr lang="en-US" altLang="zh-CN"/>
              <a:t>按照传统的FL方法将模型的权值传输到边缘服务器</a:t>
            </a:r>
            <a:r>
              <a:rPr lang="zh-CN" altLang="en-US"/>
              <a:t>；</a:t>
            </a:r>
            <a:endParaRPr lang="zh-CN" altLang="en-US"/>
          </a:p>
          <a:p>
            <a:pPr marL="285750" indent="-285750" fontAlgn="auto">
              <a:lnSpc>
                <a:spcPct val="150000"/>
              </a:lnSpc>
              <a:buFont typeface="Arial" panose="020B0604020202020204" pitchFamily="34" charset="0"/>
              <a:buChar char="•"/>
            </a:pPr>
            <a:r>
              <a:rPr lang="zh-CN" altLang="en-US"/>
              <a:t>在边缘服务器接收到所有卸载的数据集后，将执行边缘训练；</a:t>
            </a:r>
            <a:endParaRPr lang="zh-CN" altLang="en-US"/>
          </a:p>
          <a:p>
            <a:pPr marL="285750" indent="-285750" fontAlgn="auto">
              <a:lnSpc>
                <a:spcPct val="150000"/>
              </a:lnSpc>
              <a:buFont typeface="Arial" panose="020B0604020202020204" pitchFamily="34" charset="0"/>
              <a:buChar char="•"/>
            </a:pPr>
            <a:r>
              <a:rPr lang="zh-CN" altLang="en-US"/>
              <a:t>模型聚合是在对所有移动设备进行边缘训练和权值传输后进行的。</a:t>
            </a:r>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sz="2800"/>
              <a:t>一、</a:t>
            </a:r>
            <a:r>
              <a:rPr lang="en-US" altLang="zh-CN" sz="2800"/>
              <a:t>System Model——Communication Model</a:t>
            </a:r>
            <a:endParaRPr lang="zh-CN" altLang="en-US" sz="2800"/>
          </a:p>
        </p:txBody>
      </p:sp>
      <p:sp>
        <p:nvSpPr>
          <p:cNvPr id="9" name="文本框 8"/>
          <p:cNvSpPr txBox="1"/>
          <p:nvPr/>
        </p:nvSpPr>
        <p:spPr>
          <a:xfrm>
            <a:off x="659765" y="964565"/>
            <a:ext cx="11029950" cy="1170305"/>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ltLang="en-US"/>
              <a:t>使用OFDMA（正交频分多址访问）用于数据传输。</a:t>
            </a:r>
            <a:endParaRPr lang="zh-CN" altLang="en-US"/>
          </a:p>
          <a:p>
            <a:pPr marL="285750" indent="-285750" fontAlgn="auto">
              <a:lnSpc>
                <a:spcPct val="130000"/>
              </a:lnSpc>
              <a:buFont typeface="Arial" panose="020B0604020202020204" pitchFamily="34" charset="0"/>
              <a:buChar char="•"/>
            </a:pPr>
            <a:r>
              <a:rPr lang="zh-CN" altLang="en-US"/>
              <a:t>数据传输：本文包括数据集卸载，权值上传。</a:t>
            </a:r>
            <a:endParaRPr lang="zh-CN" altLang="en-US"/>
          </a:p>
          <a:p>
            <a:pPr indent="0" fontAlgn="auto">
              <a:lnSpc>
                <a:spcPct val="130000"/>
              </a:lnSpc>
              <a:buFont typeface="Arial" panose="020B0604020202020204" pitchFamily="34" charset="0"/>
              <a:buNone/>
            </a:pPr>
            <a:r>
              <a:rPr lang="zh-CN" altLang="en-US"/>
              <a:t>    分配给用户</a:t>
            </a:r>
            <a:r>
              <a:rPr lang="en-US" altLang="zh-CN"/>
              <a:t>i</a:t>
            </a:r>
            <a:r>
              <a:rPr lang="zh-CN" altLang="en-US"/>
              <a:t>的带宽</a:t>
            </a:r>
            <a:r>
              <a:rPr lang="en-US" altLang="zh-CN"/>
              <a:t>—</a:t>
            </a:r>
            <a:r>
              <a:rPr lang="zh-CN" altLang="en-US"/>
              <a:t>用于数据卸载的比例：     用于权重上传的比例</a:t>
            </a:r>
            <a:r>
              <a:rPr lang="en-US" altLang="zh-CN"/>
              <a:t>:</a:t>
            </a:r>
            <a:r>
              <a:rPr lang="zh-CN" altLang="en-US"/>
              <a:t>   </a:t>
            </a:r>
            <a:endParaRPr lang="zh-CN" altLang="en-US"/>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rcRect r="-388" b="42623"/>
          <a:stretch>
            <a:fillRect/>
          </a:stretch>
        </p:blipFill>
        <p:spPr>
          <a:xfrm>
            <a:off x="5271135" y="1812290"/>
            <a:ext cx="398145" cy="322580"/>
          </a:xfrm>
          <a:prstGeom prst="rect">
            <a:avLst/>
          </a:prstGeom>
        </p:spPr>
      </p:pic>
      <p:pic>
        <p:nvPicPr>
          <p:cNvPr id="4" name="图片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7787005" y="1812290"/>
            <a:ext cx="335280" cy="307975"/>
          </a:xfrm>
          <a:prstGeom prst="rect">
            <a:avLst/>
          </a:prstGeom>
        </p:spPr>
      </p:pic>
      <p:sp>
        <p:nvSpPr>
          <p:cNvPr id="5" name="文本框 4"/>
          <p:cNvSpPr txBox="1"/>
          <p:nvPr/>
        </p:nvSpPr>
        <p:spPr>
          <a:xfrm>
            <a:off x="1330960" y="2192020"/>
            <a:ext cx="4486275" cy="50673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t>用户</a:t>
            </a:r>
            <a:r>
              <a:rPr lang="en-US" altLang="zh-CN"/>
              <a:t>i</a:t>
            </a:r>
            <a:r>
              <a:rPr lang="zh-CN" altLang="en-US"/>
              <a:t>用于数据卸载的数据传输速率：</a:t>
            </a:r>
            <a:endParaRPr lang="zh-CN" altLang="en-US"/>
          </a:p>
        </p:txBody>
      </p:sp>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419090" y="2192020"/>
            <a:ext cx="2703830" cy="664845"/>
          </a:xfrm>
          <a:prstGeom prst="rect">
            <a:avLst/>
          </a:prstGeom>
        </p:spPr>
      </p:pic>
      <p:sp>
        <p:nvSpPr>
          <p:cNvPr id="7" name="文本框 6"/>
          <p:cNvSpPr txBox="1"/>
          <p:nvPr/>
        </p:nvSpPr>
        <p:spPr>
          <a:xfrm>
            <a:off x="1330960" y="2856865"/>
            <a:ext cx="4860925" cy="50673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t>用户</a:t>
            </a:r>
            <a:r>
              <a:rPr lang="en-US" altLang="zh-CN"/>
              <a:t>i</a:t>
            </a:r>
            <a:r>
              <a:rPr lang="zh-CN" altLang="en-US"/>
              <a:t>用于权值向量上传时的数据传输速率：</a:t>
            </a:r>
            <a:endParaRPr lang="zh-CN" altLang="en-US"/>
          </a:p>
        </p:txBody>
      </p:sp>
      <p:pic>
        <p:nvPicPr>
          <p:cNvPr id="8" name="图片 7"/>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6122035" y="2856865"/>
            <a:ext cx="3009900" cy="631825"/>
          </a:xfrm>
          <a:prstGeom prst="rect">
            <a:avLst/>
          </a:prstGeom>
        </p:spPr>
      </p:pic>
      <p:sp>
        <p:nvSpPr>
          <p:cNvPr id="10" name="文本框 9"/>
          <p:cNvSpPr txBox="1"/>
          <p:nvPr/>
        </p:nvSpPr>
        <p:spPr>
          <a:xfrm>
            <a:off x="1378585" y="3644265"/>
            <a:ext cx="7237730" cy="368300"/>
          </a:xfrm>
          <a:prstGeom prst="rect">
            <a:avLst/>
          </a:prstGeom>
          <a:noFill/>
        </p:spPr>
        <p:txBody>
          <a:bodyPr wrap="square" rtlCol="0">
            <a:spAutoFit/>
          </a:bodyPr>
          <a:p>
            <a:r>
              <a:rPr lang="zh-CN" altLang="en-US"/>
              <a:t>令       </a:t>
            </a:r>
            <a:r>
              <a:rPr lang="en-US" altLang="zh-CN"/>
              <a:t>= </a:t>
            </a:r>
            <a:endParaRPr lang="en-US" altLang="zh-CN"/>
          </a:p>
        </p:txBody>
      </p:sp>
      <p:pic>
        <p:nvPicPr>
          <p:cNvPr id="11" name="图片 10"/>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1762125" y="3639185"/>
            <a:ext cx="322580" cy="373380"/>
          </a:xfrm>
          <a:prstGeom prst="rect">
            <a:avLst/>
          </a:prstGeom>
        </p:spPr>
      </p:pic>
      <p:pic>
        <p:nvPicPr>
          <p:cNvPr id="12" name="图片 11"/>
          <p:cNvPicPr>
            <a:picLocks noChangeAspect="1"/>
          </p:cNvPicPr>
          <p:nvPr/>
        </p:nvPicPr>
        <p:blipFill>
          <a:blip r:embed="rId6">
            <a:clrChange>
              <a:clrFrom>
                <a:srgbClr val="FFFFFF">
                  <a:alpha val="100000"/>
                </a:srgbClr>
              </a:clrFrom>
              <a:clrTo>
                <a:srgbClr val="FFFFFF">
                  <a:alpha val="100000"/>
                  <a:alpha val="0"/>
                </a:srgbClr>
              </a:clrTo>
            </a:clrChange>
          </a:blip>
          <a:srcRect b="3729"/>
          <a:stretch>
            <a:fillRect/>
          </a:stretch>
        </p:blipFill>
        <p:spPr>
          <a:xfrm>
            <a:off x="2350770" y="3555365"/>
            <a:ext cx="2109470" cy="546100"/>
          </a:xfrm>
          <a:prstGeom prst="rect">
            <a:avLst/>
          </a:prstGeom>
        </p:spPr>
      </p:pic>
      <p:sp>
        <p:nvSpPr>
          <p:cNvPr id="13" name="文本框 12"/>
          <p:cNvSpPr txBox="1"/>
          <p:nvPr/>
        </p:nvSpPr>
        <p:spPr>
          <a:xfrm>
            <a:off x="1378585" y="4285615"/>
            <a:ext cx="4486275" cy="50673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t>用户</a:t>
            </a:r>
            <a:r>
              <a:rPr lang="en-US" altLang="zh-CN"/>
              <a:t>i</a:t>
            </a:r>
            <a:r>
              <a:rPr lang="zh-CN" altLang="en-US"/>
              <a:t>用于数据卸载的数据传输速率：</a:t>
            </a:r>
            <a:endParaRPr lang="zh-CN" altLang="en-US"/>
          </a:p>
        </p:txBody>
      </p:sp>
      <p:pic>
        <p:nvPicPr>
          <p:cNvPr id="14" name="图片 13"/>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5419090" y="4343400"/>
            <a:ext cx="662305" cy="391160"/>
          </a:xfrm>
          <a:prstGeom prst="rect">
            <a:avLst/>
          </a:prstGeom>
        </p:spPr>
      </p:pic>
      <p:sp>
        <p:nvSpPr>
          <p:cNvPr id="15" name="文本框 14"/>
          <p:cNvSpPr txBox="1"/>
          <p:nvPr/>
        </p:nvSpPr>
        <p:spPr>
          <a:xfrm>
            <a:off x="1378585" y="4861560"/>
            <a:ext cx="4860925" cy="50673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t>用户</a:t>
            </a:r>
            <a:r>
              <a:rPr lang="en-US" altLang="zh-CN"/>
              <a:t>i</a:t>
            </a:r>
            <a:r>
              <a:rPr lang="zh-CN" altLang="en-US"/>
              <a:t>用于权值向量上传时的数据传输速率：</a:t>
            </a:r>
            <a:endParaRPr lang="zh-CN" altLang="en-US"/>
          </a:p>
        </p:txBody>
      </p:sp>
      <p:pic>
        <p:nvPicPr>
          <p:cNvPr id="16" name="图片 15"/>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a:off x="6081395" y="4978400"/>
            <a:ext cx="638810" cy="389890"/>
          </a:xfrm>
          <a:prstGeom prst="rect">
            <a:avLst/>
          </a:prstGeom>
        </p:spPr>
      </p:pic>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9121775" cy="521970"/>
          </a:xfrm>
          <a:prstGeom prst="rect">
            <a:avLst/>
          </a:prstGeom>
          <a:noFill/>
        </p:spPr>
        <p:txBody>
          <a:bodyPr wrap="square" rtlCol="0">
            <a:spAutoFit/>
          </a:bodyPr>
          <a:p>
            <a:r>
              <a:rPr lang="zh-CN" sz="2800"/>
              <a:t>一、</a:t>
            </a:r>
            <a:r>
              <a:rPr lang="en-US" altLang="zh-CN" sz="2800"/>
              <a:t>System Model——FL Model</a:t>
            </a:r>
            <a:endParaRPr lang="zh-CN" altLang="en-US" sz="2800"/>
          </a:p>
        </p:txBody>
      </p:sp>
      <p:sp>
        <p:nvSpPr>
          <p:cNvPr id="9" name="文本框 8"/>
          <p:cNvSpPr txBox="1"/>
          <p:nvPr/>
        </p:nvSpPr>
        <p:spPr>
          <a:xfrm>
            <a:off x="659765" y="964565"/>
            <a:ext cx="11029950" cy="45085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rPr lang="zh-CN"/>
              <a:t>为了实现更高的模型性能，用户</a:t>
            </a:r>
            <a:r>
              <a:rPr lang="en-US" altLang="zh-CN"/>
              <a:t>i</a:t>
            </a:r>
            <a:r>
              <a:rPr lang="zh-CN" altLang="en-US"/>
              <a:t>的目标是根据其本地数据集</a:t>
            </a:r>
            <a:r>
              <a:rPr lang="en-US" altLang="zh-CN"/>
              <a:t>D</a:t>
            </a:r>
            <a:r>
              <a:rPr lang="en-US" altLang="zh-CN" baseline="-25000"/>
              <a:t>i</a:t>
            </a:r>
            <a:r>
              <a:rPr lang="zh-CN" altLang="en-US"/>
              <a:t>通过优化</a:t>
            </a:r>
            <a:r>
              <a:rPr lang="en-US" altLang="zh-CN"/>
              <a:t>w</a:t>
            </a:r>
            <a:r>
              <a:rPr lang="en-US" altLang="zh-CN" baseline="-25000"/>
              <a:t>i</a:t>
            </a:r>
            <a:r>
              <a:rPr lang="zh-CN" altLang="en-US"/>
              <a:t>来</a:t>
            </a:r>
            <a:r>
              <a:rPr lang="zh-CN" altLang="en-US"/>
              <a:t>最小化训练损失。</a:t>
            </a:r>
            <a:endParaRPr lang="zh-CN" altLang="en-US"/>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11555" y="1415415"/>
            <a:ext cx="3180715" cy="781050"/>
          </a:xfrm>
          <a:prstGeom prst="rect">
            <a:avLst/>
          </a:prstGeom>
        </p:spPr>
      </p:pic>
      <p:sp>
        <p:nvSpPr>
          <p:cNvPr id="4" name="文本框 3"/>
          <p:cNvSpPr txBox="1"/>
          <p:nvPr/>
        </p:nvSpPr>
        <p:spPr>
          <a:xfrm>
            <a:off x="659765" y="2196465"/>
            <a:ext cx="11029950" cy="450850"/>
          </a:xfrm>
          <a:prstGeom prst="rect">
            <a:avLst/>
          </a:prstGeom>
          <a:noFill/>
        </p:spPr>
        <p:txBody>
          <a:bodyPr wrap="square" rtlCol="0">
            <a:spAutoFit/>
          </a:bodyPr>
          <a:p>
            <a:pPr marL="285750" indent="-285750" fontAlgn="auto">
              <a:lnSpc>
                <a:spcPct val="130000"/>
              </a:lnSpc>
              <a:buFont typeface="Arial" panose="020B0604020202020204" pitchFamily="34" charset="0"/>
              <a:buChar char="•"/>
            </a:pPr>
            <a:r>
              <a:t>用户i进行</a:t>
            </a:r>
            <a:r>
              <a:rPr lang="zh-CN"/>
              <a:t>本地</a:t>
            </a:r>
            <a:r>
              <a:t>训练后，将权值向量w</a:t>
            </a:r>
            <a:r>
              <a:rPr baseline="-25000"/>
              <a:t>i</a:t>
            </a:r>
            <a:r>
              <a:t>发送到边缘服务器进行模型聚合</a:t>
            </a:r>
            <a:r>
              <a:rPr lang="zh-CN"/>
              <a:t>。</a:t>
            </a:r>
            <a:endParaRPr lang="zh-CN"/>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221105" y="2798445"/>
            <a:ext cx="2397125" cy="897890"/>
          </a:xfrm>
          <a:prstGeom prst="rect">
            <a:avLst/>
          </a:prstGeom>
        </p:spPr>
      </p:pic>
      <p:sp>
        <p:nvSpPr>
          <p:cNvPr id="7" name="文本框 6"/>
          <p:cNvSpPr txBox="1"/>
          <p:nvPr/>
        </p:nvSpPr>
        <p:spPr>
          <a:xfrm>
            <a:off x="1403985" y="3941445"/>
            <a:ext cx="9229725" cy="1419860"/>
          </a:xfrm>
          <a:prstGeom prst="rect">
            <a:avLst/>
          </a:prstGeom>
          <a:noFill/>
        </p:spPr>
        <p:txBody>
          <a:bodyPr wrap="square" rtlCol="0">
            <a:spAutoFit/>
          </a:bodyPr>
          <a:p>
            <a:pPr marL="285750" indent="-285750" fontAlgn="auto">
              <a:lnSpc>
                <a:spcPct val="120000"/>
              </a:lnSpc>
              <a:buFont typeface="Wingdings" panose="05000000000000000000" charset="0"/>
              <a:buChar char="Ø"/>
            </a:pPr>
            <a:r>
              <a:rPr lang="zh-CN" altLang="en-US">
                <a:solidFill>
                  <a:schemeClr val="tx1"/>
                </a:solidFill>
              </a:rPr>
              <a:t>全局模型的性能不仅取决于本地数据集，还依赖于用于本地训练的计算资源。</a:t>
            </a:r>
            <a:endParaRPr lang="zh-CN" altLang="en-US">
              <a:solidFill>
                <a:schemeClr val="accent1"/>
              </a:solidFill>
            </a:endParaRPr>
          </a:p>
          <a:p>
            <a:pPr marL="285750" indent="-285750" fontAlgn="auto">
              <a:lnSpc>
                <a:spcPct val="120000"/>
              </a:lnSpc>
              <a:buFont typeface="Wingdings" panose="05000000000000000000" charset="0"/>
              <a:buChar char="Ø"/>
            </a:pPr>
            <a:r>
              <a:rPr lang="zh-CN" altLang="en-US">
                <a:solidFill>
                  <a:schemeClr val="tx1"/>
                </a:solidFill>
              </a:rPr>
              <a:t>为了保持最终全局模型的性能和移动设备的能耗，用户可以将其数据集的一部分卸载到边缘服务器。</a:t>
            </a:r>
            <a:endParaRPr lang="zh-CN" altLang="en-US">
              <a:solidFill>
                <a:schemeClr val="tx1"/>
              </a:solidFill>
            </a:endParaRPr>
          </a:p>
          <a:p>
            <a:pPr marL="285750" indent="-285750" fontAlgn="auto">
              <a:lnSpc>
                <a:spcPct val="120000"/>
              </a:lnSpc>
              <a:buFont typeface="Wingdings" panose="05000000000000000000" charset="0"/>
              <a:buChar char="Ø"/>
            </a:pPr>
            <a:r>
              <a:rPr lang="zh-CN" altLang="en-US">
                <a:solidFill>
                  <a:schemeClr val="tx1"/>
                </a:solidFill>
              </a:rPr>
              <a:t>提出了MEC-enabled FL模型。</a:t>
            </a:r>
            <a:endParaRPr lang="zh-CN" altLang="en-US">
              <a:solidFill>
                <a:schemeClr val="tx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3173</Words>
  <Application>WPS 演示</Application>
  <PresentationFormat>宽屏</PresentationFormat>
  <Paragraphs>183</Paragraphs>
  <Slides>18</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2" baseType="lpstr">
      <vt:lpstr>Arial</vt:lpstr>
      <vt:lpstr>宋体</vt:lpstr>
      <vt:lpstr>Wingdings</vt:lpstr>
      <vt:lpstr>微软雅黑</vt:lpstr>
      <vt:lpstr>Wingdings</vt:lpstr>
      <vt:lpstr>Cambria Math</vt:lpstr>
      <vt:lpstr>Arial Unicode MS</vt:lpstr>
      <vt:lpstr>Calibri</vt:lpstr>
      <vt:lpstr>BatangChe</vt:lpstr>
      <vt:lpstr>Segoe Print</vt:lpstr>
      <vt:lpstr>Office 主题​​</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qzuser</cp:lastModifiedBy>
  <cp:revision>159</cp:revision>
  <dcterms:created xsi:type="dcterms:W3CDTF">2019-06-19T02:08:00Z</dcterms:created>
  <dcterms:modified xsi:type="dcterms:W3CDTF">2021-09-16T06:46:49Z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EFAB53CF701B443C858E0631D3288269</vt:lpwstr>
  </property>
</Properties>
</file>