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73" r:id="rId4"/>
    <p:sldId id="318" r:id="rId5"/>
    <p:sldId id="319" r:id="rId6"/>
    <p:sldId id="320" r:id="rId7"/>
    <p:sldId id="325" r:id="rId8"/>
    <p:sldId id="321" r:id="rId9"/>
    <p:sldId id="322" r:id="rId10"/>
    <p:sldId id="323" r:id="rId11"/>
    <p:sldId id="324" r:id="rId12"/>
    <p:sldId id="326" r:id="rId13"/>
    <p:sldId id="327" r:id="rId14"/>
    <p:sldId id="328" r:id="rId15"/>
    <p:sldId id="330" r:id="rId16"/>
    <p:sldId id="329" r:id="rId17"/>
    <p:sldId id="331"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07"/>
        <p:guide pos="382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L𝐶𝐸是基于GRU模型来纳入所讨论的时间序列特征</a:t>
            </a: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3.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4.xml"/><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9.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6.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11.pn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97476"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文本框 3"/>
          <p:cNvSpPr txBox="1"/>
          <p:nvPr/>
        </p:nvSpPr>
        <p:spPr>
          <a:xfrm>
            <a:off x="921385" y="1670685"/>
            <a:ext cx="10346690" cy="1863090"/>
          </a:xfrm>
          <a:prstGeom prst="rect">
            <a:avLst/>
          </a:prstGeom>
          <a:noFill/>
        </p:spPr>
        <p:txBody>
          <a:bodyPr wrap="square" rtlCol="0">
            <a:spAutoFit/>
          </a:bodyPr>
          <a:p>
            <a:pPr algn="ctr" fontAlgn="auto">
              <a:lnSpc>
                <a:spcPct val="120000"/>
              </a:lnSpc>
            </a:pPr>
            <a:r>
              <a:rPr sz="3200"/>
              <a:t>Attention-Weighted Federated Deep Reinforcement</a:t>
            </a:r>
            <a:endParaRPr sz="3200"/>
          </a:p>
          <a:p>
            <a:pPr algn="ctr" fontAlgn="auto">
              <a:lnSpc>
                <a:spcPct val="120000"/>
              </a:lnSpc>
            </a:pPr>
            <a:r>
              <a:rPr sz="3200"/>
              <a:t>Learning for Device-to-Device Assisted</a:t>
            </a:r>
            <a:endParaRPr sz="3200"/>
          </a:p>
          <a:p>
            <a:pPr algn="ctr" fontAlgn="auto">
              <a:lnSpc>
                <a:spcPct val="120000"/>
              </a:lnSpc>
            </a:pPr>
            <a:r>
              <a:rPr sz="3200"/>
              <a:t>Heterogeneous Collaborative Edge Caching</a:t>
            </a:r>
            <a:endParaRPr sz="32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
        <p:nvSpPr>
          <p:cNvPr id="2" name="文本框 1"/>
          <p:cNvSpPr txBox="1"/>
          <p:nvPr/>
        </p:nvSpPr>
        <p:spPr>
          <a:xfrm>
            <a:off x="9013825" y="4608830"/>
            <a:ext cx="2072640" cy="706755"/>
          </a:xfrm>
          <a:prstGeom prst="rect">
            <a:avLst/>
          </a:prstGeom>
          <a:noFill/>
        </p:spPr>
        <p:txBody>
          <a:bodyPr wrap="none" rtlCol="0">
            <a:spAutoFit/>
          </a:bodyPr>
          <a:p>
            <a:r>
              <a:rPr lang="zh-CN" altLang="en-US" sz="2000"/>
              <a:t>汇报人：毛炜</a:t>
            </a:r>
            <a:endParaRPr lang="zh-CN" altLang="en-US" sz="2000"/>
          </a:p>
          <a:p>
            <a:r>
              <a:rPr lang="zh-CN" altLang="en-US" sz="2000"/>
              <a:t>时间：</a:t>
            </a:r>
            <a:r>
              <a:rPr lang="en-US" altLang="zh-CN" sz="2000"/>
              <a:t>2021/9/23</a:t>
            </a:r>
            <a:endParaRPr lang="zh-CN" altLang="en-US" sz="20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sym typeface="+mn-ea"/>
              </a:rPr>
              <a:t>AWFDRL框架设计</a:t>
            </a:r>
            <a:endParaRPr lang="en-US" altLang="zh-CN" sz="2800"/>
          </a:p>
        </p:txBody>
      </p:sp>
      <p:sp>
        <p:nvSpPr>
          <p:cNvPr id="11" name="文本框 10"/>
          <p:cNvSpPr txBox="1"/>
          <p:nvPr/>
        </p:nvSpPr>
        <p:spPr>
          <a:xfrm>
            <a:off x="699770" y="934720"/>
            <a:ext cx="7280275" cy="398780"/>
          </a:xfrm>
          <a:prstGeom prst="rect">
            <a:avLst/>
          </a:prstGeom>
          <a:noFill/>
        </p:spPr>
        <p:txBody>
          <a:bodyPr wrap="square" rtlCol="0">
            <a:spAutoFit/>
          </a:bodyPr>
          <a:p>
            <a:pPr marL="285750" indent="-285750">
              <a:buFont typeface="Arial" panose="020B0604020202020204" pitchFamily="34" charset="0"/>
              <a:buChar char="•"/>
            </a:pPr>
            <a:r>
              <a:rPr lang="zh-CN" sz="2000" b="1"/>
              <a:t>本地DQN模型训练</a:t>
            </a:r>
            <a:endParaRPr lang="en-US" altLang="zh-CN" sz="2000" b="1"/>
          </a:p>
        </p:txBody>
      </p:sp>
      <p:sp>
        <p:nvSpPr>
          <p:cNvPr id="3" name="文本框 2"/>
          <p:cNvSpPr txBox="1"/>
          <p:nvPr/>
        </p:nvSpPr>
        <p:spPr>
          <a:xfrm>
            <a:off x="1092200" y="1333500"/>
            <a:ext cx="6708775" cy="368300"/>
          </a:xfrm>
          <a:prstGeom prst="rect">
            <a:avLst/>
          </a:prstGeom>
          <a:noFill/>
        </p:spPr>
        <p:txBody>
          <a:bodyPr wrap="square" rtlCol="0" anchor="t">
            <a:spAutoFit/>
          </a:bodyPr>
          <a:p>
            <a:r>
              <a:rPr lang="zh-CN" altLang="en-US"/>
              <a:t>利用本地DQN模型基于动作</a:t>
            </a:r>
            <a:r>
              <a:rPr lang="en-US" altLang="zh-CN"/>
              <a:t>-</a:t>
            </a:r>
            <a:r>
              <a:rPr lang="zh-CN" altLang="en-US"/>
              <a:t>值函数                 来评估策略</a:t>
            </a:r>
            <a:endParaRPr lang="zh-CN" altLang="en-US"/>
          </a:p>
        </p:txBody>
      </p:sp>
      <p:pic>
        <p:nvPicPr>
          <p:cNvPr id="4" name="图片 3"/>
          <p:cNvPicPr>
            <a:picLocks noChangeAspect="1"/>
          </p:cNvPicPr>
          <p:nvPr/>
        </p:nvPicPr>
        <p:blipFill>
          <a:blip r:embed="rId1"/>
          <a:srcRect r="2905" b="10465"/>
          <a:stretch>
            <a:fillRect/>
          </a:stretch>
        </p:blipFill>
        <p:spPr>
          <a:xfrm>
            <a:off x="4791710" y="1318895"/>
            <a:ext cx="989330" cy="360045"/>
          </a:xfrm>
          <a:prstGeom prst="rect">
            <a:avLst/>
          </a:prstGeom>
        </p:spPr>
      </p:pic>
      <p:pic>
        <p:nvPicPr>
          <p:cNvPr id="5" name="图片 4"/>
          <p:cNvPicPr>
            <a:picLocks noChangeAspect="1"/>
          </p:cNvPicPr>
          <p:nvPr/>
        </p:nvPicPr>
        <p:blipFill>
          <a:blip r:embed="rId2"/>
          <a:stretch>
            <a:fillRect/>
          </a:stretch>
        </p:blipFill>
        <p:spPr>
          <a:xfrm>
            <a:off x="1092200" y="1774190"/>
            <a:ext cx="6081395" cy="853440"/>
          </a:xfrm>
          <a:prstGeom prst="rect">
            <a:avLst/>
          </a:prstGeom>
        </p:spPr>
      </p:pic>
      <p:pic>
        <p:nvPicPr>
          <p:cNvPr id="6" name="图片 5"/>
          <p:cNvPicPr>
            <a:picLocks noChangeAspect="1"/>
          </p:cNvPicPr>
          <p:nvPr/>
        </p:nvPicPr>
        <p:blipFill>
          <a:blip r:embed="rId3"/>
          <a:stretch>
            <a:fillRect/>
          </a:stretch>
        </p:blipFill>
        <p:spPr>
          <a:xfrm>
            <a:off x="1170305" y="3807460"/>
            <a:ext cx="4677410" cy="1758950"/>
          </a:xfrm>
          <a:prstGeom prst="rect">
            <a:avLst/>
          </a:prstGeom>
        </p:spPr>
      </p:pic>
      <p:sp>
        <p:nvSpPr>
          <p:cNvPr id="7" name="下箭头 6"/>
          <p:cNvSpPr/>
          <p:nvPr/>
        </p:nvSpPr>
        <p:spPr>
          <a:xfrm>
            <a:off x="2596515" y="2915285"/>
            <a:ext cx="652780" cy="5308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484245" y="2923540"/>
            <a:ext cx="4895215" cy="645160"/>
          </a:xfrm>
          <a:prstGeom prst="rect">
            <a:avLst/>
          </a:prstGeom>
          <a:noFill/>
        </p:spPr>
        <p:txBody>
          <a:bodyPr wrap="square" rtlCol="0">
            <a:spAutoFit/>
          </a:bodyPr>
          <a:p>
            <a:r>
              <a:rPr lang="zh-CN" altLang="en-US"/>
              <a:t>由于连续的动作空间，                不能直接获得，用                                    。</a:t>
            </a:r>
            <a:endParaRPr lang="en-US" altLang="zh-CN"/>
          </a:p>
        </p:txBody>
      </p:sp>
      <p:pic>
        <p:nvPicPr>
          <p:cNvPr id="9" name="图片 8"/>
          <p:cNvPicPr>
            <a:picLocks noChangeAspect="1"/>
          </p:cNvPicPr>
          <p:nvPr/>
        </p:nvPicPr>
        <p:blipFill>
          <a:blip r:embed="rId1"/>
          <a:srcRect r="2905" b="10465"/>
          <a:stretch>
            <a:fillRect/>
          </a:stretch>
        </p:blipFill>
        <p:spPr>
          <a:xfrm>
            <a:off x="5781040" y="2915285"/>
            <a:ext cx="989330" cy="360045"/>
          </a:xfrm>
          <a:prstGeom prst="rect">
            <a:avLst/>
          </a:prstGeom>
        </p:spPr>
      </p:pic>
      <p:pic>
        <p:nvPicPr>
          <p:cNvPr id="10" name="图片 9"/>
          <p:cNvPicPr>
            <a:picLocks noChangeAspect="1"/>
          </p:cNvPicPr>
          <p:nvPr/>
        </p:nvPicPr>
        <p:blipFill>
          <a:blip r:embed="rId4"/>
          <a:stretch>
            <a:fillRect/>
          </a:stretch>
        </p:blipFill>
        <p:spPr>
          <a:xfrm>
            <a:off x="3848100" y="3275330"/>
            <a:ext cx="2233295" cy="274955"/>
          </a:xfrm>
          <a:prstGeom prst="rect">
            <a:avLst/>
          </a:prstGeom>
        </p:spPr>
      </p:pic>
      <p:sp>
        <p:nvSpPr>
          <p:cNvPr id="12" name="文本框 11"/>
          <p:cNvSpPr txBox="1"/>
          <p:nvPr/>
        </p:nvSpPr>
        <p:spPr>
          <a:xfrm>
            <a:off x="6949440" y="3724275"/>
            <a:ext cx="4515485" cy="645160"/>
          </a:xfrm>
          <a:prstGeom prst="rect">
            <a:avLst/>
          </a:prstGeom>
          <a:noFill/>
        </p:spPr>
        <p:txBody>
          <a:bodyPr wrap="square" rtlCol="0" anchor="t">
            <a:spAutoFit/>
          </a:bodyPr>
          <a:p>
            <a:r>
              <a:rPr lang="zh-CN" altLang="en-US"/>
              <a:t>采用梯度下降(GD)的方法来更新参数。DQN模型的损失函数表示为：</a:t>
            </a:r>
            <a:endParaRPr lang="zh-CN" altLang="en-US"/>
          </a:p>
        </p:txBody>
      </p:sp>
      <p:pic>
        <p:nvPicPr>
          <p:cNvPr id="13" name="图片 12"/>
          <p:cNvPicPr>
            <a:picLocks noChangeAspect="1"/>
          </p:cNvPicPr>
          <p:nvPr/>
        </p:nvPicPr>
        <p:blipFill>
          <a:blip r:embed="rId5"/>
          <a:stretch>
            <a:fillRect/>
          </a:stretch>
        </p:blipFill>
        <p:spPr>
          <a:xfrm>
            <a:off x="6949440" y="4498340"/>
            <a:ext cx="4892675" cy="90805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t="6373"/>
          <a:stretch>
            <a:fillRect/>
          </a:stretch>
        </p:blipFill>
        <p:spPr>
          <a:xfrm>
            <a:off x="775335" y="1556385"/>
            <a:ext cx="5660390" cy="2617470"/>
          </a:xfrm>
          <a:prstGeom prst="rect">
            <a:avLst/>
          </a:prstGeom>
        </p:spPr>
      </p:pic>
      <p:sp>
        <p:nvSpPr>
          <p:cNvPr id="3" name="文本框 2"/>
          <p:cNvSpPr txBox="1"/>
          <p:nvPr/>
        </p:nvSpPr>
        <p:spPr>
          <a:xfrm>
            <a:off x="357505" y="285750"/>
            <a:ext cx="3194685" cy="521970"/>
          </a:xfrm>
          <a:prstGeom prst="rect">
            <a:avLst/>
          </a:prstGeom>
          <a:noFill/>
        </p:spPr>
        <p:txBody>
          <a:bodyPr wrap="square" rtlCol="0">
            <a:spAutoFit/>
          </a:bodyPr>
          <a:p>
            <a:r>
              <a:rPr lang="zh-CN" altLang="en-US" sz="2800">
                <a:sym typeface="+mn-ea"/>
              </a:rPr>
              <a:t>AWFDRL框架设计</a:t>
            </a:r>
            <a:endParaRPr lang="en-US" altLang="zh-CN" sz="2800"/>
          </a:p>
        </p:txBody>
      </p:sp>
      <p:sp>
        <p:nvSpPr>
          <p:cNvPr id="11" name="文本框 10"/>
          <p:cNvSpPr txBox="1"/>
          <p:nvPr/>
        </p:nvSpPr>
        <p:spPr>
          <a:xfrm>
            <a:off x="699770" y="934720"/>
            <a:ext cx="7280275" cy="398780"/>
          </a:xfrm>
          <a:prstGeom prst="rect">
            <a:avLst/>
          </a:prstGeom>
          <a:noFill/>
        </p:spPr>
        <p:txBody>
          <a:bodyPr wrap="square" rtlCol="0">
            <a:spAutoFit/>
          </a:bodyPr>
          <a:p>
            <a:pPr marL="285750" indent="-285750">
              <a:buFont typeface="Arial" panose="020B0604020202020204" pitchFamily="34" charset="0"/>
              <a:buChar char="•"/>
            </a:pPr>
            <a:r>
              <a:rPr lang="zh-CN" sz="2000" b="1"/>
              <a:t>本地DQN模型训练</a:t>
            </a:r>
            <a:endParaRPr lang="en-US" altLang="zh-CN" sz="2000" b="1"/>
          </a:p>
        </p:txBody>
      </p:sp>
      <p:pic>
        <p:nvPicPr>
          <p:cNvPr id="4" name="图片 3"/>
          <p:cNvPicPr>
            <a:picLocks noChangeAspect="1"/>
          </p:cNvPicPr>
          <p:nvPr/>
        </p:nvPicPr>
        <p:blipFill>
          <a:blip r:embed="rId2"/>
          <a:stretch>
            <a:fillRect/>
          </a:stretch>
        </p:blipFill>
        <p:spPr>
          <a:xfrm>
            <a:off x="6487795" y="703580"/>
            <a:ext cx="5178425" cy="510730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357505" y="285750"/>
            <a:ext cx="3194685" cy="521970"/>
          </a:xfrm>
          <a:prstGeom prst="rect">
            <a:avLst/>
          </a:prstGeom>
          <a:noFill/>
        </p:spPr>
        <p:txBody>
          <a:bodyPr wrap="square" rtlCol="0">
            <a:spAutoFit/>
          </a:bodyPr>
          <a:p>
            <a:r>
              <a:rPr lang="zh-CN" altLang="en-US" sz="2800">
                <a:sym typeface="+mn-ea"/>
              </a:rPr>
              <a:t>AWFDRL框架设计</a:t>
            </a:r>
            <a:endParaRPr lang="en-US" altLang="zh-CN" sz="2800"/>
          </a:p>
        </p:txBody>
      </p:sp>
      <p:sp>
        <p:nvSpPr>
          <p:cNvPr id="11" name="文本框 10"/>
          <p:cNvSpPr txBox="1"/>
          <p:nvPr/>
        </p:nvSpPr>
        <p:spPr>
          <a:xfrm>
            <a:off x="699770" y="934720"/>
            <a:ext cx="7280275" cy="398780"/>
          </a:xfrm>
          <a:prstGeom prst="rect">
            <a:avLst/>
          </a:prstGeom>
          <a:noFill/>
        </p:spPr>
        <p:txBody>
          <a:bodyPr wrap="square" rtlCol="0">
            <a:spAutoFit/>
          </a:bodyPr>
          <a:p>
            <a:pPr marL="285750" indent="-285750">
              <a:buFont typeface="Arial" panose="020B0604020202020204" pitchFamily="34" charset="0"/>
              <a:buChar char="•"/>
            </a:pPr>
            <a:r>
              <a:rPr lang="zh-CN" sz="2000" b="1"/>
              <a:t>模型权值聚合</a:t>
            </a:r>
            <a:endParaRPr lang="zh-CN" sz="2000" b="1"/>
          </a:p>
        </p:txBody>
      </p:sp>
      <p:pic>
        <p:nvPicPr>
          <p:cNvPr id="2" name="图片 1"/>
          <p:cNvPicPr>
            <a:picLocks noChangeAspect="1"/>
          </p:cNvPicPr>
          <p:nvPr/>
        </p:nvPicPr>
        <p:blipFill>
          <a:blip r:embed="rId1"/>
          <a:stretch>
            <a:fillRect/>
          </a:stretch>
        </p:blipFill>
        <p:spPr>
          <a:xfrm>
            <a:off x="1344930" y="1688465"/>
            <a:ext cx="3245485" cy="745490"/>
          </a:xfrm>
          <a:prstGeom prst="rect">
            <a:avLst/>
          </a:prstGeom>
        </p:spPr>
      </p:pic>
      <p:sp>
        <p:nvSpPr>
          <p:cNvPr id="4" name="文本框 3"/>
          <p:cNvSpPr txBox="1"/>
          <p:nvPr/>
        </p:nvSpPr>
        <p:spPr>
          <a:xfrm>
            <a:off x="1344930" y="1372870"/>
            <a:ext cx="4488815" cy="368300"/>
          </a:xfrm>
          <a:prstGeom prst="rect">
            <a:avLst/>
          </a:prstGeom>
          <a:noFill/>
        </p:spPr>
        <p:txBody>
          <a:bodyPr wrap="square" rtlCol="0" anchor="t">
            <a:spAutoFit/>
          </a:bodyPr>
          <a:p>
            <a:r>
              <a:rPr lang="zh-CN" altLang="en-US"/>
              <a:t>相应的加权联邦聚合问题可以表述为</a:t>
            </a:r>
            <a:r>
              <a:rPr lang="en-US" altLang="zh-CN"/>
              <a:t>:</a:t>
            </a:r>
            <a:endParaRPr lang="en-US" altLang="zh-CN"/>
          </a:p>
        </p:txBody>
      </p:sp>
      <p:sp>
        <p:nvSpPr>
          <p:cNvPr id="5" name="文本框 4"/>
          <p:cNvSpPr txBox="1"/>
          <p:nvPr/>
        </p:nvSpPr>
        <p:spPr>
          <a:xfrm>
            <a:off x="1428750" y="2570480"/>
            <a:ext cx="8743950" cy="1337945"/>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en-US"/>
              <a:t>w</a:t>
            </a:r>
            <a:r>
              <a:rPr lang="en-US" baseline="-25000"/>
              <a:t>u</a:t>
            </a:r>
            <a:r>
              <a:rPr lang="zh-CN" altLang="en-US"/>
              <a:t>是是一个引入的权值因子，衡量不同用户设备本地模型对全局模型的贡献。</a:t>
            </a:r>
            <a:endParaRPr lang="zh-CN" altLang="en-US"/>
          </a:p>
          <a:p>
            <a:pPr marL="285750" indent="-285750" fontAlgn="auto">
              <a:lnSpc>
                <a:spcPct val="150000"/>
              </a:lnSpc>
              <a:buFont typeface="Arial" panose="020B0604020202020204" pitchFamily="34" charset="0"/>
              <a:buChar char="•"/>
            </a:pPr>
            <a:r>
              <a:rPr lang="en-US" altLang="zh-CN"/>
              <a:t>w</a:t>
            </a:r>
            <a:r>
              <a:rPr lang="en-US" altLang="zh-CN" baseline="-25000"/>
              <a:t>u</a:t>
            </a:r>
            <a:r>
              <a:rPr lang="zh-CN" altLang="en-US"/>
              <a:t>的评价指标：平均奖励      ，平均损失      ，训练数据大小</a:t>
            </a:r>
            <a:r>
              <a:rPr lang="en-US" altLang="zh-CN"/>
              <a:t>M</a:t>
            </a:r>
            <a:r>
              <a:rPr lang="en-US" altLang="zh-CN" baseline="-25000"/>
              <a:t>u</a:t>
            </a:r>
            <a:r>
              <a:rPr lang="zh-CN" altLang="en-US"/>
              <a:t>，一次本地训练阶段</a:t>
            </a:r>
            <a:r>
              <a:rPr lang="en-US" altLang="zh-CN"/>
              <a:t>UE</a:t>
            </a:r>
            <a:r>
              <a:rPr lang="zh-CN" altLang="en-US"/>
              <a:t>训练本地批次数据的数量</a:t>
            </a:r>
            <a:r>
              <a:rPr lang="en-US" altLang="zh-CN"/>
              <a:t>E</a:t>
            </a:r>
            <a:r>
              <a:rPr lang="en-US" altLang="zh-CN" baseline="-25000"/>
              <a:t>u</a:t>
            </a:r>
            <a:r>
              <a:rPr lang="zh-CN" altLang="en-US"/>
              <a:t>，</a:t>
            </a:r>
            <a:r>
              <a:rPr lang="en-US" altLang="zh-CN"/>
              <a:t>Batch Size</a:t>
            </a:r>
            <a:r>
              <a:rPr lang="zh-CN" altLang="en-US"/>
              <a:t>，</a:t>
            </a:r>
            <a:r>
              <a:rPr lang="en-US" altLang="zh-CN"/>
              <a:t>E</a:t>
            </a:r>
            <a:r>
              <a:rPr lang="zh-CN" altLang="en-US"/>
              <a:t>时间段的命中率</a:t>
            </a:r>
            <a:endParaRPr lang="zh-CN" altLang="en-US"/>
          </a:p>
        </p:txBody>
      </p:sp>
      <p:pic>
        <p:nvPicPr>
          <p:cNvPr id="6" name="图片 5"/>
          <p:cNvPicPr>
            <a:picLocks noChangeAspect="1"/>
          </p:cNvPicPr>
          <p:nvPr/>
        </p:nvPicPr>
        <p:blipFill>
          <a:blip r:embed="rId2"/>
          <a:stretch>
            <a:fillRect/>
          </a:stretch>
        </p:blipFill>
        <p:spPr>
          <a:xfrm>
            <a:off x="4389755" y="3069590"/>
            <a:ext cx="304800" cy="335280"/>
          </a:xfrm>
          <a:prstGeom prst="rect">
            <a:avLst/>
          </a:prstGeom>
        </p:spPr>
      </p:pic>
      <p:pic>
        <p:nvPicPr>
          <p:cNvPr id="7" name="图片 6"/>
          <p:cNvPicPr>
            <a:picLocks noChangeAspect="1"/>
          </p:cNvPicPr>
          <p:nvPr/>
        </p:nvPicPr>
        <p:blipFill>
          <a:blip r:embed="rId3"/>
          <a:stretch>
            <a:fillRect/>
          </a:stretch>
        </p:blipFill>
        <p:spPr>
          <a:xfrm>
            <a:off x="5947410" y="3061970"/>
            <a:ext cx="297180" cy="342900"/>
          </a:xfrm>
          <a:prstGeom prst="rect">
            <a:avLst/>
          </a:prstGeom>
        </p:spPr>
      </p:pic>
      <p:pic>
        <p:nvPicPr>
          <p:cNvPr id="8" name="图片 7"/>
          <p:cNvPicPr>
            <a:picLocks noChangeAspect="1"/>
          </p:cNvPicPr>
          <p:nvPr/>
        </p:nvPicPr>
        <p:blipFill>
          <a:blip r:embed="rId4"/>
          <a:stretch>
            <a:fillRect/>
          </a:stretch>
        </p:blipFill>
        <p:spPr>
          <a:xfrm>
            <a:off x="8422640" y="3503930"/>
            <a:ext cx="291465" cy="320040"/>
          </a:xfrm>
          <a:prstGeom prst="rect">
            <a:avLst/>
          </a:prstGeom>
        </p:spPr>
      </p:pic>
      <p:sp>
        <p:nvSpPr>
          <p:cNvPr id="9" name="文本框 8"/>
          <p:cNvSpPr txBox="1"/>
          <p:nvPr/>
        </p:nvSpPr>
        <p:spPr>
          <a:xfrm>
            <a:off x="1344930" y="4071620"/>
            <a:ext cx="2540000" cy="368300"/>
          </a:xfrm>
          <a:prstGeom prst="rect">
            <a:avLst/>
          </a:prstGeom>
          <a:noFill/>
        </p:spPr>
        <p:txBody>
          <a:bodyPr wrap="square" rtlCol="0" anchor="t">
            <a:spAutoFit/>
          </a:bodyPr>
          <a:p>
            <a:r>
              <a:rPr lang="zh-CN" altLang="en-US"/>
              <a:t>评价指标矢量</a:t>
            </a:r>
            <a:r>
              <a:rPr lang="en-US" altLang="zh-CN"/>
              <a:t>:</a:t>
            </a:r>
            <a:endParaRPr lang="en-US" altLang="zh-CN"/>
          </a:p>
        </p:txBody>
      </p:sp>
      <p:pic>
        <p:nvPicPr>
          <p:cNvPr id="10" name="图片 9"/>
          <p:cNvPicPr>
            <a:picLocks noChangeAspect="1"/>
          </p:cNvPicPr>
          <p:nvPr/>
        </p:nvPicPr>
        <p:blipFill>
          <a:blip r:embed="rId5"/>
          <a:stretch>
            <a:fillRect/>
          </a:stretch>
        </p:blipFill>
        <p:spPr>
          <a:xfrm>
            <a:off x="2949575" y="4071620"/>
            <a:ext cx="3295015" cy="368300"/>
          </a:xfrm>
          <a:prstGeom prst="rect">
            <a:avLst/>
          </a:prstGeom>
        </p:spPr>
      </p:pic>
      <p:pic>
        <p:nvPicPr>
          <p:cNvPr id="12" name="图片 11"/>
          <p:cNvPicPr>
            <a:picLocks noChangeAspect="1"/>
          </p:cNvPicPr>
          <p:nvPr/>
        </p:nvPicPr>
        <p:blipFill>
          <a:blip r:embed="rId6"/>
          <a:stretch>
            <a:fillRect/>
          </a:stretch>
        </p:blipFill>
        <p:spPr>
          <a:xfrm>
            <a:off x="2033905" y="4535170"/>
            <a:ext cx="5508625" cy="1041400"/>
          </a:xfrm>
          <a:prstGeom prst="rect">
            <a:avLst/>
          </a:prstGeom>
        </p:spPr>
      </p:pic>
      <p:sp>
        <p:nvSpPr>
          <p:cNvPr id="13" name="文本框 12"/>
          <p:cNvSpPr txBox="1"/>
          <p:nvPr/>
        </p:nvSpPr>
        <p:spPr>
          <a:xfrm>
            <a:off x="1344930" y="4665980"/>
            <a:ext cx="2540000" cy="368300"/>
          </a:xfrm>
          <a:prstGeom prst="rect">
            <a:avLst/>
          </a:prstGeom>
          <a:noFill/>
        </p:spPr>
        <p:txBody>
          <a:bodyPr wrap="square" rtlCol="0" anchor="t">
            <a:spAutoFit/>
          </a:bodyPr>
          <a:p>
            <a:r>
              <a:rPr lang="zh-CN" altLang="en-US"/>
              <a:t>目标</a:t>
            </a:r>
            <a:r>
              <a:rPr lang="en-US" altLang="zh-CN"/>
              <a:t>:</a:t>
            </a:r>
            <a:endParaRPr lang="en-US" altLang="zh-CN"/>
          </a:p>
        </p:txBody>
      </p:sp>
      <p:pic>
        <p:nvPicPr>
          <p:cNvPr id="14" name="图片 13"/>
          <p:cNvPicPr>
            <a:picLocks noChangeAspect="1"/>
          </p:cNvPicPr>
          <p:nvPr/>
        </p:nvPicPr>
        <p:blipFill>
          <a:blip r:embed="rId7"/>
          <a:stretch>
            <a:fillRect/>
          </a:stretch>
        </p:blipFill>
        <p:spPr>
          <a:xfrm>
            <a:off x="4010025" y="5664835"/>
            <a:ext cx="3856355" cy="853440"/>
          </a:xfrm>
          <a:prstGeom prst="rect">
            <a:avLst/>
          </a:prstGeom>
        </p:spPr>
      </p:pic>
      <p:sp>
        <p:nvSpPr>
          <p:cNvPr id="15" name="右箭头 14"/>
          <p:cNvSpPr/>
          <p:nvPr/>
        </p:nvSpPr>
        <p:spPr>
          <a:xfrm>
            <a:off x="3171190" y="5908675"/>
            <a:ext cx="635000"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16" name="文本框 15"/>
          <p:cNvSpPr txBox="1"/>
          <p:nvPr/>
        </p:nvSpPr>
        <p:spPr>
          <a:xfrm>
            <a:off x="357505" y="285750"/>
            <a:ext cx="3194685" cy="521970"/>
          </a:xfrm>
          <a:prstGeom prst="rect">
            <a:avLst/>
          </a:prstGeom>
          <a:noFill/>
        </p:spPr>
        <p:txBody>
          <a:bodyPr wrap="square" rtlCol="0">
            <a:spAutoFit/>
          </a:bodyPr>
          <a:p>
            <a:r>
              <a:rPr lang="zh-CN" sz="2800">
                <a:sym typeface="+mn-ea"/>
              </a:rPr>
              <a:t>模拟实验结果</a:t>
            </a:r>
            <a:endParaRPr lang="zh-CN" sz="2800"/>
          </a:p>
        </p:txBody>
      </p:sp>
      <p:sp>
        <p:nvSpPr>
          <p:cNvPr id="17" name="文本框 16"/>
          <p:cNvSpPr txBox="1"/>
          <p:nvPr/>
        </p:nvSpPr>
        <p:spPr>
          <a:xfrm>
            <a:off x="944880" y="911225"/>
            <a:ext cx="9057005" cy="1476375"/>
          </a:xfrm>
          <a:prstGeom prst="rect">
            <a:avLst/>
          </a:prstGeom>
          <a:noFill/>
        </p:spPr>
        <p:txBody>
          <a:bodyPr wrap="square" rtlCol="0" anchor="t">
            <a:spAutoFit/>
          </a:bodyPr>
          <a:p>
            <a:pPr marL="285750" indent="-285750">
              <a:buFont typeface="Arial" panose="020B0604020202020204" pitchFamily="34" charset="0"/>
              <a:buChar char="•"/>
            </a:pPr>
            <a:r>
              <a:t>基线方案和性能指标</a:t>
            </a:r>
          </a:p>
          <a:p>
            <a:pPr marL="742950" lvl="1" indent="-285750">
              <a:buFont typeface="Arial" panose="020B0604020202020204" pitchFamily="34" charset="0"/>
              <a:buChar char="•"/>
            </a:pPr>
            <a:r>
              <a:rPr>
                <a:solidFill>
                  <a:schemeClr val="tx1"/>
                </a:solidFill>
              </a:rPr>
              <a:t>FIFO</a:t>
            </a:r>
            <a:r>
              <a:rPr lang="zh-CN">
                <a:solidFill>
                  <a:schemeClr val="tx1"/>
                </a:solidFill>
              </a:rPr>
              <a:t>、</a:t>
            </a:r>
            <a:r>
              <a:rPr lang="en-US" altLang="zh-CN">
                <a:solidFill>
                  <a:schemeClr val="tx1"/>
                </a:solidFill>
              </a:rPr>
              <a:t>LRU</a:t>
            </a:r>
            <a:r>
              <a:rPr lang="zh-CN" altLang="en-US">
                <a:solidFill>
                  <a:schemeClr val="tx1"/>
                </a:solidFill>
              </a:rPr>
              <a:t>、</a:t>
            </a:r>
            <a:r>
              <a:rPr lang="en-US" altLang="zh-CN">
                <a:solidFill>
                  <a:schemeClr val="tx1"/>
                </a:solidFill>
              </a:rPr>
              <a:t>LFU</a:t>
            </a:r>
            <a:r>
              <a:rPr lang="zh-CN" altLang="en-US">
                <a:solidFill>
                  <a:schemeClr val="tx1"/>
                </a:solidFill>
              </a:rPr>
              <a:t>、LFU with Dynamic Aging (LFUDA)、</a:t>
            </a:r>
            <a:endParaRPr lang="zh-CN" altLang="en-US">
              <a:solidFill>
                <a:schemeClr val="tx1"/>
              </a:solidFill>
            </a:endParaRPr>
          </a:p>
          <a:p>
            <a:pPr lvl="1" indent="0">
              <a:buFont typeface="Arial" panose="020B0604020202020204" pitchFamily="34" charset="0"/>
              <a:buNone/>
            </a:pPr>
            <a:r>
              <a:rPr lang="zh-CN" altLang="en-US">
                <a:solidFill>
                  <a:schemeClr val="tx1"/>
                </a:solidFill>
              </a:rPr>
              <a:t>Greedy Dual Size with Frequency (GDSF)、Federated Averaging (FedAvg)、</a:t>
            </a:r>
            <a:endParaRPr lang="zh-CN" altLang="en-US">
              <a:solidFill>
                <a:schemeClr val="tx1"/>
              </a:solidFill>
            </a:endParaRPr>
          </a:p>
          <a:p>
            <a:pPr lvl="1" indent="0">
              <a:buFont typeface="Arial" panose="020B0604020202020204" pitchFamily="34" charset="0"/>
              <a:buNone/>
            </a:pPr>
            <a:r>
              <a:rPr lang="zh-CN" altLang="en-US">
                <a:solidFill>
                  <a:schemeClr val="tx1"/>
                </a:solidFill>
              </a:rPr>
              <a:t>FedProx、Optimal method (OPT)。</a:t>
            </a:r>
            <a:endParaRPr lang="zh-CN" altLang="en-US">
              <a:solidFill>
                <a:schemeClr val="tx1"/>
              </a:solidFill>
            </a:endParaRPr>
          </a:p>
          <a:p>
            <a:pPr marL="742950" lvl="1" indent="-285750">
              <a:buFont typeface="Arial" panose="020B0604020202020204" pitchFamily="34" charset="0"/>
              <a:buChar char="•"/>
            </a:pPr>
            <a:r>
              <a:rPr lang="zh-CN" altLang="en-US">
                <a:solidFill>
                  <a:schemeClr val="tx1"/>
                </a:solidFill>
              </a:rPr>
              <a:t>命中率</a:t>
            </a:r>
            <a:r>
              <a:rPr lang="en-US" altLang="zh-CN">
                <a:solidFill>
                  <a:schemeClr val="tx1"/>
                </a:solidFill>
              </a:rPr>
              <a:t>hit rate</a:t>
            </a:r>
            <a:r>
              <a:rPr lang="zh-CN" altLang="en-US">
                <a:solidFill>
                  <a:schemeClr val="tx1"/>
                </a:solidFill>
              </a:rPr>
              <a:t>、平均时延average delay、通信卸载比traffic offload ratio</a:t>
            </a:r>
            <a:endParaRPr lang="zh-CN" altLang="en-US">
              <a:solidFill>
                <a:schemeClr val="tx1"/>
              </a:solidFill>
            </a:endParaRPr>
          </a:p>
        </p:txBody>
      </p:sp>
      <p:pic>
        <p:nvPicPr>
          <p:cNvPr id="18" name="图片 17"/>
          <p:cNvPicPr>
            <a:picLocks noChangeAspect="1"/>
          </p:cNvPicPr>
          <p:nvPr/>
        </p:nvPicPr>
        <p:blipFill>
          <a:blip r:embed="rId1"/>
          <a:stretch>
            <a:fillRect/>
          </a:stretch>
        </p:blipFill>
        <p:spPr>
          <a:xfrm>
            <a:off x="1353820" y="2481580"/>
            <a:ext cx="7222490" cy="3042920"/>
          </a:xfrm>
          <a:prstGeom prst="rect">
            <a:avLst/>
          </a:prstGeom>
        </p:spPr>
      </p:pic>
      <p:sp>
        <p:nvSpPr>
          <p:cNvPr id="19" name="文本框 18"/>
          <p:cNvSpPr txBox="1"/>
          <p:nvPr/>
        </p:nvSpPr>
        <p:spPr>
          <a:xfrm>
            <a:off x="1727200" y="5586730"/>
            <a:ext cx="709104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Agent1具有最强大的计算能力</a:t>
            </a:r>
            <a:r>
              <a:rPr lang="en-US" altLang="zh-CN"/>
              <a:t>,对</a:t>
            </a:r>
            <a:r>
              <a:rPr lang="zh-CN" altLang="en-US"/>
              <a:t>全局模型</a:t>
            </a:r>
            <a:r>
              <a:rPr lang="en-US" altLang="zh-CN"/>
              <a:t>的影响最大</a:t>
            </a:r>
            <a:r>
              <a:rPr lang="zh-CN" altLang="en-US"/>
              <a:t>。</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762635" y="1600835"/>
            <a:ext cx="9814560" cy="2697480"/>
          </a:xfrm>
          <a:prstGeom prst="rect">
            <a:avLst/>
          </a:prstGeom>
        </p:spPr>
      </p:pic>
      <p:sp>
        <p:nvSpPr>
          <p:cNvPr id="17" name="文本框 16"/>
          <p:cNvSpPr txBox="1"/>
          <p:nvPr/>
        </p:nvSpPr>
        <p:spPr>
          <a:xfrm>
            <a:off x="1202055" y="4403090"/>
            <a:ext cx="10047605" cy="645160"/>
          </a:xfrm>
          <a:prstGeom prst="rect">
            <a:avLst/>
          </a:prstGeom>
          <a:noFill/>
        </p:spPr>
        <p:txBody>
          <a:bodyPr wrap="square" rtlCol="0">
            <a:spAutoFit/>
          </a:bodyPr>
          <a:p>
            <a:pPr marL="285750" indent="-285750">
              <a:buFont typeface="Arial" panose="020B0604020202020204" pitchFamily="34" charset="0"/>
              <a:buChar char="•"/>
            </a:pPr>
            <a:r>
              <a:rPr lang="zh-CN" altLang="en-US"/>
              <a:t>经过20轮训练后，所有的代理都收敛到一个相对稳定的命中率（59%)、平均延迟(1.55秒)和交通卸载率(53%）。</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17" name="文本框 16"/>
          <p:cNvSpPr txBox="1"/>
          <p:nvPr/>
        </p:nvSpPr>
        <p:spPr>
          <a:xfrm>
            <a:off x="586105" y="384175"/>
            <a:ext cx="10047605" cy="368300"/>
          </a:xfrm>
          <a:prstGeom prst="rect">
            <a:avLst/>
          </a:prstGeom>
          <a:noFill/>
        </p:spPr>
        <p:txBody>
          <a:bodyPr wrap="square" rtlCol="0">
            <a:spAutoFit/>
          </a:bodyPr>
          <a:p>
            <a:pPr marL="285750" indent="-285750">
              <a:buFont typeface="Arial" panose="020B0604020202020204" pitchFamily="34" charset="0"/>
              <a:buChar char="•"/>
            </a:pPr>
            <a:r>
              <a:rPr lang="zh-CN" altLang="en-US"/>
              <a:t>Effects of Different User Preferences</a:t>
            </a:r>
            <a:endParaRPr lang="zh-CN" altLang="en-US"/>
          </a:p>
        </p:txBody>
      </p:sp>
      <p:pic>
        <p:nvPicPr>
          <p:cNvPr id="19" name="图片 18"/>
          <p:cNvPicPr>
            <a:picLocks noChangeAspect="1"/>
          </p:cNvPicPr>
          <p:nvPr/>
        </p:nvPicPr>
        <p:blipFill>
          <a:blip r:embed="rId1"/>
          <a:stretch>
            <a:fillRect/>
          </a:stretch>
        </p:blipFill>
        <p:spPr>
          <a:xfrm>
            <a:off x="5386070" y="923925"/>
            <a:ext cx="3474720" cy="2750820"/>
          </a:xfrm>
          <a:prstGeom prst="rect">
            <a:avLst/>
          </a:prstGeom>
        </p:spPr>
      </p:pic>
      <p:pic>
        <p:nvPicPr>
          <p:cNvPr id="20" name="图片 19"/>
          <p:cNvPicPr>
            <a:picLocks noChangeAspect="1"/>
          </p:cNvPicPr>
          <p:nvPr/>
        </p:nvPicPr>
        <p:blipFill>
          <a:blip r:embed="rId2"/>
          <a:stretch>
            <a:fillRect/>
          </a:stretch>
        </p:blipFill>
        <p:spPr>
          <a:xfrm>
            <a:off x="1875790" y="923925"/>
            <a:ext cx="3322320" cy="2750820"/>
          </a:xfrm>
          <a:prstGeom prst="rect">
            <a:avLst/>
          </a:prstGeom>
        </p:spPr>
      </p:pic>
      <p:sp>
        <p:nvSpPr>
          <p:cNvPr id="21" name="文本框 20"/>
          <p:cNvSpPr txBox="1"/>
          <p:nvPr/>
        </p:nvSpPr>
        <p:spPr>
          <a:xfrm>
            <a:off x="1351915" y="3846195"/>
            <a:ext cx="8959850" cy="1198880"/>
          </a:xfrm>
          <a:prstGeom prst="rect">
            <a:avLst/>
          </a:prstGeom>
          <a:noFill/>
        </p:spPr>
        <p:txBody>
          <a:bodyPr wrap="square" rtlCol="0">
            <a:spAutoFit/>
          </a:bodyPr>
          <a:p>
            <a:pPr marL="285750" indent="-285750">
              <a:buFont typeface="Arial" panose="020B0604020202020204" pitchFamily="34" charset="0"/>
              <a:buChar char="•"/>
            </a:pPr>
            <a:r>
              <a:rPr lang="en-US" altLang="zh-CN"/>
              <a:t>a</a:t>
            </a:r>
            <a:r>
              <a:rPr lang="zh-CN" altLang="en-US"/>
              <a:t>中</a:t>
            </a:r>
            <a:r>
              <a:rPr lang="zh-CN" altLang="en-US"/>
              <a:t>用户的偏好是随机设置的，表明用户对特定的内容没有偏好，并且希望访问所有的内容。</a:t>
            </a:r>
            <a:endParaRPr lang="zh-CN" altLang="en-US"/>
          </a:p>
          <a:p>
            <a:pPr marL="285750" indent="-285750">
              <a:buFont typeface="Arial" panose="020B0604020202020204" pitchFamily="34" charset="0"/>
              <a:buChar char="•"/>
            </a:pPr>
            <a:r>
              <a:rPr lang="zh-CN" altLang="en-US"/>
              <a:t>基于高斯分布X∼N（1,1）初始化一个列表，然后将其分配为用户对内容的偏好，以模拟用户更喜欢的内容4500-6500。</a:t>
            </a:r>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17" name="文本框 16"/>
          <p:cNvSpPr txBox="1"/>
          <p:nvPr/>
        </p:nvSpPr>
        <p:spPr>
          <a:xfrm>
            <a:off x="586105" y="384175"/>
            <a:ext cx="10047605" cy="368300"/>
          </a:xfrm>
          <a:prstGeom prst="rect">
            <a:avLst/>
          </a:prstGeom>
          <a:noFill/>
        </p:spPr>
        <p:txBody>
          <a:bodyPr wrap="square" rtlCol="0">
            <a:spAutoFit/>
          </a:bodyPr>
          <a:p>
            <a:pPr marL="285750" indent="-285750">
              <a:buFont typeface="Arial" panose="020B0604020202020204" pitchFamily="34" charset="0"/>
              <a:buChar char="•"/>
            </a:pPr>
            <a:r>
              <a:rPr lang="zh-CN" altLang="en-US"/>
              <a:t>Effects of Different User Preferences</a:t>
            </a:r>
            <a:endParaRPr lang="zh-CN" altLang="en-US"/>
          </a:p>
        </p:txBody>
      </p:sp>
      <p:pic>
        <p:nvPicPr>
          <p:cNvPr id="2" name="图片 1"/>
          <p:cNvPicPr>
            <a:picLocks noChangeAspect="1"/>
          </p:cNvPicPr>
          <p:nvPr/>
        </p:nvPicPr>
        <p:blipFill>
          <a:blip r:embed="rId1"/>
          <a:stretch>
            <a:fillRect/>
          </a:stretch>
        </p:blipFill>
        <p:spPr>
          <a:xfrm>
            <a:off x="1633220" y="823595"/>
            <a:ext cx="8925560" cy="536511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71441"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文本框 4"/>
          <p:cNvSpPr txBox="1"/>
          <p:nvPr/>
        </p:nvSpPr>
        <p:spPr>
          <a:xfrm>
            <a:off x="2528570" y="2313940"/>
            <a:ext cx="6589395" cy="922020"/>
          </a:xfrm>
          <a:prstGeom prst="rect">
            <a:avLst/>
          </a:prstGeom>
          <a:noFill/>
        </p:spPr>
        <p:txBody>
          <a:bodyPr wrap="none" rtlCol="0">
            <a:spAutoFit/>
          </a:bodyPr>
          <a:p>
            <a:r>
              <a:rPr lang="en-US" altLang="zh-CN" sz="5400"/>
              <a:t>Thanks For Listening</a:t>
            </a:r>
            <a:endParaRPr lang="en-US" altLang="zh-CN" sz="54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en-US" altLang="zh-CN" sz="2800"/>
              <a:t>Questions:</a:t>
            </a:r>
            <a:endParaRPr lang="en-US" altLang="zh-CN" sz="2800"/>
          </a:p>
        </p:txBody>
      </p:sp>
      <p:sp>
        <p:nvSpPr>
          <p:cNvPr id="3" name="文本框 2"/>
          <p:cNvSpPr txBox="1"/>
          <p:nvPr/>
        </p:nvSpPr>
        <p:spPr>
          <a:xfrm>
            <a:off x="1033780" y="997585"/>
            <a:ext cx="9498965" cy="1419860"/>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a:t>缺少云、边缘、设备端的有效合作</a:t>
            </a:r>
            <a:endParaRPr lang="zh-CN" altLang="en-US"/>
          </a:p>
          <a:p>
            <a:pPr marL="285750" indent="-285750" fontAlgn="auto">
              <a:lnSpc>
                <a:spcPct val="120000"/>
              </a:lnSpc>
              <a:buFont typeface="Arial" panose="020B0604020202020204" pitchFamily="34" charset="0"/>
              <a:buChar char="•"/>
            </a:pPr>
            <a:endParaRPr lang="zh-CN" altLang="en-US"/>
          </a:p>
          <a:p>
            <a:pPr marL="285750" indent="-285750" fontAlgn="auto">
              <a:lnSpc>
                <a:spcPct val="120000"/>
              </a:lnSpc>
              <a:buFont typeface="Arial" panose="020B0604020202020204" pitchFamily="34" charset="0"/>
              <a:buChar char="•"/>
            </a:pPr>
            <a:r>
              <a:rPr lang="zh-CN" altLang="en-US"/>
              <a:t>缺乏对动态网络环境的适应性</a:t>
            </a:r>
            <a:endParaRPr lang="zh-CN" altLang="en-US"/>
          </a:p>
          <a:p>
            <a:pPr marL="285750" indent="-285750" fontAlgn="auto">
              <a:lnSpc>
                <a:spcPct val="120000"/>
              </a:lnSpc>
              <a:buFont typeface="Wingdings" panose="05000000000000000000" charset="0"/>
              <a:buChar char="u"/>
            </a:pPr>
            <a:endParaRPr lang="zh-CN" altLang="en-US"/>
          </a:p>
        </p:txBody>
      </p:sp>
      <p:sp>
        <p:nvSpPr>
          <p:cNvPr id="6" name="文本框 5"/>
          <p:cNvSpPr txBox="1"/>
          <p:nvPr/>
        </p:nvSpPr>
        <p:spPr>
          <a:xfrm>
            <a:off x="357505" y="2693035"/>
            <a:ext cx="3194685" cy="521970"/>
          </a:xfrm>
          <a:prstGeom prst="rect">
            <a:avLst/>
          </a:prstGeom>
          <a:noFill/>
        </p:spPr>
        <p:txBody>
          <a:bodyPr wrap="square" rtlCol="0">
            <a:spAutoFit/>
          </a:bodyPr>
          <a:p>
            <a:r>
              <a:rPr lang="en-US" altLang="zh-CN" sz="2800"/>
              <a:t>Targets:</a:t>
            </a:r>
            <a:endParaRPr lang="en-US" altLang="zh-CN" sz="2800"/>
          </a:p>
        </p:txBody>
      </p:sp>
      <p:sp>
        <p:nvSpPr>
          <p:cNvPr id="7" name="文本框 6"/>
          <p:cNvSpPr txBox="1"/>
          <p:nvPr/>
        </p:nvSpPr>
        <p:spPr>
          <a:xfrm>
            <a:off x="1090930" y="3352165"/>
            <a:ext cx="9498965" cy="423545"/>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a:t>联合优化节点选择及内容的缓存替换</a:t>
            </a:r>
            <a:endParaRPr lang="zh-CN" altLang="en-US"/>
          </a:p>
        </p:txBody>
      </p:sp>
      <p:sp>
        <p:nvSpPr>
          <p:cNvPr id="9" name="文本框 8"/>
          <p:cNvSpPr txBox="1"/>
          <p:nvPr/>
        </p:nvSpPr>
        <p:spPr>
          <a:xfrm>
            <a:off x="458470" y="4151630"/>
            <a:ext cx="3194685" cy="521970"/>
          </a:xfrm>
          <a:prstGeom prst="rect">
            <a:avLst/>
          </a:prstGeom>
          <a:noFill/>
        </p:spPr>
        <p:txBody>
          <a:bodyPr wrap="square" rtlCol="0">
            <a:spAutoFit/>
          </a:bodyPr>
          <a:p>
            <a:r>
              <a:rPr lang="en-US" altLang="zh-CN" sz="2800"/>
              <a:t>Background:</a:t>
            </a:r>
            <a:endParaRPr lang="en-US" altLang="zh-CN" sz="2800"/>
          </a:p>
        </p:txBody>
      </p:sp>
      <p:sp>
        <p:nvSpPr>
          <p:cNvPr id="10" name="文本框 9"/>
          <p:cNvSpPr txBox="1"/>
          <p:nvPr/>
        </p:nvSpPr>
        <p:spPr>
          <a:xfrm>
            <a:off x="1033780" y="4863465"/>
            <a:ext cx="9498965" cy="1087755"/>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en-US" altLang="zh-CN"/>
              <a:t>MEC</a:t>
            </a:r>
            <a:r>
              <a:rPr lang="zh-CN" altLang="en-US"/>
              <a:t>系统中受欢迎的内容可以被缓存在网络边缘（</a:t>
            </a:r>
            <a:r>
              <a:rPr lang="en-US" altLang="zh-CN"/>
              <a:t>BSs</a:t>
            </a:r>
            <a:r>
              <a:rPr lang="zh-CN" altLang="en-US"/>
              <a:t>、</a:t>
            </a:r>
            <a:r>
              <a:rPr lang="en-US" altLang="zh-CN"/>
              <a:t>UEs),</a:t>
            </a:r>
            <a:r>
              <a:rPr lang="zh-CN" altLang="en-US"/>
              <a:t>从而减轻网络运营商在回程链路上的预算。</a:t>
            </a:r>
            <a:endParaRPr lang="zh-CN" altLang="en-US"/>
          </a:p>
          <a:p>
            <a:pPr marL="285750" indent="-285750" fontAlgn="auto">
              <a:lnSpc>
                <a:spcPct val="120000"/>
              </a:lnSpc>
              <a:buFont typeface="Arial" panose="020B0604020202020204" pitchFamily="34" charset="0"/>
              <a:buChar char="•"/>
            </a:pPr>
            <a:r>
              <a:rPr lang="zh-CN" altLang="en-US"/>
              <a:t>通过</a:t>
            </a:r>
            <a:r>
              <a:rPr lang="en-US" altLang="zh-CN"/>
              <a:t>D2D</a:t>
            </a:r>
            <a:r>
              <a:rPr lang="zh-CN" altLang="en-US"/>
              <a:t>通信，对于通信卸载和通信延迟相关的网络性能可以进一步提高。</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t>本文贡献</a:t>
            </a:r>
            <a:r>
              <a:rPr lang="en-US" altLang="zh-CN" sz="2800"/>
              <a:t>:</a:t>
            </a:r>
            <a:endParaRPr lang="en-US" altLang="zh-CN" sz="2800"/>
          </a:p>
        </p:txBody>
      </p:sp>
      <p:sp>
        <p:nvSpPr>
          <p:cNvPr id="3" name="文本框 2"/>
          <p:cNvSpPr txBox="1"/>
          <p:nvPr/>
        </p:nvSpPr>
        <p:spPr>
          <a:xfrm>
            <a:off x="989965" y="945515"/>
            <a:ext cx="9498965" cy="3415030"/>
          </a:xfrm>
          <a:prstGeom prst="rect">
            <a:avLst/>
          </a:prstGeom>
          <a:noFill/>
        </p:spPr>
        <p:txBody>
          <a:bodyPr wrap="square" rtlCol="0">
            <a:spAutoFit/>
          </a:bodyPr>
          <a:p>
            <a:pPr marL="285750" indent="-285750" fontAlgn="auto">
              <a:lnSpc>
                <a:spcPct val="150000"/>
              </a:lnSpc>
              <a:buFont typeface="Wingdings" panose="05000000000000000000" charset="0"/>
              <a:buChar char="u"/>
            </a:pPr>
            <a:r>
              <a:rPr lang="zh-CN" altLang="en-US"/>
              <a:t>本文设计了一个异构协作边缘缓存框架，从而联合优化移动网络中的节点选择和缓存替换，并考虑UEs、BSs和云服务器之间灵活的三边协作。</a:t>
            </a:r>
            <a:endParaRPr lang="zh-CN" altLang="en-US"/>
          </a:p>
          <a:p>
            <a:pPr marL="742950" lvl="1" indent="-285750" fontAlgn="auto">
              <a:lnSpc>
                <a:spcPct val="150000"/>
              </a:lnSpc>
              <a:buFont typeface="Arial" panose="020B0604020202020204" pitchFamily="34" charset="0"/>
              <a:buChar char="•"/>
            </a:pPr>
            <a:r>
              <a:rPr lang="zh-CN" altLang="en-US">
                <a:solidFill>
                  <a:schemeClr val="tx1"/>
                </a:solidFill>
              </a:rPr>
              <a:t>本文将</a:t>
            </a:r>
            <a:r>
              <a:rPr lang="zh-CN" altLang="en-US">
                <a:sym typeface="+mn-ea"/>
              </a:rPr>
              <a:t>节点选择和缓存替换的</a:t>
            </a:r>
            <a:r>
              <a:rPr lang="zh-CN" altLang="en-US">
                <a:solidFill>
                  <a:schemeClr val="tx1"/>
                </a:solidFill>
              </a:rPr>
              <a:t>联合优化问题表述为一个</a:t>
            </a:r>
            <a:r>
              <a:rPr lang="zh-CN" altLang="en-US">
                <a:solidFill>
                  <a:srgbClr val="FF0000"/>
                </a:solidFill>
              </a:rPr>
              <a:t>马尔可夫决策过程(MDP)</a:t>
            </a:r>
            <a:r>
              <a:rPr lang="zh-CN" altLang="en-US">
                <a:solidFill>
                  <a:schemeClr val="tx1"/>
                </a:solidFill>
              </a:rPr>
              <a:t>，并提出了一个</a:t>
            </a:r>
            <a:r>
              <a:rPr lang="zh-CN" altLang="en-US">
                <a:solidFill>
                  <a:srgbClr val="FF0000"/>
                </a:solidFill>
              </a:rPr>
              <a:t>注意加权联邦深度强化学习</a:t>
            </a:r>
            <a:r>
              <a:rPr lang="zh-CN" altLang="en-US">
                <a:solidFill>
                  <a:schemeClr val="tx1"/>
                </a:solidFill>
              </a:rPr>
              <a:t>(</a:t>
            </a:r>
            <a:r>
              <a:rPr lang="zh-CN" altLang="en-US">
                <a:solidFill>
                  <a:schemeClr val="tx1"/>
                </a:solidFill>
              </a:rPr>
              <a:t>AWFDRL)框架来解决这个问题。</a:t>
            </a:r>
            <a:endParaRPr lang="zh-CN" altLang="en-US">
              <a:solidFill>
                <a:schemeClr val="tx1"/>
              </a:solidFill>
            </a:endParaRPr>
          </a:p>
          <a:p>
            <a:pPr marL="742950" lvl="1" indent="-285750" fontAlgn="auto">
              <a:lnSpc>
                <a:spcPct val="150000"/>
              </a:lnSpc>
              <a:buFont typeface="Arial" panose="020B0604020202020204" pitchFamily="34" charset="0"/>
              <a:buChar char="•"/>
            </a:pPr>
            <a:r>
              <a:rPr lang="zh-CN" altLang="en-US">
                <a:solidFill>
                  <a:schemeClr val="tx1"/>
                </a:solidFill>
              </a:rPr>
              <a:t>AWDFRL框架是一种改进的FL框架，可以通过将数据保存在本地UE中，以分布式方式训练DQN模型，它使用DQN来解决制定的长期混合整数线性规划(LT-MILP)问题。</a:t>
            </a:r>
            <a:endParaRPr lang="zh-CN" altLang="en-US">
              <a:solidFill>
                <a:schemeClr val="tx1"/>
              </a:solidFill>
            </a:endParaRPr>
          </a:p>
          <a:p>
            <a:pPr marL="742950" lvl="1" indent="-285750" fontAlgn="auto">
              <a:lnSpc>
                <a:spcPct val="150000"/>
              </a:lnSpc>
              <a:buFont typeface="Arial" panose="020B0604020202020204" pitchFamily="34" charset="0"/>
              <a:buChar char="•"/>
            </a:pPr>
            <a:r>
              <a:rPr lang="zh-CN" altLang="en-US">
                <a:solidFill>
                  <a:schemeClr val="tx1"/>
                </a:solidFill>
              </a:rPr>
              <a:t>在FL模型参数聚合步骤中采用了一个注意机制来控制不同本地模型的权值，从而解决局部模型质量的不平衡问题。</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t>系统模型</a:t>
            </a:r>
            <a:r>
              <a:rPr lang="en-US" altLang="zh-CN" sz="2800"/>
              <a:t>:</a:t>
            </a:r>
            <a:endParaRPr lang="en-US" altLang="zh-CN" sz="2800"/>
          </a:p>
        </p:txBody>
      </p:sp>
      <p:pic>
        <p:nvPicPr>
          <p:cNvPr id="3" name="图片 2"/>
          <p:cNvPicPr>
            <a:picLocks noChangeAspect="1"/>
          </p:cNvPicPr>
          <p:nvPr/>
        </p:nvPicPr>
        <p:blipFill>
          <a:blip r:embed="rId1"/>
          <a:stretch>
            <a:fillRect/>
          </a:stretch>
        </p:blipFill>
        <p:spPr>
          <a:xfrm>
            <a:off x="587375" y="1421765"/>
            <a:ext cx="5281295" cy="4170045"/>
          </a:xfrm>
          <a:prstGeom prst="rect">
            <a:avLst/>
          </a:prstGeom>
        </p:spPr>
      </p:pic>
      <p:sp>
        <p:nvSpPr>
          <p:cNvPr id="4" name="文本框 3"/>
          <p:cNvSpPr txBox="1"/>
          <p:nvPr/>
        </p:nvSpPr>
        <p:spPr>
          <a:xfrm>
            <a:off x="6038850" y="807720"/>
            <a:ext cx="9498965" cy="553085"/>
          </a:xfrm>
          <a:prstGeom prst="rect">
            <a:avLst/>
          </a:prstGeom>
          <a:noFill/>
        </p:spPr>
        <p:txBody>
          <a:bodyPr wrap="square" rtlCol="0">
            <a:spAutoFit/>
          </a:bodyPr>
          <a:p>
            <a:pPr marL="285750" indent="-285750" fontAlgn="auto">
              <a:lnSpc>
                <a:spcPct val="150000"/>
              </a:lnSpc>
              <a:buFont typeface="Wingdings" panose="05000000000000000000" charset="0"/>
              <a:buChar char="u"/>
            </a:pPr>
            <a:r>
              <a:rPr lang="en-US" altLang="zh-CN" sz="2000" b="1">
                <a:solidFill>
                  <a:schemeClr val="tx1"/>
                </a:solidFill>
              </a:rPr>
              <a:t>D2D</a:t>
            </a:r>
            <a:r>
              <a:rPr lang="zh-CN" altLang="en-US" sz="2000" b="1">
                <a:solidFill>
                  <a:schemeClr val="tx1"/>
                </a:solidFill>
              </a:rPr>
              <a:t>共享模式：物理领域、社交领域</a:t>
            </a:r>
            <a:endParaRPr lang="zh-CN" altLang="en-US" sz="2000" b="1">
              <a:solidFill>
                <a:schemeClr val="tx1"/>
              </a:solidFill>
            </a:endParaRPr>
          </a:p>
        </p:txBody>
      </p:sp>
      <p:pic>
        <p:nvPicPr>
          <p:cNvPr id="5" name="图片 4"/>
          <p:cNvPicPr>
            <a:picLocks noChangeAspect="1"/>
          </p:cNvPicPr>
          <p:nvPr/>
        </p:nvPicPr>
        <p:blipFill>
          <a:blip r:embed="rId2"/>
          <a:stretch>
            <a:fillRect/>
          </a:stretch>
        </p:blipFill>
        <p:spPr>
          <a:xfrm>
            <a:off x="6136640" y="1460500"/>
            <a:ext cx="5013960" cy="409194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38200" y="226695"/>
            <a:ext cx="5833745" cy="601599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t>系统模型</a:t>
            </a:r>
            <a:r>
              <a:rPr lang="en-US" altLang="zh-CN" sz="2800"/>
              <a:t>:</a:t>
            </a:r>
            <a:endParaRPr lang="en-US" altLang="zh-CN" sz="2800"/>
          </a:p>
        </p:txBody>
      </p:sp>
      <p:sp>
        <p:nvSpPr>
          <p:cNvPr id="4" name="文本框 3"/>
          <p:cNvSpPr txBox="1"/>
          <p:nvPr/>
        </p:nvSpPr>
        <p:spPr>
          <a:xfrm>
            <a:off x="755015" y="901700"/>
            <a:ext cx="9498965" cy="553085"/>
          </a:xfrm>
          <a:prstGeom prst="rect">
            <a:avLst/>
          </a:prstGeom>
          <a:noFill/>
        </p:spPr>
        <p:txBody>
          <a:bodyPr wrap="square" rtlCol="0">
            <a:spAutoFit/>
          </a:bodyPr>
          <a:p>
            <a:pPr marL="285750" indent="-285750" fontAlgn="auto">
              <a:lnSpc>
                <a:spcPct val="150000"/>
              </a:lnSpc>
              <a:buFont typeface="Wingdings" panose="05000000000000000000" charset="0"/>
              <a:buChar char="u"/>
            </a:pPr>
            <a:r>
              <a:rPr lang="zh-CN" sz="2000" b="1">
                <a:solidFill>
                  <a:schemeClr val="tx1"/>
                </a:solidFill>
              </a:rPr>
              <a:t>内容传输及延迟模型</a:t>
            </a:r>
            <a:endParaRPr lang="zh-CN" sz="2000" b="1">
              <a:solidFill>
                <a:schemeClr val="tx1"/>
              </a:solidFill>
            </a:endParaRPr>
          </a:p>
        </p:txBody>
      </p:sp>
      <p:pic>
        <p:nvPicPr>
          <p:cNvPr id="6" name="图片 5"/>
          <p:cNvPicPr>
            <a:picLocks noChangeAspect="1"/>
          </p:cNvPicPr>
          <p:nvPr/>
        </p:nvPicPr>
        <p:blipFill>
          <a:blip r:embed="rId1"/>
          <a:stretch>
            <a:fillRect/>
          </a:stretch>
        </p:blipFill>
        <p:spPr>
          <a:xfrm>
            <a:off x="1188720" y="1687195"/>
            <a:ext cx="4853940" cy="3901440"/>
          </a:xfrm>
          <a:prstGeom prst="rect">
            <a:avLst/>
          </a:prstGeom>
        </p:spPr>
      </p:pic>
      <p:pic>
        <p:nvPicPr>
          <p:cNvPr id="7" name="图片 6"/>
          <p:cNvPicPr>
            <a:picLocks noChangeAspect="1"/>
          </p:cNvPicPr>
          <p:nvPr/>
        </p:nvPicPr>
        <p:blipFill>
          <a:blip r:embed="rId2"/>
          <a:stretch>
            <a:fillRect/>
          </a:stretch>
        </p:blipFill>
        <p:spPr>
          <a:xfrm>
            <a:off x="6612255" y="1687195"/>
            <a:ext cx="2379980" cy="291465"/>
          </a:xfrm>
          <a:prstGeom prst="rect">
            <a:avLst/>
          </a:prstGeom>
        </p:spPr>
      </p:pic>
      <p:sp>
        <p:nvSpPr>
          <p:cNvPr id="8" name="文本框 7"/>
          <p:cNvSpPr txBox="1"/>
          <p:nvPr/>
        </p:nvSpPr>
        <p:spPr>
          <a:xfrm>
            <a:off x="6522085" y="1183005"/>
            <a:ext cx="3546475" cy="368300"/>
          </a:xfrm>
          <a:prstGeom prst="rect">
            <a:avLst/>
          </a:prstGeom>
          <a:noFill/>
        </p:spPr>
        <p:txBody>
          <a:bodyPr wrap="square" rtlCol="0">
            <a:spAutoFit/>
          </a:bodyPr>
          <a:p>
            <a:pPr marL="285750" indent="-285750">
              <a:buFont typeface="Arial" panose="020B0604020202020204" pitchFamily="34" charset="0"/>
              <a:buChar char="•"/>
            </a:pPr>
            <a:r>
              <a:rPr lang="zh-CN" altLang="en-US"/>
              <a:t>用户状态</a:t>
            </a:r>
            <a:r>
              <a:rPr lang="en-US" altLang="zh-CN"/>
              <a:t>s</a:t>
            </a:r>
            <a:endParaRPr lang="en-US" altLang="zh-CN"/>
          </a:p>
        </p:txBody>
      </p:sp>
      <p:sp>
        <p:nvSpPr>
          <p:cNvPr id="9" name="文本框 8"/>
          <p:cNvSpPr txBox="1"/>
          <p:nvPr/>
        </p:nvSpPr>
        <p:spPr>
          <a:xfrm>
            <a:off x="6522085" y="2162810"/>
            <a:ext cx="3546475" cy="368300"/>
          </a:xfrm>
          <a:prstGeom prst="rect">
            <a:avLst/>
          </a:prstGeom>
          <a:noFill/>
        </p:spPr>
        <p:txBody>
          <a:bodyPr wrap="square" rtlCol="0">
            <a:spAutoFit/>
          </a:bodyPr>
          <a:p>
            <a:pPr marL="285750" indent="-285750">
              <a:buFont typeface="Arial" panose="020B0604020202020204" pitchFamily="34" charset="0"/>
              <a:buChar char="•"/>
            </a:pPr>
            <a:r>
              <a:rPr lang="zh-CN" altLang="en-US"/>
              <a:t>用户动作</a:t>
            </a:r>
            <a:r>
              <a:rPr lang="en-US" altLang="zh-CN"/>
              <a:t>a</a:t>
            </a:r>
            <a:endParaRPr lang="en-US" altLang="zh-CN"/>
          </a:p>
        </p:txBody>
      </p:sp>
      <p:pic>
        <p:nvPicPr>
          <p:cNvPr id="10" name="图片 9"/>
          <p:cNvPicPr>
            <a:picLocks noChangeAspect="1"/>
          </p:cNvPicPr>
          <p:nvPr/>
        </p:nvPicPr>
        <p:blipFill>
          <a:blip r:embed="rId3"/>
          <a:stretch>
            <a:fillRect/>
          </a:stretch>
        </p:blipFill>
        <p:spPr>
          <a:xfrm>
            <a:off x="6684645" y="2630170"/>
            <a:ext cx="1809750" cy="334010"/>
          </a:xfrm>
          <a:prstGeom prst="rect">
            <a:avLst/>
          </a:prstGeom>
        </p:spPr>
      </p:pic>
      <p:sp>
        <p:nvSpPr>
          <p:cNvPr id="11" name="文本框 10"/>
          <p:cNvSpPr txBox="1"/>
          <p:nvPr/>
        </p:nvSpPr>
        <p:spPr>
          <a:xfrm>
            <a:off x="6522085" y="3148965"/>
            <a:ext cx="3546475" cy="368300"/>
          </a:xfrm>
          <a:prstGeom prst="rect">
            <a:avLst/>
          </a:prstGeom>
          <a:noFill/>
        </p:spPr>
        <p:txBody>
          <a:bodyPr wrap="square" rtlCol="0">
            <a:spAutoFit/>
          </a:bodyPr>
          <a:p>
            <a:pPr marL="285750" indent="-285750">
              <a:buFont typeface="Arial" panose="020B0604020202020204" pitchFamily="34" charset="0"/>
              <a:buChar char="•"/>
            </a:pPr>
            <a:r>
              <a:rPr lang="zh-CN" altLang="en-US"/>
              <a:t>系统奖励</a:t>
            </a:r>
            <a:r>
              <a:rPr lang="en-US" altLang="zh-CN"/>
              <a:t>R</a:t>
            </a:r>
            <a:endParaRPr lang="en-US" altLang="zh-CN"/>
          </a:p>
        </p:txBody>
      </p:sp>
      <p:sp>
        <p:nvSpPr>
          <p:cNvPr id="12" name="文本框 11"/>
          <p:cNvSpPr txBox="1"/>
          <p:nvPr/>
        </p:nvSpPr>
        <p:spPr>
          <a:xfrm>
            <a:off x="6834505" y="3517265"/>
            <a:ext cx="4234180" cy="1476375"/>
          </a:xfrm>
          <a:prstGeom prst="rect">
            <a:avLst/>
          </a:prstGeom>
          <a:noFill/>
        </p:spPr>
        <p:txBody>
          <a:bodyPr wrap="square" rtlCol="0">
            <a:spAutoFit/>
          </a:bodyPr>
          <a:p>
            <a:pPr marL="285750" indent="-285750">
              <a:buFont typeface="Arial" panose="020B0604020202020204" pitchFamily="34" charset="0"/>
              <a:buChar char="•"/>
            </a:pPr>
            <a:r>
              <a:rPr lang="zh-CN" altLang="en-US"/>
              <a:t>目标是最大限度地提高D2D共享流量，同时最小化获取内容的延迟。</a:t>
            </a:r>
            <a:endParaRPr lang="zh-CN" altLang="en-US"/>
          </a:p>
          <a:p>
            <a:pPr marL="285750" indent="-285750">
              <a:buFont typeface="Arial" panose="020B0604020202020204" pitchFamily="34" charset="0"/>
              <a:buChar char="•"/>
            </a:pPr>
            <a:r>
              <a:rPr lang="zh-CN" altLang="en-US"/>
              <a:t>从两方面考虑系统奖励函数，即D2D共享流量的增益函数和内容访问延迟的成本函数。</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t>系统模型</a:t>
            </a:r>
            <a:r>
              <a:rPr lang="en-US" altLang="zh-CN" sz="2800"/>
              <a:t>:</a:t>
            </a:r>
            <a:endParaRPr lang="en-US" altLang="zh-CN" sz="2800"/>
          </a:p>
        </p:txBody>
      </p:sp>
      <p:sp>
        <p:nvSpPr>
          <p:cNvPr id="11" name="文本框 10"/>
          <p:cNvSpPr txBox="1"/>
          <p:nvPr/>
        </p:nvSpPr>
        <p:spPr>
          <a:xfrm>
            <a:off x="734695" y="886460"/>
            <a:ext cx="7280275" cy="368300"/>
          </a:xfrm>
          <a:prstGeom prst="rect">
            <a:avLst/>
          </a:prstGeom>
          <a:noFill/>
        </p:spPr>
        <p:txBody>
          <a:bodyPr wrap="square" rtlCol="0">
            <a:spAutoFit/>
          </a:bodyPr>
          <a:p>
            <a:pPr marL="285750" indent="-285750">
              <a:buFont typeface="Arial" panose="020B0604020202020204" pitchFamily="34" charset="0"/>
              <a:buChar char="•"/>
            </a:pPr>
            <a:r>
              <a:rPr lang="zh-CN" altLang="en-US"/>
              <a:t>系统奖励</a:t>
            </a:r>
            <a:r>
              <a:rPr lang="en-US" altLang="zh-CN"/>
              <a:t>R:D2D</a:t>
            </a:r>
            <a:r>
              <a:rPr lang="zh-CN" altLang="en-US"/>
              <a:t>共享增益函数、内容访问时延增益函数</a:t>
            </a:r>
            <a:endParaRPr lang="zh-CN" altLang="en-US"/>
          </a:p>
        </p:txBody>
      </p:sp>
      <p:sp>
        <p:nvSpPr>
          <p:cNvPr id="3" name="文本框 2"/>
          <p:cNvSpPr txBox="1"/>
          <p:nvPr/>
        </p:nvSpPr>
        <p:spPr>
          <a:xfrm>
            <a:off x="1092200" y="1356360"/>
            <a:ext cx="2540000" cy="368300"/>
          </a:xfrm>
          <a:prstGeom prst="rect">
            <a:avLst/>
          </a:prstGeom>
          <a:noFill/>
        </p:spPr>
        <p:txBody>
          <a:bodyPr wrap="square" rtlCol="0" anchor="t">
            <a:spAutoFit/>
          </a:bodyPr>
          <a:p>
            <a:r>
              <a:rPr lang="zh-CN" altLang="en-US"/>
              <a:t>D2D Sharing Gain：</a:t>
            </a:r>
            <a:endParaRPr lang="zh-CN" altLang="en-US"/>
          </a:p>
        </p:txBody>
      </p:sp>
      <p:pic>
        <p:nvPicPr>
          <p:cNvPr id="4" name="图片 3"/>
          <p:cNvPicPr>
            <a:picLocks noChangeAspect="1"/>
          </p:cNvPicPr>
          <p:nvPr/>
        </p:nvPicPr>
        <p:blipFill>
          <a:blip r:embed="rId1"/>
          <a:stretch>
            <a:fillRect/>
          </a:stretch>
        </p:blipFill>
        <p:spPr>
          <a:xfrm>
            <a:off x="1144270" y="1820545"/>
            <a:ext cx="5026660" cy="640080"/>
          </a:xfrm>
          <a:prstGeom prst="rect">
            <a:avLst/>
          </a:prstGeom>
        </p:spPr>
      </p:pic>
      <p:sp>
        <p:nvSpPr>
          <p:cNvPr id="5" name="文本框 4"/>
          <p:cNvSpPr txBox="1"/>
          <p:nvPr/>
        </p:nvSpPr>
        <p:spPr>
          <a:xfrm>
            <a:off x="1092200" y="2683510"/>
            <a:ext cx="2540000" cy="368300"/>
          </a:xfrm>
          <a:prstGeom prst="rect">
            <a:avLst/>
          </a:prstGeom>
          <a:noFill/>
        </p:spPr>
        <p:txBody>
          <a:bodyPr wrap="square" rtlCol="0" anchor="t">
            <a:spAutoFit/>
          </a:bodyPr>
          <a:p>
            <a:r>
              <a:rPr lang="zh-CN" altLang="en-US"/>
              <a:t> Content Fetch Gain</a:t>
            </a:r>
            <a:r>
              <a:rPr lang="en-US" altLang="zh-CN"/>
              <a:t>:</a:t>
            </a:r>
            <a:endParaRPr lang="en-US" altLang="zh-CN"/>
          </a:p>
        </p:txBody>
      </p:sp>
      <p:pic>
        <p:nvPicPr>
          <p:cNvPr id="6" name="图片 5"/>
          <p:cNvPicPr>
            <a:picLocks noChangeAspect="1"/>
          </p:cNvPicPr>
          <p:nvPr/>
        </p:nvPicPr>
        <p:blipFill>
          <a:blip r:embed="rId2"/>
          <a:stretch>
            <a:fillRect/>
          </a:stretch>
        </p:blipFill>
        <p:spPr>
          <a:xfrm>
            <a:off x="1123315" y="3051810"/>
            <a:ext cx="5271770" cy="1776095"/>
          </a:xfrm>
          <a:prstGeom prst="rect">
            <a:avLst/>
          </a:prstGeom>
        </p:spPr>
      </p:pic>
      <p:pic>
        <p:nvPicPr>
          <p:cNvPr id="7" name="图片 6"/>
          <p:cNvPicPr>
            <a:picLocks noChangeAspect="1"/>
          </p:cNvPicPr>
          <p:nvPr/>
        </p:nvPicPr>
        <p:blipFill>
          <a:blip r:embed="rId3"/>
          <a:stretch>
            <a:fillRect/>
          </a:stretch>
        </p:blipFill>
        <p:spPr>
          <a:xfrm>
            <a:off x="6899910" y="1434465"/>
            <a:ext cx="4756150" cy="3823335"/>
          </a:xfrm>
          <a:prstGeom prst="rect">
            <a:avLst/>
          </a:prstGeom>
        </p:spPr>
      </p:pic>
      <p:sp>
        <p:nvSpPr>
          <p:cNvPr id="8" name="文本框 7"/>
          <p:cNvSpPr txBox="1"/>
          <p:nvPr/>
        </p:nvSpPr>
        <p:spPr>
          <a:xfrm>
            <a:off x="1123315" y="5020945"/>
            <a:ext cx="2540000" cy="368300"/>
          </a:xfrm>
          <a:prstGeom prst="rect">
            <a:avLst/>
          </a:prstGeom>
          <a:noFill/>
        </p:spPr>
        <p:txBody>
          <a:bodyPr wrap="square" rtlCol="0" anchor="t">
            <a:spAutoFit/>
          </a:bodyPr>
          <a:p>
            <a:r>
              <a:rPr lang="zh-CN" altLang="en-US"/>
              <a:t> </a:t>
            </a:r>
            <a:r>
              <a:rPr lang="en-US" altLang="zh-CN"/>
              <a:t>system reward</a:t>
            </a:r>
            <a:r>
              <a:rPr lang="en-US" altLang="zh-CN"/>
              <a:t>:</a:t>
            </a:r>
            <a:endParaRPr lang="en-US" altLang="zh-CN"/>
          </a:p>
        </p:txBody>
      </p:sp>
      <p:pic>
        <p:nvPicPr>
          <p:cNvPr id="9" name="图片 8"/>
          <p:cNvPicPr>
            <a:picLocks noChangeAspect="1"/>
          </p:cNvPicPr>
          <p:nvPr/>
        </p:nvPicPr>
        <p:blipFill>
          <a:blip r:embed="rId4"/>
          <a:stretch>
            <a:fillRect/>
          </a:stretch>
        </p:blipFill>
        <p:spPr>
          <a:xfrm>
            <a:off x="1092200" y="5557520"/>
            <a:ext cx="5675630" cy="48895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t>系统模型</a:t>
            </a:r>
            <a:r>
              <a:rPr lang="en-US" altLang="zh-CN" sz="2800"/>
              <a:t>:</a:t>
            </a:r>
            <a:endParaRPr lang="en-US" altLang="zh-CN" sz="2800"/>
          </a:p>
        </p:txBody>
      </p:sp>
      <p:sp>
        <p:nvSpPr>
          <p:cNvPr id="11" name="文本框 10"/>
          <p:cNvSpPr txBox="1"/>
          <p:nvPr/>
        </p:nvSpPr>
        <p:spPr>
          <a:xfrm>
            <a:off x="734695" y="886460"/>
            <a:ext cx="7280275" cy="368300"/>
          </a:xfrm>
          <a:prstGeom prst="rect">
            <a:avLst/>
          </a:prstGeom>
          <a:noFill/>
        </p:spPr>
        <p:txBody>
          <a:bodyPr wrap="square" rtlCol="0">
            <a:spAutoFit/>
          </a:bodyPr>
          <a:p>
            <a:pPr marL="285750" indent="-285750">
              <a:buFont typeface="Arial" panose="020B0604020202020204" pitchFamily="34" charset="0"/>
              <a:buChar char="•"/>
            </a:pPr>
            <a:r>
              <a:rPr lang="zh-CN"/>
              <a:t>价值函数</a:t>
            </a:r>
            <a:endParaRPr lang="zh-CN"/>
          </a:p>
        </p:txBody>
      </p:sp>
      <p:sp>
        <p:nvSpPr>
          <p:cNvPr id="3" name="文本框 2"/>
          <p:cNvSpPr txBox="1"/>
          <p:nvPr/>
        </p:nvSpPr>
        <p:spPr>
          <a:xfrm>
            <a:off x="1188085" y="1367790"/>
            <a:ext cx="8936990" cy="368300"/>
          </a:xfrm>
          <a:prstGeom prst="rect">
            <a:avLst/>
          </a:prstGeom>
          <a:noFill/>
        </p:spPr>
        <p:txBody>
          <a:bodyPr wrap="square" rtlCol="0" anchor="t">
            <a:spAutoFit/>
          </a:bodyPr>
          <a:p>
            <a:r>
              <a:rPr lang="zh-CN" altLang="en-US"/>
              <a:t>UEs的目标是找到一个最优的策略来优化预期的长期奖励，公式如下：</a:t>
            </a:r>
            <a:endParaRPr lang="en-US" altLang="zh-CN"/>
          </a:p>
        </p:txBody>
      </p:sp>
      <p:pic>
        <p:nvPicPr>
          <p:cNvPr id="4" name="图片 3"/>
          <p:cNvPicPr>
            <a:picLocks noChangeAspect="1"/>
          </p:cNvPicPr>
          <p:nvPr/>
        </p:nvPicPr>
        <p:blipFill>
          <a:blip r:embed="rId1"/>
          <a:stretch>
            <a:fillRect/>
          </a:stretch>
        </p:blipFill>
        <p:spPr>
          <a:xfrm>
            <a:off x="1334770" y="1868170"/>
            <a:ext cx="4259580" cy="791845"/>
          </a:xfrm>
          <a:prstGeom prst="rect">
            <a:avLst/>
          </a:prstGeom>
        </p:spPr>
      </p:pic>
      <p:sp>
        <p:nvSpPr>
          <p:cNvPr id="5" name="文本框 4"/>
          <p:cNvSpPr txBox="1"/>
          <p:nvPr/>
        </p:nvSpPr>
        <p:spPr>
          <a:xfrm>
            <a:off x="1188085" y="2905125"/>
            <a:ext cx="4128770" cy="368300"/>
          </a:xfrm>
          <a:prstGeom prst="rect">
            <a:avLst/>
          </a:prstGeom>
          <a:noFill/>
        </p:spPr>
        <p:txBody>
          <a:bodyPr wrap="square" rtlCol="0" anchor="t">
            <a:spAutoFit/>
          </a:bodyPr>
          <a:p>
            <a:r>
              <a:rPr lang="zh-CN" altLang="en-US"/>
              <a:t> 根据贝尔曼方程，上式也可表示如下：</a:t>
            </a:r>
            <a:endParaRPr lang="zh-CN" altLang="en-US"/>
          </a:p>
        </p:txBody>
      </p:sp>
      <p:pic>
        <p:nvPicPr>
          <p:cNvPr id="6" name="图片 5"/>
          <p:cNvPicPr>
            <a:picLocks noChangeAspect="1"/>
          </p:cNvPicPr>
          <p:nvPr/>
        </p:nvPicPr>
        <p:blipFill>
          <a:blip r:embed="rId2"/>
          <a:stretch>
            <a:fillRect/>
          </a:stretch>
        </p:blipFill>
        <p:spPr>
          <a:xfrm>
            <a:off x="1487170" y="3382010"/>
            <a:ext cx="5131435" cy="711835"/>
          </a:xfrm>
          <a:prstGeom prst="rect">
            <a:avLst/>
          </a:prstGeom>
        </p:spPr>
      </p:pic>
      <p:sp>
        <p:nvSpPr>
          <p:cNvPr id="7" name="文本框 6"/>
          <p:cNvSpPr txBox="1"/>
          <p:nvPr/>
        </p:nvSpPr>
        <p:spPr>
          <a:xfrm>
            <a:off x="1256030" y="4196080"/>
            <a:ext cx="9537065" cy="368300"/>
          </a:xfrm>
          <a:prstGeom prst="rect">
            <a:avLst/>
          </a:prstGeom>
          <a:noFill/>
        </p:spPr>
        <p:txBody>
          <a:bodyPr wrap="square" rtlCol="0" anchor="t">
            <a:spAutoFit/>
          </a:bodyPr>
          <a:p>
            <a:r>
              <a:rPr lang="zh-CN" altLang="en-US"/>
              <a:t>在联合节点选择和内容缓存替换方面，</a:t>
            </a:r>
            <a:r>
              <a:rPr lang="zh-CN" altLang="en-US">
                <a:sym typeface="+mn-ea"/>
              </a:rPr>
              <a:t>D2D辅助异构边缘缓存问题</a:t>
            </a:r>
            <a:r>
              <a:rPr lang="zh-CN" altLang="en-US"/>
              <a:t>可被公式化如下</a:t>
            </a:r>
            <a:r>
              <a:rPr lang="en-US" altLang="zh-CN"/>
              <a:t>:</a:t>
            </a:r>
            <a:endParaRPr lang="en-US" altLang="zh-CN"/>
          </a:p>
        </p:txBody>
      </p:sp>
      <p:pic>
        <p:nvPicPr>
          <p:cNvPr id="8" name="图片 7"/>
          <p:cNvPicPr>
            <a:picLocks noChangeAspect="1"/>
          </p:cNvPicPr>
          <p:nvPr/>
        </p:nvPicPr>
        <p:blipFill>
          <a:blip r:embed="rId3"/>
          <a:stretch>
            <a:fillRect/>
          </a:stretch>
        </p:blipFill>
        <p:spPr>
          <a:xfrm>
            <a:off x="1256030" y="4753610"/>
            <a:ext cx="3850005" cy="1431925"/>
          </a:xfrm>
          <a:prstGeom prst="rect">
            <a:avLst/>
          </a:prstGeom>
        </p:spPr>
      </p:pic>
      <p:sp>
        <p:nvSpPr>
          <p:cNvPr id="9" name="右箭头 8"/>
          <p:cNvSpPr/>
          <p:nvPr/>
        </p:nvSpPr>
        <p:spPr>
          <a:xfrm>
            <a:off x="5316855" y="5309870"/>
            <a:ext cx="661670" cy="443865"/>
          </a:xfrm>
          <a:prstGeom prst="rightArrow">
            <a:avLst/>
          </a:prstGeom>
          <a:solidFill>
            <a:schemeClr val="tx1">
              <a:lumMod val="50000"/>
              <a:lumOff val="50000"/>
            </a:schemeClr>
          </a:solidFill>
          <a:ln>
            <a:solidFill>
              <a:srgbClr val="BEB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24270" y="5108575"/>
            <a:ext cx="4345305" cy="645160"/>
          </a:xfrm>
          <a:prstGeom prst="rect">
            <a:avLst/>
          </a:prstGeom>
          <a:noFill/>
        </p:spPr>
        <p:txBody>
          <a:bodyPr wrap="square" rtlCol="0" anchor="t">
            <a:spAutoFit/>
          </a:bodyPr>
          <a:p>
            <a:r>
              <a:rPr lang="zh-CN"/>
              <a:t>该问题为一个</a:t>
            </a:r>
            <a:r>
              <a:rPr lang="zh-CN" altLang="en-US">
                <a:sym typeface="+mn-ea"/>
              </a:rPr>
              <a:t>长期混合整数线性规划(LT-MILP)问题，是一个</a:t>
            </a:r>
            <a:r>
              <a:rPr lang="en-US" altLang="zh-CN">
                <a:sym typeface="+mn-ea"/>
              </a:rPr>
              <a:t>NP-hard</a:t>
            </a:r>
            <a:r>
              <a:rPr lang="zh-CN" altLang="en-US">
                <a:sym typeface="+mn-ea"/>
              </a:rPr>
              <a:t>问题。</a:t>
            </a:r>
            <a:endParaRPr lang="zh-CN" altLang="en-US">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357505" y="285750"/>
            <a:ext cx="3194685" cy="521970"/>
          </a:xfrm>
          <a:prstGeom prst="rect">
            <a:avLst/>
          </a:prstGeom>
          <a:noFill/>
        </p:spPr>
        <p:txBody>
          <a:bodyPr wrap="square" rtlCol="0">
            <a:spAutoFit/>
          </a:bodyPr>
          <a:p>
            <a:r>
              <a:rPr lang="zh-CN" altLang="en-US" sz="2800">
                <a:sym typeface="+mn-ea"/>
              </a:rPr>
              <a:t>AWFDRL框架设计</a:t>
            </a:r>
            <a:endParaRPr lang="en-US" altLang="zh-CN" sz="2800"/>
          </a:p>
        </p:txBody>
      </p:sp>
      <p:sp>
        <p:nvSpPr>
          <p:cNvPr id="11" name="文本框 10"/>
          <p:cNvSpPr txBox="1"/>
          <p:nvPr/>
        </p:nvSpPr>
        <p:spPr>
          <a:xfrm>
            <a:off x="699770" y="934720"/>
            <a:ext cx="7280275" cy="368300"/>
          </a:xfrm>
          <a:prstGeom prst="rect">
            <a:avLst/>
          </a:prstGeom>
          <a:noFill/>
        </p:spPr>
        <p:txBody>
          <a:bodyPr wrap="square" rtlCol="0">
            <a:spAutoFit/>
          </a:bodyPr>
          <a:p>
            <a:pPr marL="285750" indent="-285750">
              <a:buFont typeface="Arial" panose="020B0604020202020204" pitchFamily="34" charset="0"/>
              <a:buChar char="•"/>
            </a:pPr>
            <a:r>
              <a:rPr lang="zh-CN"/>
              <a:t>在所提出的AWFDRL框架中，第i轮训练的整个过程如图所示。</a:t>
            </a:r>
            <a:endParaRPr lang="zh-CN"/>
          </a:p>
        </p:txBody>
      </p:sp>
      <p:pic>
        <p:nvPicPr>
          <p:cNvPr id="4" name="图片 3"/>
          <p:cNvPicPr>
            <a:picLocks noChangeAspect="1"/>
          </p:cNvPicPr>
          <p:nvPr/>
        </p:nvPicPr>
        <p:blipFill>
          <a:blip r:embed="rId1"/>
          <a:srcRect t="2929"/>
          <a:stretch>
            <a:fillRect/>
          </a:stretch>
        </p:blipFill>
        <p:spPr>
          <a:xfrm>
            <a:off x="900430" y="1429385"/>
            <a:ext cx="8038465" cy="4530725"/>
          </a:xfrm>
          <a:prstGeom prst="rect">
            <a:avLst/>
          </a:prstGeom>
        </p:spPr>
      </p:pic>
      <p:sp>
        <p:nvSpPr>
          <p:cNvPr id="5" name="文本框 4"/>
          <p:cNvSpPr txBox="1"/>
          <p:nvPr/>
        </p:nvSpPr>
        <p:spPr>
          <a:xfrm>
            <a:off x="9037320" y="1487805"/>
            <a:ext cx="2858770" cy="3857625"/>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en-US" altLang="zh-CN"/>
              <a:t>UE</a:t>
            </a:r>
            <a:r>
              <a:rPr lang="zh-CN" altLang="en-US"/>
              <a:t>发送状态信息；</a:t>
            </a:r>
            <a:endParaRPr lang="zh-CN" altLang="en-US"/>
          </a:p>
          <a:p>
            <a:pPr marL="285750" indent="-285750" fontAlgn="auto">
              <a:lnSpc>
                <a:spcPct val="120000"/>
              </a:lnSpc>
              <a:buFont typeface="Arial" panose="020B0604020202020204" pitchFamily="34" charset="0"/>
              <a:buChar char="•"/>
            </a:pPr>
            <a:r>
              <a:rPr lang="en-US" altLang="zh-CN"/>
              <a:t>BS</a:t>
            </a:r>
            <a:r>
              <a:rPr lang="zh-CN" altLang="en-US"/>
              <a:t>发送上一轮的模型参数给</a:t>
            </a:r>
            <a:r>
              <a:rPr lang="en-US" altLang="zh-CN"/>
              <a:t>UE</a:t>
            </a:r>
            <a:r>
              <a:rPr lang="zh-CN" altLang="en-US"/>
              <a:t>；</a:t>
            </a:r>
            <a:endParaRPr lang="zh-CN" altLang="en-US"/>
          </a:p>
          <a:p>
            <a:pPr marL="285750" indent="-285750">
              <a:buFont typeface="Arial" panose="020B0604020202020204" pitchFamily="34" charset="0"/>
              <a:buChar char="•"/>
            </a:pPr>
            <a:r>
              <a:rPr lang="zh-CN" altLang="en-US"/>
              <a:t>在本地DQN模型训练阶段，本地模型收到全局模型参数      ，用本地数据训练得到</a:t>
            </a:r>
            <a:endParaRPr lang="zh-CN" altLang="en-US"/>
          </a:p>
          <a:p>
            <a:pPr marL="285750" indent="-285750">
              <a:buFont typeface="Arial" panose="020B0604020202020204" pitchFamily="34" charset="0"/>
              <a:buChar char="•"/>
            </a:pPr>
            <a:r>
              <a:rPr lang="zh-CN" altLang="en-US"/>
              <a:t>聚合阶段，每个</a:t>
            </a:r>
            <a:r>
              <a:rPr lang="en-US" altLang="zh-CN"/>
              <a:t>UE</a:t>
            </a:r>
            <a:r>
              <a:rPr lang="zh-CN" altLang="en-US"/>
              <a:t>收集其训练评价指标，并将它们和     一起发送给</a:t>
            </a:r>
            <a:r>
              <a:rPr lang="en-US" altLang="zh-CN"/>
              <a:t>BS</a:t>
            </a:r>
            <a:r>
              <a:rPr lang="zh-CN" altLang="en-US"/>
              <a:t>，计算每个代理基于训练评估指标的聚合权重。（</a:t>
            </a:r>
            <a:r>
              <a:rPr lang="en-US" altLang="zh-CN"/>
              <a:t>Attention)</a:t>
            </a:r>
            <a:endParaRPr lang="en-US" altLang="zh-CN"/>
          </a:p>
        </p:txBody>
      </p:sp>
      <p:pic>
        <p:nvPicPr>
          <p:cNvPr id="6" name="图片 5"/>
          <p:cNvPicPr>
            <a:picLocks noChangeAspect="1"/>
          </p:cNvPicPr>
          <p:nvPr/>
        </p:nvPicPr>
        <p:blipFill>
          <a:blip r:embed="rId2"/>
          <a:stretch>
            <a:fillRect/>
          </a:stretch>
        </p:blipFill>
        <p:spPr>
          <a:xfrm>
            <a:off x="10400030" y="3077845"/>
            <a:ext cx="304800" cy="266700"/>
          </a:xfrm>
          <a:prstGeom prst="rect">
            <a:avLst/>
          </a:prstGeom>
        </p:spPr>
      </p:pic>
      <p:pic>
        <p:nvPicPr>
          <p:cNvPr id="7" name="图片 6"/>
          <p:cNvPicPr>
            <a:picLocks noChangeAspect="1"/>
          </p:cNvPicPr>
          <p:nvPr/>
        </p:nvPicPr>
        <p:blipFill>
          <a:blip r:embed="rId3"/>
          <a:stretch>
            <a:fillRect/>
          </a:stretch>
        </p:blipFill>
        <p:spPr>
          <a:xfrm>
            <a:off x="10817225" y="3344545"/>
            <a:ext cx="251460" cy="243840"/>
          </a:xfrm>
          <a:prstGeom prst="rect">
            <a:avLst/>
          </a:prstGeom>
        </p:spPr>
      </p:pic>
      <p:pic>
        <p:nvPicPr>
          <p:cNvPr id="8" name="图片 7"/>
          <p:cNvPicPr>
            <a:picLocks noChangeAspect="1"/>
          </p:cNvPicPr>
          <p:nvPr/>
        </p:nvPicPr>
        <p:blipFill>
          <a:blip r:embed="rId3"/>
          <a:stretch>
            <a:fillRect/>
          </a:stretch>
        </p:blipFill>
        <p:spPr>
          <a:xfrm>
            <a:off x="10148570" y="4185920"/>
            <a:ext cx="251460" cy="24384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1927</Words>
  <Application>WPS 演示</Application>
  <PresentationFormat>宽屏</PresentationFormat>
  <Paragraphs>126</Paragraphs>
  <Slides>17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Wingdings</vt:lpstr>
      <vt:lpstr>Arial Unicode MS</vt:lpstr>
      <vt:lpstr>Calibri</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qzuser</cp:lastModifiedBy>
  <cp:revision>160</cp:revision>
  <dcterms:created xsi:type="dcterms:W3CDTF">2019-06-19T02:08:00Z</dcterms:created>
  <dcterms:modified xsi:type="dcterms:W3CDTF">2021-09-23T06:30:49Z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EFAB53CF701B443C858E0631D3288269</vt:lpwstr>
  </property>
</Properties>
</file>