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44" autoAdjust="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22360-A94C-4E13-980B-E5A21495149D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3AAF9855-C0C6-4BBE-96B2-41BF28495AE5}">
      <dgm:prSet phldrT="[Text]"/>
      <dgm:spPr/>
      <dgm:t>
        <a:bodyPr/>
        <a:lstStyle/>
        <a:p>
          <a:r>
            <a:rPr lang="en-US" dirty="0"/>
            <a:t>Download data</a:t>
          </a:r>
        </a:p>
      </dgm:t>
    </dgm:pt>
    <dgm:pt modelId="{851F782F-46A3-4882-A747-989385341E50}" type="parTrans" cxnId="{64F434A4-4ACF-49F0-9B36-835B7C781F13}">
      <dgm:prSet/>
      <dgm:spPr/>
      <dgm:t>
        <a:bodyPr/>
        <a:lstStyle/>
        <a:p>
          <a:endParaRPr lang="en-US"/>
        </a:p>
      </dgm:t>
    </dgm:pt>
    <dgm:pt modelId="{EA7C2CAB-18B2-4852-8B2D-800026BECA62}" type="sibTrans" cxnId="{64F434A4-4ACF-49F0-9B36-835B7C781F13}">
      <dgm:prSet/>
      <dgm:spPr/>
      <dgm:t>
        <a:bodyPr/>
        <a:lstStyle/>
        <a:p>
          <a:endParaRPr lang="en-US"/>
        </a:p>
      </dgm:t>
    </dgm:pt>
    <dgm:pt modelId="{468FB8FA-E9EA-4174-9EA3-1AA4A549ACED}">
      <dgm:prSet phldrT="[Text]"/>
      <dgm:spPr/>
      <dgm:t>
        <a:bodyPr/>
        <a:lstStyle/>
        <a:p>
          <a:r>
            <a:rPr lang="en-US" dirty="0"/>
            <a:t>Quality control &amp; trimming</a:t>
          </a:r>
        </a:p>
      </dgm:t>
    </dgm:pt>
    <dgm:pt modelId="{62F7B03B-6873-476B-83BA-650B767102B0}" type="parTrans" cxnId="{33FDF7E7-4633-4B87-9D93-85744BC0D0C3}">
      <dgm:prSet/>
      <dgm:spPr/>
      <dgm:t>
        <a:bodyPr/>
        <a:lstStyle/>
        <a:p>
          <a:endParaRPr lang="en-US"/>
        </a:p>
      </dgm:t>
    </dgm:pt>
    <dgm:pt modelId="{B698D913-4D01-4C4B-A740-37526D255A62}" type="sibTrans" cxnId="{33FDF7E7-4633-4B87-9D93-85744BC0D0C3}">
      <dgm:prSet/>
      <dgm:spPr/>
      <dgm:t>
        <a:bodyPr/>
        <a:lstStyle/>
        <a:p>
          <a:endParaRPr lang="en-US"/>
        </a:p>
      </dgm:t>
    </dgm:pt>
    <dgm:pt modelId="{BB538B81-8C33-4B82-BBAD-E04F141117C2}">
      <dgm:prSet phldrT="[Text]"/>
      <dgm:spPr/>
      <dgm:t>
        <a:bodyPr/>
        <a:lstStyle/>
        <a:p>
          <a:r>
            <a:rPr lang="en-US" dirty="0"/>
            <a:t>Alignment to reference genome</a:t>
          </a:r>
        </a:p>
      </dgm:t>
    </dgm:pt>
    <dgm:pt modelId="{A283E144-05A1-43BA-BF98-268E421DD587}" type="parTrans" cxnId="{6C9B6535-B926-4D9E-935F-F2F0492F44C0}">
      <dgm:prSet/>
      <dgm:spPr/>
      <dgm:t>
        <a:bodyPr/>
        <a:lstStyle/>
        <a:p>
          <a:endParaRPr lang="en-US"/>
        </a:p>
      </dgm:t>
    </dgm:pt>
    <dgm:pt modelId="{177FBB30-E49E-473D-860D-DC0AAA678271}" type="sibTrans" cxnId="{6C9B6535-B926-4D9E-935F-F2F0492F44C0}">
      <dgm:prSet/>
      <dgm:spPr/>
      <dgm:t>
        <a:bodyPr/>
        <a:lstStyle/>
        <a:p>
          <a:endParaRPr lang="en-US"/>
        </a:p>
      </dgm:t>
    </dgm:pt>
    <dgm:pt modelId="{CC453747-6419-4907-8111-1FC9C6A4B4E9}">
      <dgm:prSet phldrT="[Text]"/>
      <dgm:spPr/>
      <dgm:t>
        <a:bodyPr/>
        <a:lstStyle/>
        <a:p>
          <a:r>
            <a:rPr lang="en-US" dirty="0"/>
            <a:t>Gene expression quantification</a:t>
          </a:r>
        </a:p>
      </dgm:t>
    </dgm:pt>
    <dgm:pt modelId="{CD316036-ECEE-4D67-BD4C-6416274A25F2}" type="parTrans" cxnId="{FAB65BF5-5636-4F37-97E6-038137FAFDFF}">
      <dgm:prSet/>
      <dgm:spPr/>
      <dgm:t>
        <a:bodyPr/>
        <a:lstStyle/>
        <a:p>
          <a:endParaRPr lang="en-US"/>
        </a:p>
      </dgm:t>
    </dgm:pt>
    <dgm:pt modelId="{18FE3C61-5BF1-41A1-BD75-256A3CA11877}" type="sibTrans" cxnId="{FAB65BF5-5636-4F37-97E6-038137FAFDFF}">
      <dgm:prSet/>
      <dgm:spPr/>
      <dgm:t>
        <a:bodyPr/>
        <a:lstStyle/>
        <a:p>
          <a:endParaRPr lang="en-US"/>
        </a:p>
      </dgm:t>
    </dgm:pt>
    <dgm:pt modelId="{C6B38A52-123E-4698-BDF3-6ED73AC2ADAB}">
      <dgm:prSet phldrT="[Text]"/>
      <dgm:spPr/>
      <dgm:t>
        <a:bodyPr/>
        <a:lstStyle/>
        <a:p>
          <a:r>
            <a:rPr lang="en-US" dirty="0"/>
            <a:t>Gene expression analysis</a:t>
          </a:r>
        </a:p>
      </dgm:t>
    </dgm:pt>
    <dgm:pt modelId="{49BA4EEA-1D00-4DEF-8797-43848E7183EA}" type="parTrans" cxnId="{A14150D1-F442-48EB-BA7C-5C987AA00494}">
      <dgm:prSet/>
      <dgm:spPr/>
      <dgm:t>
        <a:bodyPr/>
        <a:lstStyle/>
        <a:p>
          <a:endParaRPr lang="en-US"/>
        </a:p>
      </dgm:t>
    </dgm:pt>
    <dgm:pt modelId="{41DC96EC-6ED8-453D-9875-DC70AE9AD65A}" type="sibTrans" cxnId="{A14150D1-F442-48EB-BA7C-5C987AA00494}">
      <dgm:prSet/>
      <dgm:spPr/>
      <dgm:t>
        <a:bodyPr/>
        <a:lstStyle/>
        <a:p>
          <a:endParaRPr lang="en-US"/>
        </a:p>
      </dgm:t>
    </dgm:pt>
    <dgm:pt modelId="{A0244C14-9865-45AB-BA68-5793B098A7B6}" type="pres">
      <dgm:prSet presAssocID="{D0622360-A94C-4E13-980B-E5A21495149D}" presName="Name0" presStyleCnt="0">
        <dgm:presLayoutVars>
          <dgm:dir/>
          <dgm:resizeHandles val="exact"/>
        </dgm:presLayoutVars>
      </dgm:prSet>
      <dgm:spPr/>
    </dgm:pt>
    <dgm:pt modelId="{0AAA3473-09CF-4FE4-B4E2-6C92CACFAA0F}" type="pres">
      <dgm:prSet presAssocID="{3AAF9855-C0C6-4BBE-96B2-41BF28495AE5}" presName="node" presStyleLbl="node1" presStyleIdx="0" presStyleCnt="5">
        <dgm:presLayoutVars>
          <dgm:bulletEnabled val="1"/>
        </dgm:presLayoutVars>
      </dgm:prSet>
      <dgm:spPr/>
    </dgm:pt>
    <dgm:pt modelId="{2B09195C-9D12-42F7-AE6B-78011384EC6B}" type="pres">
      <dgm:prSet presAssocID="{EA7C2CAB-18B2-4852-8B2D-800026BECA62}" presName="sibTrans" presStyleLbl="sibTrans2D1" presStyleIdx="0" presStyleCnt="4"/>
      <dgm:spPr/>
    </dgm:pt>
    <dgm:pt modelId="{FE6B83BD-34A4-469F-A135-546CB68BA5EE}" type="pres">
      <dgm:prSet presAssocID="{EA7C2CAB-18B2-4852-8B2D-800026BECA62}" presName="connectorText" presStyleLbl="sibTrans2D1" presStyleIdx="0" presStyleCnt="4"/>
      <dgm:spPr/>
    </dgm:pt>
    <dgm:pt modelId="{4A12586B-D93A-4281-BA5C-6DFEFBCEE062}" type="pres">
      <dgm:prSet presAssocID="{468FB8FA-E9EA-4174-9EA3-1AA4A549ACED}" presName="node" presStyleLbl="node1" presStyleIdx="1" presStyleCnt="5">
        <dgm:presLayoutVars>
          <dgm:bulletEnabled val="1"/>
        </dgm:presLayoutVars>
      </dgm:prSet>
      <dgm:spPr/>
    </dgm:pt>
    <dgm:pt modelId="{64FDFC16-245A-435F-9962-14C0FFEC1537}" type="pres">
      <dgm:prSet presAssocID="{B698D913-4D01-4C4B-A740-37526D255A62}" presName="sibTrans" presStyleLbl="sibTrans2D1" presStyleIdx="1" presStyleCnt="4"/>
      <dgm:spPr/>
    </dgm:pt>
    <dgm:pt modelId="{67C7D5D4-85C8-459A-BE42-48CC46E553C1}" type="pres">
      <dgm:prSet presAssocID="{B698D913-4D01-4C4B-A740-37526D255A62}" presName="connectorText" presStyleLbl="sibTrans2D1" presStyleIdx="1" presStyleCnt="4"/>
      <dgm:spPr/>
    </dgm:pt>
    <dgm:pt modelId="{CF847DF9-19E8-4407-84E2-FD859B1BE3FF}" type="pres">
      <dgm:prSet presAssocID="{BB538B81-8C33-4B82-BBAD-E04F141117C2}" presName="node" presStyleLbl="node1" presStyleIdx="2" presStyleCnt="5">
        <dgm:presLayoutVars>
          <dgm:bulletEnabled val="1"/>
        </dgm:presLayoutVars>
      </dgm:prSet>
      <dgm:spPr/>
    </dgm:pt>
    <dgm:pt modelId="{41621A47-7558-4D94-9637-0831CD609987}" type="pres">
      <dgm:prSet presAssocID="{177FBB30-E49E-473D-860D-DC0AAA678271}" presName="sibTrans" presStyleLbl="sibTrans2D1" presStyleIdx="2" presStyleCnt="4"/>
      <dgm:spPr/>
    </dgm:pt>
    <dgm:pt modelId="{1C079120-3441-49B8-8B66-D9FA0FF98DA4}" type="pres">
      <dgm:prSet presAssocID="{177FBB30-E49E-473D-860D-DC0AAA678271}" presName="connectorText" presStyleLbl="sibTrans2D1" presStyleIdx="2" presStyleCnt="4"/>
      <dgm:spPr/>
    </dgm:pt>
    <dgm:pt modelId="{53DC6890-47D1-4232-A796-C59458D2C9DF}" type="pres">
      <dgm:prSet presAssocID="{CC453747-6419-4907-8111-1FC9C6A4B4E9}" presName="node" presStyleLbl="node1" presStyleIdx="3" presStyleCnt="5">
        <dgm:presLayoutVars>
          <dgm:bulletEnabled val="1"/>
        </dgm:presLayoutVars>
      </dgm:prSet>
      <dgm:spPr/>
    </dgm:pt>
    <dgm:pt modelId="{244B3061-E1D7-49B7-92F0-78E90F10E36A}" type="pres">
      <dgm:prSet presAssocID="{18FE3C61-5BF1-41A1-BD75-256A3CA11877}" presName="sibTrans" presStyleLbl="sibTrans2D1" presStyleIdx="3" presStyleCnt="4"/>
      <dgm:spPr/>
    </dgm:pt>
    <dgm:pt modelId="{D3605F9F-78F2-4119-8449-0B1227CA4AAE}" type="pres">
      <dgm:prSet presAssocID="{18FE3C61-5BF1-41A1-BD75-256A3CA11877}" presName="connectorText" presStyleLbl="sibTrans2D1" presStyleIdx="3" presStyleCnt="4"/>
      <dgm:spPr/>
    </dgm:pt>
    <dgm:pt modelId="{88F57A4A-9F20-4DE2-9F08-DF292C33E01D}" type="pres">
      <dgm:prSet presAssocID="{C6B38A52-123E-4698-BDF3-6ED73AC2ADAB}" presName="node" presStyleLbl="node1" presStyleIdx="4" presStyleCnt="5" custScaleX="101214" custScaleY="105421">
        <dgm:presLayoutVars>
          <dgm:bulletEnabled val="1"/>
        </dgm:presLayoutVars>
      </dgm:prSet>
      <dgm:spPr/>
    </dgm:pt>
  </dgm:ptLst>
  <dgm:cxnLst>
    <dgm:cxn modelId="{208C0E0F-E0AB-40AD-9A2B-67C69C8FE671}" type="presOf" srcId="{18FE3C61-5BF1-41A1-BD75-256A3CA11877}" destId="{D3605F9F-78F2-4119-8449-0B1227CA4AAE}" srcOrd="1" destOrd="0" presId="urn:microsoft.com/office/officeart/2005/8/layout/process1"/>
    <dgm:cxn modelId="{C4FC2F1C-9C50-4B4C-B3B4-E1937247862D}" type="presOf" srcId="{468FB8FA-E9EA-4174-9EA3-1AA4A549ACED}" destId="{4A12586B-D93A-4281-BA5C-6DFEFBCEE062}" srcOrd="0" destOrd="0" presId="urn:microsoft.com/office/officeart/2005/8/layout/process1"/>
    <dgm:cxn modelId="{36DB9223-5AA4-4E1B-BC76-BB182148A4DD}" type="presOf" srcId="{BB538B81-8C33-4B82-BBAD-E04F141117C2}" destId="{CF847DF9-19E8-4407-84E2-FD859B1BE3FF}" srcOrd="0" destOrd="0" presId="urn:microsoft.com/office/officeart/2005/8/layout/process1"/>
    <dgm:cxn modelId="{6C9B6535-B926-4D9E-935F-F2F0492F44C0}" srcId="{D0622360-A94C-4E13-980B-E5A21495149D}" destId="{BB538B81-8C33-4B82-BBAD-E04F141117C2}" srcOrd="2" destOrd="0" parTransId="{A283E144-05A1-43BA-BF98-268E421DD587}" sibTransId="{177FBB30-E49E-473D-860D-DC0AAA678271}"/>
    <dgm:cxn modelId="{DCCD1C92-6A72-488A-92E7-C8AD740F437F}" type="presOf" srcId="{D0622360-A94C-4E13-980B-E5A21495149D}" destId="{A0244C14-9865-45AB-BA68-5793B098A7B6}" srcOrd="0" destOrd="0" presId="urn:microsoft.com/office/officeart/2005/8/layout/process1"/>
    <dgm:cxn modelId="{CBDC969D-B1CF-4F89-8DB9-058790F8A5CF}" type="presOf" srcId="{CC453747-6419-4907-8111-1FC9C6A4B4E9}" destId="{53DC6890-47D1-4232-A796-C59458D2C9DF}" srcOrd="0" destOrd="0" presId="urn:microsoft.com/office/officeart/2005/8/layout/process1"/>
    <dgm:cxn modelId="{235FB99D-1DD4-4F24-B058-958D6ECD2E37}" type="presOf" srcId="{18FE3C61-5BF1-41A1-BD75-256A3CA11877}" destId="{244B3061-E1D7-49B7-92F0-78E90F10E36A}" srcOrd="0" destOrd="0" presId="urn:microsoft.com/office/officeart/2005/8/layout/process1"/>
    <dgm:cxn modelId="{64F434A4-4ACF-49F0-9B36-835B7C781F13}" srcId="{D0622360-A94C-4E13-980B-E5A21495149D}" destId="{3AAF9855-C0C6-4BBE-96B2-41BF28495AE5}" srcOrd="0" destOrd="0" parTransId="{851F782F-46A3-4882-A747-989385341E50}" sibTransId="{EA7C2CAB-18B2-4852-8B2D-800026BECA62}"/>
    <dgm:cxn modelId="{98D1BAC2-A447-4631-B31B-AD7A24C99DF7}" type="presOf" srcId="{177FBB30-E49E-473D-860D-DC0AAA678271}" destId="{41621A47-7558-4D94-9637-0831CD609987}" srcOrd="0" destOrd="0" presId="urn:microsoft.com/office/officeart/2005/8/layout/process1"/>
    <dgm:cxn modelId="{D90F65C4-DA2C-44CE-ACF2-EB5800FC0F80}" type="presOf" srcId="{B698D913-4D01-4C4B-A740-37526D255A62}" destId="{67C7D5D4-85C8-459A-BE42-48CC46E553C1}" srcOrd="1" destOrd="0" presId="urn:microsoft.com/office/officeart/2005/8/layout/process1"/>
    <dgm:cxn modelId="{A14150D1-F442-48EB-BA7C-5C987AA00494}" srcId="{D0622360-A94C-4E13-980B-E5A21495149D}" destId="{C6B38A52-123E-4698-BDF3-6ED73AC2ADAB}" srcOrd="4" destOrd="0" parTransId="{49BA4EEA-1D00-4DEF-8797-43848E7183EA}" sibTransId="{41DC96EC-6ED8-453D-9875-DC70AE9AD65A}"/>
    <dgm:cxn modelId="{3F1BA5D4-260F-4E2B-8AB7-CE8A7A4D226E}" type="presOf" srcId="{EA7C2CAB-18B2-4852-8B2D-800026BECA62}" destId="{FE6B83BD-34A4-469F-A135-546CB68BA5EE}" srcOrd="1" destOrd="0" presId="urn:microsoft.com/office/officeart/2005/8/layout/process1"/>
    <dgm:cxn modelId="{74C402DF-EED8-40D3-91D7-08E9D1DC2977}" type="presOf" srcId="{EA7C2CAB-18B2-4852-8B2D-800026BECA62}" destId="{2B09195C-9D12-42F7-AE6B-78011384EC6B}" srcOrd="0" destOrd="0" presId="urn:microsoft.com/office/officeart/2005/8/layout/process1"/>
    <dgm:cxn modelId="{DBA0D2E6-691C-40BA-85D6-B7ADE6CE11A6}" type="presOf" srcId="{C6B38A52-123E-4698-BDF3-6ED73AC2ADAB}" destId="{88F57A4A-9F20-4DE2-9F08-DF292C33E01D}" srcOrd="0" destOrd="0" presId="urn:microsoft.com/office/officeart/2005/8/layout/process1"/>
    <dgm:cxn modelId="{33FDF7E7-4633-4B87-9D93-85744BC0D0C3}" srcId="{D0622360-A94C-4E13-980B-E5A21495149D}" destId="{468FB8FA-E9EA-4174-9EA3-1AA4A549ACED}" srcOrd="1" destOrd="0" parTransId="{62F7B03B-6873-476B-83BA-650B767102B0}" sibTransId="{B698D913-4D01-4C4B-A740-37526D255A62}"/>
    <dgm:cxn modelId="{B19EBCE8-4577-4092-ACED-A74C0FA9F041}" type="presOf" srcId="{B698D913-4D01-4C4B-A740-37526D255A62}" destId="{64FDFC16-245A-435F-9962-14C0FFEC1537}" srcOrd="0" destOrd="0" presId="urn:microsoft.com/office/officeart/2005/8/layout/process1"/>
    <dgm:cxn modelId="{693AFBEF-FEE9-4E8D-B24F-BD3CCE26C5C7}" type="presOf" srcId="{177FBB30-E49E-473D-860D-DC0AAA678271}" destId="{1C079120-3441-49B8-8B66-D9FA0FF98DA4}" srcOrd="1" destOrd="0" presId="urn:microsoft.com/office/officeart/2005/8/layout/process1"/>
    <dgm:cxn modelId="{FEFFDFF0-D03E-48E3-B8EF-7FBDC27A87AC}" type="presOf" srcId="{3AAF9855-C0C6-4BBE-96B2-41BF28495AE5}" destId="{0AAA3473-09CF-4FE4-B4E2-6C92CACFAA0F}" srcOrd="0" destOrd="0" presId="urn:microsoft.com/office/officeart/2005/8/layout/process1"/>
    <dgm:cxn modelId="{FAB65BF5-5636-4F37-97E6-038137FAFDFF}" srcId="{D0622360-A94C-4E13-980B-E5A21495149D}" destId="{CC453747-6419-4907-8111-1FC9C6A4B4E9}" srcOrd="3" destOrd="0" parTransId="{CD316036-ECEE-4D67-BD4C-6416274A25F2}" sibTransId="{18FE3C61-5BF1-41A1-BD75-256A3CA11877}"/>
    <dgm:cxn modelId="{06AA59BA-E228-498F-95F5-793A96887417}" type="presParOf" srcId="{A0244C14-9865-45AB-BA68-5793B098A7B6}" destId="{0AAA3473-09CF-4FE4-B4E2-6C92CACFAA0F}" srcOrd="0" destOrd="0" presId="urn:microsoft.com/office/officeart/2005/8/layout/process1"/>
    <dgm:cxn modelId="{78C8AE81-F630-4102-A172-1DA25F1941C0}" type="presParOf" srcId="{A0244C14-9865-45AB-BA68-5793B098A7B6}" destId="{2B09195C-9D12-42F7-AE6B-78011384EC6B}" srcOrd="1" destOrd="0" presId="urn:microsoft.com/office/officeart/2005/8/layout/process1"/>
    <dgm:cxn modelId="{6AD7A3C6-1FE3-4081-8155-21E3F962C253}" type="presParOf" srcId="{2B09195C-9D12-42F7-AE6B-78011384EC6B}" destId="{FE6B83BD-34A4-469F-A135-546CB68BA5EE}" srcOrd="0" destOrd="0" presId="urn:microsoft.com/office/officeart/2005/8/layout/process1"/>
    <dgm:cxn modelId="{8E46156D-FE17-47A6-878A-B2A990C3EE86}" type="presParOf" srcId="{A0244C14-9865-45AB-BA68-5793B098A7B6}" destId="{4A12586B-D93A-4281-BA5C-6DFEFBCEE062}" srcOrd="2" destOrd="0" presId="urn:microsoft.com/office/officeart/2005/8/layout/process1"/>
    <dgm:cxn modelId="{0EC0D012-30DB-4BC9-BC6A-A39F9FE14957}" type="presParOf" srcId="{A0244C14-9865-45AB-BA68-5793B098A7B6}" destId="{64FDFC16-245A-435F-9962-14C0FFEC1537}" srcOrd="3" destOrd="0" presId="urn:microsoft.com/office/officeart/2005/8/layout/process1"/>
    <dgm:cxn modelId="{35960353-199F-40EE-B5B3-8C961DB3E78A}" type="presParOf" srcId="{64FDFC16-245A-435F-9962-14C0FFEC1537}" destId="{67C7D5D4-85C8-459A-BE42-48CC46E553C1}" srcOrd="0" destOrd="0" presId="urn:microsoft.com/office/officeart/2005/8/layout/process1"/>
    <dgm:cxn modelId="{9F371433-22D5-4E3E-914C-38B4CF2635F6}" type="presParOf" srcId="{A0244C14-9865-45AB-BA68-5793B098A7B6}" destId="{CF847DF9-19E8-4407-84E2-FD859B1BE3FF}" srcOrd="4" destOrd="0" presId="urn:microsoft.com/office/officeart/2005/8/layout/process1"/>
    <dgm:cxn modelId="{F4F236D1-D42C-4317-886B-D4CEFFE8335F}" type="presParOf" srcId="{A0244C14-9865-45AB-BA68-5793B098A7B6}" destId="{41621A47-7558-4D94-9637-0831CD609987}" srcOrd="5" destOrd="0" presId="urn:microsoft.com/office/officeart/2005/8/layout/process1"/>
    <dgm:cxn modelId="{3A7EB513-1B97-4ED1-AD02-384B0E4BBD55}" type="presParOf" srcId="{41621A47-7558-4D94-9637-0831CD609987}" destId="{1C079120-3441-49B8-8B66-D9FA0FF98DA4}" srcOrd="0" destOrd="0" presId="urn:microsoft.com/office/officeart/2005/8/layout/process1"/>
    <dgm:cxn modelId="{3758ADE8-96FD-4BE2-9788-679DEB577F25}" type="presParOf" srcId="{A0244C14-9865-45AB-BA68-5793B098A7B6}" destId="{53DC6890-47D1-4232-A796-C59458D2C9DF}" srcOrd="6" destOrd="0" presId="urn:microsoft.com/office/officeart/2005/8/layout/process1"/>
    <dgm:cxn modelId="{0CB16469-4EA7-47D5-9DC5-0B44E25BD15A}" type="presParOf" srcId="{A0244C14-9865-45AB-BA68-5793B098A7B6}" destId="{244B3061-E1D7-49B7-92F0-78E90F10E36A}" srcOrd="7" destOrd="0" presId="urn:microsoft.com/office/officeart/2005/8/layout/process1"/>
    <dgm:cxn modelId="{1CD3F909-E0F4-4FD1-8AF4-9AEB7475FB4B}" type="presParOf" srcId="{244B3061-E1D7-49B7-92F0-78E90F10E36A}" destId="{D3605F9F-78F2-4119-8449-0B1227CA4AAE}" srcOrd="0" destOrd="0" presId="urn:microsoft.com/office/officeart/2005/8/layout/process1"/>
    <dgm:cxn modelId="{E0231CA9-4F0A-4C43-8C49-B0817B0FC1D4}" type="presParOf" srcId="{A0244C14-9865-45AB-BA68-5793B098A7B6}" destId="{88F57A4A-9F20-4DE2-9F08-DF292C33E01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A3473-09CF-4FE4-B4E2-6C92CACFAA0F}">
      <dsp:nvSpPr>
        <dsp:cNvPr id="0" name=""/>
        <dsp:cNvSpPr/>
      </dsp:nvSpPr>
      <dsp:spPr>
        <a:xfrm>
          <a:off x="4386" y="1056356"/>
          <a:ext cx="1760003" cy="1056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data</a:t>
          </a:r>
        </a:p>
      </dsp:txBody>
      <dsp:txXfrm>
        <a:off x="35315" y="1087285"/>
        <a:ext cx="1698145" cy="994143"/>
      </dsp:txXfrm>
    </dsp:sp>
    <dsp:sp modelId="{2B09195C-9D12-42F7-AE6B-78011384EC6B}">
      <dsp:nvSpPr>
        <dsp:cNvPr id="0" name=""/>
        <dsp:cNvSpPr/>
      </dsp:nvSpPr>
      <dsp:spPr>
        <a:xfrm>
          <a:off x="1940389" y="1366116"/>
          <a:ext cx="373120" cy="43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40389" y="1453412"/>
        <a:ext cx="261184" cy="261888"/>
      </dsp:txXfrm>
    </dsp:sp>
    <dsp:sp modelId="{4A12586B-D93A-4281-BA5C-6DFEFBCEE062}">
      <dsp:nvSpPr>
        <dsp:cNvPr id="0" name=""/>
        <dsp:cNvSpPr/>
      </dsp:nvSpPr>
      <dsp:spPr>
        <a:xfrm>
          <a:off x="2468390" y="1056356"/>
          <a:ext cx="1760003" cy="1056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Quality control &amp; trimming</a:t>
          </a:r>
        </a:p>
      </dsp:txBody>
      <dsp:txXfrm>
        <a:off x="2499319" y="1087285"/>
        <a:ext cx="1698145" cy="994143"/>
      </dsp:txXfrm>
    </dsp:sp>
    <dsp:sp modelId="{64FDFC16-245A-435F-9962-14C0FFEC1537}">
      <dsp:nvSpPr>
        <dsp:cNvPr id="0" name=""/>
        <dsp:cNvSpPr/>
      </dsp:nvSpPr>
      <dsp:spPr>
        <a:xfrm>
          <a:off x="4404393" y="1366116"/>
          <a:ext cx="373120" cy="43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404393" y="1453412"/>
        <a:ext cx="261184" cy="261888"/>
      </dsp:txXfrm>
    </dsp:sp>
    <dsp:sp modelId="{CF847DF9-19E8-4407-84E2-FD859B1BE3FF}">
      <dsp:nvSpPr>
        <dsp:cNvPr id="0" name=""/>
        <dsp:cNvSpPr/>
      </dsp:nvSpPr>
      <dsp:spPr>
        <a:xfrm>
          <a:off x="4932394" y="1056356"/>
          <a:ext cx="1760003" cy="1056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Alignment to reference genome</a:t>
          </a:r>
        </a:p>
      </dsp:txBody>
      <dsp:txXfrm>
        <a:off x="4963323" y="1087285"/>
        <a:ext cx="1698145" cy="994143"/>
      </dsp:txXfrm>
    </dsp:sp>
    <dsp:sp modelId="{41621A47-7558-4D94-9637-0831CD609987}">
      <dsp:nvSpPr>
        <dsp:cNvPr id="0" name=""/>
        <dsp:cNvSpPr/>
      </dsp:nvSpPr>
      <dsp:spPr>
        <a:xfrm>
          <a:off x="6868398" y="1366116"/>
          <a:ext cx="373120" cy="43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68398" y="1453412"/>
        <a:ext cx="261184" cy="261888"/>
      </dsp:txXfrm>
    </dsp:sp>
    <dsp:sp modelId="{53DC6890-47D1-4232-A796-C59458D2C9DF}">
      <dsp:nvSpPr>
        <dsp:cNvPr id="0" name=""/>
        <dsp:cNvSpPr/>
      </dsp:nvSpPr>
      <dsp:spPr>
        <a:xfrm>
          <a:off x="7396399" y="1056356"/>
          <a:ext cx="1760003" cy="1056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 expression quantification</a:t>
          </a:r>
        </a:p>
      </dsp:txBody>
      <dsp:txXfrm>
        <a:off x="7427328" y="1087285"/>
        <a:ext cx="1698145" cy="994143"/>
      </dsp:txXfrm>
    </dsp:sp>
    <dsp:sp modelId="{244B3061-E1D7-49B7-92F0-78E90F10E36A}">
      <dsp:nvSpPr>
        <dsp:cNvPr id="0" name=""/>
        <dsp:cNvSpPr/>
      </dsp:nvSpPr>
      <dsp:spPr>
        <a:xfrm>
          <a:off x="9332402" y="1366116"/>
          <a:ext cx="373120" cy="43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332402" y="1453412"/>
        <a:ext cx="261184" cy="261888"/>
      </dsp:txXfrm>
    </dsp:sp>
    <dsp:sp modelId="{88F57A4A-9F20-4DE2-9F08-DF292C33E01D}">
      <dsp:nvSpPr>
        <dsp:cNvPr id="0" name=""/>
        <dsp:cNvSpPr/>
      </dsp:nvSpPr>
      <dsp:spPr>
        <a:xfrm>
          <a:off x="9860403" y="1027733"/>
          <a:ext cx="1781369" cy="1113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 expression analysis</a:t>
          </a:r>
        </a:p>
      </dsp:txBody>
      <dsp:txXfrm>
        <a:off x="9893009" y="1060339"/>
        <a:ext cx="1716157" cy="1048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A8BB-FA2B-471A-9F30-70AD4558E11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07FD-FC29-4DAE-83D6-2573041E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MTC is the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07FD-FC29-4DAE-83D6-2573041EA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published in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07FD-FC29-4DAE-83D6-2573041EA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Spontaneously immortalized non-tumorigenic breast cell line, a control cell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07FD-FC29-4DAE-83D6-2573041EA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Longer read length leads to more splicing?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07FD-FC29-4DAE-83D6-2573041EA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07FD-FC29-4DAE-83D6-2573041EA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8183-C06C-A622-C2B2-00045F95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A6CA-9426-0518-049E-F7AF8925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1C7E-73E6-B0F0-0A90-440A88F8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337-2B9A-8E30-A745-59027FB2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196A-012B-B99E-FE70-231310E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909A-8514-C20D-D6A3-03E94E80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491A-1992-06A5-51ED-58D72EED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793-FCB2-3BBD-1EC5-0519FF3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5C82-0F1C-1A4E-763B-E42E1244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E527-4FB1-72BF-B46A-1EE64D68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6650-19A0-60BD-9991-2503C29D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F4A9-8938-99AA-0237-D4D59C41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F94-DD0E-B18A-7CF5-07C67E4B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6A53-D225-84F4-B179-7CB5ACC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5B5B-3DE7-0D26-29AB-540DFBE5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0D3D-BF90-5ACA-DEEA-C3E666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9EB8-EF48-1440-74CC-7A3551E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7E12-A579-B66F-798E-B4CBE0E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AF44-82C8-9794-E3B4-8560F2D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0EF6-420C-A16D-21AC-455735E5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A61C-D03C-D6D2-7C18-A25F691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7707-EBA4-801C-3CF5-17FFE182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2059-F5A5-7AE1-C085-6E47618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76C2-1ACC-B06D-6DD5-5141DF7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8470-5A0C-300F-6006-B91FE29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274B-2C03-00A4-9440-6B394BF6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ED12-E7CB-030B-0EE4-02EFF7E1D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DC99-5576-C596-79F1-704D75513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D829-DF44-491B-7E49-E547E85F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74BF-53A8-BE60-3FA3-14C8ADF2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B246-544D-4B4D-A2E9-64E289D4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DF48-0EF3-0B77-CFC5-B43246A9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4ADC-60C8-F02F-2953-47A0A2E1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6379-59E6-D26E-D2C1-07DC75EC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7045D-18EE-0B75-044D-1A9E5319A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6A6D9-0319-E076-549C-ED7E59FD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3C50E-874D-AF91-900A-746B5CAA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96603-4CAE-AB69-8661-4B757A07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D21F-6C3F-D968-6C90-3540EA3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29D0-4D87-3DAA-93FC-246FB1EF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F2202-2FCC-B356-FDE8-026CF46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7212A-0347-AA6A-222A-833B6946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A33BE-DBE7-B9A4-B4F6-0423738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D148-1585-8BC8-2347-37938609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C859C-1547-CBAA-0BD3-BB5D642E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0AC7-72B6-5126-BE75-12D11E6C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2A84-8344-3D38-E369-45C2D719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B6ED-4E7F-ABB8-B7A0-A9D49424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70CB3-A514-0199-564E-41C8A1CB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10C0-5060-3455-2B00-F8111DE5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6F42-F16F-1506-A927-0A3DEB85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ADF6-9570-9732-FA31-EC168FE6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E3A-3EE7-83B2-ACF5-DFF9F835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A975C-E9CA-6B93-5784-87C7D60FA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A03A-F707-15CF-E8C2-5AC5BF10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D195-5A2A-FB06-756A-FDC7EC90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E5B3-194F-E19A-E96A-E3682B7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41488-F1E4-73AC-3C7B-DD865CA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88A05-8231-C192-61BF-8C6C0DA0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A660-5A74-1CF5-0DD7-F7B8F2660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8E10-B5C5-9C95-269D-FC0244474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955E-1302-4321-ACB9-EF915B9049E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E4DF-7C40-9A6B-05AE-BB8FCF5A6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F5E7-E137-75B4-16F3-36A0C3AD2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C44E-DEEA-4134-A349-9D23C389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1122-8209-7E78-420E-D6EF77AF6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Different Techniques in METTL3 Knockdown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F87B3-6663-1A55-3E7D-C25CAD525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Wenyi Shao</a:t>
            </a:r>
          </a:p>
        </p:txBody>
      </p:sp>
    </p:spTree>
    <p:extLst>
      <p:ext uri="{BB962C8B-B14F-4D97-AF65-F5344CB8AC3E}">
        <p14:creationId xmlns:p14="http://schemas.microsoft.com/office/powerpoint/2010/main" val="108248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58AC-79B2-4D19-8549-3C97DF3B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METTL3 expression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E53D3-E499-3E3A-BB86-55A7A8411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6"/>
          <a:stretch/>
        </p:blipFill>
        <p:spPr>
          <a:xfrm>
            <a:off x="1771225" y="2107314"/>
            <a:ext cx="2422103" cy="265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4850-E8E4-9DFD-5C8E-F87E42C0E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"/>
          <a:stretch/>
        </p:blipFill>
        <p:spPr>
          <a:xfrm>
            <a:off x="4404852" y="1533526"/>
            <a:ext cx="7610692" cy="495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573E-0EEA-69E2-38B5-496205AA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6" y="5094356"/>
            <a:ext cx="2534004" cy="1238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6DDB-8AF5-8C64-2DB3-7FE9E481EB0E}"/>
              </a:ext>
            </a:extLst>
          </p:cNvPr>
          <p:cNvSpPr txBox="1"/>
          <p:nvPr/>
        </p:nvSpPr>
        <p:spPr>
          <a:xfrm>
            <a:off x="390099" y="3125045"/>
            <a:ext cx="13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CRISPR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5B4A-9733-6D97-4B3C-A41710B39DFA}"/>
              </a:ext>
            </a:extLst>
          </p:cNvPr>
          <p:cNvSpPr txBox="1"/>
          <p:nvPr/>
        </p:nvSpPr>
        <p:spPr>
          <a:xfrm>
            <a:off x="390100" y="5482734"/>
            <a:ext cx="13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siRNA</a:t>
            </a:r>
          </a:p>
        </p:txBody>
      </p:sp>
    </p:spTree>
    <p:extLst>
      <p:ext uri="{BB962C8B-B14F-4D97-AF65-F5344CB8AC3E}">
        <p14:creationId xmlns:p14="http://schemas.microsoft.com/office/powerpoint/2010/main" val="238891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4F99D-F5AC-28E2-E014-442950ED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89" y="327496"/>
            <a:ext cx="8921555" cy="6448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18FD8-BF55-2344-3D04-27391A04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9" y="2766218"/>
            <a:ext cx="2171700" cy="1325563"/>
          </a:xfrm>
        </p:spPr>
        <p:txBody>
          <a:bodyPr/>
          <a:lstStyle/>
          <a:p>
            <a:r>
              <a:rPr lang="en-US" dirty="0"/>
              <a:t>Results:</a:t>
            </a:r>
            <a:br>
              <a:rPr lang="en-US" dirty="0"/>
            </a:br>
            <a:r>
              <a:rPr lang="en-US" dirty="0"/>
              <a:t>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E4D84-53D3-C427-64CC-418D37BEB7FB}"/>
              </a:ext>
            </a:extLst>
          </p:cNvPr>
          <p:cNvSpPr txBox="1"/>
          <p:nvPr/>
        </p:nvSpPr>
        <p:spPr>
          <a:xfrm>
            <a:off x="5731260" y="17575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CRISPR_CTRL vs. CRISPR_KD</a:t>
            </a:r>
          </a:p>
        </p:txBody>
      </p:sp>
    </p:spTree>
    <p:extLst>
      <p:ext uri="{BB962C8B-B14F-4D97-AF65-F5344CB8AC3E}">
        <p14:creationId xmlns:p14="http://schemas.microsoft.com/office/powerpoint/2010/main" val="277203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A3ED89-9F0C-1B21-AB7C-30DC68F3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0590"/>
            <a:ext cx="9051045" cy="6541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18FD8-BF55-2344-3D04-27391A04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41575"/>
            <a:ext cx="2171700" cy="1325563"/>
          </a:xfrm>
        </p:spPr>
        <p:txBody>
          <a:bodyPr/>
          <a:lstStyle/>
          <a:p>
            <a:r>
              <a:rPr lang="en-US" dirty="0"/>
              <a:t>Results:</a:t>
            </a:r>
            <a:br>
              <a:rPr lang="en-US" dirty="0"/>
            </a:br>
            <a:r>
              <a:rPr lang="en-US" dirty="0"/>
              <a:t>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E4D84-53D3-C427-64CC-418D37BEB7FB}"/>
              </a:ext>
            </a:extLst>
          </p:cNvPr>
          <p:cNvSpPr txBox="1"/>
          <p:nvPr/>
        </p:nvSpPr>
        <p:spPr>
          <a:xfrm>
            <a:off x="5619750" y="23124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CRISPR_CTRL vs. </a:t>
            </a:r>
            <a:r>
              <a:rPr lang="en-US" sz="2400" dirty="0" err="1"/>
              <a:t>siRNA_CTRL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9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AC76-0C6F-916D-3F2C-342A3A6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D598-7F36-37FD-4B14-8B25A7D9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METTL3 knockdown, CRISPR-Cas9 leads to larger difference in gene expression in cells compared to siRNA</a:t>
            </a:r>
          </a:p>
          <a:p>
            <a:r>
              <a:rPr lang="en-US" dirty="0"/>
              <a:t>There are differences in gene expression even for the same cell line</a:t>
            </a:r>
          </a:p>
        </p:txBody>
      </p:sp>
    </p:spTree>
    <p:extLst>
      <p:ext uri="{BB962C8B-B14F-4D97-AF65-F5344CB8AC3E}">
        <p14:creationId xmlns:p14="http://schemas.microsoft.com/office/powerpoint/2010/main" val="19951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30E7-9410-4A29-6803-51758DE1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781F-DD82-EFF9-6326-556CB025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1878628"/>
          </a:xfrm>
        </p:spPr>
        <p:txBody>
          <a:bodyPr>
            <a:normAutofit/>
          </a:bodyPr>
          <a:lstStyle/>
          <a:p>
            <a:r>
              <a:rPr lang="en-US" sz="2600" dirty="0"/>
              <a:t>N6-methyladenosine (m</a:t>
            </a:r>
            <a:r>
              <a:rPr lang="en-US" sz="2600" baseline="30000" dirty="0"/>
              <a:t>6</a:t>
            </a:r>
            <a:r>
              <a:rPr lang="en-US" sz="2600" dirty="0"/>
              <a:t>A) is the most abundant mRNA modification</a:t>
            </a:r>
          </a:p>
          <a:p>
            <a:r>
              <a:rPr lang="en-US" sz="2600" dirty="0"/>
              <a:t>METTL3 protein: a subunit in the writer of m</a:t>
            </a:r>
            <a:r>
              <a:rPr lang="en-US" sz="2600" baseline="30000" dirty="0"/>
              <a:t>6</a:t>
            </a:r>
            <a:r>
              <a:rPr lang="en-US" sz="2600" dirty="0"/>
              <a:t>A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94BDD8A5-8CE4-65E6-B0B2-8219709C2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" b="68530"/>
          <a:stretch/>
        </p:blipFill>
        <p:spPr bwMode="auto">
          <a:xfrm>
            <a:off x="1619250" y="3304700"/>
            <a:ext cx="94011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30F221-5C8D-8872-4A80-160000A6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10" y="538956"/>
            <a:ext cx="403041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3D551-2BD3-D0DF-5036-21D3CCD3C1AA}"/>
              </a:ext>
            </a:extLst>
          </p:cNvPr>
          <p:cNvSpPr txBox="1"/>
          <p:nvPr/>
        </p:nvSpPr>
        <p:spPr>
          <a:xfrm>
            <a:off x="4338735" y="6319044"/>
            <a:ext cx="78532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https://jhoonline.biomedcentral.com/articles/10.1186/s13045-020-00951-w</a:t>
            </a:r>
          </a:p>
          <a:p>
            <a:pPr algn="r"/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https://www.ncbi.nlm.nih.gov/pmc/articles/PMC5109923/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66D01D-B73B-9E77-E7A6-091563897A81}"/>
              </a:ext>
            </a:extLst>
          </p:cNvPr>
          <p:cNvSpPr/>
          <p:nvPr/>
        </p:nvSpPr>
        <p:spPr>
          <a:xfrm>
            <a:off x="5122507" y="3410338"/>
            <a:ext cx="877077" cy="410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973178-5622-5F9B-4CA0-9467E2DCBD76}"/>
              </a:ext>
            </a:extLst>
          </p:cNvPr>
          <p:cNvSpPr/>
          <p:nvPr/>
        </p:nvSpPr>
        <p:spPr>
          <a:xfrm>
            <a:off x="8111414" y="905069"/>
            <a:ext cx="780660" cy="3279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30E7-9410-4A29-6803-51758DE1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781F-DD82-EFF9-6326-556CB025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2086770"/>
            <a:ext cx="6829425" cy="3278220"/>
          </a:xfrm>
        </p:spPr>
        <p:txBody>
          <a:bodyPr>
            <a:normAutofit/>
          </a:bodyPr>
          <a:lstStyle/>
          <a:p>
            <a:r>
              <a:rPr lang="en-US" sz="2600" dirty="0"/>
              <a:t>RNA modifications decide RNA fate</a:t>
            </a:r>
          </a:p>
          <a:p>
            <a:r>
              <a:rPr lang="en-US" sz="2600" dirty="0"/>
              <a:t>METTL3 often relates to cancer progression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Effects of METTL3 knockdown on cancer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A1B9A-B9D7-AE64-2E4B-50A864D6D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8" r="10027"/>
          <a:stretch/>
        </p:blipFill>
        <p:spPr>
          <a:xfrm>
            <a:off x="6943726" y="1423988"/>
            <a:ext cx="5086350" cy="4850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13009-64AB-32D9-06FF-1B0ADC5AF465}"/>
              </a:ext>
            </a:extLst>
          </p:cNvPr>
          <p:cNvSpPr txBox="1"/>
          <p:nvPr/>
        </p:nvSpPr>
        <p:spPr>
          <a:xfrm>
            <a:off x="6096000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https://jhoonline.biomedcentral.com/articles/10.1186/s13045-020-00951-w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BC15D-B756-07BF-634C-E88C398FB9C0}"/>
              </a:ext>
            </a:extLst>
          </p:cNvPr>
          <p:cNvSpPr txBox="1"/>
          <p:nvPr/>
        </p:nvSpPr>
        <p:spPr>
          <a:xfrm>
            <a:off x="8459755" y="1010515"/>
            <a:ext cx="224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</a:t>
            </a:r>
            <a:r>
              <a:rPr lang="en-US" sz="2400" baseline="30000" dirty="0"/>
              <a:t>6</a:t>
            </a:r>
            <a:r>
              <a:rPr lang="en-US" sz="2400" dirty="0"/>
              <a:t>A reader</a:t>
            </a:r>
          </a:p>
        </p:txBody>
      </p:sp>
    </p:spTree>
    <p:extLst>
      <p:ext uri="{BB962C8B-B14F-4D97-AF65-F5344CB8AC3E}">
        <p14:creationId xmlns:p14="http://schemas.microsoft.com/office/powerpoint/2010/main" val="263800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E1DC-7483-0468-ADF7-F25D8AC0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F8AE-4601-F6FD-D41D-294325AE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08" y="1787902"/>
            <a:ext cx="10791825" cy="840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different METTL3 knockdown techniques change overall gene expression in cells?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46B7-A337-C4A3-0306-AE870432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92" y="3027427"/>
            <a:ext cx="9907383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4DE1C-9DDC-ABE2-59FD-1D7FB0A6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92" y="4729058"/>
            <a:ext cx="8897592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E07E0-B06E-0440-1063-2E6165859B2B}"/>
              </a:ext>
            </a:extLst>
          </p:cNvPr>
          <p:cNvSpPr txBox="1"/>
          <p:nvPr/>
        </p:nvSpPr>
        <p:spPr>
          <a:xfrm>
            <a:off x="561975" y="3565401"/>
            <a:ext cx="109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ED6CB-9D60-2DF3-FC27-EF8FE819C3D0}"/>
              </a:ext>
            </a:extLst>
          </p:cNvPr>
          <p:cNvSpPr txBox="1"/>
          <p:nvPr/>
        </p:nvSpPr>
        <p:spPr>
          <a:xfrm>
            <a:off x="561975" y="5076765"/>
            <a:ext cx="109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2</a:t>
            </a:r>
          </a:p>
        </p:txBody>
      </p:sp>
    </p:spTree>
    <p:extLst>
      <p:ext uri="{BB962C8B-B14F-4D97-AF65-F5344CB8AC3E}">
        <p14:creationId xmlns:p14="http://schemas.microsoft.com/office/powerpoint/2010/main" val="405384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C18-0311-A0A0-C739-4F2D400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differences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910AD1-A999-5C69-896E-EA661F06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20989"/>
              </p:ext>
            </p:extLst>
          </p:nvPr>
        </p:nvGraphicFramePr>
        <p:xfrm>
          <a:off x="879151" y="1690688"/>
          <a:ext cx="10700139" cy="398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606">
                  <a:extLst>
                    <a:ext uri="{9D8B030D-6E8A-4147-A177-3AD203B41FA5}">
                      <a16:colId xmlns:a16="http://schemas.microsoft.com/office/drawing/2014/main" val="769813526"/>
                    </a:ext>
                  </a:extLst>
                </a:gridCol>
                <a:gridCol w="3737643">
                  <a:extLst>
                    <a:ext uri="{9D8B030D-6E8A-4147-A177-3AD203B41FA5}">
                      <a16:colId xmlns:a16="http://schemas.microsoft.com/office/drawing/2014/main" val="1768577252"/>
                    </a:ext>
                  </a:extLst>
                </a:gridCol>
                <a:gridCol w="3806890">
                  <a:extLst>
                    <a:ext uri="{9D8B030D-6E8A-4147-A177-3AD203B41FA5}">
                      <a16:colId xmlns:a16="http://schemas.microsoft.com/office/drawing/2014/main" val="442379765"/>
                    </a:ext>
                  </a:extLst>
                </a:gridCol>
              </a:tblGrid>
              <a:tr h="413207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Paper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Paper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74663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/>
                        <a:t>Knockdown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CRISPR-Cas9 knockdown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siRNA knockdown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18580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/>
                        <a:t>Breast cancer cell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MCF10-A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MCF10-A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59565"/>
                  </a:ext>
                </a:extLst>
              </a:tr>
              <a:tr h="528132">
                <a:tc>
                  <a:txBody>
                    <a:bodyPr/>
                    <a:lstStyle/>
                    <a:p>
                      <a:r>
                        <a:rPr lang="en-US" sz="2200" dirty="0"/>
                        <a:t>Cell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Karmanos</a:t>
                      </a:r>
                      <a:r>
                        <a:rPr lang="en-US" sz="2200" dirty="0"/>
                        <a:t> Cancer Center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Sweden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3437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3 Control vs. 3 KD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Control vs. 4 KD (2 siRNA)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05219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 err="1"/>
                        <a:t>Strandedness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Stranded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Unstranded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05330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/>
                        <a:t>Library prep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Ribodepletion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PolyA</a:t>
                      </a:r>
                      <a:r>
                        <a:rPr lang="en-US" sz="2200" dirty="0"/>
                        <a:t> enrichment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82981"/>
                  </a:ext>
                </a:extLst>
              </a:tr>
              <a:tr h="473995">
                <a:tc>
                  <a:txBody>
                    <a:bodyPr/>
                    <a:lstStyle/>
                    <a:p>
                      <a:r>
                        <a:rPr lang="en-US" sz="2200" dirty="0"/>
                        <a:t>Sequencing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Illumina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NextSeq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2000 system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Illumina </a:t>
                      </a:r>
                      <a:r>
                        <a:rPr lang="en-US" sz="2200" dirty="0" err="1"/>
                        <a:t>HiSeq</a:t>
                      </a:r>
                      <a:r>
                        <a:rPr lang="en-US" sz="2200" dirty="0"/>
                        <a:t> 2500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5402"/>
                  </a:ext>
                </a:extLst>
              </a:tr>
              <a:tr h="413207">
                <a:tc>
                  <a:txBody>
                    <a:bodyPr/>
                    <a:lstStyle/>
                    <a:p>
                      <a:r>
                        <a:rPr lang="en-US" sz="2200" dirty="0"/>
                        <a:t>Read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 bp, paired-end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150 bp, paired-end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0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81B-F45A-9817-CB8D-F022F477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0CEA4-1F03-CF14-AD7B-7510B7E9E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92267"/>
              </p:ext>
            </p:extLst>
          </p:nvPr>
        </p:nvGraphicFramePr>
        <p:xfrm>
          <a:off x="343677" y="1711197"/>
          <a:ext cx="11646159" cy="316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1EEEBF-44B3-457C-AE97-E082E946E46F}"/>
              </a:ext>
            </a:extLst>
          </p:cNvPr>
          <p:cNvSpPr txBox="1"/>
          <p:nvPr/>
        </p:nvSpPr>
        <p:spPr>
          <a:xfrm>
            <a:off x="579273" y="3938901"/>
            <a:ext cx="14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NCBI</a:t>
            </a:r>
          </a:p>
          <a:p>
            <a:r>
              <a:rPr lang="en-US" dirty="0" err="1"/>
              <a:t>BioStudies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31A0C-EBCF-E018-869C-3FB3708DC033}"/>
              </a:ext>
            </a:extLst>
          </p:cNvPr>
          <p:cNvSpPr txBox="1"/>
          <p:nvPr/>
        </p:nvSpPr>
        <p:spPr>
          <a:xfrm>
            <a:off x="2999013" y="4002460"/>
            <a:ext cx="14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TrimGalore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F7A5A-292D-09B8-2DF2-B8AC5E6BE4F1}"/>
              </a:ext>
            </a:extLst>
          </p:cNvPr>
          <p:cNvSpPr txBox="1"/>
          <p:nvPr/>
        </p:nvSpPr>
        <p:spPr>
          <a:xfrm>
            <a:off x="5121718" y="3910127"/>
            <a:ext cx="227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</a:t>
            </a:r>
          </a:p>
          <a:p>
            <a:r>
              <a:rPr lang="en-US" dirty="0"/>
              <a:t>GRCh38 NCBI </a:t>
            </a:r>
            <a:r>
              <a:rPr lang="en-US" dirty="0" err="1"/>
              <a:t>RefSeq</a:t>
            </a:r>
            <a:endParaRPr lang="en-US" dirty="0"/>
          </a:p>
          <a:p>
            <a:r>
              <a:rPr lang="en-US" dirty="0" err="1"/>
              <a:t>QoRTs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22834-7E45-FC46-A453-4C744D17C159}"/>
              </a:ext>
            </a:extLst>
          </p:cNvPr>
          <p:cNvSpPr txBox="1"/>
          <p:nvPr/>
        </p:nvSpPr>
        <p:spPr>
          <a:xfrm>
            <a:off x="7865706" y="4002460"/>
            <a:ext cx="16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featureCounts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D2AF1-F0C2-E738-98BC-F86E96566E4A}"/>
              </a:ext>
            </a:extLst>
          </p:cNvPr>
          <p:cNvSpPr txBox="1"/>
          <p:nvPr/>
        </p:nvSpPr>
        <p:spPr>
          <a:xfrm>
            <a:off x="10229851" y="4002460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VST normalization</a:t>
            </a:r>
          </a:p>
          <a:p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GSE</a:t>
            </a:r>
          </a:p>
        </p:txBody>
      </p:sp>
    </p:spTree>
    <p:extLst>
      <p:ext uri="{BB962C8B-B14F-4D97-AF65-F5344CB8AC3E}">
        <p14:creationId xmlns:p14="http://schemas.microsoft.com/office/powerpoint/2010/main" val="69301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BDAA5-5F90-D123-0B44-965EDA7A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72" y="2888854"/>
            <a:ext cx="8053802" cy="414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F57F7-5134-57B2-25B6-9EF5BD7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84" y="706591"/>
            <a:ext cx="3986155" cy="67247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Results: QC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B2625-47BA-2B3E-FD08-32E61794D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06" b="10567"/>
          <a:stretch/>
        </p:blipFill>
        <p:spPr>
          <a:xfrm>
            <a:off x="4805279" y="493205"/>
            <a:ext cx="7187977" cy="2478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93EF-6D05-000C-F45B-F9C32678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84" y="2041066"/>
            <a:ext cx="4470466" cy="2588458"/>
          </a:xfrm>
        </p:spPr>
        <p:txBody>
          <a:bodyPr>
            <a:normAutofit/>
          </a:bodyPr>
          <a:lstStyle/>
          <a:p>
            <a:r>
              <a:rPr lang="en-US" sz="2400" dirty="0"/>
              <a:t>Similar </a:t>
            </a:r>
            <a:r>
              <a:rPr lang="en-US" sz="2400" dirty="0" err="1"/>
              <a:t>FastQC</a:t>
            </a:r>
            <a:r>
              <a:rPr lang="en-US" sz="2400" dirty="0"/>
              <a:t> results on raw reads: read quality, sequence counts, etc.</a:t>
            </a:r>
          </a:p>
          <a:p>
            <a:r>
              <a:rPr lang="en-US" sz="2400" dirty="0"/>
              <a:t>Similar alignment QC results: alignment locations, splice loci, STAR alignment scores, </a:t>
            </a:r>
            <a:r>
              <a:rPr lang="en-US" sz="2400" dirty="0" err="1"/>
              <a:t>featureCount</a:t>
            </a:r>
            <a:r>
              <a:rPr lang="en-US" sz="2400" dirty="0"/>
              <a:t> assignments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F803-7056-9A9D-AFF9-CAAD90191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34" r="12190" b="11929"/>
          <a:stretch/>
        </p:blipFill>
        <p:spPr>
          <a:xfrm>
            <a:off x="4947517" y="3735405"/>
            <a:ext cx="7045740" cy="2770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E6D2E-01F5-4E27-D9A6-C27E3245E1D2}"/>
              </a:ext>
            </a:extLst>
          </p:cNvPr>
          <p:cNvSpPr txBox="1"/>
          <p:nvPr/>
        </p:nvSpPr>
        <p:spPr>
          <a:xfrm>
            <a:off x="7910607" y="93095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Strandedness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08BDF-EC9B-2C49-D285-AF34D2EE1B4C}"/>
              </a:ext>
            </a:extLst>
          </p:cNvPr>
          <p:cNvSpPr txBox="1"/>
          <p:nvPr/>
        </p:nvSpPr>
        <p:spPr>
          <a:xfrm>
            <a:off x="7705725" y="3335295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Splice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D4FB2-DEA8-F094-4E43-613D93211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837" y="6493857"/>
            <a:ext cx="8559926" cy="3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2D88-B5C2-8FB4-8F4E-676870B3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EC960-4BBF-7905-4CD1-A76E38DE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375" y="1357313"/>
            <a:ext cx="7441299" cy="5307656"/>
          </a:xfrm>
        </p:spPr>
      </p:pic>
    </p:spTree>
    <p:extLst>
      <p:ext uri="{BB962C8B-B14F-4D97-AF65-F5344CB8AC3E}">
        <p14:creationId xmlns:p14="http://schemas.microsoft.com/office/powerpoint/2010/main" val="283506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2956-A0E3-E347-8320-33027527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3" y="2698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Results: DGE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10BBBB1-852C-96B0-3967-4879292C8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39460"/>
              </p:ext>
            </p:extLst>
          </p:nvPr>
        </p:nvGraphicFramePr>
        <p:xfrm>
          <a:off x="838201" y="1595438"/>
          <a:ext cx="10515597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200525">
                  <a:extLst>
                    <a:ext uri="{9D8B030D-6E8A-4147-A177-3AD203B41FA5}">
                      <a16:colId xmlns:a16="http://schemas.microsoft.com/office/drawing/2014/main" val="435878362"/>
                    </a:ext>
                  </a:extLst>
                </a:gridCol>
                <a:gridCol w="2971797">
                  <a:extLst>
                    <a:ext uri="{9D8B030D-6E8A-4147-A177-3AD203B41FA5}">
                      <a16:colId xmlns:a16="http://schemas.microsoft.com/office/drawing/2014/main" val="4009876094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1104056227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Significant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0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CRISPR_CTRL vs. CRISPR_KD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9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siRNA_CTRL</a:t>
                      </a:r>
                      <a:r>
                        <a:rPr lang="en-US" sz="2400" dirty="0"/>
                        <a:t> vs. </a:t>
                      </a:r>
                      <a:r>
                        <a:rPr lang="en-US" sz="2400" dirty="0" err="1"/>
                        <a:t>siRNA_KD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70162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CRISPR_CTRL vs. </a:t>
                      </a:r>
                      <a:r>
                        <a:rPr lang="en-US" sz="2400" dirty="0" err="1"/>
                        <a:t>siRNA_CTRL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4057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C0A0E9B-6E2C-DFE0-96F2-070815EB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41" y="3616247"/>
            <a:ext cx="9074872" cy="28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4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387</Words>
  <Application>Microsoft Office PowerPoint</Application>
  <PresentationFormat>Widescreen</PresentationFormat>
  <Paragraphs>99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Comparing Different Techniques in METTL3 Knockdown</vt:lpstr>
      <vt:lpstr>Background </vt:lpstr>
      <vt:lpstr>Background </vt:lpstr>
      <vt:lpstr>Question</vt:lpstr>
      <vt:lpstr>Dataset differences</vt:lpstr>
      <vt:lpstr>Workflow</vt:lpstr>
      <vt:lpstr>Results: QC</vt:lpstr>
      <vt:lpstr>Results: Normalization</vt:lpstr>
      <vt:lpstr>Results: DGE</vt:lpstr>
      <vt:lpstr>Results: METTL3 expression</vt:lpstr>
      <vt:lpstr>Results: GO</vt:lpstr>
      <vt:lpstr>Results: GO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in METTL3 Knockdown</dc:title>
  <dc:creator>Wenyi Shao</dc:creator>
  <cp:lastModifiedBy>Wenyi Shao</cp:lastModifiedBy>
  <cp:revision>23</cp:revision>
  <dcterms:created xsi:type="dcterms:W3CDTF">2024-04-20T14:33:11Z</dcterms:created>
  <dcterms:modified xsi:type="dcterms:W3CDTF">2024-04-23T03:44:04Z</dcterms:modified>
</cp:coreProperties>
</file>