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8" r:id="rId5"/>
    <p:sldId id="261" r:id="rId6"/>
    <p:sldId id="267" r:id="rId7"/>
    <p:sldId id="269" r:id="rId8"/>
    <p:sldId id="270" r:id="rId9"/>
    <p:sldId id="27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8D6B-9366-449D-9427-DF1C363454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926A4B5-FB35-4908-ADA0-08C878F8C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78DCF1-D408-41E0-AFE5-D650DA4E7F36}"/>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62876F4A-6123-4354-9E69-8D576F440F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AF3CE5-2F4B-488C-8EE3-D998BF7CFDE4}"/>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55918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10ABA-9CD8-400B-8336-448456EF04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D00AD8-DF6E-44DD-BE4A-869CD7050BB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981D3F-7DB5-4A35-9248-FEE5D47E53E4}"/>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57501D19-725A-4439-8E60-0DCB0575DA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FD92F9-7310-4711-A747-D44A0CED4EC1}"/>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306318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62B1C21-F34D-4A9C-AEB0-DF989A54C2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D70A5B-5FB1-46D0-B0E9-02B4DF52A0F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F5D0E5-FD04-48EA-9AB9-DD3E079497DD}"/>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9384922F-7190-4860-BDE2-CC9EAA2BB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0F8EE4-99AC-47CC-9745-6A822784E18F}"/>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427479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6074F-5B24-45AA-BEAB-6B76B88C52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44880E-6206-4502-A345-169D09BBC51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9EC8A4-F5DB-452E-AEB1-1CA015906CF1}"/>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8DD19884-481B-4473-B7B8-C3D786D86D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670721-EC65-4179-8EBE-7B85D171E883}"/>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232496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1D496-8E7E-41D0-900A-789E605D6E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6A796C-8CAB-4737-BB67-32E96BC98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59BFAD9-1E34-4912-8EC0-9B6331C4D067}"/>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051541CF-CCD9-45DC-A091-B5988D5ABD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EA082A-9C1A-49A1-8A11-7C99627D3903}"/>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90684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17C87-C14D-4DDE-B663-85ABA1D598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7D38DB-E3E0-41A5-AA83-D88EE9EF6C0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9020655-EEE1-45AA-9844-91F6C1F2917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306EC82-DBAA-4A9D-8AFE-B92FB053223F}"/>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0BE82DD4-B648-44B4-8DBF-23430465A5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941EFA-DCD8-4CEB-8660-B4FDA5824D45}"/>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418387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0A174-9A17-4BFF-9103-5AE3E2EF87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12BEE5-1F80-4642-B004-6D2ED7070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FCA234-AD90-4426-83FD-F5B7DF8A0DF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95FB31-B9DA-4BBA-A5CE-056066502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E14B4E1-1FA0-4E76-A0D0-04D33C683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6B9C0B1-316B-4596-A611-DDE03CD5F3CB}"/>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8" name="页脚占位符 7">
            <a:extLst>
              <a:ext uri="{FF2B5EF4-FFF2-40B4-BE49-F238E27FC236}">
                <a16:creationId xmlns:a16="http://schemas.microsoft.com/office/drawing/2014/main" id="{D531B590-E910-4714-B34E-B0273B8142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68C35E-9B86-4D49-BC86-3C8E78131E5E}"/>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74594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F30F-17BC-4269-92E1-1DDF7B20DA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105349-95BC-4DCB-90A7-561CC118C7A5}"/>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4" name="页脚占位符 3">
            <a:extLst>
              <a:ext uri="{FF2B5EF4-FFF2-40B4-BE49-F238E27FC236}">
                <a16:creationId xmlns:a16="http://schemas.microsoft.com/office/drawing/2014/main" id="{06A333DC-B2C1-4652-9EE8-842CBF1B64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3FC3F99-D724-4301-AF6F-81C35698F270}"/>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70445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5FEBF9-13CB-4FFF-A2B4-4415310CDA9A}"/>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3" name="页脚占位符 2">
            <a:extLst>
              <a:ext uri="{FF2B5EF4-FFF2-40B4-BE49-F238E27FC236}">
                <a16:creationId xmlns:a16="http://schemas.microsoft.com/office/drawing/2014/main" id="{DD165F14-B4A3-45B3-AF53-898234808C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FA3E1D-D3AF-418E-96FE-28BFD25DD226}"/>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347430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CBD81-CC75-42C8-AA7A-7B81A6C88C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B2E725-9314-4EC5-9A22-618ED7600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E3E12CD-0719-49D3-BD14-EA6272C5F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D21CE0-AA97-484B-90D2-597B65528FE3}"/>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DA3C7ACF-B2B1-415D-8AA7-FC7B2496D4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3EF6A0-AC56-4A9F-94F6-9BBBCDF8154D}"/>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428670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C2A72-262F-46FB-9CAF-AD470EEBC2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FEF1622-12F1-4F2B-9388-292FAF8E8C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FC7DAC-9F1C-4FA3-BE63-8B20A0F2B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035F445-F49F-425D-BBE7-B4984E25AF1E}"/>
              </a:ext>
            </a:extLst>
          </p:cNvPr>
          <p:cNvSpPr>
            <a:spLocks noGrp="1"/>
          </p:cNvSpPr>
          <p:nvPr>
            <p:ph type="dt" sz="half" idx="10"/>
          </p:nvPr>
        </p:nvSpPr>
        <p:spPr/>
        <p:txBody>
          <a:bodyPr/>
          <a:lstStyle/>
          <a:p>
            <a:fld id="{5C8F525E-F042-46A1-A89C-3DF99BA25E08}" type="datetimeFigureOut">
              <a:rPr lang="zh-CN" altLang="en-US" smtClean="0"/>
              <a:t>2020/6/7</a:t>
            </a:fld>
            <a:endParaRPr lang="zh-CN" altLang="en-US"/>
          </a:p>
        </p:txBody>
      </p:sp>
      <p:sp>
        <p:nvSpPr>
          <p:cNvPr id="6" name="页脚占位符 5">
            <a:extLst>
              <a:ext uri="{FF2B5EF4-FFF2-40B4-BE49-F238E27FC236}">
                <a16:creationId xmlns:a16="http://schemas.microsoft.com/office/drawing/2014/main" id="{EC9C8790-2F7D-4B05-872B-56D228EE37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FC770F-6B12-48C2-8EBD-99585CEFCEC1}"/>
              </a:ext>
            </a:extLst>
          </p:cNvPr>
          <p:cNvSpPr>
            <a:spLocks noGrp="1"/>
          </p:cNvSpPr>
          <p:nvPr>
            <p:ph type="sldNum" sz="quarter" idx="12"/>
          </p:nvPr>
        </p:nvSpPr>
        <p:spPr/>
        <p:txBody>
          <a:body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265691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E56B47C-0202-4E74-9883-72B4E38A4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1F5023-F0A3-4D14-9E43-40928DEBB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AF5D372-CBC5-4BEF-9B03-7871EC2E3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F525E-F042-46A1-A89C-3DF99BA25E08}" type="datetimeFigureOut">
              <a:rPr lang="zh-CN" altLang="en-US" smtClean="0"/>
              <a:t>2020/6/7</a:t>
            </a:fld>
            <a:endParaRPr lang="zh-CN" altLang="en-US"/>
          </a:p>
        </p:txBody>
      </p:sp>
      <p:sp>
        <p:nvSpPr>
          <p:cNvPr id="5" name="页脚占位符 4">
            <a:extLst>
              <a:ext uri="{FF2B5EF4-FFF2-40B4-BE49-F238E27FC236}">
                <a16:creationId xmlns:a16="http://schemas.microsoft.com/office/drawing/2014/main" id="{C18322CE-677C-4D8D-B520-6B3C6EAB6A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4670CF-0A7F-464C-948D-F3B6B4030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DEDB4-9489-44E5-9B10-702EFC9C60BF}" type="slidenum">
              <a:rPr lang="zh-CN" altLang="en-US" smtClean="0"/>
              <a:t>‹#›</a:t>
            </a:fld>
            <a:endParaRPr lang="zh-CN" altLang="en-US"/>
          </a:p>
        </p:txBody>
      </p:sp>
    </p:spTree>
    <p:extLst>
      <p:ext uri="{BB962C8B-B14F-4D97-AF65-F5344CB8AC3E}">
        <p14:creationId xmlns:p14="http://schemas.microsoft.com/office/powerpoint/2010/main" val="4264527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6658F-D717-4F29-A41A-E5D0BD1FFDA0}"/>
              </a:ext>
            </a:extLst>
          </p:cNvPr>
          <p:cNvSpPr>
            <a:spLocks noGrp="1"/>
          </p:cNvSpPr>
          <p:nvPr>
            <p:ph type="ctrTitle"/>
          </p:nvPr>
        </p:nvSpPr>
        <p:spPr/>
        <p:txBody>
          <a:bodyPr/>
          <a:lstStyle/>
          <a:p>
            <a:r>
              <a:rPr lang="en-US" altLang="zh-CN" b="1" dirty="0">
                <a:latin typeface="Times New Roman" panose="02020603050405020304" pitchFamily="18" charset="0"/>
                <a:ea typeface="黑体" panose="02010609060101010101" pitchFamily="49" charset="-122"/>
              </a:rPr>
              <a:t>C++</a:t>
            </a:r>
            <a:r>
              <a:rPr lang="zh-CN" altLang="en-US" b="1" dirty="0">
                <a:latin typeface="Times New Roman" panose="02020603050405020304" pitchFamily="18" charset="0"/>
                <a:ea typeface="黑体" panose="02010609060101010101" pitchFamily="49" charset="-122"/>
              </a:rPr>
              <a:t>对象初始化</a:t>
            </a:r>
          </a:p>
        </p:txBody>
      </p:sp>
      <p:sp>
        <p:nvSpPr>
          <p:cNvPr id="3" name="副标题 2">
            <a:extLst>
              <a:ext uri="{FF2B5EF4-FFF2-40B4-BE49-F238E27FC236}">
                <a16:creationId xmlns:a16="http://schemas.microsoft.com/office/drawing/2014/main" id="{D6628EDF-8512-4C7C-A3DD-CA1EFE141F75}"/>
              </a:ext>
            </a:extLst>
          </p:cNvPr>
          <p:cNvSpPr>
            <a:spLocks noGrp="1"/>
          </p:cNvSpPr>
          <p:nvPr>
            <p:ph type="subTitle" idx="1"/>
          </p:nvPr>
        </p:nvSpPr>
        <p:spPr>
          <a:xfrm>
            <a:off x="1524000" y="4079875"/>
            <a:ext cx="9144000" cy="1655762"/>
          </a:xfrm>
        </p:spPr>
        <p:txBody>
          <a:bodyPr/>
          <a:lstStyle/>
          <a:p>
            <a:r>
              <a:rPr lang="en-US" altLang="zh-CN" dirty="0">
                <a:latin typeface="Times New Roman" panose="02020603050405020304" pitchFamily="18" charset="0"/>
                <a:ea typeface="黑体" panose="02010609060101010101" pitchFamily="49" charset="-122"/>
              </a:rPr>
              <a:t>HSW-VT wenyu.han</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22408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F5E862-3F61-4F31-959C-8FB58929470B}"/>
              </a:ext>
            </a:extLst>
          </p:cNvPr>
          <p:cNvSpPr txBox="1"/>
          <p:nvPr/>
        </p:nvSpPr>
        <p:spPr>
          <a:xfrm>
            <a:off x="838200" y="929784"/>
            <a:ext cx="10515600" cy="3883755"/>
          </a:xfrm>
          <a:prstGeom prst="rect">
            <a:avLst/>
          </a:prstGeom>
          <a:noFill/>
        </p:spPr>
        <p:txBody>
          <a:bodyPr wrap="square" rtlCol="0">
            <a:spAutoFit/>
          </a:bodyPr>
          <a:lstStyle/>
          <a:p>
            <a:pPr indent="457200" algn="just">
              <a:lnSpc>
                <a:spcPct val="150000"/>
              </a:lnSpc>
            </a:pPr>
            <a:r>
              <a:rPr lang="zh-CN" altLang="en-US" sz="2400" dirty="0">
                <a:latin typeface="黑体" panose="02010609060101010101" pitchFamily="49" charset="-122"/>
                <a:ea typeface="黑体" panose="02010609060101010101" pitchFamily="49" charset="-122"/>
              </a:rPr>
              <a:t>当对象在创建时获得了一个特定的值，我们说这个对象被初始化。</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a:t>
            </a:r>
            <a:r>
              <a:rPr lang="zh-CN" altLang="zh-CN" sz="2400" dirty="0">
                <a:latin typeface="黑体" panose="02010609060101010101" pitchFamily="49" charset="-122"/>
                <a:ea typeface="黑体" panose="02010609060101010101" pitchFamily="49" charset="-122"/>
              </a:rPr>
              <a:t>中</a:t>
            </a:r>
            <a:r>
              <a:rPr lang="zh-CN" altLang="en-US" sz="2400" dirty="0">
                <a:latin typeface="黑体" panose="02010609060101010101" pitchFamily="49" charset="-122"/>
                <a:ea typeface="黑体" panose="02010609060101010101" pitchFamily="49" charset="-122"/>
              </a:rPr>
              <a:t>对象</a:t>
            </a:r>
            <a:r>
              <a:rPr lang="zh-CN" altLang="zh-CN" sz="2400" dirty="0">
                <a:latin typeface="黑体" panose="02010609060101010101" pitchFamily="49" charset="-122"/>
                <a:ea typeface="黑体" panose="02010609060101010101" pitchFamily="49" charset="-122"/>
              </a:rPr>
              <a:t>的初始化</a:t>
            </a:r>
            <a:r>
              <a:rPr lang="zh-CN" altLang="en-US" sz="2400" dirty="0">
                <a:latin typeface="黑体" panose="02010609060101010101" pitchFamily="49" charset="-122"/>
                <a:ea typeface="黑体" panose="02010609060101010101" pitchFamily="49" charset="-122"/>
              </a:rPr>
              <a:t>包括</a:t>
            </a:r>
            <a:r>
              <a:rPr lang="zh-CN" altLang="zh-CN" sz="2400" dirty="0">
                <a:latin typeface="黑体" panose="02010609060101010101" pitchFamily="49" charset="-122"/>
                <a:ea typeface="黑体" panose="02010609060101010101" pitchFamily="49" charset="-122"/>
              </a:rPr>
              <a:t>：默认初始化，直接</a:t>
            </a:r>
            <a:r>
              <a:rPr lang="zh-CN" altLang="zh-CN" sz="2400">
                <a:latin typeface="黑体" panose="02010609060101010101" pitchFamily="49" charset="-122"/>
                <a:ea typeface="黑体" panose="02010609060101010101" pitchFamily="49" charset="-122"/>
              </a:rPr>
              <a:t>初始化，值</a:t>
            </a:r>
            <a:r>
              <a:rPr lang="zh-CN" altLang="zh-CN" sz="2400" dirty="0">
                <a:latin typeface="黑体" panose="02010609060101010101" pitchFamily="49" charset="-122"/>
                <a:ea typeface="黑体" panose="02010609060101010101" pitchFamily="49" charset="-122"/>
              </a:rPr>
              <a:t>初始化，</a:t>
            </a:r>
            <a:r>
              <a:rPr lang="zh-CN" altLang="en-US" sz="2400" dirty="0">
                <a:latin typeface="黑体" panose="02010609060101010101" pitchFamily="49" charset="-122"/>
                <a:ea typeface="黑体" panose="02010609060101010101" pitchFamily="49" charset="-122"/>
              </a:rPr>
              <a:t>列表初始化，聚合初始化，引用初始化。</a:t>
            </a:r>
            <a:endParaRPr lang="en-US" altLang="zh-CN" sz="2400" dirty="0">
              <a:latin typeface="黑体" panose="02010609060101010101" pitchFamily="49" charset="-122"/>
              <a:ea typeface="黑体" panose="02010609060101010101" pitchFamily="49" charset="-122"/>
            </a:endParaRPr>
          </a:p>
          <a:p>
            <a:pPr indent="457200" algn="just">
              <a:lnSpc>
                <a:spcPct val="150000"/>
              </a:lnSpc>
            </a:pPr>
            <a:endParaRPr lang="en-US" altLang="zh-CN" sz="2400" dirty="0">
              <a:latin typeface="黑体" panose="02010609060101010101" pitchFamily="49" charset="-122"/>
              <a:ea typeface="黑体" panose="02010609060101010101" pitchFamily="49" charset="-122"/>
            </a:endParaRPr>
          </a:p>
          <a:p>
            <a:pPr marL="342900" indent="-342900" algn="just">
              <a:lnSpc>
                <a:spcPct val="150000"/>
              </a:lnSpc>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初始化的含义是创建对象赋予其一个初始值；</a:t>
            </a:r>
            <a:endParaRPr lang="en-US" altLang="zh-CN" sz="2400" dirty="0">
              <a:latin typeface="黑体" panose="02010609060101010101" pitchFamily="49" charset="-122"/>
              <a:ea typeface="黑体" panose="02010609060101010101" pitchFamily="49" charset="-122"/>
            </a:endParaRPr>
          </a:p>
          <a:p>
            <a:pPr marL="342900" indent="-342900" algn="just">
              <a:lnSpc>
                <a:spcPct val="150000"/>
              </a:lnSpc>
              <a:buFont typeface="Wingdings" panose="05000000000000000000" pitchFamily="2" charset="2"/>
              <a:buChar char="l"/>
            </a:pPr>
            <a:endParaRPr lang="en-US" altLang="zh-CN" sz="2400" dirty="0">
              <a:latin typeface="黑体" panose="02010609060101010101" pitchFamily="49" charset="-122"/>
              <a:ea typeface="黑体" panose="02010609060101010101" pitchFamily="49" charset="-122"/>
            </a:endParaRPr>
          </a:p>
          <a:p>
            <a:pPr marL="342900" indent="-342900" algn="just">
              <a:lnSpc>
                <a:spcPct val="150000"/>
              </a:lnSpc>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赋值的含义是将对象当前值擦除，以一个新值来替代</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9304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54A5A0-0DC6-4611-8055-345E320118A9}"/>
              </a:ext>
            </a:extLst>
          </p:cNvPr>
          <p:cNvSpPr txBox="1"/>
          <p:nvPr/>
        </p:nvSpPr>
        <p:spPr>
          <a:xfrm>
            <a:off x="877778" y="2937041"/>
            <a:ext cx="10554811" cy="2792239"/>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ea typeface="黑体" panose="02010609060101010101" pitchFamily="49" charset="-122"/>
              </a:rPr>
              <a:t>1) </a:t>
            </a:r>
            <a:r>
              <a:rPr lang="zh-CN" altLang="zh-CN" sz="2400" dirty="0">
                <a:latin typeface="Times New Roman" panose="02020603050405020304" pitchFamily="18" charset="0"/>
                <a:ea typeface="黑体" panose="02010609060101010101" pitchFamily="49" charset="-122"/>
              </a:rPr>
              <a:t>对于内置类型</a:t>
            </a:r>
            <a:r>
              <a:rPr lang="zh-CN" altLang="en-US" sz="2400" dirty="0">
                <a:latin typeface="Times New Roman" panose="02020603050405020304" pitchFamily="18" charset="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(int</a:t>
            </a:r>
            <a:r>
              <a:rPr lang="zh-CN" altLang="en-US" sz="2400" dirty="0">
                <a:latin typeface="Times New Roman" panose="02020603050405020304" pitchFamily="18" charset="0"/>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rPr>
              <a:t>char</a:t>
            </a:r>
            <a:r>
              <a:rPr lang="zh-CN" altLang="en-US" sz="2400" dirty="0">
                <a:latin typeface="Times New Roman" panose="02020603050405020304" pitchFamily="18" charset="0"/>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rPr>
              <a:t>bool</a:t>
            </a:r>
            <a:r>
              <a:rPr lang="zh-CN" altLang="zh-CN" sz="2400" dirty="0">
                <a:latin typeface="Times New Roman" panose="02020603050405020304" pitchFamily="18" charset="0"/>
                <a:ea typeface="黑体" panose="02010609060101010101" pitchFamily="49" charset="-122"/>
              </a:rPr>
              <a:t>等</a:t>
            </a:r>
            <a:r>
              <a:rPr lang="en-US" altLang="zh-CN" sz="2400" dirty="0">
                <a:latin typeface="Times New Roman" panose="02020603050405020304" pitchFamily="18" charset="0"/>
                <a:ea typeface="黑体" panose="02010609060101010101" pitchFamily="49" charset="-122"/>
              </a:rPr>
              <a:t>), </a:t>
            </a:r>
            <a:r>
              <a:rPr lang="zh-CN" altLang="zh-CN" sz="2400" dirty="0">
                <a:latin typeface="Times New Roman" panose="02020603050405020304" pitchFamily="18" charset="0"/>
                <a:ea typeface="黑体" panose="02010609060101010101" pitchFamily="49" charset="-122"/>
              </a:rPr>
              <a:t>如果定义在语句块外</a:t>
            </a:r>
            <a:r>
              <a:rPr lang="zh-CN" altLang="en-US"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则</a:t>
            </a:r>
            <a:r>
              <a:rPr lang="zh-CN" altLang="en-US" sz="2400" dirty="0">
                <a:latin typeface="Times New Roman" panose="02020603050405020304" pitchFamily="18" charset="0"/>
                <a:ea typeface="黑体" panose="02010609060101010101" pitchFamily="49" charset="-122"/>
              </a:rPr>
              <a:t>对象</a:t>
            </a:r>
            <a:r>
              <a:rPr lang="zh-CN" altLang="zh-CN" sz="2400" dirty="0">
                <a:latin typeface="Times New Roman" panose="02020603050405020304" pitchFamily="18" charset="0"/>
                <a:ea typeface="黑体" panose="02010609060101010101" pitchFamily="49" charset="-122"/>
              </a:rPr>
              <a:t>被默认初始化为</a:t>
            </a:r>
            <a:r>
              <a:rPr lang="en-US" altLang="zh-CN" sz="2400" dirty="0">
                <a:latin typeface="Times New Roman" panose="02020603050405020304" pitchFamily="18" charset="0"/>
                <a:ea typeface="黑体" panose="02010609060101010101" pitchFamily="49" charset="-122"/>
              </a:rPr>
              <a:t>0; </a:t>
            </a:r>
            <a:r>
              <a:rPr lang="zh-CN" altLang="zh-CN" sz="2400" dirty="0">
                <a:latin typeface="Times New Roman" panose="02020603050405020304" pitchFamily="18" charset="0"/>
                <a:ea typeface="黑体" panose="02010609060101010101" pitchFamily="49" charset="-122"/>
              </a:rPr>
              <a:t>如果定义在语句块内</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对象</a:t>
            </a:r>
            <a:r>
              <a:rPr lang="zh-CN" altLang="zh-CN" sz="2400" dirty="0">
                <a:latin typeface="Times New Roman" panose="02020603050405020304" pitchFamily="18" charset="0"/>
                <a:ea typeface="黑体" panose="02010609060101010101" pitchFamily="49" charset="-122"/>
              </a:rPr>
              <a:t>将拥有未定义的值</a:t>
            </a:r>
            <a:r>
              <a:rPr lang="zh-CN" altLang="en-US" sz="2400" dirty="0">
                <a:latin typeface="Times New Roman" panose="02020603050405020304" pitchFamily="18" charset="0"/>
                <a:ea typeface="黑体" panose="02010609060101010101" pitchFamily="49" charset="-122"/>
              </a:rPr>
              <a:t>。</a:t>
            </a:r>
            <a:endParaRPr lang="zh-CN" altLang="zh-CN" sz="2400" dirty="0">
              <a:latin typeface="Times New Roman" panose="02020603050405020304" pitchFamily="18" charset="0"/>
              <a:ea typeface="黑体" panose="02010609060101010101" pitchFamily="49" charset="-122"/>
            </a:endParaRPr>
          </a:p>
          <a:p>
            <a:pPr>
              <a:lnSpc>
                <a:spcPct val="150000"/>
              </a:lnSpc>
            </a:pPr>
            <a:r>
              <a:rPr lang="en-US" altLang="zh-CN" sz="2400" dirty="0">
                <a:latin typeface="Times New Roman" panose="02020603050405020304" pitchFamily="18" charset="0"/>
                <a:ea typeface="黑体" panose="02010609060101010101" pitchFamily="49" charset="-122"/>
              </a:rPr>
              <a:t>2) </a:t>
            </a:r>
            <a:r>
              <a:rPr lang="zh-CN" altLang="zh-CN" sz="2400" dirty="0">
                <a:latin typeface="Times New Roman" panose="02020603050405020304" pitchFamily="18" charset="0"/>
                <a:ea typeface="黑体" panose="02010609060101010101" pitchFamily="49" charset="-122"/>
              </a:rPr>
              <a:t>对于类类型</a:t>
            </a:r>
            <a:r>
              <a:rPr lang="zh-CN" altLang="en-US" sz="2400" dirty="0">
                <a:latin typeface="Times New Roman" panose="02020603050405020304" pitchFamily="18" charset="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如</a:t>
            </a:r>
            <a:r>
              <a:rPr lang="en-US" altLang="zh-CN" sz="2400" dirty="0">
                <a:latin typeface="Times New Roman" panose="02020603050405020304" pitchFamily="18" charset="0"/>
                <a:ea typeface="黑体" panose="02010609060101010101" pitchFamily="49" charset="-122"/>
              </a:rPr>
              <a:t>string</a:t>
            </a:r>
            <a:r>
              <a:rPr lang="zh-CN" altLang="zh-CN" sz="2400" dirty="0">
                <a:latin typeface="Times New Roman" panose="02020603050405020304" pitchFamily="18" charset="0"/>
                <a:ea typeface="黑体" panose="02010609060101010101" pitchFamily="49" charset="-122"/>
              </a:rPr>
              <a:t>或其他自定义类型</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不管定义于何处</a:t>
            </a:r>
            <a:r>
              <a:rPr lang="zh-CN" altLang="en-US"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都会执行默认构造函数。如果该类没有默认构造函数，则会引发错误</a:t>
            </a:r>
            <a:r>
              <a:rPr lang="zh-CN" altLang="en-US" sz="2400" dirty="0">
                <a:latin typeface="Times New Roman" panose="02020603050405020304" pitchFamily="18" charset="0"/>
                <a:ea typeface="黑体" panose="02010609060101010101" pitchFamily="49" charset="-122"/>
              </a:rPr>
              <a:t>。</a:t>
            </a:r>
            <a:endParaRPr lang="en-US" altLang="zh-CN" sz="2400" dirty="0">
              <a:latin typeface="Times New Roman" panose="02020603050405020304" pitchFamily="18" charset="0"/>
              <a:ea typeface="黑体" panose="02010609060101010101" pitchFamily="49" charset="-122"/>
            </a:endParaRPr>
          </a:p>
          <a:p>
            <a:pPr>
              <a:lnSpc>
                <a:spcPct val="150000"/>
              </a:lnSpc>
            </a:pPr>
            <a:r>
              <a:rPr lang="en-US" altLang="zh-CN" sz="2400" dirty="0">
                <a:latin typeface="Times New Roman" panose="02020603050405020304" pitchFamily="18" charset="0"/>
                <a:ea typeface="黑体" panose="02010609060101010101" pitchFamily="49" charset="-122"/>
              </a:rPr>
              <a:t>3) </a:t>
            </a:r>
            <a:r>
              <a:rPr lang="zh-CN" altLang="zh-CN" sz="2400" dirty="0">
                <a:latin typeface="Times New Roman" panose="02020603050405020304" pitchFamily="18" charset="0"/>
                <a:ea typeface="黑体" panose="02010609060101010101" pitchFamily="49" charset="-122"/>
              </a:rPr>
              <a:t>使用非类类型默认初始化值</a:t>
            </a:r>
            <a:r>
              <a:rPr lang="zh-CN" altLang="en-US" sz="2400" dirty="0">
                <a:latin typeface="Times New Roman" panose="02020603050405020304" pitchFamily="18" charset="0"/>
                <a:ea typeface="黑体" panose="02010609060101010101" pitchFamily="49" charset="-122"/>
              </a:rPr>
              <a:t>的</a:t>
            </a:r>
            <a:r>
              <a:rPr lang="zh-CN" altLang="zh-CN" sz="2400" dirty="0">
                <a:latin typeface="Times New Roman" panose="02020603050405020304" pitchFamily="18" charset="0"/>
                <a:ea typeface="黑体" panose="02010609060101010101" pitchFamily="49" charset="-122"/>
              </a:rPr>
              <a:t>行为</a:t>
            </a:r>
            <a:r>
              <a:rPr lang="zh-CN" altLang="en-US" sz="2400" dirty="0">
                <a:latin typeface="Times New Roman" panose="02020603050405020304" pitchFamily="18" charset="0"/>
                <a:ea typeface="黑体" panose="02010609060101010101" pitchFamily="49" charset="-122"/>
              </a:rPr>
              <a:t>是未定义行为。</a:t>
            </a:r>
          </a:p>
        </p:txBody>
      </p:sp>
      <p:sp>
        <p:nvSpPr>
          <p:cNvPr id="8" name="标题 1">
            <a:extLst>
              <a:ext uri="{FF2B5EF4-FFF2-40B4-BE49-F238E27FC236}">
                <a16:creationId xmlns:a16="http://schemas.microsoft.com/office/drawing/2014/main" id="{86D15528-319A-46BD-B609-D2EED2AA53FB}"/>
              </a:ext>
            </a:extLst>
          </p:cNvPr>
          <p:cNvSpPr txBox="1">
            <a:spLocks/>
          </p:cNvSpPr>
          <p:nvPr/>
        </p:nvSpPr>
        <p:spPr>
          <a:xfrm>
            <a:off x="877779" y="782271"/>
            <a:ext cx="10436441" cy="606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b="1" dirty="0">
                <a:latin typeface="黑体" panose="02010609060101010101" pitchFamily="49" charset="-122"/>
                <a:ea typeface="黑体" panose="02010609060101010101" pitchFamily="49" charset="-122"/>
              </a:rPr>
              <a:t>默认初始化</a:t>
            </a:r>
          </a:p>
        </p:txBody>
      </p:sp>
      <p:sp>
        <p:nvSpPr>
          <p:cNvPr id="9" name="内容占位符 2">
            <a:extLst>
              <a:ext uri="{FF2B5EF4-FFF2-40B4-BE49-F238E27FC236}">
                <a16:creationId xmlns:a16="http://schemas.microsoft.com/office/drawing/2014/main" id="{65165436-C40E-4497-AF9B-1BFBFC793596}"/>
              </a:ext>
            </a:extLst>
          </p:cNvPr>
          <p:cNvSpPr txBox="1">
            <a:spLocks/>
          </p:cNvSpPr>
          <p:nvPr/>
        </p:nvSpPr>
        <p:spPr>
          <a:xfrm>
            <a:off x="877778" y="1580531"/>
            <a:ext cx="10436441" cy="1271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zh-CN" sz="2400" dirty="0">
                <a:latin typeface="黑体" panose="02010609060101010101" pitchFamily="49" charset="-122"/>
                <a:ea typeface="黑体" panose="02010609060101010101" pitchFamily="49" charset="-122"/>
              </a:rPr>
              <a:t>指</a:t>
            </a:r>
            <a:r>
              <a:rPr lang="zh-CN" altLang="en-US" sz="2400" dirty="0">
                <a:latin typeface="黑体" panose="02010609060101010101" pitchFamily="49" charset="-122"/>
                <a:ea typeface="黑体" panose="02010609060101010101" pitchFamily="49" charset="-122"/>
              </a:rPr>
              <a:t>构造</a:t>
            </a:r>
            <a:r>
              <a:rPr lang="zh-CN" altLang="en-US" sz="2400" dirty="0">
                <a:latin typeface="Times New Roman" panose="02020603050405020304" pitchFamily="18" charset="0"/>
                <a:ea typeface="黑体" panose="02010609060101010101" pitchFamily="49" charset="-122"/>
              </a:rPr>
              <a:t>对象</a:t>
            </a:r>
            <a:r>
              <a:rPr lang="zh-CN" altLang="zh-CN" sz="2400" dirty="0">
                <a:latin typeface="黑体" panose="02010609060101010101" pitchFamily="49" charset="-122"/>
                <a:ea typeface="黑体" panose="02010609060101010101" pitchFamily="49" charset="-122"/>
              </a:rPr>
              <a:t>时</a:t>
            </a:r>
            <a:r>
              <a:rPr lang="zh-CN" altLang="en-US" sz="2400" dirty="0">
                <a:latin typeface="黑体" panose="02010609060101010101" pitchFamily="49" charset="-122"/>
                <a:ea typeface="黑体" panose="02010609060101010101" pitchFamily="49" charset="-122"/>
              </a:rPr>
              <a:t>不使用</a:t>
            </a:r>
            <a:r>
              <a:rPr lang="zh-CN" altLang="zh-CN" sz="2400" dirty="0">
                <a:latin typeface="黑体" panose="02010609060101010101" pitchFamily="49" charset="-122"/>
                <a:ea typeface="黑体" panose="02010609060101010101" pitchFamily="49" charset="-122"/>
              </a:rPr>
              <a:t>初始化</a:t>
            </a:r>
            <a:r>
              <a:rPr lang="zh-CN" altLang="en-US" sz="2400" dirty="0">
                <a:latin typeface="黑体" panose="02010609060101010101" pitchFamily="49" charset="-122"/>
                <a:ea typeface="黑体" panose="02010609060101010101" pitchFamily="49" charset="-122"/>
              </a:rPr>
              <a:t>构造器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即使用了圆括号或花括号</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664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54A5A0-0DC6-4611-8055-345E320118A9}"/>
              </a:ext>
            </a:extLst>
          </p:cNvPr>
          <p:cNvSpPr txBox="1"/>
          <p:nvPr/>
        </p:nvSpPr>
        <p:spPr>
          <a:xfrm>
            <a:off x="877778" y="2937041"/>
            <a:ext cx="10554811" cy="2238241"/>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ea typeface="黑体" panose="02010609060101010101" pitchFamily="49" charset="-122"/>
              </a:rPr>
              <a:t>1) </a:t>
            </a:r>
            <a:r>
              <a:rPr lang="zh-CN" altLang="en-US" sz="2400" dirty="0">
                <a:latin typeface="Times New Roman" panose="02020603050405020304" pitchFamily="18" charset="0"/>
                <a:ea typeface="黑体" panose="02010609060101010101" pitchFamily="49" charset="-122"/>
              </a:rPr>
              <a:t>直接初始化，实际上是调用参数匹配的构造函数，初始化器圆括号要有初始值，如果没提供初始值，那就是值初始化</a:t>
            </a:r>
            <a:endParaRPr lang="en-US" altLang="zh-CN" sz="2400" dirty="0">
              <a:latin typeface="Times New Roman" panose="02020603050405020304" pitchFamily="18" charset="0"/>
              <a:ea typeface="黑体" panose="02010609060101010101" pitchFamily="49" charset="-122"/>
            </a:endParaRPr>
          </a:p>
          <a:p>
            <a:pPr>
              <a:lnSpc>
                <a:spcPct val="150000"/>
              </a:lnSpc>
            </a:pPr>
            <a:r>
              <a:rPr lang="en-US" altLang="zh-CN" sz="2400" dirty="0">
                <a:latin typeface="Times New Roman" panose="02020603050405020304" pitchFamily="18" charset="0"/>
                <a:ea typeface="黑体" panose="02010609060101010101" pitchFamily="49" charset="-122"/>
              </a:rPr>
              <a:t>2)</a:t>
            </a:r>
            <a:r>
              <a:rPr lang="zh-CN" altLang="zh-CN" sz="2400" dirty="0">
                <a:latin typeface="Times New Roman" panose="02020603050405020304" pitchFamily="18" charset="0"/>
                <a:ea typeface="黑体" panose="02010609060101010101" pitchFamily="49" charset="-122"/>
              </a:rPr>
              <a:t>对类类型变量进行初始化时，如果类的构造函数采用了</a:t>
            </a:r>
            <a:r>
              <a:rPr lang="en-US" altLang="zh-CN" sz="2400" dirty="0">
                <a:latin typeface="Times New Roman" panose="02020603050405020304" pitchFamily="18" charset="0"/>
                <a:ea typeface="黑体" panose="02010609060101010101" pitchFamily="49" charset="-122"/>
              </a:rPr>
              <a:t>explicit</a:t>
            </a:r>
            <a:r>
              <a:rPr lang="zh-CN" altLang="zh-CN" sz="2400" dirty="0">
                <a:latin typeface="Times New Roman" panose="02020603050405020304" pitchFamily="18" charset="0"/>
                <a:ea typeface="黑体" panose="02010609060101010101" pitchFamily="49" charset="-122"/>
              </a:rPr>
              <a:t>修饰而且需要隐式类型转换时，则只能通过直接初始化而不能通过拷贝初始化进行操作。</a:t>
            </a:r>
          </a:p>
        </p:txBody>
      </p:sp>
      <p:sp>
        <p:nvSpPr>
          <p:cNvPr id="8" name="标题 1">
            <a:extLst>
              <a:ext uri="{FF2B5EF4-FFF2-40B4-BE49-F238E27FC236}">
                <a16:creationId xmlns:a16="http://schemas.microsoft.com/office/drawing/2014/main" id="{86D15528-319A-46BD-B609-D2EED2AA53FB}"/>
              </a:ext>
            </a:extLst>
          </p:cNvPr>
          <p:cNvSpPr txBox="1">
            <a:spLocks/>
          </p:cNvSpPr>
          <p:nvPr/>
        </p:nvSpPr>
        <p:spPr>
          <a:xfrm>
            <a:off x="877779" y="782271"/>
            <a:ext cx="10436441" cy="606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b="1" dirty="0">
                <a:latin typeface="黑体" panose="02010609060101010101" pitchFamily="49" charset="-122"/>
                <a:ea typeface="黑体" panose="02010609060101010101" pitchFamily="49" charset="-122"/>
              </a:rPr>
              <a:t>直接初始化</a:t>
            </a:r>
          </a:p>
        </p:txBody>
      </p:sp>
      <p:sp>
        <p:nvSpPr>
          <p:cNvPr id="9" name="内容占位符 2">
            <a:extLst>
              <a:ext uri="{FF2B5EF4-FFF2-40B4-BE49-F238E27FC236}">
                <a16:creationId xmlns:a16="http://schemas.microsoft.com/office/drawing/2014/main" id="{65165436-C40E-4497-AF9B-1BFBFC793596}"/>
              </a:ext>
            </a:extLst>
          </p:cNvPr>
          <p:cNvSpPr txBox="1">
            <a:spLocks/>
          </p:cNvSpPr>
          <p:nvPr/>
        </p:nvSpPr>
        <p:spPr>
          <a:xfrm>
            <a:off x="877778" y="1580531"/>
            <a:ext cx="10436441" cy="1271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zh-CN" sz="2400" dirty="0">
                <a:latin typeface="黑体" panose="02010609060101010101" pitchFamily="49" charset="-122"/>
                <a:ea typeface="黑体" panose="02010609060101010101" pitchFamily="49" charset="-122"/>
              </a:rPr>
              <a:t>指</a:t>
            </a:r>
            <a:r>
              <a:rPr lang="zh-CN" altLang="en-US" sz="2400" dirty="0">
                <a:latin typeface="黑体" panose="02010609060101010101" pitchFamily="49" charset="-122"/>
                <a:ea typeface="黑体" panose="02010609060101010101" pitchFamily="49" charset="-122"/>
              </a:rPr>
              <a:t>构造</a:t>
            </a:r>
            <a:r>
              <a:rPr lang="zh-CN" altLang="en-US" sz="2400" dirty="0">
                <a:latin typeface="Times New Roman" panose="02020603050405020304" pitchFamily="18" charset="0"/>
                <a:ea typeface="黑体" panose="02010609060101010101" pitchFamily="49" charset="-122"/>
              </a:rPr>
              <a:t>对象</a:t>
            </a:r>
            <a:r>
              <a:rPr lang="zh-CN" altLang="zh-CN" sz="2400" dirty="0">
                <a:latin typeface="黑体" panose="02010609060101010101" pitchFamily="49" charset="-122"/>
                <a:ea typeface="黑体" panose="02010609060101010101" pitchFamily="49" charset="-122"/>
              </a:rPr>
              <a:t>时</a:t>
            </a:r>
            <a:r>
              <a:rPr lang="zh-CN" altLang="en-US" sz="2400" dirty="0">
                <a:latin typeface="黑体" panose="02010609060101010101" pitchFamily="49" charset="-122"/>
                <a:ea typeface="黑体" panose="02010609060101010101" pitchFamily="49" charset="-122"/>
              </a:rPr>
              <a:t>使用圆括号，以</a:t>
            </a:r>
            <a:r>
              <a:rPr lang="zh-CN" altLang="zh-CN" sz="2400" dirty="0">
                <a:latin typeface="黑体" panose="02010609060101010101" pitchFamily="49" charset="-122"/>
                <a:ea typeface="黑体" panose="02010609060101010101" pitchFamily="49" charset="-122"/>
              </a:rPr>
              <a:t>明确的构造函数</a:t>
            </a:r>
            <a:r>
              <a:rPr lang="zh-CN" altLang="en-US" sz="2400" dirty="0">
                <a:latin typeface="黑体" panose="02010609060101010101" pitchFamily="49" charset="-122"/>
                <a:ea typeface="黑体" panose="02010609060101010101" pitchFamily="49" charset="-122"/>
              </a:rPr>
              <a:t>实参集合</a:t>
            </a:r>
            <a:r>
              <a:rPr lang="zh-CN" altLang="zh-CN" sz="2400" dirty="0">
                <a:latin typeface="黑体" panose="02010609060101010101" pitchFamily="49" charset="-122"/>
                <a:ea typeface="黑体" panose="02010609060101010101" pitchFamily="49" charset="-122"/>
              </a:rPr>
              <a:t>初始化对象</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3452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54A5A0-0DC6-4611-8055-345E320118A9}"/>
              </a:ext>
            </a:extLst>
          </p:cNvPr>
          <p:cNvSpPr txBox="1"/>
          <p:nvPr/>
        </p:nvSpPr>
        <p:spPr>
          <a:xfrm>
            <a:off x="877778" y="2937041"/>
            <a:ext cx="10554811" cy="3346237"/>
          </a:xfrm>
          <a:prstGeom prst="rect">
            <a:avLst/>
          </a:prstGeom>
          <a:noFill/>
        </p:spPr>
        <p:txBody>
          <a:bodyPr wrap="square" rtlCol="0">
            <a:spAutoFit/>
          </a:bodyPr>
          <a:lstStyle/>
          <a:p>
            <a:pPr algn="just">
              <a:lnSpc>
                <a:spcPct val="150000"/>
              </a:lnSpc>
            </a:pPr>
            <a:r>
              <a:rPr lang="en-US" altLang="zh-CN" sz="2400" dirty="0">
                <a:latin typeface="Times New Roman" panose="02020603050405020304" pitchFamily="18" charset="0"/>
                <a:ea typeface="黑体" panose="02010609060101010101" pitchFamily="49" charset="-122"/>
              </a:rPr>
              <a:t>1) </a:t>
            </a:r>
            <a:r>
              <a:rPr lang="zh-CN" altLang="zh-CN" sz="2400" dirty="0">
                <a:latin typeface="Times New Roman" panose="02020603050405020304" pitchFamily="18" charset="0"/>
                <a:ea typeface="黑体" panose="02010609060101010101" pitchFamily="49" charset="-122"/>
              </a:rPr>
              <a:t>对于内置类型变量</a:t>
            </a:r>
            <a:r>
              <a:rPr lang="en-US" altLang="zh-CN"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如</a:t>
            </a:r>
            <a:r>
              <a:rPr lang="en-US" altLang="zh-CN" sz="2400" dirty="0">
                <a:latin typeface="Times New Roman" panose="02020603050405020304" pitchFamily="18" charset="0"/>
                <a:ea typeface="黑体" panose="02010609060101010101" pitchFamily="49" charset="-122"/>
              </a:rPr>
              <a:t>int</a:t>
            </a:r>
            <a:r>
              <a:rPr lang="zh-CN" altLang="zh-CN" sz="2400" dirty="0">
                <a:latin typeface="Times New Roman" panose="02020603050405020304" pitchFamily="18" charset="0"/>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rPr>
              <a:t>double</a:t>
            </a:r>
            <a:r>
              <a:rPr lang="zh-CN" altLang="zh-CN" sz="2400" dirty="0">
                <a:latin typeface="Times New Roman" panose="02020603050405020304" pitchFamily="18" charset="0"/>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rPr>
              <a:t>bool</a:t>
            </a:r>
            <a:r>
              <a:rPr lang="zh-CN" altLang="zh-CN" sz="2400" dirty="0">
                <a:latin typeface="Times New Roman" panose="02020603050405020304" pitchFamily="18" charset="0"/>
                <a:ea typeface="黑体" panose="02010609060101010101" pitchFamily="49" charset="-122"/>
              </a:rPr>
              <a:t>等</a:t>
            </a:r>
            <a:r>
              <a:rPr lang="en-US" altLang="zh-CN"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，直接初始化与拷贝初始化差别可以忽略不计。</a:t>
            </a:r>
          </a:p>
          <a:p>
            <a:pPr algn="just">
              <a:lnSpc>
                <a:spcPct val="150000"/>
              </a:lnSpc>
            </a:pPr>
            <a:r>
              <a:rPr lang="en-US" altLang="zh-CN" sz="2400" dirty="0">
                <a:latin typeface="Times New Roman" panose="02020603050405020304" pitchFamily="18" charset="0"/>
                <a:ea typeface="黑体" panose="02010609060101010101" pitchFamily="49" charset="-122"/>
              </a:rPr>
              <a:t>2) </a:t>
            </a:r>
            <a:r>
              <a:rPr lang="zh-CN" altLang="zh-CN" sz="2400" dirty="0">
                <a:latin typeface="Times New Roman" panose="02020603050405020304" pitchFamily="18" charset="0"/>
                <a:ea typeface="黑体" panose="02010609060101010101" pitchFamily="49" charset="-122"/>
              </a:rPr>
              <a:t>对于类类型的变量</a:t>
            </a:r>
            <a:r>
              <a:rPr lang="en-US" altLang="zh-CN"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如</a:t>
            </a:r>
            <a:r>
              <a:rPr lang="en-US" altLang="zh-CN" sz="2400" dirty="0">
                <a:latin typeface="Times New Roman" panose="02020603050405020304" pitchFamily="18" charset="0"/>
                <a:ea typeface="黑体" panose="02010609060101010101" pitchFamily="49" charset="-122"/>
              </a:rPr>
              <a:t>string</a:t>
            </a:r>
            <a:r>
              <a:rPr lang="zh-CN" altLang="zh-CN" sz="2400" dirty="0">
                <a:latin typeface="Times New Roman" panose="02020603050405020304" pitchFamily="18" charset="0"/>
                <a:ea typeface="黑体" panose="02010609060101010101" pitchFamily="49" charset="-122"/>
              </a:rPr>
              <a:t>或其他自定义类型</a:t>
            </a:r>
            <a:r>
              <a:rPr lang="en-US" altLang="zh-CN"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，直接初始化调用类的构造函数</a:t>
            </a:r>
            <a:r>
              <a:rPr lang="en-US" altLang="zh-CN"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参数类型匹配</a:t>
            </a:r>
            <a:r>
              <a:rPr lang="en-US" altLang="zh-CN"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，拷贝初始化调用类的拷贝构造函数。</a:t>
            </a:r>
            <a:endParaRPr lang="en-US" altLang="zh-CN" sz="2400" dirty="0">
              <a:latin typeface="Times New Roman" panose="02020603050405020304" pitchFamily="18" charset="0"/>
              <a:ea typeface="黑体" panose="02010609060101010101" pitchFamily="49" charset="-122"/>
            </a:endParaRPr>
          </a:p>
          <a:p>
            <a:pPr algn="just">
              <a:lnSpc>
                <a:spcPct val="150000"/>
              </a:lnSpc>
            </a:pPr>
            <a:r>
              <a:rPr lang="en-US" altLang="zh-CN" sz="2400" dirty="0">
                <a:latin typeface="Times New Roman" panose="02020603050405020304" pitchFamily="18" charset="0"/>
                <a:ea typeface="黑体" panose="02010609060101010101" pitchFamily="49" charset="-122"/>
              </a:rPr>
              <a:t>3)</a:t>
            </a:r>
            <a:r>
              <a:rPr lang="zh-CN" altLang="en-US" sz="2400" dirty="0">
                <a:latin typeface="Times New Roman" panose="02020603050405020304" pitchFamily="18" charset="0"/>
                <a:ea typeface="黑体" panose="02010609060101010101" pitchFamily="49" charset="-122"/>
              </a:rPr>
              <a:t> </a:t>
            </a:r>
            <a:r>
              <a:rPr lang="zh-CN" altLang="zh-CN" sz="2400" dirty="0">
                <a:latin typeface="Times New Roman" panose="02020603050405020304" pitchFamily="18" charset="0"/>
                <a:ea typeface="黑体" panose="02010609060101010101" pitchFamily="49" charset="-122"/>
              </a:rPr>
              <a:t>对类类型变量进行初始化时，如果类的构造函数采用了</a:t>
            </a:r>
            <a:r>
              <a:rPr lang="en-US" altLang="zh-CN" sz="2400" dirty="0">
                <a:latin typeface="Times New Roman" panose="02020603050405020304" pitchFamily="18" charset="0"/>
                <a:ea typeface="黑体" panose="02010609060101010101" pitchFamily="49" charset="-122"/>
              </a:rPr>
              <a:t>explicit</a:t>
            </a:r>
            <a:r>
              <a:rPr lang="zh-CN" altLang="zh-CN" sz="2400" dirty="0">
                <a:latin typeface="Times New Roman" panose="02020603050405020304" pitchFamily="18" charset="0"/>
                <a:ea typeface="黑体" panose="02010609060101010101" pitchFamily="49" charset="-122"/>
              </a:rPr>
              <a:t>修饰而且需要隐式类型转换时，则只能通过直接初始化而不能通过拷贝初始化进行操作。</a:t>
            </a:r>
          </a:p>
        </p:txBody>
      </p:sp>
      <p:sp>
        <p:nvSpPr>
          <p:cNvPr id="8" name="标题 1">
            <a:extLst>
              <a:ext uri="{FF2B5EF4-FFF2-40B4-BE49-F238E27FC236}">
                <a16:creationId xmlns:a16="http://schemas.microsoft.com/office/drawing/2014/main" id="{86D15528-319A-46BD-B609-D2EED2AA53FB}"/>
              </a:ext>
            </a:extLst>
          </p:cNvPr>
          <p:cNvSpPr txBox="1">
            <a:spLocks/>
          </p:cNvSpPr>
          <p:nvPr/>
        </p:nvSpPr>
        <p:spPr>
          <a:xfrm>
            <a:off x="877779" y="782271"/>
            <a:ext cx="10436441" cy="606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b="1" dirty="0">
                <a:latin typeface="黑体" panose="02010609060101010101" pitchFamily="49" charset="-122"/>
                <a:ea typeface="黑体" panose="02010609060101010101" pitchFamily="49" charset="-122"/>
              </a:rPr>
              <a:t>拷贝初始化</a:t>
            </a:r>
          </a:p>
        </p:txBody>
      </p:sp>
      <p:sp>
        <p:nvSpPr>
          <p:cNvPr id="9" name="内容占位符 2">
            <a:extLst>
              <a:ext uri="{FF2B5EF4-FFF2-40B4-BE49-F238E27FC236}">
                <a16:creationId xmlns:a16="http://schemas.microsoft.com/office/drawing/2014/main" id="{65165436-C40E-4497-AF9B-1BFBFC793596}"/>
              </a:ext>
            </a:extLst>
          </p:cNvPr>
          <p:cNvSpPr txBox="1">
            <a:spLocks/>
          </p:cNvSpPr>
          <p:nvPr/>
        </p:nvSpPr>
        <p:spPr>
          <a:xfrm>
            <a:off x="877778" y="1580531"/>
            <a:ext cx="10436441" cy="1271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zh-CN" altLang="en-US" sz="2400" dirty="0">
                <a:latin typeface="黑体" panose="02010609060101010101" pitchFamily="49" charset="-122"/>
                <a:ea typeface="黑体" panose="02010609060101010101" pitchFamily="49" charset="-122"/>
              </a:rPr>
              <a:t>指采用等号</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进行初始化，编译器将等号右侧的初始值</a:t>
            </a:r>
            <a:r>
              <a:rPr lang="zh-CN" altLang="en-US" sz="2400" dirty="0">
                <a:latin typeface="Times New Roman" panose="02020603050405020304" pitchFamily="18" charset="0"/>
                <a:ea typeface="黑体" panose="02010609060101010101" pitchFamily="49" charset="-122"/>
              </a:rPr>
              <a:t>通过</a:t>
            </a:r>
            <a:r>
              <a:rPr lang="zh-CN" altLang="zh-CN" sz="2400" dirty="0">
                <a:latin typeface="Times New Roman" panose="02020603050405020304" pitchFamily="18" charset="0"/>
                <a:ea typeface="黑体" panose="02010609060101010101" pitchFamily="49" charset="-122"/>
              </a:rPr>
              <a:t>拷贝构造函数将临时对象拷贝到正在创建的对象</a:t>
            </a:r>
            <a:r>
              <a:rPr lang="zh-CN" altLang="en-US" sz="2400" dirty="0">
                <a:latin typeface="Times New Roman" panose="02020603050405020304" pitchFamily="18" charset="0"/>
                <a:ea typeface="黑体" panose="02010609060101010101" pitchFamily="49" charset="-122"/>
              </a:rPr>
              <a:t>中</a:t>
            </a:r>
            <a:r>
              <a:rPr lang="zh-CN" altLang="zh-CN" sz="2400" dirty="0">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411049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54A5A0-0DC6-4611-8055-345E320118A9}"/>
              </a:ext>
            </a:extLst>
          </p:cNvPr>
          <p:cNvSpPr txBox="1"/>
          <p:nvPr/>
        </p:nvSpPr>
        <p:spPr>
          <a:xfrm>
            <a:off x="877778" y="2937041"/>
            <a:ext cx="10554811" cy="2792239"/>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ea typeface="黑体" panose="02010609060101010101" pitchFamily="49" charset="-122"/>
              </a:rPr>
              <a:t>1)</a:t>
            </a:r>
            <a:r>
              <a:rPr lang="zh-CN" altLang="en-US" sz="2400" dirty="0">
                <a:latin typeface="Times New Roman" panose="02020603050405020304" pitchFamily="18" charset="0"/>
                <a:ea typeface="黑体" panose="02010609060101010101" pitchFamily="49" charset="-122"/>
              </a:rPr>
              <a:t> </a:t>
            </a:r>
            <a:r>
              <a:rPr lang="zh-CN" altLang="zh-CN" sz="2400" dirty="0">
                <a:latin typeface="Times New Roman" panose="02020603050405020304" pitchFamily="18" charset="0"/>
                <a:ea typeface="黑体" panose="02010609060101010101" pitchFamily="49" charset="-122"/>
              </a:rPr>
              <a:t>进行值初始化，必须结合拷贝初始化使用，即写成</a:t>
            </a:r>
            <a:r>
              <a:rPr lang="en-US" altLang="zh-CN" sz="2400" dirty="0">
                <a:latin typeface="Times New Roman" panose="02020603050405020304" pitchFamily="18" charset="0"/>
                <a:ea typeface="黑体" panose="02010609060101010101" pitchFamily="49" charset="-122"/>
              </a:rPr>
              <a:t>T a=T()    T</a:t>
            </a:r>
            <a:r>
              <a:rPr lang="zh-CN" altLang="en-US" sz="2400" dirty="0">
                <a:latin typeface="Times New Roman" panose="02020603050405020304" pitchFamily="18" charset="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a=new</a:t>
            </a:r>
            <a:r>
              <a:rPr lang="zh-CN" altLang="en-US" sz="2400" dirty="0">
                <a:latin typeface="Times New Roman" panose="02020603050405020304" pitchFamily="18" charset="0"/>
                <a:ea typeface="黑体" panose="02010609060101010101" pitchFamily="49" charset="-122"/>
              </a:rPr>
              <a:t> </a:t>
            </a:r>
            <a:r>
              <a:rPr lang="en-US" altLang="zh-CN" sz="2400" dirty="0">
                <a:latin typeface="Times New Roman" panose="02020603050405020304" pitchFamily="18" charset="0"/>
                <a:ea typeface="黑体" panose="02010609060101010101" pitchFamily="49" charset="-122"/>
              </a:rPr>
              <a:t>T();</a:t>
            </a:r>
          </a:p>
          <a:p>
            <a:pPr>
              <a:lnSpc>
                <a:spcPct val="150000"/>
              </a:lnSpc>
            </a:pPr>
            <a:r>
              <a:rPr lang="en-US" altLang="zh-CN" sz="2400" dirty="0">
                <a:latin typeface="Times New Roman" panose="02020603050405020304" pitchFamily="18" charset="0"/>
                <a:ea typeface="黑体" panose="02010609060101010101" pitchFamily="49" charset="-122"/>
              </a:rPr>
              <a:t>2) </a:t>
            </a:r>
            <a:r>
              <a:rPr lang="zh-CN" altLang="zh-CN" sz="2400" dirty="0">
                <a:latin typeface="Times New Roman" panose="02020603050405020304" pitchFamily="18" charset="0"/>
                <a:ea typeface="黑体" panose="02010609060101010101" pitchFamily="49" charset="-122"/>
              </a:rPr>
              <a:t>若不采用动态分配内存的方式</a:t>
            </a:r>
            <a:r>
              <a:rPr lang="en-US" altLang="zh-CN" sz="2400" dirty="0">
                <a:latin typeface="Times New Roman" panose="02020603050405020304" pitchFamily="18" charset="0"/>
                <a:ea typeface="黑体" panose="02010609060101010101" pitchFamily="49" charset="-122"/>
              </a:rPr>
              <a:t>(</a:t>
            </a:r>
            <a:r>
              <a:rPr lang="zh-CN" altLang="zh-CN" sz="2400" dirty="0">
                <a:latin typeface="Times New Roman" panose="02020603050405020304" pitchFamily="18" charset="0"/>
                <a:ea typeface="黑体" panose="02010609060101010101" pitchFamily="49" charset="-122"/>
              </a:rPr>
              <a:t>即不采用</a:t>
            </a:r>
            <a:r>
              <a:rPr lang="en-US" altLang="zh-CN" sz="2400" dirty="0">
                <a:latin typeface="Times New Roman" panose="02020603050405020304" pitchFamily="18" charset="0"/>
                <a:ea typeface="黑体" panose="02010609060101010101" pitchFamily="49" charset="-122"/>
              </a:rPr>
              <a:t>new</a:t>
            </a:r>
            <a:r>
              <a:rPr lang="zh-CN" altLang="zh-CN" sz="2400" dirty="0">
                <a:latin typeface="Times New Roman" panose="02020603050405020304" pitchFamily="18" charset="0"/>
                <a:ea typeface="黑体" panose="02010609060101010101" pitchFamily="49" charset="-122"/>
              </a:rPr>
              <a:t>运算符</a:t>
            </a:r>
            <a:r>
              <a:rPr lang="en-US" altLang="zh-CN" sz="2400" dirty="0">
                <a:latin typeface="Times New Roman" panose="02020603050405020304" pitchFamily="18" charset="0"/>
                <a:ea typeface="黑体" panose="02010609060101010101" pitchFamily="49" charset="-122"/>
              </a:rPr>
              <a:t>), </a:t>
            </a:r>
            <a:r>
              <a:rPr lang="zh-CN" altLang="zh-CN" sz="2400" dirty="0">
                <a:latin typeface="Times New Roman" panose="02020603050405020304" pitchFamily="18" charset="0"/>
                <a:ea typeface="黑体" panose="02010609060101010101" pitchFamily="49" charset="-122"/>
              </a:rPr>
              <a:t>写成</a:t>
            </a:r>
            <a:r>
              <a:rPr lang="en-US" altLang="zh-CN" sz="2400" dirty="0">
                <a:latin typeface="Times New Roman" panose="02020603050405020304" pitchFamily="18" charset="0"/>
                <a:ea typeface="黑体" panose="02010609060101010101" pitchFamily="49" charset="-122"/>
              </a:rPr>
              <a:t>T a(), </a:t>
            </a:r>
            <a:r>
              <a:rPr lang="zh-CN" altLang="zh-CN" sz="2400" dirty="0">
                <a:latin typeface="Times New Roman" panose="02020603050405020304" pitchFamily="18" charset="0"/>
                <a:ea typeface="黑体" panose="02010609060101010101" pitchFamily="49" charset="-122"/>
              </a:rPr>
              <a:t>声明了一个函数而不是进行值初始化。</a:t>
            </a:r>
            <a:endParaRPr lang="en-US" altLang="zh-CN" sz="2400" dirty="0">
              <a:latin typeface="Times New Roman" panose="02020603050405020304" pitchFamily="18" charset="0"/>
              <a:ea typeface="黑体" panose="02010609060101010101" pitchFamily="49" charset="-122"/>
            </a:endParaRPr>
          </a:p>
          <a:p>
            <a:pPr>
              <a:lnSpc>
                <a:spcPct val="150000"/>
              </a:lnSpc>
            </a:pPr>
            <a:r>
              <a:rPr lang="en-US" altLang="zh-CN" sz="2400" dirty="0">
                <a:latin typeface="Times New Roman" panose="02020603050405020304" pitchFamily="18" charset="0"/>
                <a:ea typeface="黑体" panose="02010609060101010101" pitchFamily="49" charset="-122"/>
              </a:rPr>
              <a:t>3) </a:t>
            </a:r>
            <a:r>
              <a:rPr lang="zh-CN" altLang="zh-CN" sz="2400" dirty="0">
                <a:latin typeface="Times New Roman" panose="02020603050405020304" pitchFamily="18" charset="0"/>
                <a:ea typeface="黑体" panose="02010609060101010101" pitchFamily="49" charset="-122"/>
              </a:rPr>
              <a:t>值初始化对于内置类型初始化为</a:t>
            </a:r>
            <a:r>
              <a:rPr lang="en-US" altLang="zh-CN" sz="2400" dirty="0">
                <a:latin typeface="Times New Roman" panose="02020603050405020304" pitchFamily="18" charset="0"/>
                <a:ea typeface="黑体" panose="02010609060101010101" pitchFamily="49" charset="-122"/>
              </a:rPr>
              <a:t>0</a:t>
            </a:r>
            <a:r>
              <a:rPr lang="zh-CN" altLang="zh-CN" sz="2400" dirty="0">
                <a:latin typeface="Times New Roman" panose="02020603050405020304" pitchFamily="18" charset="0"/>
                <a:ea typeface="黑体" panose="02010609060101010101" pitchFamily="49" charset="-122"/>
              </a:rPr>
              <a:t>，对于类类型则调用其默认构造函数，如果没有默认构造函数，则不能进行初始化。</a:t>
            </a:r>
            <a:endParaRPr lang="en-US" altLang="zh-CN" sz="2400" dirty="0">
              <a:latin typeface="Times New Roman" panose="02020603050405020304" pitchFamily="18" charset="0"/>
              <a:ea typeface="黑体" panose="02010609060101010101" pitchFamily="49" charset="-122"/>
            </a:endParaRPr>
          </a:p>
        </p:txBody>
      </p:sp>
      <p:sp>
        <p:nvSpPr>
          <p:cNvPr id="8" name="标题 1">
            <a:extLst>
              <a:ext uri="{FF2B5EF4-FFF2-40B4-BE49-F238E27FC236}">
                <a16:creationId xmlns:a16="http://schemas.microsoft.com/office/drawing/2014/main" id="{86D15528-319A-46BD-B609-D2EED2AA53FB}"/>
              </a:ext>
            </a:extLst>
          </p:cNvPr>
          <p:cNvSpPr txBox="1">
            <a:spLocks/>
          </p:cNvSpPr>
          <p:nvPr/>
        </p:nvSpPr>
        <p:spPr>
          <a:xfrm>
            <a:off x="877779" y="782271"/>
            <a:ext cx="10436441" cy="606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b="1" dirty="0">
                <a:latin typeface="黑体" panose="02010609060101010101" pitchFamily="49" charset="-122"/>
                <a:ea typeface="黑体" panose="02010609060101010101" pitchFamily="49" charset="-122"/>
              </a:rPr>
              <a:t>值初始化</a:t>
            </a:r>
          </a:p>
        </p:txBody>
      </p:sp>
      <p:sp>
        <p:nvSpPr>
          <p:cNvPr id="9" name="内容占位符 2">
            <a:extLst>
              <a:ext uri="{FF2B5EF4-FFF2-40B4-BE49-F238E27FC236}">
                <a16:creationId xmlns:a16="http://schemas.microsoft.com/office/drawing/2014/main" id="{65165436-C40E-4497-AF9B-1BFBFC793596}"/>
              </a:ext>
            </a:extLst>
          </p:cNvPr>
          <p:cNvSpPr txBox="1">
            <a:spLocks/>
          </p:cNvSpPr>
          <p:nvPr/>
        </p:nvSpPr>
        <p:spPr>
          <a:xfrm>
            <a:off x="877778" y="1580531"/>
            <a:ext cx="10436441" cy="1271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黑体" panose="02010609060101010101" pitchFamily="49" charset="-122"/>
                <a:ea typeface="黑体" panose="02010609060101010101" pitchFamily="49" charset="-122"/>
              </a:rPr>
              <a:t>指使用了初始化器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圆括号或花括号</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但却没有提供初始值的情况</a:t>
            </a:r>
          </a:p>
        </p:txBody>
      </p:sp>
    </p:spTree>
    <p:extLst>
      <p:ext uri="{BB962C8B-B14F-4D97-AF65-F5344CB8AC3E}">
        <p14:creationId xmlns:p14="http://schemas.microsoft.com/office/powerpoint/2010/main" val="399470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54A5A0-0DC6-4611-8055-345E320118A9}"/>
              </a:ext>
            </a:extLst>
          </p:cNvPr>
          <p:cNvSpPr txBox="1"/>
          <p:nvPr/>
        </p:nvSpPr>
        <p:spPr>
          <a:xfrm>
            <a:off x="877778" y="2937041"/>
            <a:ext cx="10554811" cy="1684244"/>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ea typeface="黑体" panose="02010609060101010101" pitchFamily="49" charset="-122"/>
              </a:rPr>
              <a:t>1) </a:t>
            </a:r>
            <a:r>
              <a:rPr lang="zh-CN" altLang="en-US" sz="2400" dirty="0">
                <a:latin typeface="Times New Roman" panose="02020603050405020304" pitchFamily="18" charset="0"/>
                <a:ea typeface="黑体" panose="02010609060101010101" pitchFamily="49" charset="-122"/>
              </a:rPr>
              <a:t>列表</a:t>
            </a:r>
            <a:r>
              <a:rPr lang="zh-CN" altLang="zh-CN" sz="2400" dirty="0">
                <a:latin typeface="Times New Roman" panose="02020603050405020304" pitchFamily="18" charset="0"/>
                <a:ea typeface="黑体" panose="02010609060101010101" pitchFamily="49" charset="-122"/>
              </a:rPr>
              <a:t>初始化过程会尽可能地把花括号内的值当成是元素初始值的列表来处理，只有在无法执行列表初始化时才会考虑其他初始化方式。</a:t>
            </a:r>
            <a:endParaRPr lang="en-US" altLang="zh-CN" sz="2400" dirty="0">
              <a:latin typeface="Times New Roman" panose="02020603050405020304" pitchFamily="18" charset="0"/>
              <a:ea typeface="黑体" panose="02010609060101010101" pitchFamily="49" charset="-122"/>
            </a:endParaRPr>
          </a:p>
          <a:p>
            <a:pPr>
              <a:lnSpc>
                <a:spcPct val="150000"/>
              </a:lnSpc>
            </a:pPr>
            <a:r>
              <a:rPr lang="en-US" altLang="zh-CN" sz="2400" dirty="0">
                <a:latin typeface="Times New Roman" panose="02020603050405020304" pitchFamily="18" charset="0"/>
                <a:ea typeface="黑体" panose="02010609060101010101" pitchFamily="49" charset="-122"/>
              </a:rPr>
              <a:t>2) </a:t>
            </a:r>
            <a:r>
              <a:rPr lang="zh-CN" altLang="zh-CN" sz="2400" dirty="0">
                <a:latin typeface="Times New Roman" panose="02020603050405020304" pitchFamily="18" charset="0"/>
                <a:ea typeface="黑体" panose="02010609060101010101" pitchFamily="49" charset="-122"/>
              </a:rPr>
              <a:t>列表初始化</a:t>
            </a:r>
            <a:r>
              <a:rPr lang="zh-CN" altLang="en-US" sz="2400" dirty="0">
                <a:latin typeface="Times New Roman" panose="02020603050405020304" pitchFamily="18" charset="0"/>
                <a:ea typeface="黑体" panose="02010609060101010101" pitchFamily="49" charset="-122"/>
              </a:rPr>
              <a:t>具有类型检查，</a:t>
            </a:r>
            <a:r>
              <a:rPr lang="zh-CN" altLang="zh-CN" sz="2400" dirty="0">
                <a:latin typeface="Times New Roman" panose="02020603050405020304" pitchFamily="18" charset="0"/>
                <a:ea typeface="黑体" panose="02010609060101010101" pitchFamily="49" charset="-122"/>
              </a:rPr>
              <a:t>禁止</a:t>
            </a:r>
            <a:r>
              <a:rPr lang="zh-CN" altLang="en-US" sz="2400" dirty="0">
                <a:latin typeface="Times New Roman" panose="02020603050405020304" pitchFamily="18" charset="0"/>
                <a:ea typeface="黑体" panose="02010609060101010101" pitchFamily="49" charset="-122"/>
              </a:rPr>
              <a:t>窄化</a:t>
            </a:r>
            <a:r>
              <a:rPr lang="zh-CN" altLang="zh-CN" sz="2400" dirty="0">
                <a:latin typeface="Times New Roman" panose="02020603050405020304" pitchFamily="18" charset="0"/>
                <a:ea typeface="黑体" panose="02010609060101010101" pitchFamily="49" charset="-122"/>
              </a:rPr>
              <a:t>转换，对隐式转换加以限制</a:t>
            </a:r>
            <a:r>
              <a:rPr lang="zh-CN" altLang="en-US" sz="2400" dirty="0">
                <a:latin typeface="Times New Roman" panose="02020603050405020304" pitchFamily="18" charset="0"/>
                <a:ea typeface="黑体" panose="02010609060101010101" pitchFamily="49" charset="-122"/>
              </a:rPr>
              <a:t>。</a:t>
            </a:r>
            <a:endParaRPr lang="en-US" altLang="zh-CN" sz="2400" dirty="0">
              <a:latin typeface="Times New Roman" panose="02020603050405020304" pitchFamily="18" charset="0"/>
              <a:ea typeface="黑体" panose="02010609060101010101" pitchFamily="49" charset="-122"/>
            </a:endParaRPr>
          </a:p>
        </p:txBody>
      </p:sp>
      <p:sp>
        <p:nvSpPr>
          <p:cNvPr id="8" name="标题 1">
            <a:extLst>
              <a:ext uri="{FF2B5EF4-FFF2-40B4-BE49-F238E27FC236}">
                <a16:creationId xmlns:a16="http://schemas.microsoft.com/office/drawing/2014/main" id="{86D15528-319A-46BD-B609-D2EED2AA53FB}"/>
              </a:ext>
            </a:extLst>
          </p:cNvPr>
          <p:cNvSpPr txBox="1">
            <a:spLocks/>
          </p:cNvSpPr>
          <p:nvPr/>
        </p:nvSpPr>
        <p:spPr>
          <a:xfrm>
            <a:off x="877779" y="782271"/>
            <a:ext cx="10436441" cy="606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b="1" dirty="0">
                <a:latin typeface="黑体" panose="02010609060101010101" pitchFamily="49" charset="-122"/>
                <a:ea typeface="黑体" panose="02010609060101010101" pitchFamily="49" charset="-122"/>
              </a:rPr>
              <a:t>列表初始化</a:t>
            </a:r>
          </a:p>
        </p:txBody>
      </p:sp>
      <p:sp>
        <p:nvSpPr>
          <p:cNvPr id="9" name="内容占位符 2">
            <a:extLst>
              <a:ext uri="{FF2B5EF4-FFF2-40B4-BE49-F238E27FC236}">
                <a16:creationId xmlns:a16="http://schemas.microsoft.com/office/drawing/2014/main" id="{65165436-C40E-4497-AF9B-1BFBFC793596}"/>
              </a:ext>
            </a:extLst>
          </p:cNvPr>
          <p:cNvSpPr txBox="1">
            <a:spLocks/>
          </p:cNvSpPr>
          <p:nvPr/>
        </p:nvSpPr>
        <p:spPr>
          <a:xfrm>
            <a:off x="877778" y="1580531"/>
            <a:ext cx="10436441" cy="1271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2400" dirty="0">
                <a:latin typeface="Times New Roman" panose="02020603050405020304" pitchFamily="18" charset="0"/>
                <a:ea typeface="黑体" panose="02010609060101010101" pitchFamily="49" charset="-122"/>
              </a:rPr>
              <a:t>C++11</a:t>
            </a:r>
            <a:r>
              <a:rPr lang="zh-CN" altLang="en-US" sz="2400" dirty="0">
                <a:latin typeface="Times New Roman" panose="02020603050405020304" pitchFamily="18" charset="0"/>
                <a:ea typeface="黑体" panose="02010609060101010101" pitchFamily="49" charset="-122"/>
              </a:rPr>
              <a:t>引进的初始化方式，采用一对花括号</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rPr>
              <a:t>进行初始化操作。能用值初始化，直接初始化和拷贝初始化的地方都能用列表初始化。</a:t>
            </a:r>
            <a:endParaRPr lang="zh-CN" altLang="zh-CN" sz="24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07551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54A5A0-0DC6-4611-8055-345E320118A9}"/>
              </a:ext>
            </a:extLst>
          </p:cNvPr>
          <p:cNvSpPr txBox="1"/>
          <p:nvPr/>
        </p:nvSpPr>
        <p:spPr>
          <a:xfrm>
            <a:off x="877778" y="2527068"/>
            <a:ext cx="10849624" cy="4188904"/>
          </a:xfrm>
          <a:prstGeom prst="rect">
            <a:avLst/>
          </a:prstGeom>
          <a:noFill/>
        </p:spPr>
        <p:txBody>
          <a:bodyPr wrap="square" rtlCol="0">
            <a:spAutoFit/>
          </a:bodyPr>
          <a:lstStyle/>
          <a:p>
            <a:pPr lvl="0" fontAlgn="base">
              <a:lnSpc>
                <a:spcPct val="150000"/>
              </a:lnSpc>
              <a:spcBef>
                <a:spcPct val="0"/>
              </a:spcBef>
              <a:spcAft>
                <a:spcPct val="0"/>
              </a:spcAft>
            </a:pPr>
            <a:r>
              <a:rPr lang="en-US" altLang="zh-CN" sz="2000" dirty="0">
                <a:latin typeface="Times New Roman" panose="02020603050405020304" pitchFamily="18" charset="0"/>
                <a:ea typeface="黑体" panose="02010609060101010101" pitchFamily="49" charset="-122"/>
              </a:rPr>
              <a:t>1) </a:t>
            </a:r>
            <a:r>
              <a:rPr lang="zh-CN" altLang="zh-CN" sz="2000" dirty="0">
                <a:latin typeface="Times New Roman" panose="02020603050405020304" pitchFamily="18" charset="0"/>
                <a:ea typeface="黑体" panose="02010609060101010101" pitchFamily="49" charset="-122"/>
              </a:rPr>
              <a:t>有两种类型的对象被称为聚合体：</a:t>
            </a:r>
          </a:p>
          <a:p>
            <a:pPr marL="285750" lvl="0" indent="-285750" fontAlgn="base">
              <a:lnSpc>
                <a:spcPct val="150000"/>
              </a:lnSpc>
              <a:spcBef>
                <a:spcPct val="0"/>
              </a:spcBef>
              <a:spcAft>
                <a:spcPct val="0"/>
              </a:spcAft>
              <a:buFont typeface="Wingdings" panose="05000000000000000000" pitchFamily="2" charset="2"/>
              <a:buChar char="Ø"/>
            </a:pPr>
            <a:r>
              <a:rPr lang="zh-CN" altLang="zh-CN" sz="2000" dirty="0">
                <a:latin typeface="Times New Roman" panose="02020603050405020304" pitchFamily="18" charset="0"/>
                <a:ea typeface="黑体" panose="02010609060101010101" pitchFamily="49" charset="-122"/>
              </a:rPr>
              <a:t>数组类型</a:t>
            </a:r>
          </a:p>
          <a:p>
            <a:pPr marL="285750" lvl="0" indent="-285750" fontAlgn="base">
              <a:lnSpc>
                <a:spcPct val="150000"/>
              </a:lnSpc>
              <a:spcBef>
                <a:spcPct val="0"/>
              </a:spcBef>
              <a:spcAft>
                <a:spcPct val="0"/>
              </a:spcAft>
              <a:buFont typeface="Wingdings" panose="05000000000000000000" pitchFamily="2" charset="2"/>
              <a:buChar char="Ø"/>
            </a:pPr>
            <a:r>
              <a:rPr lang="zh-CN" altLang="zh-CN" sz="2000" dirty="0">
                <a:latin typeface="Times New Roman" panose="02020603050405020304" pitchFamily="18" charset="0"/>
                <a:ea typeface="黑体" panose="02010609060101010101" pitchFamily="49" charset="-122"/>
              </a:rPr>
              <a:t>满足下列条件的类类型</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通常是结构体</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struct</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或者联合体</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union</a:t>
            </a:r>
            <a:r>
              <a:rPr lang="en-US" altLang="zh-CN" sz="2000" dirty="0">
                <a:latin typeface="Times New Roman" panose="02020603050405020304" pitchFamily="18" charset="0"/>
                <a:ea typeface="黑体" panose="02010609060101010101" pitchFamily="49" charset="-122"/>
              </a:rPr>
              <a:t>)):</a:t>
            </a:r>
            <a:endParaRPr lang="zh-CN" altLang="zh-CN" sz="2000" dirty="0">
              <a:latin typeface="Times New Roman" panose="02020603050405020304" pitchFamily="18" charset="0"/>
              <a:ea typeface="黑体" panose="02010609060101010101" pitchFamily="49" charset="-122"/>
            </a:endParaRPr>
          </a:p>
          <a:p>
            <a:pPr lvl="1" fontAlgn="base">
              <a:lnSpc>
                <a:spcPct val="150000"/>
              </a:lnSpc>
              <a:spcBef>
                <a:spcPct val="0"/>
              </a:spcBef>
              <a:spcAft>
                <a:spcPct val="0"/>
              </a:spcAft>
            </a:pPr>
            <a:r>
              <a:rPr lang="zh-CN" altLang="zh-CN" sz="2000" dirty="0">
                <a:latin typeface="Times New Roman" panose="02020603050405020304" pitchFamily="18" charset="0"/>
                <a:ea typeface="黑体" panose="02010609060101010101" pitchFamily="49" charset="-122"/>
              </a:rPr>
              <a:t>没有私有或保护的非静态数据成员</a:t>
            </a:r>
          </a:p>
          <a:p>
            <a:pPr lvl="1" fontAlgn="base">
              <a:lnSpc>
                <a:spcPct val="150000"/>
              </a:lnSpc>
              <a:spcBef>
                <a:spcPct val="0"/>
              </a:spcBef>
              <a:spcAft>
                <a:spcPct val="0"/>
              </a:spcAft>
            </a:pPr>
            <a:r>
              <a:rPr lang="zh-CN" altLang="zh-CN" sz="2000" dirty="0">
                <a:latin typeface="Times New Roman" panose="02020603050405020304" pitchFamily="18" charset="0"/>
                <a:ea typeface="黑体" panose="02010609060101010101" pitchFamily="49" charset="-122"/>
              </a:rPr>
              <a:t>没有用户提供的构造函数</a:t>
            </a:r>
          </a:p>
          <a:p>
            <a:pPr lvl="1" fontAlgn="base">
              <a:lnSpc>
                <a:spcPct val="150000"/>
              </a:lnSpc>
              <a:spcBef>
                <a:spcPct val="0"/>
              </a:spcBef>
              <a:spcAft>
                <a:spcPct val="0"/>
              </a:spcAft>
            </a:pPr>
            <a:r>
              <a:rPr lang="zh-CN" altLang="zh-CN" sz="2000" dirty="0">
                <a:latin typeface="Times New Roman" panose="02020603050405020304" pitchFamily="18" charset="0"/>
                <a:ea typeface="黑体" panose="02010609060101010101" pitchFamily="49" charset="-122"/>
              </a:rPr>
              <a:t>没有基类</a:t>
            </a:r>
          </a:p>
          <a:p>
            <a:pPr lvl="1" fontAlgn="base">
              <a:lnSpc>
                <a:spcPct val="150000"/>
              </a:lnSpc>
              <a:spcBef>
                <a:spcPct val="0"/>
              </a:spcBef>
              <a:spcAft>
                <a:spcPct val="0"/>
              </a:spcAft>
            </a:pPr>
            <a:r>
              <a:rPr lang="zh-CN" altLang="zh-CN" sz="2000" dirty="0">
                <a:latin typeface="Times New Roman" panose="02020603050405020304" pitchFamily="18" charset="0"/>
                <a:ea typeface="黑体" panose="02010609060101010101" pitchFamily="49" charset="-122"/>
              </a:rPr>
              <a:t>没有虚函数</a:t>
            </a:r>
            <a:endParaRPr lang="en-US" altLang="zh-CN" sz="2000" dirty="0">
              <a:latin typeface="Times New Roman" panose="02020603050405020304" pitchFamily="18" charset="0"/>
              <a:ea typeface="黑体" panose="02010609060101010101" pitchFamily="49" charset="-122"/>
            </a:endParaRPr>
          </a:p>
          <a:p>
            <a:pPr marL="0" lvl="1" fontAlgn="base">
              <a:lnSpc>
                <a:spcPct val="150000"/>
              </a:lnSpc>
              <a:spcBef>
                <a:spcPct val="0"/>
              </a:spcBef>
              <a:spcAft>
                <a:spcPct val="0"/>
              </a:spcAft>
            </a:pPr>
            <a:r>
              <a:rPr lang="en-US" altLang="zh-CN" sz="2000" dirty="0">
                <a:latin typeface="Times New Roman" panose="02020603050405020304" pitchFamily="18" charset="0"/>
                <a:ea typeface="黑体" panose="02010609060101010101" pitchFamily="49" charset="-122"/>
              </a:rPr>
              <a:t>2) </a:t>
            </a:r>
            <a:r>
              <a:rPr lang="zh-CN" altLang="en-US" sz="2000" dirty="0">
                <a:latin typeface="Times New Roman" panose="02020603050405020304" pitchFamily="18" charset="0"/>
                <a:ea typeface="黑体" panose="02010609060101010101" pitchFamily="49" charset="-122"/>
              </a:rPr>
              <a:t>初始化器中参数个数少于成员数量，或初始化器列表为空，则剩余成员被值初始化</a:t>
            </a:r>
            <a:endParaRPr lang="en-US" altLang="zh-CN" sz="2000" dirty="0">
              <a:latin typeface="Times New Roman" panose="02020603050405020304" pitchFamily="18" charset="0"/>
              <a:ea typeface="黑体" panose="02010609060101010101" pitchFamily="49" charset="-122"/>
            </a:endParaRPr>
          </a:p>
          <a:p>
            <a:pPr marL="0" lvl="1" fontAlgn="base">
              <a:lnSpc>
                <a:spcPct val="150000"/>
              </a:lnSpc>
              <a:spcBef>
                <a:spcPct val="0"/>
              </a:spcBef>
              <a:spcAft>
                <a:spcPct val="0"/>
              </a:spcAft>
            </a:pPr>
            <a:r>
              <a:rPr lang="en-US" altLang="zh-CN" sz="2000" dirty="0">
                <a:latin typeface="Times New Roman" panose="02020603050405020304" pitchFamily="18" charset="0"/>
                <a:ea typeface="黑体" panose="02010609060101010101" pitchFamily="49" charset="-122"/>
              </a:rPr>
              <a:t>3)</a:t>
            </a:r>
            <a:r>
              <a:rPr lang="zh-CN" altLang="en-US" sz="2000" dirty="0">
                <a:latin typeface="Times New Roman" panose="02020603050405020304" pitchFamily="18" charset="0"/>
                <a:ea typeface="黑体" panose="02010609060101010101" pitchFamily="49" charset="-122"/>
              </a:rPr>
              <a:t> 若初始化器子句是表达式，则根据拷贝初始化进行隐式转换，对于列表初始化禁止窄化转换</a:t>
            </a:r>
            <a:endParaRPr lang="zh-CN" altLang="zh-CN" sz="2000" dirty="0">
              <a:latin typeface="Times New Roman" panose="02020603050405020304" pitchFamily="18" charset="0"/>
              <a:ea typeface="黑体" panose="02010609060101010101" pitchFamily="49" charset="-122"/>
            </a:endParaRPr>
          </a:p>
        </p:txBody>
      </p:sp>
      <p:sp>
        <p:nvSpPr>
          <p:cNvPr id="8" name="标题 1">
            <a:extLst>
              <a:ext uri="{FF2B5EF4-FFF2-40B4-BE49-F238E27FC236}">
                <a16:creationId xmlns:a16="http://schemas.microsoft.com/office/drawing/2014/main" id="{86D15528-319A-46BD-B609-D2EED2AA53FB}"/>
              </a:ext>
            </a:extLst>
          </p:cNvPr>
          <p:cNvSpPr txBox="1">
            <a:spLocks/>
          </p:cNvSpPr>
          <p:nvPr/>
        </p:nvSpPr>
        <p:spPr>
          <a:xfrm>
            <a:off x="877779" y="782271"/>
            <a:ext cx="10436441" cy="606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6. </a:t>
            </a:r>
            <a:r>
              <a:rPr lang="zh-CN" altLang="en-US" sz="3200" b="1" dirty="0">
                <a:latin typeface="黑体" panose="02010609060101010101" pitchFamily="49" charset="-122"/>
                <a:ea typeface="黑体" panose="02010609060101010101" pitchFamily="49" charset="-122"/>
              </a:rPr>
              <a:t>聚合初始化</a:t>
            </a:r>
          </a:p>
        </p:txBody>
      </p:sp>
      <p:sp>
        <p:nvSpPr>
          <p:cNvPr id="9" name="内容占位符 2">
            <a:extLst>
              <a:ext uri="{FF2B5EF4-FFF2-40B4-BE49-F238E27FC236}">
                <a16:creationId xmlns:a16="http://schemas.microsoft.com/office/drawing/2014/main" id="{65165436-C40E-4497-AF9B-1BFBFC793596}"/>
              </a:ext>
            </a:extLst>
          </p:cNvPr>
          <p:cNvSpPr txBox="1">
            <a:spLocks/>
          </p:cNvSpPr>
          <p:nvPr/>
        </p:nvSpPr>
        <p:spPr>
          <a:xfrm>
            <a:off x="877778" y="1580531"/>
            <a:ext cx="10436441" cy="1271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zh-CN" altLang="en-US" sz="2400" dirty="0">
                <a:latin typeface="Times New Roman" panose="02020603050405020304" pitchFamily="18" charset="0"/>
                <a:ea typeface="黑体" panose="02010609060101010101" pitchFamily="49" charset="-122"/>
              </a:rPr>
              <a:t>以</a:t>
            </a:r>
            <a:r>
              <a:rPr lang="zh-CN" altLang="zh-CN" sz="2400" dirty="0">
                <a:latin typeface="Times New Roman" panose="02020603050405020304" pitchFamily="18" charset="0"/>
                <a:ea typeface="黑体" panose="02010609060101010101" pitchFamily="49" charset="-122"/>
              </a:rPr>
              <a:t>花括号初始化器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黑体" panose="02010609060101010101" pitchFamily="49" charset="-122"/>
              </a:rPr>
              <a:t>列表初始化聚合体</a:t>
            </a:r>
            <a:r>
              <a:rPr lang="zh-CN" altLang="en-US" sz="2400" dirty="0">
                <a:latin typeface="Times New Roman" panose="02020603050405020304" pitchFamily="18" charset="0"/>
                <a:ea typeface="黑体" panose="02010609060101010101" pitchFamily="49" charset="-122"/>
              </a:rPr>
              <a:t>，是列表初始化的一种形式</a:t>
            </a:r>
            <a:endParaRPr lang="zh-CN" altLang="zh-CN" sz="2400" dirty="0">
              <a:latin typeface="Times New Roman" panose="02020603050405020304" pitchFamily="18" charset="0"/>
              <a:ea typeface="黑体" panose="02010609060101010101" pitchFamily="49" charset="-122"/>
            </a:endParaRPr>
          </a:p>
          <a:p>
            <a:pPr marL="0" indent="0" algn="just">
              <a:lnSpc>
                <a:spcPct val="150000"/>
              </a:lnSpc>
              <a:buNone/>
            </a:pPr>
            <a:endParaRPr lang="zh-CN" altLang="zh-CN" sz="2400"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71982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654A5A0-0DC6-4611-8055-345E320118A9}"/>
              </a:ext>
            </a:extLst>
          </p:cNvPr>
          <p:cNvSpPr txBox="1"/>
          <p:nvPr/>
        </p:nvSpPr>
        <p:spPr>
          <a:xfrm>
            <a:off x="877778" y="2937041"/>
            <a:ext cx="10554811" cy="1130246"/>
          </a:xfrm>
          <a:prstGeom prst="rect">
            <a:avLst/>
          </a:prstGeom>
          <a:noFill/>
        </p:spPr>
        <p:txBody>
          <a:bodyPr wrap="square" rtlCol="0">
            <a:spAutoFit/>
          </a:bodyPr>
          <a:lstStyle/>
          <a:p>
            <a:pPr marL="457200" indent="-457200">
              <a:lnSpc>
                <a:spcPct val="150000"/>
              </a:lnSpc>
              <a:buAutoNum type="arabicParenR"/>
            </a:pPr>
            <a:r>
              <a:rPr lang="zh-CN" altLang="en-US" sz="2400" dirty="0">
                <a:latin typeface="Times New Roman" panose="02020603050405020304" pitchFamily="18" charset="0"/>
                <a:ea typeface="黑体" panose="02010609060101010101" pitchFamily="49" charset="-122"/>
              </a:rPr>
              <a:t>以初始化器声明左值</a:t>
            </a: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右值引用变量，</a:t>
            </a:r>
            <a:endParaRPr lang="en-US" altLang="zh-CN" sz="2400" dirty="0">
              <a:latin typeface="Times New Roman" panose="02020603050405020304" pitchFamily="18" charset="0"/>
              <a:ea typeface="黑体" panose="02010609060101010101" pitchFamily="49" charset="-122"/>
            </a:endParaRPr>
          </a:p>
          <a:p>
            <a:pPr marL="457200" indent="-457200">
              <a:lnSpc>
                <a:spcPct val="150000"/>
              </a:lnSpc>
              <a:buAutoNum type="arabicParenR"/>
            </a:pPr>
            <a:r>
              <a:rPr lang="zh-CN" altLang="en-US" sz="2400" dirty="0">
                <a:latin typeface="Times New Roman" panose="02020603050405020304" pitchFamily="18" charset="0"/>
                <a:ea typeface="黑体" panose="02010609060101010101" pitchFamily="49" charset="-122"/>
              </a:rPr>
              <a:t>左值引用绑定到左值，右值引用绑定到右值</a:t>
            </a:r>
            <a:endParaRPr lang="zh-CN" altLang="zh-CN" sz="2400" dirty="0">
              <a:latin typeface="Times New Roman" panose="02020603050405020304" pitchFamily="18" charset="0"/>
              <a:ea typeface="黑体" panose="02010609060101010101" pitchFamily="49" charset="-122"/>
            </a:endParaRPr>
          </a:p>
        </p:txBody>
      </p:sp>
      <p:sp>
        <p:nvSpPr>
          <p:cNvPr id="8" name="标题 1">
            <a:extLst>
              <a:ext uri="{FF2B5EF4-FFF2-40B4-BE49-F238E27FC236}">
                <a16:creationId xmlns:a16="http://schemas.microsoft.com/office/drawing/2014/main" id="{86D15528-319A-46BD-B609-D2EED2AA53FB}"/>
              </a:ext>
            </a:extLst>
          </p:cNvPr>
          <p:cNvSpPr txBox="1">
            <a:spLocks/>
          </p:cNvSpPr>
          <p:nvPr/>
        </p:nvSpPr>
        <p:spPr>
          <a:xfrm>
            <a:off x="877779" y="782271"/>
            <a:ext cx="10436441" cy="606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7. </a:t>
            </a:r>
            <a:r>
              <a:rPr lang="zh-CN" altLang="en-US" sz="3200" b="1" dirty="0">
                <a:latin typeface="黑体" panose="02010609060101010101" pitchFamily="49" charset="-122"/>
                <a:ea typeface="黑体" panose="02010609060101010101" pitchFamily="49" charset="-122"/>
                <a:cs typeface="Times New Roman" panose="02020603050405020304" pitchFamily="18" charset="0"/>
              </a:rPr>
              <a:t>引用</a:t>
            </a:r>
            <a:r>
              <a:rPr lang="zh-CN" altLang="en-US" sz="3200" b="1" dirty="0">
                <a:latin typeface="黑体" panose="02010609060101010101" pitchFamily="49" charset="-122"/>
                <a:ea typeface="黑体" panose="02010609060101010101" pitchFamily="49" charset="-122"/>
              </a:rPr>
              <a:t>初始化</a:t>
            </a:r>
          </a:p>
        </p:txBody>
      </p:sp>
      <p:sp>
        <p:nvSpPr>
          <p:cNvPr id="9" name="内容占位符 2">
            <a:extLst>
              <a:ext uri="{FF2B5EF4-FFF2-40B4-BE49-F238E27FC236}">
                <a16:creationId xmlns:a16="http://schemas.microsoft.com/office/drawing/2014/main" id="{65165436-C40E-4497-AF9B-1BFBFC793596}"/>
              </a:ext>
            </a:extLst>
          </p:cNvPr>
          <p:cNvSpPr txBox="1">
            <a:spLocks/>
          </p:cNvSpPr>
          <p:nvPr/>
        </p:nvSpPr>
        <p:spPr>
          <a:xfrm>
            <a:off x="877778" y="1580531"/>
            <a:ext cx="10436441" cy="12716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黑体" panose="02010609060101010101" pitchFamily="49" charset="-122"/>
                <a:ea typeface="黑体" panose="02010609060101010101" pitchFamily="49" charset="-122"/>
              </a:rPr>
              <a:t>指构造对象时绑定引用到一个对象</a:t>
            </a:r>
          </a:p>
        </p:txBody>
      </p:sp>
    </p:spTree>
    <p:extLst>
      <p:ext uri="{BB962C8B-B14F-4D97-AF65-F5344CB8AC3E}">
        <p14:creationId xmlns:p14="http://schemas.microsoft.com/office/powerpoint/2010/main" val="36301207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792</Words>
  <Application>Microsoft Office PowerPoint</Application>
  <PresentationFormat>宽屏</PresentationFormat>
  <Paragraphs>45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黑体</vt:lpstr>
      <vt:lpstr>Arial</vt:lpstr>
      <vt:lpstr>Times New Roman</vt:lpstr>
      <vt:lpstr>Wingdings</vt:lpstr>
      <vt:lpstr>Office 主题​​</vt:lpstr>
      <vt:lpstr>C++对象初始化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C++对象初始化</dc:title>
  <dc:creator>13052523498@163.com</dc:creator>
  <cp:lastModifiedBy>13052523498@163.com</cp:lastModifiedBy>
  <cp:revision>51</cp:revision>
  <dcterms:created xsi:type="dcterms:W3CDTF">2020-05-31T08:45:18Z</dcterms:created>
  <dcterms:modified xsi:type="dcterms:W3CDTF">2020-06-07T11:09:04Z</dcterms:modified>
</cp:coreProperties>
</file>