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5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8DEE-F504-1E95-9D77-4163C2386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79F80-3952-8830-3557-7A29CBA24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DA9BA-B8A3-FD62-45E8-CCFE0367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4582-530A-478C-8EEE-7123BBD5D064}" type="datetimeFigureOut">
              <a:rPr lang="en-GB" smtClean="0"/>
              <a:t>18/07/2025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C95F5-6559-353A-E863-7D824F2C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7538A-2468-E3A9-7C73-85C396B0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78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65F6-D414-D829-DA10-10AC40FE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BD559-EF64-9CD8-C7C6-D28EAF99E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C79D7-EBE2-75A6-9EA7-A516FF49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4582-530A-478C-8EEE-7123BBD5D064}" type="datetimeFigureOut">
              <a:rPr lang="en-GB" smtClean="0"/>
              <a:t>18/07/2025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B3103-F317-CC85-9D87-B82EBEAC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2C77A-CCEA-B912-0329-1696135D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24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F6C3A-B370-0673-6568-E3B0E3C86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0E8C6-F117-4DDA-CC0E-721A73134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60B5E-29CF-0EA0-21BA-72F2F9F1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4582-530A-478C-8EEE-7123BBD5D064}" type="datetimeFigureOut">
              <a:rPr lang="en-GB" smtClean="0"/>
              <a:t>18/07/2025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5493-0F9B-ACCD-CEC2-F2A4DDAB7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CF025-592B-450F-9618-543E7E6D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94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8A041-F830-E089-1498-9562B007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77206-CC6E-3CB4-67FF-56A673F1B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12542-D11E-29B5-4E0E-8182CDC36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4582-530A-478C-8EEE-7123BBD5D064}" type="datetimeFigureOut">
              <a:rPr lang="en-GB" smtClean="0"/>
              <a:t>18/07/2025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A917D-A4A2-8584-66E0-1F628CA8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DFAA5-1715-A2CA-DDF2-DD66FE03B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50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25C6-11ED-246C-F4C1-FC14927F1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5DB37-73DD-B75D-414D-EFC14C7F5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D672D-F9C9-4D14-4A31-06895FA6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4582-530A-478C-8EEE-7123BBD5D064}" type="datetimeFigureOut">
              <a:rPr lang="en-GB" smtClean="0"/>
              <a:t>18/07/2025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46956-AC3E-0FE2-8901-B4307F0A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4731C-4F69-3B4B-8EAE-04C917E3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24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1871-2114-6F5D-6795-016DFE9F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F6169-B18E-9507-2ABF-FC049B07E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B3D08-0690-FFFB-A0D6-BD435DD87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15AE6-8230-9FA2-3C35-27D24BDA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4582-530A-478C-8EEE-7123BBD5D064}" type="datetimeFigureOut">
              <a:rPr lang="en-GB" smtClean="0"/>
              <a:t>18/07/2025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DA4ED-E8A8-BC64-B09D-BB9CCC23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FD0C6-32F5-3E9F-E953-B5518FBD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65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CA7E-E4FE-6A6F-F6C3-8AD478D3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42D90-263C-7618-FF6B-7C6F283A0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600EB-9557-1AE0-795B-4960B8BFE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88BA2-A25F-FE80-990F-9D74978F7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4C0A5E-C58E-47D9-B3F0-F67F989A4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02472-1D9A-3087-BD71-8FF27835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4582-530A-478C-8EEE-7123BBD5D064}" type="datetimeFigureOut">
              <a:rPr lang="en-GB" smtClean="0"/>
              <a:t>18/07/2025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75153A-F07B-DC61-407D-5629E92F7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A3065-1F28-2AA2-DBBA-938824EE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4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AF4C-2C5C-43A8-F273-BA289C1F2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B50A5-003C-9C66-AE17-DEFDCBC5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4582-530A-478C-8EEE-7123BBD5D064}" type="datetimeFigureOut">
              <a:rPr lang="en-GB" smtClean="0"/>
              <a:t>18/07/2025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2935D-DBC0-370C-BC3D-270F29DF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E3DD9-04C3-2A43-2D57-04116C98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60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5E3F17-38D3-71D1-DDBE-939BC953C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4582-530A-478C-8EEE-7123BBD5D064}" type="datetimeFigureOut">
              <a:rPr lang="en-GB" smtClean="0"/>
              <a:t>18/07/2025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D132C-270D-BA13-07E1-4651C1C3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0CA6E-7224-B33F-F3DC-883F679A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09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96D6-2DC7-A941-4CA7-13EF956B3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E920D-0584-569C-C471-6F053AE48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542D8-AC76-628A-E235-880F1F078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A04EA-12DC-7E75-17F2-9789CC832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4582-530A-478C-8EEE-7123BBD5D064}" type="datetimeFigureOut">
              <a:rPr lang="en-GB" smtClean="0"/>
              <a:t>18/07/2025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C7BA9-32D2-650E-0485-74867ACC5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2A5DE-2924-7E96-92A4-651B0472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70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3713-AC0B-0042-6F8A-FB1A2FCA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44140-7C4A-969D-7FB5-FB2F0C0C0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0E2FE-1617-9673-2E2D-49CF7AD54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CCC60-49F0-9371-ECA4-3CC6DE17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04582-530A-478C-8EEE-7123BBD5D064}" type="datetimeFigureOut">
              <a:rPr lang="en-GB" smtClean="0"/>
              <a:t>18/07/2025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C37A8-A9D7-E79C-7951-65BEBADD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B01D4-3F87-5A59-D781-4796DA9E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07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6A44-AE38-4283-4C09-C10E8C9D2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91B4E-56E3-1880-E450-FF1D328C7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6B515-6B8B-ADDE-1519-57C940180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04582-530A-478C-8EEE-7123BBD5D064}" type="datetimeFigureOut">
              <a:rPr lang="en-GB" smtClean="0"/>
              <a:t>18/07/2025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A48F4-9774-7F33-5F85-1639E4374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7A9E0-AE29-AA16-88B7-960610AD1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87AD3-698E-4E3D-BB92-021B7F5637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13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2433B36-BEDC-2576-4ACF-5976AEE023CA}"/>
              </a:ext>
            </a:extLst>
          </p:cNvPr>
          <p:cNvGrpSpPr/>
          <p:nvPr/>
        </p:nvGrpSpPr>
        <p:grpSpPr>
          <a:xfrm>
            <a:off x="3327051" y="133140"/>
            <a:ext cx="8393495" cy="6591720"/>
            <a:chOff x="985785" y="120579"/>
            <a:chExt cx="8908492" cy="69961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D802933-D200-25AD-7EC5-32EA1B6BB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5785" y="120579"/>
              <a:ext cx="4286250" cy="3429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25C1879-350E-0783-7583-EE4467183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3839" y="120579"/>
              <a:ext cx="4330438" cy="3429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7BB0E64-6832-688A-6687-3A98848FC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5785" y="3549579"/>
              <a:ext cx="4105078" cy="3429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CA68D3B-D80F-1BC9-8608-45BDC3777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63839" y="3687744"/>
              <a:ext cx="4105079" cy="342900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6DAD14A-75D2-ABCC-A239-F21D06A6100B}"/>
              </a:ext>
            </a:extLst>
          </p:cNvPr>
          <p:cNvSpPr txBox="1"/>
          <p:nvPr/>
        </p:nvSpPr>
        <p:spPr>
          <a:xfrm>
            <a:off x="205432" y="330200"/>
            <a:ext cx="298415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C</a:t>
            </a:r>
            <a:r>
              <a:rPr lang="en-US" altLang="zh-CN"/>
              <a:t>orrelation between delta log likelihood of model vs negative log-enrichment of the deep mutational scanning data (score_experiment).</a:t>
            </a:r>
          </a:p>
          <a:p>
            <a:endParaRPr lang="en-US"/>
          </a:p>
          <a:p>
            <a:r>
              <a:rPr lang="en-US"/>
              <a:t>Esm1f and antifold correlates well;</a:t>
            </a:r>
          </a:p>
          <a:p>
            <a:endParaRPr lang="en-US"/>
          </a:p>
          <a:p>
            <a:r>
              <a:rPr lang="en-US"/>
              <a:t>Pyrosetta doesn’t correlate much with any other models showing here, and experimental data.</a:t>
            </a:r>
          </a:p>
          <a:p>
            <a:endParaRPr lang="en-US"/>
          </a:p>
          <a:p>
            <a:r>
              <a:rPr lang="en-US"/>
              <a:t>Structure from Abodybuilder2 or pdb (1MLC, antibody-antigen complex -&gt; remove antigen), before and after pyrosetta relax (recycle=5, Cartesian relax on side chain and backbone), doesn’t show much difference in correlation.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40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13C8A16-5583-29A7-5EC6-2E7F3CBFD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7964"/>
            <a:ext cx="6096000" cy="21351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BA596B-649A-71FA-B5F7-930400AE6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46814"/>
            <a:ext cx="6096000" cy="21351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F359F0-69F8-8831-6092-52B949649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17964"/>
            <a:ext cx="6096000" cy="21351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9DA85D-A716-D9A2-5B6C-6672A71440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648384"/>
            <a:ext cx="6096000" cy="21336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CA138D-161A-A96E-2E58-18849D39E078}"/>
              </a:ext>
            </a:extLst>
          </p:cNvPr>
          <p:cNvCxnSpPr>
            <a:cxnSpLocks/>
          </p:cNvCxnSpPr>
          <p:nvPr/>
        </p:nvCxnSpPr>
        <p:spPr>
          <a:xfrm>
            <a:off x="498078" y="4230871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17DB9D-9964-53CE-C76E-30B8574663D8}"/>
              </a:ext>
            </a:extLst>
          </p:cNvPr>
          <p:cNvCxnSpPr>
            <a:cxnSpLocks/>
          </p:cNvCxnSpPr>
          <p:nvPr/>
        </p:nvCxnSpPr>
        <p:spPr>
          <a:xfrm>
            <a:off x="1171972" y="4230871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82414E-BBB6-A9EA-CB71-59DB6F044B01}"/>
              </a:ext>
            </a:extLst>
          </p:cNvPr>
          <p:cNvCxnSpPr>
            <a:cxnSpLocks/>
          </p:cNvCxnSpPr>
          <p:nvPr/>
        </p:nvCxnSpPr>
        <p:spPr>
          <a:xfrm>
            <a:off x="2026840" y="4230871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7F91E0-9ABF-6A18-C555-3119DC9F99A5}"/>
              </a:ext>
            </a:extLst>
          </p:cNvPr>
          <p:cNvCxnSpPr>
            <a:cxnSpLocks/>
          </p:cNvCxnSpPr>
          <p:nvPr/>
        </p:nvCxnSpPr>
        <p:spPr>
          <a:xfrm>
            <a:off x="3560365" y="4230871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532CE60-831C-8313-31B1-B9237A9C7049}"/>
              </a:ext>
            </a:extLst>
          </p:cNvPr>
          <p:cNvCxnSpPr>
            <a:cxnSpLocks/>
          </p:cNvCxnSpPr>
          <p:nvPr/>
        </p:nvCxnSpPr>
        <p:spPr>
          <a:xfrm>
            <a:off x="4379515" y="4230871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9C867D-D3D7-0EEA-C1D7-26190200A64B}"/>
              </a:ext>
            </a:extLst>
          </p:cNvPr>
          <p:cNvCxnSpPr>
            <a:cxnSpLocks/>
          </p:cNvCxnSpPr>
          <p:nvPr/>
        </p:nvCxnSpPr>
        <p:spPr>
          <a:xfrm>
            <a:off x="4936728" y="4230871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09C9E9-C7EE-8E04-5F40-79A2A33D6355}"/>
              </a:ext>
            </a:extLst>
          </p:cNvPr>
          <p:cNvCxnSpPr>
            <a:cxnSpLocks/>
          </p:cNvCxnSpPr>
          <p:nvPr/>
        </p:nvCxnSpPr>
        <p:spPr>
          <a:xfrm>
            <a:off x="498078" y="6440671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E187B1-B415-7434-AE95-C9A9986D4009}"/>
              </a:ext>
            </a:extLst>
          </p:cNvPr>
          <p:cNvCxnSpPr>
            <a:cxnSpLocks/>
          </p:cNvCxnSpPr>
          <p:nvPr/>
        </p:nvCxnSpPr>
        <p:spPr>
          <a:xfrm>
            <a:off x="1171972" y="6440671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F936701-4AF3-E4C5-9D93-6EB2972C6E8C}"/>
              </a:ext>
            </a:extLst>
          </p:cNvPr>
          <p:cNvCxnSpPr>
            <a:cxnSpLocks/>
          </p:cNvCxnSpPr>
          <p:nvPr/>
        </p:nvCxnSpPr>
        <p:spPr>
          <a:xfrm>
            <a:off x="2026840" y="6440671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F39725-DCC5-2141-025E-BB3358E7768E}"/>
              </a:ext>
            </a:extLst>
          </p:cNvPr>
          <p:cNvCxnSpPr>
            <a:cxnSpLocks/>
          </p:cNvCxnSpPr>
          <p:nvPr/>
        </p:nvCxnSpPr>
        <p:spPr>
          <a:xfrm>
            <a:off x="3560365" y="6440671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DA7C29-3DAA-56E3-2F5E-1A250D5DD07B}"/>
              </a:ext>
            </a:extLst>
          </p:cNvPr>
          <p:cNvCxnSpPr>
            <a:cxnSpLocks/>
          </p:cNvCxnSpPr>
          <p:nvPr/>
        </p:nvCxnSpPr>
        <p:spPr>
          <a:xfrm>
            <a:off x="4379515" y="6440671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FDC9784-6589-DF1C-020B-82C48E4E0AB1}"/>
              </a:ext>
            </a:extLst>
          </p:cNvPr>
          <p:cNvCxnSpPr>
            <a:cxnSpLocks/>
          </p:cNvCxnSpPr>
          <p:nvPr/>
        </p:nvCxnSpPr>
        <p:spPr>
          <a:xfrm>
            <a:off x="4936728" y="6440671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1284B51-B8EC-0CD2-7194-5301DC7D7BEF}"/>
              </a:ext>
            </a:extLst>
          </p:cNvPr>
          <p:cNvCxnSpPr>
            <a:cxnSpLocks/>
          </p:cNvCxnSpPr>
          <p:nvPr/>
        </p:nvCxnSpPr>
        <p:spPr>
          <a:xfrm>
            <a:off x="6586934" y="6440671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2D6A79-F777-BE20-12A8-8DE6E695BB33}"/>
              </a:ext>
            </a:extLst>
          </p:cNvPr>
          <p:cNvCxnSpPr>
            <a:cxnSpLocks/>
          </p:cNvCxnSpPr>
          <p:nvPr/>
        </p:nvCxnSpPr>
        <p:spPr>
          <a:xfrm>
            <a:off x="7260828" y="6440671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3FEEEE-59A2-1F5A-7A11-64984A2BEE97}"/>
              </a:ext>
            </a:extLst>
          </p:cNvPr>
          <p:cNvCxnSpPr>
            <a:cxnSpLocks/>
          </p:cNvCxnSpPr>
          <p:nvPr/>
        </p:nvCxnSpPr>
        <p:spPr>
          <a:xfrm>
            <a:off x="8115696" y="6440671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10FDAF-8304-8C97-B3A3-0F56C5EB5180}"/>
              </a:ext>
            </a:extLst>
          </p:cNvPr>
          <p:cNvCxnSpPr>
            <a:cxnSpLocks/>
          </p:cNvCxnSpPr>
          <p:nvPr/>
        </p:nvCxnSpPr>
        <p:spPr>
          <a:xfrm>
            <a:off x="9649221" y="6440671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33E11B-497E-3CFB-328A-6EE7C59B4E38}"/>
              </a:ext>
            </a:extLst>
          </p:cNvPr>
          <p:cNvCxnSpPr>
            <a:cxnSpLocks/>
          </p:cNvCxnSpPr>
          <p:nvPr/>
        </p:nvCxnSpPr>
        <p:spPr>
          <a:xfrm>
            <a:off x="10468371" y="6440671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3D7B9B6-C625-6674-B118-0E192A3582DC}"/>
              </a:ext>
            </a:extLst>
          </p:cNvPr>
          <p:cNvCxnSpPr>
            <a:cxnSpLocks/>
          </p:cNvCxnSpPr>
          <p:nvPr/>
        </p:nvCxnSpPr>
        <p:spPr>
          <a:xfrm>
            <a:off x="11025584" y="6440671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C4E613-3161-D1FA-482A-BF5A399C6C89}"/>
              </a:ext>
            </a:extLst>
          </p:cNvPr>
          <p:cNvCxnSpPr>
            <a:cxnSpLocks/>
          </p:cNvCxnSpPr>
          <p:nvPr/>
        </p:nvCxnSpPr>
        <p:spPr>
          <a:xfrm>
            <a:off x="6586934" y="4230871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9D598CB-16B0-0175-C366-ACB972879974}"/>
              </a:ext>
            </a:extLst>
          </p:cNvPr>
          <p:cNvCxnSpPr>
            <a:cxnSpLocks/>
          </p:cNvCxnSpPr>
          <p:nvPr/>
        </p:nvCxnSpPr>
        <p:spPr>
          <a:xfrm>
            <a:off x="7260828" y="4230871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AFB37BA-AB02-DCE5-BECE-6E9C92C80838}"/>
              </a:ext>
            </a:extLst>
          </p:cNvPr>
          <p:cNvCxnSpPr>
            <a:cxnSpLocks/>
          </p:cNvCxnSpPr>
          <p:nvPr/>
        </p:nvCxnSpPr>
        <p:spPr>
          <a:xfrm>
            <a:off x="8115696" y="4230871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D53057-015D-5CC9-C154-6E4D1708103E}"/>
              </a:ext>
            </a:extLst>
          </p:cNvPr>
          <p:cNvCxnSpPr>
            <a:cxnSpLocks/>
          </p:cNvCxnSpPr>
          <p:nvPr/>
        </p:nvCxnSpPr>
        <p:spPr>
          <a:xfrm>
            <a:off x="9649221" y="4230871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509EBA-2835-8CCE-3DEB-728114C9A500}"/>
              </a:ext>
            </a:extLst>
          </p:cNvPr>
          <p:cNvCxnSpPr>
            <a:cxnSpLocks/>
          </p:cNvCxnSpPr>
          <p:nvPr/>
        </p:nvCxnSpPr>
        <p:spPr>
          <a:xfrm>
            <a:off x="10468371" y="4230871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A3C3EC1-DC6E-F620-452F-84ABB0A76131}"/>
              </a:ext>
            </a:extLst>
          </p:cNvPr>
          <p:cNvCxnSpPr>
            <a:cxnSpLocks/>
          </p:cNvCxnSpPr>
          <p:nvPr/>
        </p:nvCxnSpPr>
        <p:spPr>
          <a:xfrm>
            <a:off x="11025584" y="4230871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A7ECF0F-0829-84E9-7098-72D2ADBCA553}"/>
              </a:ext>
            </a:extLst>
          </p:cNvPr>
          <p:cNvGrpSpPr/>
          <p:nvPr/>
        </p:nvGrpSpPr>
        <p:grpSpPr>
          <a:xfrm>
            <a:off x="0" y="195315"/>
            <a:ext cx="6104971" cy="2135170"/>
            <a:chOff x="0" y="147193"/>
            <a:chExt cx="6061856" cy="212009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95C6C529-C455-B239-0BA9-3E8C65B9E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47193"/>
              <a:ext cx="6061856" cy="2120091"/>
            </a:xfrm>
            <a:prstGeom prst="rect">
              <a:avLst/>
            </a:prstGeom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06EFCBC-7C37-C29F-020D-7A224EC8429A}"/>
                </a:ext>
              </a:extLst>
            </p:cNvPr>
            <p:cNvCxnSpPr>
              <a:cxnSpLocks/>
            </p:cNvCxnSpPr>
            <p:nvPr/>
          </p:nvCxnSpPr>
          <p:spPr>
            <a:xfrm>
              <a:off x="478631" y="1931194"/>
              <a:ext cx="183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440FC7-EE72-E213-E42E-F1B1441DA8B2}"/>
                </a:ext>
              </a:extLst>
            </p:cNvPr>
            <p:cNvCxnSpPr>
              <a:cxnSpLocks/>
            </p:cNvCxnSpPr>
            <p:nvPr/>
          </p:nvCxnSpPr>
          <p:spPr>
            <a:xfrm>
              <a:off x="1152525" y="1931194"/>
              <a:ext cx="2166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4D6517A-051E-3AAF-7950-8F143A3BB19C}"/>
                </a:ext>
              </a:extLst>
            </p:cNvPr>
            <p:cNvCxnSpPr>
              <a:cxnSpLocks/>
            </p:cNvCxnSpPr>
            <p:nvPr/>
          </p:nvCxnSpPr>
          <p:spPr>
            <a:xfrm>
              <a:off x="2007393" y="1931194"/>
              <a:ext cx="2166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E96ADF1-77F9-7201-0BCF-153CDBF1D772}"/>
                </a:ext>
              </a:extLst>
            </p:cNvPr>
            <p:cNvCxnSpPr>
              <a:cxnSpLocks/>
            </p:cNvCxnSpPr>
            <p:nvPr/>
          </p:nvCxnSpPr>
          <p:spPr>
            <a:xfrm>
              <a:off x="3540918" y="1931194"/>
              <a:ext cx="27384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8ABC0CE-4704-F88F-7823-F8AB56544B9E}"/>
                </a:ext>
              </a:extLst>
            </p:cNvPr>
            <p:cNvCxnSpPr>
              <a:cxnSpLocks/>
            </p:cNvCxnSpPr>
            <p:nvPr/>
          </p:nvCxnSpPr>
          <p:spPr>
            <a:xfrm>
              <a:off x="4360068" y="1931194"/>
              <a:ext cx="1262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1DC267C-2EF1-B812-89A0-9424E6563F5D}"/>
                </a:ext>
              </a:extLst>
            </p:cNvPr>
            <p:cNvCxnSpPr>
              <a:cxnSpLocks/>
            </p:cNvCxnSpPr>
            <p:nvPr/>
          </p:nvCxnSpPr>
          <p:spPr>
            <a:xfrm>
              <a:off x="4917281" y="1931194"/>
              <a:ext cx="3714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296DDCD-178A-7135-9D60-88052DAE7B1C}"/>
              </a:ext>
            </a:extLst>
          </p:cNvPr>
          <p:cNvSpPr txBox="1"/>
          <p:nvPr/>
        </p:nvSpPr>
        <p:spPr>
          <a:xfrm>
            <a:off x="0" y="-36191"/>
            <a:ext cx="298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(A)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8C2075-1020-F372-E5BB-3AC30DC8ADD3}"/>
              </a:ext>
            </a:extLst>
          </p:cNvPr>
          <p:cNvSpPr txBox="1"/>
          <p:nvPr/>
        </p:nvSpPr>
        <p:spPr>
          <a:xfrm>
            <a:off x="-1" y="2076652"/>
            <a:ext cx="298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(B)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329D1D-4292-653F-A6DD-008B01A73837}"/>
              </a:ext>
            </a:extLst>
          </p:cNvPr>
          <p:cNvSpPr txBox="1"/>
          <p:nvPr/>
        </p:nvSpPr>
        <p:spPr>
          <a:xfrm>
            <a:off x="6281736" y="616686"/>
            <a:ext cx="56644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Abodybuilder2, before relax</a:t>
            </a:r>
          </a:p>
          <a:p>
            <a:pPr marL="342900" indent="-342900">
              <a:buAutoNum type="alphaUcParenBoth"/>
            </a:pPr>
            <a:r>
              <a:rPr lang="en-GB"/>
              <a:t>Experimental results: 34 Fv positions show enhanced binding upon mutation (Red).</a:t>
            </a:r>
          </a:p>
          <a:p>
            <a:pPr marL="342900" indent="-342900">
              <a:buAutoNum type="alphaUcParenBoth"/>
            </a:pPr>
            <a:r>
              <a:rPr lang="en-GB"/>
              <a:t>Model prediction: Only a few mutations are predicted to be beneficial according to different models.</a:t>
            </a:r>
          </a:p>
        </p:txBody>
      </p:sp>
    </p:spTree>
    <p:extLst>
      <p:ext uri="{BB962C8B-B14F-4D97-AF65-F5344CB8AC3E}">
        <p14:creationId xmlns:p14="http://schemas.microsoft.com/office/powerpoint/2010/main" val="207082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7C4F42C-0E11-EAE9-6CBD-A037FA52B8B5}"/>
              </a:ext>
            </a:extLst>
          </p:cNvPr>
          <p:cNvGrpSpPr/>
          <p:nvPr/>
        </p:nvGrpSpPr>
        <p:grpSpPr>
          <a:xfrm>
            <a:off x="112059" y="2360630"/>
            <a:ext cx="11967882" cy="4354614"/>
            <a:chOff x="0" y="1293830"/>
            <a:chExt cx="12568516" cy="457316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94F969-DB52-33B7-9E53-B72D50CC7183}"/>
                </a:ext>
              </a:extLst>
            </p:cNvPr>
            <p:cNvGrpSpPr/>
            <p:nvPr/>
          </p:nvGrpSpPr>
          <p:grpSpPr>
            <a:xfrm>
              <a:off x="0" y="1293830"/>
              <a:ext cx="12568516" cy="4573160"/>
              <a:chOff x="0" y="1293830"/>
              <a:chExt cx="12568516" cy="457316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BCB4073-61B3-DA1E-F774-EA2A78D739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293830"/>
                <a:ext cx="6248400" cy="2188549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733BCC4-ECD9-A2E3-BB75-D3A70C761A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" y="3678441"/>
                <a:ext cx="6248399" cy="2188549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A891A7C-9F17-9887-FB1D-60D143D6D7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0117" y="1293830"/>
                <a:ext cx="6248399" cy="2188549"/>
              </a:xfrm>
              <a:prstGeom prst="rect">
                <a:avLst/>
              </a:prstGeom>
            </p:spPr>
          </p:pic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172B7D2-AC89-7DBD-8C6B-8500F40B4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01941" y="3643316"/>
              <a:ext cx="6096000" cy="2135170"/>
            </a:xfrm>
            <a:prstGeom prst="rect">
              <a:avLst/>
            </a:prstGeom>
          </p:spPr>
        </p:pic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BA1738-1028-4488-3095-699B30013C77}"/>
              </a:ext>
            </a:extLst>
          </p:cNvPr>
          <p:cNvCxnSpPr>
            <a:cxnSpLocks/>
          </p:cNvCxnSpPr>
          <p:nvPr/>
        </p:nvCxnSpPr>
        <p:spPr>
          <a:xfrm>
            <a:off x="586978" y="4110037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974E2F6-87ED-5B46-6EBD-3EF4526EA6FB}"/>
              </a:ext>
            </a:extLst>
          </p:cNvPr>
          <p:cNvCxnSpPr>
            <a:cxnSpLocks/>
          </p:cNvCxnSpPr>
          <p:nvPr/>
        </p:nvCxnSpPr>
        <p:spPr>
          <a:xfrm>
            <a:off x="1260872" y="411003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67A254-8529-E583-D2BA-2D6C1E8FCB9B}"/>
              </a:ext>
            </a:extLst>
          </p:cNvPr>
          <p:cNvCxnSpPr>
            <a:cxnSpLocks/>
          </p:cNvCxnSpPr>
          <p:nvPr/>
        </p:nvCxnSpPr>
        <p:spPr>
          <a:xfrm>
            <a:off x="2115740" y="411003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049771-A791-D971-7453-301142FEEAA8}"/>
              </a:ext>
            </a:extLst>
          </p:cNvPr>
          <p:cNvCxnSpPr>
            <a:cxnSpLocks/>
          </p:cNvCxnSpPr>
          <p:nvPr/>
        </p:nvCxnSpPr>
        <p:spPr>
          <a:xfrm>
            <a:off x="3649265" y="4110037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DE5493-91D6-808B-61CF-607800D9B3D7}"/>
              </a:ext>
            </a:extLst>
          </p:cNvPr>
          <p:cNvCxnSpPr>
            <a:cxnSpLocks/>
          </p:cNvCxnSpPr>
          <p:nvPr/>
        </p:nvCxnSpPr>
        <p:spPr>
          <a:xfrm>
            <a:off x="4468415" y="4110037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66A3C39-7AB5-EEC4-9A11-086F1BA64034}"/>
              </a:ext>
            </a:extLst>
          </p:cNvPr>
          <p:cNvCxnSpPr>
            <a:cxnSpLocks/>
          </p:cNvCxnSpPr>
          <p:nvPr/>
        </p:nvCxnSpPr>
        <p:spPr>
          <a:xfrm>
            <a:off x="5025628" y="4110037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1E97EAD-D592-3E79-6A36-F767AA8CAD5C}"/>
              </a:ext>
            </a:extLst>
          </p:cNvPr>
          <p:cNvCxnSpPr>
            <a:cxnSpLocks/>
          </p:cNvCxnSpPr>
          <p:nvPr/>
        </p:nvCxnSpPr>
        <p:spPr>
          <a:xfrm>
            <a:off x="586978" y="6390480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5795853-9E23-C7BB-8369-A6170140214D}"/>
              </a:ext>
            </a:extLst>
          </p:cNvPr>
          <p:cNvCxnSpPr>
            <a:cxnSpLocks/>
          </p:cNvCxnSpPr>
          <p:nvPr/>
        </p:nvCxnSpPr>
        <p:spPr>
          <a:xfrm>
            <a:off x="1260872" y="6390480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73DCCD-F2E9-7065-D7E3-20BF30593DF6}"/>
              </a:ext>
            </a:extLst>
          </p:cNvPr>
          <p:cNvCxnSpPr>
            <a:cxnSpLocks/>
          </p:cNvCxnSpPr>
          <p:nvPr/>
        </p:nvCxnSpPr>
        <p:spPr>
          <a:xfrm>
            <a:off x="2115740" y="6390480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DF0668D-0403-9015-EEE7-3B043164483F}"/>
              </a:ext>
            </a:extLst>
          </p:cNvPr>
          <p:cNvCxnSpPr>
            <a:cxnSpLocks/>
          </p:cNvCxnSpPr>
          <p:nvPr/>
        </p:nvCxnSpPr>
        <p:spPr>
          <a:xfrm>
            <a:off x="3649265" y="6390480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30A218-3E9E-09DD-F13A-21142D021943}"/>
              </a:ext>
            </a:extLst>
          </p:cNvPr>
          <p:cNvCxnSpPr>
            <a:cxnSpLocks/>
          </p:cNvCxnSpPr>
          <p:nvPr/>
        </p:nvCxnSpPr>
        <p:spPr>
          <a:xfrm>
            <a:off x="4468415" y="6390480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E25150C-7B30-BC83-FF9D-49BADB30940B}"/>
              </a:ext>
            </a:extLst>
          </p:cNvPr>
          <p:cNvCxnSpPr>
            <a:cxnSpLocks/>
          </p:cNvCxnSpPr>
          <p:nvPr/>
        </p:nvCxnSpPr>
        <p:spPr>
          <a:xfrm>
            <a:off x="5025628" y="6390480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84998D0-5C55-26A7-9FF9-BFB55602908F}"/>
              </a:ext>
            </a:extLst>
          </p:cNvPr>
          <p:cNvCxnSpPr>
            <a:cxnSpLocks/>
          </p:cNvCxnSpPr>
          <p:nvPr/>
        </p:nvCxnSpPr>
        <p:spPr>
          <a:xfrm>
            <a:off x="6581774" y="4110037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7604EA1-E6B4-9DFA-7CF8-579B08C6EEB1}"/>
              </a:ext>
            </a:extLst>
          </p:cNvPr>
          <p:cNvCxnSpPr>
            <a:cxnSpLocks/>
          </p:cNvCxnSpPr>
          <p:nvPr/>
        </p:nvCxnSpPr>
        <p:spPr>
          <a:xfrm>
            <a:off x="7255668" y="411003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BDDD000-DF9B-39DB-C86C-112420DBC3D8}"/>
              </a:ext>
            </a:extLst>
          </p:cNvPr>
          <p:cNvCxnSpPr>
            <a:cxnSpLocks/>
          </p:cNvCxnSpPr>
          <p:nvPr/>
        </p:nvCxnSpPr>
        <p:spPr>
          <a:xfrm>
            <a:off x="8110536" y="411003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CDD3C85-1D46-54B3-FEF0-E773A389C05A}"/>
              </a:ext>
            </a:extLst>
          </p:cNvPr>
          <p:cNvCxnSpPr>
            <a:cxnSpLocks/>
          </p:cNvCxnSpPr>
          <p:nvPr/>
        </p:nvCxnSpPr>
        <p:spPr>
          <a:xfrm>
            <a:off x="9644061" y="4110037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8172AC-987F-F60E-BC0A-A297498115F5}"/>
              </a:ext>
            </a:extLst>
          </p:cNvPr>
          <p:cNvCxnSpPr>
            <a:cxnSpLocks/>
          </p:cNvCxnSpPr>
          <p:nvPr/>
        </p:nvCxnSpPr>
        <p:spPr>
          <a:xfrm>
            <a:off x="10463211" y="4110037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2BE8EB6-8588-5387-BA62-F29D1607154F}"/>
              </a:ext>
            </a:extLst>
          </p:cNvPr>
          <p:cNvCxnSpPr>
            <a:cxnSpLocks/>
          </p:cNvCxnSpPr>
          <p:nvPr/>
        </p:nvCxnSpPr>
        <p:spPr>
          <a:xfrm>
            <a:off x="11020424" y="4110037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06748F5-A337-F037-B421-7287B01A6249}"/>
              </a:ext>
            </a:extLst>
          </p:cNvPr>
          <p:cNvCxnSpPr>
            <a:cxnSpLocks/>
          </p:cNvCxnSpPr>
          <p:nvPr/>
        </p:nvCxnSpPr>
        <p:spPr>
          <a:xfrm>
            <a:off x="6673452" y="6316662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ED01261-B353-0140-68C4-72065E0C0E9A}"/>
              </a:ext>
            </a:extLst>
          </p:cNvPr>
          <p:cNvCxnSpPr>
            <a:cxnSpLocks/>
          </p:cNvCxnSpPr>
          <p:nvPr/>
        </p:nvCxnSpPr>
        <p:spPr>
          <a:xfrm>
            <a:off x="7347346" y="6316662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F81C55A-86BE-6443-BA67-4A0DE678FAC4}"/>
              </a:ext>
            </a:extLst>
          </p:cNvPr>
          <p:cNvCxnSpPr>
            <a:cxnSpLocks/>
          </p:cNvCxnSpPr>
          <p:nvPr/>
        </p:nvCxnSpPr>
        <p:spPr>
          <a:xfrm>
            <a:off x="8202214" y="6316662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43546E0-FF40-96BB-DB0B-555C0CDF2218}"/>
              </a:ext>
            </a:extLst>
          </p:cNvPr>
          <p:cNvCxnSpPr>
            <a:cxnSpLocks/>
          </p:cNvCxnSpPr>
          <p:nvPr/>
        </p:nvCxnSpPr>
        <p:spPr>
          <a:xfrm>
            <a:off x="9735739" y="6316662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A598FB0-4566-7F75-59CC-5B2738DA2897}"/>
              </a:ext>
            </a:extLst>
          </p:cNvPr>
          <p:cNvCxnSpPr>
            <a:cxnSpLocks/>
          </p:cNvCxnSpPr>
          <p:nvPr/>
        </p:nvCxnSpPr>
        <p:spPr>
          <a:xfrm>
            <a:off x="10554889" y="6316662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66A7C21-9A75-4239-679C-DEAFD760BB74}"/>
              </a:ext>
            </a:extLst>
          </p:cNvPr>
          <p:cNvCxnSpPr>
            <a:cxnSpLocks/>
          </p:cNvCxnSpPr>
          <p:nvPr/>
        </p:nvCxnSpPr>
        <p:spPr>
          <a:xfrm>
            <a:off x="11112102" y="6316662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5A72EC5-F3A0-AA1E-DACA-8E91E610E6C4}"/>
              </a:ext>
            </a:extLst>
          </p:cNvPr>
          <p:cNvGrpSpPr/>
          <p:nvPr/>
        </p:nvGrpSpPr>
        <p:grpSpPr>
          <a:xfrm>
            <a:off x="0" y="195315"/>
            <a:ext cx="6104971" cy="2135170"/>
            <a:chOff x="0" y="147193"/>
            <a:chExt cx="6061856" cy="2120091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D2AA312E-A078-8FC8-1ED1-B14291FD2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47193"/>
              <a:ext cx="6061856" cy="2120091"/>
            </a:xfrm>
            <a:prstGeom prst="rect">
              <a:avLst/>
            </a:prstGeom>
          </p:spPr>
        </p:pic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2C6A636-DC55-1F2C-ADF7-E0C410C569C5}"/>
                </a:ext>
              </a:extLst>
            </p:cNvPr>
            <p:cNvCxnSpPr>
              <a:cxnSpLocks/>
            </p:cNvCxnSpPr>
            <p:nvPr/>
          </p:nvCxnSpPr>
          <p:spPr>
            <a:xfrm>
              <a:off x="478631" y="1931194"/>
              <a:ext cx="183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5F79763-900B-D1A3-BC3C-43BF90DFC2A3}"/>
                </a:ext>
              </a:extLst>
            </p:cNvPr>
            <p:cNvCxnSpPr>
              <a:cxnSpLocks/>
            </p:cNvCxnSpPr>
            <p:nvPr/>
          </p:nvCxnSpPr>
          <p:spPr>
            <a:xfrm>
              <a:off x="1152525" y="1931194"/>
              <a:ext cx="2166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241F4E4-9392-809E-63E1-7FF53234D7DD}"/>
                </a:ext>
              </a:extLst>
            </p:cNvPr>
            <p:cNvCxnSpPr>
              <a:cxnSpLocks/>
            </p:cNvCxnSpPr>
            <p:nvPr/>
          </p:nvCxnSpPr>
          <p:spPr>
            <a:xfrm>
              <a:off x="2007393" y="1931194"/>
              <a:ext cx="2166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6D7CDB2-9854-5224-8A86-9F0DF5EBC857}"/>
                </a:ext>
              </a:extLst>
            </p:cNvPr>
            <p:cNvCxnSpPr>
              <a:cxnSpLocks/>
            </p:cNvCxnSpPr>
            <p:nvPr/>
          </p:nvCxnSpPr>
          <p:spPr>
            <a:xfrm>
              <a:off x="3540918" y="1931194"/>
              <a:ext cx="27384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B18330E3-B2B1-C353-3266-B57BB098F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60068" y="1931194"/>
              <a:ext cx="1262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1AAC1B8-0284-4428-D9FC-9A3E900116D1}"/>
                </a:ext>
              </a:extLst>
            </p:cNvPr>
            <p:cNvCxnSpPr>
              <a:cxnSpLocks/>
            </p:cNvCxnSpPr>
            <p:nvPr/>
          </p:nvCxnSpPr>
          <p:spPr>
            <a:xfrm>
              <a:off x="4917281" y="1931194"/>
              <a:ext cx="3714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0A61115-CB1D-CD92-B22F-C80E7DCCED5F}"/>
              </a:ext>
            </a:extLst>
          </p:cNvPr>
          <p:cNvSpPr txBox="1"/>
          <p:nvPr/>
        </p:nvSpPr>
        <p:spPr>
          <a:xfrm>
            <a:off x="0" y="-36191"/>
            <a:ext cx="298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(A)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BA667-88EA-B1AF-4C11-182BA00268E9}"/>
              </a:ext>
            </a:extLst>
          </p:cNvPr>
          <p:cNvSpPr txBox="1"/>
          <p:nvPr/>
        </p:nvSpPr>
        <p:spPr>
          <a:xfrm>
            <a:off x="-1" y="2076652"/>
            <a:ext cx="298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(B)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A8091F-23AF-CFC7-8EBC-099C2D6C7D22}"/>
              </a:ext>
            </a:extLst>
          </p:cNvPr>
          <p:cNvSpPr txBox="1"/>
          <p:nvPr/>
        </p:nvSpPr>
        <p:spPr>
          <a:xfrm>
            <a:off x="6281736" y="616686"/>
            <a:ext cx="56644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Abodybuilder2, after relax</a:t>
            </a:r>
          </a:p>
          <a:p>
            <a:pPr marL="342900" indent="-342900">
              <a:buAutoNum type="alphaUcParenBoth"/>
            </a:pPr>
            <a:r>
              <a:rPr lang="en-GB"/>
              <a:t>Experimental results: 34 Fv positions show enhanced binding upon mutation (Red).</a:t>
            </a:r>
          </a:p>
          <a:p>
            <a:pPr marL="342900" indent="-342900">
              <a:buAutoNum type="alphaUcParenBoth"/>
            </a:pPr>
            <a:r>
              <a:rPr lang="en-GB"/>
              <a:t>Model prediction: Only a few mutations are predicted to be beneficial according to different models.</a:t>
            </a:r>
          </a:p>
        </p:txBody>
      </p:sp>
    </p:spTree>
    <p:extLst>
      <p:ext uri="{BB962C8B-B14F-4D97-AF65-F5344CB8AC3E}">
        <p14:creationId xmlns:p14="http://schemas.microsoft.com/office/powerpoint/2010/main" val="64254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075E86-842A-D639-D28B-CBF2A00D0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" y="2248423"/>
            <a:ext cx="6095995" cy="2135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67AD53-BB3F-38AF-26BD-E7AF74F8A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" y="4539448"/>
            <a:ext cx="6095995" cy="21351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AE22B1-0F0A-9675-316B-CC71366FB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2" y="2248423"/>
            <a:ext cx="6095994" cy="21351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35BB9F-A34B-23F2-70DC-CE3EA9F77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12" y="4541018"/>
            <a:ext cx="6095994" cy="213359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51E8F2-7652-84E6-F572-0870B9D73C7F}"/>
              </a:ext>
            </a:extLst>
          </p:cNvPr>
          <p:cNvCxnSpPr>
            <a:cxnSpLocks/>
          </p:cNvCxnSpPr>
          <p:nvPr/>
        </p:nvCxnSpPr>
        <p:spPr>
          <a:xfrm>
            <a:off x="499275" y="4051037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D484F8-8583-E542-5C51-53AAF7E9CD63}"/>
              </a:ext>
            </a:extLst>
          </p:cNvPr>
          <p:cNvCxnSpPr>
            <a:cxnSpLocks/>
          </p:cNvCxnSpPr>
          <p:nvPr/>
        </p:nvCxnSpPr>
        <p:spPr>
          <a:xfrm>
            <a:off x="1173169" y="405103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B1E5A7-12CA-32D0-180A-9B4C21566BAB}"/>
              </a:ext>
            </a:extLst>
          </p:cNvPr>
          <p:cNvCxnSpPr>
            <a:cxnSpLocks/>
          </p:cNvCxnSpPr>
          <p:nvPr/>
        </p:nvCxnSpPr>
        <p:spPr>
          <a:xfrm>
            <a:off x="2028037" y="405103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8E4043-19C7-0317-B932-E1A235627D8F}"/>
              </a:ext>
            </a:extLst>
          </p:cNvPr>
          <p:cNvCxnSpPr>
            <a:cxnSpLocks/>
          </p:cNvCxnSpPr>
          <p:nvPr/>
        </p:nvCxnSpPr>
        <p:spPr>
          <a:xfrm>
            <a:off x="3561562" y="4051037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CCA83C-4830-44E1-7F09-EF55033F63A9}"/>
              </a:ext>
            </a:extLst>
          </p:cNvPr>
          <p:cNvCxnSpPr>
            <a:cxnSpLocks/>
          </p:cNvCxnSpPr>
          <p:nvPr/>
        </p:nvCxnSpPr>
        <p:spPr>
          <a:xfrm>
            <a:off x="4380712" y="4051037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33DD0E-622D-8827-A22C-7B2C1C29AB4A}"/>
              </a:ext>
            </a:extLst>
          </p:cNvPr>
          <p:cNvCxnSpPr>
            <a:cxnSpLocks/>
          </p:cNvCxnSpPr>
          <p:nvPr/>
        </p:nvCxnSpPr>
        <p:spPr>
          <a:xfrm>
            <a:off x="4937925" y="4051037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BDC0ED-90D8-5874-FF4C-F2F59C37404B}"/>
              </a:ext>
            </a:extLst>
          </p:cNvPr>
          <p:cNvCxnSpPr>
            <a:cxnSpLocks/>
          </p:cNvCxnSpPr>
          <p:nvPr/>
        </p:nvCxnSpPr>
        <p:spPr>
          <a:xfrm>
            <a:off x="6494071" y="4051037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FCBEC3-434D-0378-1B5C-E7FA0525F8DE}"/>
              </a:ext>
            </a:extLst>
          </p:cNvPr>
          <p:cNvCxnSpPr>
            <a:cxnSpLocks/>
          </p:cNvCxnSpPr>
          <p:nvPr/>
        </p:nvCxnSpPr>
        <p:spPr>
          <a:xfrm>
            <a:off x="7167965" y="405103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D577A1-B906-432E-06F8-1CD947D3F544}"/>
              </a:ext>
            </a:extLst>
          </p:cNvPr>
          <p:cNvCxnSpPr>
            <a:cxnSpLocks/>
          </p:cNvCxnSpPr>
          <p:nvPr/>
        </p:nvCxnSpPr>
        <p:spPr>
          <a:xfrm>
            <a:off x="8022833" y="405103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682D0B7-89C7-C616-4979-FD1C32415484}"/>
              </a:ext>
            </a:extLst>
          </p:cNvPr>
          <p:cNvCxnSpPr>
            <a:cxnSpLocks/>
          </p:cNvCxnSpPr>
          <p:nvPr/>
        </p:nvCxnSpPr>
        <p:spPr>
          <a:xfrm>
            <a:off x="9556358" y="4051037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69B9B01-47BA-9AE9-D7A5-42AE0A55B906}"/>
              </a:ext>
            </a:extLst>
          </p:cNvPr>
          <p:cNvCxnSpPr>
            <a:cxnSpLocks/>
          </p:cNvCxnSpPr>
          <p:nvPr/>
        </p:nvCxnSpPr>
        <p:spPr>
          <a:xfrm>
            <a:off x="10375508" y="4051037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1D5E74E-5466-15B0-572A-51F67856DD86}"/>
              </a:ext>
            </a:extLst>
          </p:cNvPr>
          <p:cNvCxnSpPr>
            <a:cxnSpLocks/>
          </p:cNvCxnSpPr>
          <p:nvPr/>
        </p:nvCxnSpPr>
        <p:spPr>
          <a:xfrm>
            <a:off x="10932721" y="4051037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D58D61-BE67-FDEC-2564-9AAD5E0181BF}"/>
              </a:ext>
            </a:extLst>
          </p:cNvPr>
          <p:cNvCxnSpPr>
            <a:cxnSpLocks/>
          </p:cNvCxnSpPr>
          <p:nvPr/>
        </p:nvCxnSpPr>
        <p:spPr>
          <a:xfrm>
            <a:off x="499275" y="6329417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64D350-3836-3FD2-4C8F-67F37109AA0C}"/>
              </a:ext>
            </a:extLst>
          </p:cNvPr>
          <p:cNvCxnSpPr>
            <a:cxnSpLocks/>
          </p:cNvCxnSpPr>
          <p:nvPr/>
        </p:nvCxnSpPr>
        <p:spPr>
          <a:xfrm>
            <a:off x="1173169" y="632941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E04D47-F535-E53C-8082-1268C541DC32}"/>
              </a:ext>
            </a:extLst>
          </p:cNvPr>
          <p:cNvCxnSpPr>
            <a:cxnSpLocks/>
          </p:cNvCxnSpPr>
          <p:nvPr/>
        </p:nvCxnSpPr>
        <p:spPr>
          <a:xfrm>
            <a:off x="2028037" y="632941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A089AE3-BBFE-BCD2-B949-DCD17795BBB0}"/>
              </a:ext>
            </a:extLst>
          </p:cNvPr>
          <p:cNvCxnSpPr>
            <a:cxnSpLocks/>
          </p:cNvCxnSpPr>
          <p:nvPr/>
        </p:nvCxnSpPr>
        <p:spPr>
          <a:xfrm>
            <a:off x="3561562" y="6329417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9924128-78D3-93CD-2A7C-0BE8CDCB6FC4}"/>
              </a:ext>
            </a:extLst>
          </p:cNvPr>
          <p:cNvCxnSpPr>
            <a:cxnSpLocks/>
          </p:cNvCxnSpPr>
          <p:nvPr/>
        </p:nvCxnSpPr>
        <p:spPr>
          <a:xfrm>
            <a:off x="4380712" y="6329417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B8A83B3-43A3-CD05-BAC3-A9DDA17E4246}"/>
              </a:ext>
            </a:extLst>
          </p:cNvPr>
          <p:cNvCxnSpPr>
            <a:cxnSpLocks/>
          </p:cNvCxnSpPr>
          <p:nvPr/>
        </p:nvCxnSpPr>
        <p:spPr>
          <a:xfrm>
            <a:off x="4937925" y="6329417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04097CB-99B1-C935-996F-07EF005726C6}"/>
              </a:ext>
            </a:extLst>
          </p:cNvPr>
          <p:cNvCxnSpPr>
            <a:cxnSpLocks/>
          </p:cNvCxnSpPr>
          <p:nvPr/>
        </p:nvCxnSpPr>
        <p:spPr>
          <a:xfrm>
            <a:off x="6494071" y="6329417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D15D811-89C6-74D4-E561-644343DC044E}"/>
              </a:ext>
            </a:extLst>
          </p:cNvPr>
          <p:cNvCxnSpPr>
            <a:cxnSpLocks/>
          </p:cNvCxnSpPr>
          <p:nvPr/>
        </p:nvCxnSpPr>
        <p:spPr>
          <a:xfrm>
            <a:off x="7167965" y="632941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634FE6-DA21-8156-CACD-12F408530914}"/>
              </a:ext>
            </a:extLst>
          </p:cNvPr>
          <p:cNvCxnSpPr>
            <a:cxnSpLocks/>
          </p:cNvCxnSpPr>
          <p:nvPr/>
        </p:nvCxnSpPr>
        <p:spPr>
          <a:xfrm>
            <a:off x="8022833" y="6329417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2571D98-D826-4091-AC21-E7EA38F11FA4}"/>
              </a:ext>
            </a:extLst>
          </p:cNvPr>
          <p:cNvCxnSpPr>
            <a:cxnSpLocks/>
          </p:cNvCxnSpPr>
          <p:nvPr/>
        </p:nvCxnSpPr>
        <p:spPr>
          <a:xfrm>
            <a:off x="9556358" y="6329417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F73B560-F77F-E620-EE92-962757650161}"/>
              </a:ext>
            </a:extLst>
          </p:cNvPr>
          <p:cNvCxnSpPr>
            <a:cxnSpLocks/>
          </p:cNvCxnSpPr>
          <p:nvPr/>
        </p:nvCxnSpPr>
        <p:spPr>
          <a:xfrm>
            <a:off x="10375508" y="6329417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390E3B-46FB-D0A2-28F7-F20BC5E2786D}"/>
              </a:ext>
            </a:extLst>
          </p:cNvPr>
          <p:cNvCxnSpPr>
            <a:cxnSpLocks/>
          </p:cNvCxnSpPr>
          <p:nvPr/>
        </p:nvCxnSpPr>
        <p:spPr>
          <a:xfrm>
            <a:off x="10932721" y="6329417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85ECBDB-7EA9-D340-A5C2-A088AE65AFA2}"/>
              </a:ext>
            </a:extLst>
          </p:cNvPr>
          <p:cNvGrpSpPr/>
          <p:nvPr/>
        </p:nvGrpSpPr>
        <p:grpSpPr>
          <a:xfrm>
            <a:off x="0" y="112468"/>
            <a:ext cx="6104971" cy="2135170"/>
            <a:chOff x="0" y="147193"/>
            <a:chExt cx="6061856" cy="2120091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364F537-EA60-6067-FBCD-A45E71DE1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47193"/>
              <a:ext cx="6061856" cy="2120091"/>
            </a:xfrm>
            <a:prstGeom prst="rect">
              <a:avLst/>
            </a:prstGeom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621B4A5-D92F-6F2A-6D60-25553622DE94}"/>
                </a:ext>
              </a:extLst>
            </p:cNvPr>
            <p:cNvCxnSpPr>
              <a:cxnSpLocks/>
            </p:cNvCxnSpPr>
            <p:nvPr/>
          </p:nvCxnSpPr>
          <p:spPr>
            <a:xfrm>
              <a:off x="478631" y="1931194"/>
              <a:ext cx="183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E191048-C940-C792-A226-AAB1DC736127}"/>
                </a:ext>
              </a:extLst>
            </p:cNvPr>
            <p:cNvCxnSpPr>
              <a:cxnSpLocks/>
            </p:cNvCxnSpPr>
            <p:nvPr/>
          </p:nvCxnSpPr>
          <p:spPr>
            <a:xfrm>
              <a:off x="1152525" y="1931194"/>
              <a:ext cx="2166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CA4CD22-761A-9C43-425F-1EC64A400909}"/>
                </a:ext>
              </a:extLst>
            </p:cNvPr>
            <p:cNvCxnSpPr>
              <a:cxnSpLocks/>
            </p:cNvCxnSpPr>
            <p:nvPr/>
          </p:nvCxnSpPr>
          <p:spPr>
            <a:xfrm>
              <a:off x="2007393" y="1931194"/>
              <a:ext cx="2166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8BB5F5F-EAC6-8264-BEA9-F2AFA55B107A}"/>
                </a:ext>
              </a:extLst>
            </p:cNvPr>
            <p:cNvCxnSpPr>
              <a:cxnSpLocks/>
            </p:cNvCxnSpPr>
            <p:nvPr/>
          </p:nvCxnSpPr>
          <p:spPr>
            <a:xfrm>
              <a:off x="3540918" y="1931194"/>
              <a:ext cx="27384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A516C81-945B-08AC-7E4F-EB8137BD5180}"/>
                </a:ext>
              </a:extLst>
            </p:cNvPr>
            <p:cNvCxnSpPr>
              <a:cxnSpLocks/>
            </p:cNvCxnSpPr>
            <p:nvPr/>
          </p:nvCxnSpPr>
          <p:spPr>
            <a:xfrm>
              <a:off x="4360068" y="1931194"/>
              <a:ext cx="1262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C8985A0-C261-F0CA-70E3-CB84FD5FE8A8}"/>
                </a:ext>
              </a:extLst>
            </p:cNvPr>
            <p:cNvCxnSpPr>
              <a:cxnSpLocks/>
            </p:cNvCxnSpPr>
            <p:nvPr/>
          </p:nvCxnSpPr>
          <p:spPr>
            <a:xfrm>
              <a:off x="4917281" y="1931194"/>
              <a:ext cx="3714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1769776-E3DC-F1C5-D3E6-F6337EC1E5F5}"/>
              </a:ext>
            </a:extLst>
          </p:cNvPr>
          <p:cNvSpPr txBox="1"/>
          <p:nvPr/>
        </p:nvSpPr>
        <p:spPr>
          <a:xfrm>
            <a:off x="0" y="-36191"/>
            <a:ext cx="298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(A)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CA02C1-4EFE-82B2-1A03-49AE2B039F97}"/>
              </a:ext>
            </a:extLst>
          </p:cNvPr>
          <p:cNvSpPr txBox="1"/>
          <p:nvPr/>
        </p:nvSpPr>
        <p:spPr>
          <a:xfrm>
            <a:off x="-1" y="2076652"/>
            <a:ext cx="298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(B)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470B51-F9BB-950F-2D6E-0E27D69D16F3}"/>
              </a:ext>
            </a:extLst>
          </p:cNvPr>
          <p:cNvSpPr txBox="1"/>
          <p:nvPr/>
        </p:nvSpPr>
        <p:spPr>
          <a:xfrm>
            <a:off x="6242407" y="336670"/>
            <a:ext cx="5664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pdb, remove antigen from antibody-antigen complex, before relax</a:t>
            </a:r>
          </a:p>
          <a:p>
            <a:pPr marL="342900" indent="-342900">
              <a:buAutoNum type="alphaUcParenBoth"/>
            </a:pPr>
            <a:r>
              <a:rPr lang="en-GB"/>
              <a:t>Experimental results: 34 Fv positions show enhanced binding upon mutation (Red).</a:t>
            </a:r>
          </a:p>
          <a:p>
            <a:pPr marL="342900" indent="-342900">
              <a:buAutoNum type="alphaUcParenBoth"/>
            </a:pPr>
            <a:r>
              <a:rPr lang="en-GB"/>
              <a:t>Model prediction: Only a few mutations are predicted to be beneficial according to different models.</a:t>
            </a:r>
          </a:p>
        </p:txBody>
      </p:sp>
    </p:spTree>
    <p:extLst>
      <p:ext uri="{BB962C8B-B14F-4D97-AF65-F5344CB8AC3E}">
        <p14:creationId xmlns:p14="http://schemas.microsoft.com/office/powerpoint/2010/main" val="269529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DA4093-7F5C-8534-2B28-FBACB69CD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2" y="2431805"/>
            <a:ext cx="6061856" cy="2123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FDBF30-9981-A0BB-E165-1D26C994A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22830"/>
            <a:ext cx="6096000" cy="21351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952612-8915-D7DF-23F7-C089D6A6F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072" y="2445975"/>
            <a:ext cx="6025835" cy="21090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DCAF3A-1330-B43A-692A-AE50B1336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7051" y="4734789"/>
            <a:ext cx="6061856" cy="212321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1B9140-3F1D-2E7A-1BA3-3B18E0965027}"/>
              </a:ext>
            </a:extLst>
          </p:cNvPr>
          <p:cNvCxnSpPr>
            <a:cxnSpLocks/>
          </p:cNvCxnSpPr>
          <p:nvPr/>
        </p:nvCxnSpPr>
        <p:spPr>
          <a:xfrm>
            <a:off x="604050" y="4232012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0C2429-8BA3-916C-EDC8-12739BF782D5}"/>
              </a:ext>
            </a:extLst>
          </p:cNvPr>
          <p:cNvCxnSpPr>
            <a:cxnSpLocks/>
          </p:cNvCxnSpPr>
          <p:nvPr/>
        </p:nvCxnSpPr>
        <p:spPr>
          <a:xfrm>
            <a:off x="1277944" y="4232012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F8BEA1-D946-052F-F99A-D3FB5914D2BA}"/>
              </a:ext>
            </a:extLst>
          </p:cNvPr>
          <p:cNvCxnSpPr>
            <a:cxnSpLocks/>
          </p:cNvCxnSpPr>
          <p:nvPr/>
        </p:nvCxnSpPr>
        <p:spPr>
          <a:xfrm>
            <a:off x="2132812" y="4232012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3CBDF6-6B1D-B372-3F5D-A328C04C8864}"/>
              </a:ext>
            </a:extLst>
          </p:cNvPr>
          <p:cNvCxnSpPr>
            <a:cxnSpLocks/>
          </p:cNvCxnSpPr>
          <p:nvPr/>
        </p:nvCxnSpPr>
        <p:spPr>
          <a:xfrm>
            <a:off x="3666337" y="4232012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76B6995-E17F-590E-FD64-801422D459E9}"/>
              </a:ext>
            </a:extLst>
          </p:cNvPr>
          <p:cNvCxnSpPr>
            <a:cxnSpLocks/>
          </p:cNvCxnSpPr>
          <p:nvPr/>
        </p:nvCxnSpPr>
        <p:spPr>
          <a:xfrm>
            <a:off x="4485487" y="4232012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62252A-4A77-6CD7-3BFA-DF52EA441CF8}"/>
              </a:ext>
            </a:extLst>
          </p:cNvPr>
          <p:cNvCxnSpPr>
            <a:cxnSpLocks/>
          </p:cNvCxnSpPr>
          <p:nvPr/>
        </p:nvCxnSpPr>
        <p:spPr>
          <a:xfrm>
            <a:off x="5042700" y="4232012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7E3E52-96E2-5E71-50CC-82FCFE40D516}"/>
              </a:ext>
            </a:extLst>
          </p:cNvPr>
          <p:cNvCxnSpPr>
            <a:cxnSpLocks/>
          </p:cNvCxnSpPr>
          <p:nvPr/>
        </p:nvCxnSpPr>
        <p:spPr>
          <a:xfrm>
            <a:off x="6598846" y="4232012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8F76DD-A12A-26EF-E941-481944D79C94}"/>
              </a:ext>
            </a:extLst>
          </p:cNvPr>
          <p:cNvCxnSpPr>
            <a:cxnSpLocks/>
          </p:cNvCxnSpPr>
          <p:nvPr/>
        </p:nvCxnSpPr>
        <p:spPr>
          <a:xfrm>
            <a:off x="7272740" y="4232012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645B2D-99F1-C788-56CA-9F906039EF48}"/>
              </a:ext>
            </a:extLst>
          </p:cNvPr>
          <p:cNvCxnSpPr>
            <a:cxnSpLocks/>
          </p:cNvCxnSpPr>
          <p:nvPr/>
        </p:nvCxnSpPr>
        <p:spPr>
          <a:xfrm>
            <a:off x="8127608" y="4232012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272921B-3708-C3E9-575F-0407340E2ACB}"/>
              </a:ext>
            </a:extLst>
          </p:cNvPr>
          <p:cNvCxnSpPr>
            <a:cxnSpLocks/>
          </p:cNvCxnSpPr>
          <p:nvPr/>
        </p:nvCxnSpPr>
        <p:spPr>
          <a:xfrm>
            <a:off x="9661133" y="4232012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9B52A5E-EA46-FF5F-3BC3-B1FB195FC4B6}"/>
              </a:ext>
            </a:extLst>
          </p:cNvPr>
          <p:cNvCxnSpPr>
            <a:cxnSpLocks/>
          </p:cNvCxnSpPr>
          <p:nvPr/>
        </p:nvCxnSpPr>
        <p:spPr>
          <a:xfrm>
            <a:off x="10480283" y="4232012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8247771-6124-D9AD-44AD-E8446CB8DA24}"/>
              </a:ext>
            </a:extLst>
          </p:cNvPr>
          <p:cNvCxnSpPr>
            <a:cxnSpLocks/>
          </p:cNvCxnSpPr>
          <p:nvPr/>
        </p:nvCxnSpPr>
        <p:spPr>
          <a:xfrm>
            <a:off x="11037496" y="4232012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325463-5BE6-5855-3DED-DC6F5D5EF096}"/>
              </a:ext>
            </a:extLst>
          </p:cNvPr>
          <p:cNvCxnSpPr>
            <a:cxnSpLocks/>
          </p:cNvCxnSpPr>
          <p:nvPr/>
        </p:nvCxnSpPr>
        <p:spPr>
          <a:xfrm>
            <a:off x="559600" y="6524362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417850-8D9A-C10A-3EAB-88449A005748}"/>
              </a:ext>
            </a:extLst>
          </p:cNvPr>
          <p:cNvCxnSpPr>
            <a:cxnSpLocks/>
          </p:cNvCxnSpPr>
          <p:nvPr/>
        </p:nvCxnSpPr>
        <p:spPr>
          <a:xfrm>
            <a:off x="1233494" y="6524362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3FED829-F103-43E9-85EC-B0A06974B084}"/>
              </a:ext>
            </a:extLst>
          </p:cNvPr>
          <p:cNvCxnSpPr>
            <a:cxnSpLocks/>
          </p:cNvCxnSpPr>
          <p:nvPr/>
        </p:nvCxnSpPr>
        <p:spPr>
          <a:xfrm>
            <a:off x="2088362" y="6524362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DFEC0A-884D-72E4-B046-E6F8C58DCF6A}"/>
              </a:ext>
            </a:extLst>
          </p:cNvPr>
          <p:cNvCxnSpPr>
            <a:cxnSpLocks/>
          </p:cNvCxnSpPr>
          <p:nvPr/>
        </p:nvCxnSpPr>
        <p:spPr>
          <a:xfrm>
            <a:off x="3621887" y="6524362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9E0D4E3-0E14-CD6B-E3E0-784BD1281009}"/>
              </a:ext>
            </a:extLst>
          </p:cNvPr>
          <p:cNvCxnSpPr>
            <a:cxnSpLocks/>
          </p:cNvCxnSpPr>
          <p:nvPr/>
        </p:nvCxnSpPr>
        <p:spPr>
          <a:xfrm>
            <a:off x="4441037" y="6524362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807047-0043-A975-C5C3-F9E09F982CB9}"/>
              </a:ext>
            </a:extLst>
          </p:cNvPr>
          <p:cNvCxnSpPr>
            <a:cxnSpLocks/>
          </p:cNvCxnSpPr>
          <p:nvPr/>
        </p:nvCxnSpPr>
        <p:spPr>
          <a:xfrm>
            <a:off x="4998250" y="6524362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759BF51-5328-9052-5BB6-028FF58BB526}"/>
              </a:ext>
            </a:extLst>
          </p:cNvPr>
          <p:cNvCxnSpPr>
            <a:cxnSpLocks/>
          </p:cNvCxnSpPr>
          <p:nvPr/>
        </p:nvCxnSpPr>
        <p:spPr>
          <a:xfrm>
            <a:off x="6554396" y="6524362"/>
            <a:ext cx="1833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968D85F-F975-2070-15BD-632757172ACF}"/>
              </a:ext>
            </a:extLst>
          </p:cNvPr>
          <p:cNvCxnSpPr>
            <a:cxnSpLocks/>
          </p:cNvCxnSpPr>
          <p:nvPr/>
        </p:nvCxnSpPr>
        <p:spPr>
          <a:xfrm>
            <a:off x="7228290" y="6524362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7FCCCD-7D9D-38C1-2C23-9BB7CFE53382}"/>
              </a:ext>
            </a:extLst>
          </p:cNvPr>
          <p:cNvCxnSpPr>
            <a:cxnSpLocks/>
          </p:cNvCxnSpPr>
          <p:nvPr/>
        </p:nvCxnSpPr>
        <p:spPr>
          <a:xfrm>
            <a:off x="8083158" y="6524362"/>
            <a:ext cx="2166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2F2583-7CAE-4B2E-DB12-CB927A95D5DF}"/>
              </a:ext>
            </a:extLst>
          </p:cNvPr>
          <p:cNvCxnSpPr>
            <a:cxnSpLocks/>
          </p:cNvCxnSpPr>
          <p:nvPr/>
        </p:nvCxnSpPr>
        <p:spPr>
          <a:xfrm>
            <a:off x="9616683" y="6524362"/>
            <a:ext cx="27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76502A5-6AED-FE36-013B-CE6978365416}"/>
              </a:ext>
            </a:extLst>
          </p:cNvPr>
          <p:cNvCxnSpPr>
            <a:cxnSpLocks/>
          </p:cNvCxnSpPr>
          <p:nvPr/>
        </p:nvCxnSpPr>
        <p:spPr>
          <a:xfrm>
            <a:off x="10435833" y="6524362"/>
            <a:ext cx="126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6DE9881-3C43-F050-C202-3D825FFD58BD}"/>
              </a:ext>
            </a:extLst>
          </p:cNvPr>
          <p:cNvCxnSpPr>
            <a:cxnSpLocks/>
          </p:cNvCxnSpPr>
          <p:nvPr/>
        </p:nvCxnSpPr>
        <p:spPr>
          <a:xfrm>
            <a:off x="10993046" y="6524362"/>
            <a:ext cx="3714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5A81EE7-3502-7528-DB65-8FA74BE34EEF}"/>
              </a:ext>
            </a:extLst>
          </p:cNvPr>
          <p:cNvGrpSpPr/>
          <p:nvPr/>
        </p:nvGrpSpPr>
        <p:grpSpPr>
          <a:xfrm>
            <a:off x="0" y="195315"/>
            <a:ext cx="6104971" cy="2135170"/>
            <a:chOff x="0" y="147193"/>
            <a:chExt cx="6061856" cy="2120091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7D0CEF6-376A-F190-2E01-AE644BDC6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147193"/>
              <a:ext cx="6061856" cy="2120091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C2E6257-7593-EA1D-4018-47BD6ECD4ABD}"/>
                </a:ext>
              </a:extLst>
            </p:cNvPr>
            <p:cNvCxnSpPr>
              <a:cxnSpLocks/>
            </p:cNvCxnSpPr>
            <p:nvPr/>
          </p:nvCxnSpPr>
          <p:spPr>
            <a:xfrm>
              <a:off x="478631" y="1931194"/>
              <a:ext cx="183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32AFA77-097B-1B98-8D67-A4D3AC826EBD}"/>
                </a:ext>
              </a:extLst>
            </p:cNvPr>
            <p:cNvCxnSpPr>
              <a:cxnSpLocks/>
            </p:cNvCxnSpPr>
            <p:nvPr/>
          </p:nvCxnSpPr>
          <p:spPr>
            <a:xfrm>
              <a:off x="1152525" y="1931194"/>
              <a:ext cx="2166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5B24060-A985-8E8E-5A83-6547C77889C3}"/>
                </a:ext>
              </a:extLst>
            </p:cNvPr>
            <p:cNvCxnSpPr>
              <a:cxnSpLocks/>
            </p:cNvCxnSpPr>
            <p:nvPr/>
          </p:nvCxnSpPr>
          <p:spPr>
            <a:xfrm>
              <a:off x="2007393" y="1931194"/>
              <a:ext cx="2166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EFCC7DC-2A51-9142-C0FF-D30AFE67B360}"/>
                </a:ext>
              </a:extLst>
            </p:cNvPr>
            <p:cNvCxnSpPr>
              <a:cxnSpLocks/>
            </p:cNvCxnSpPr>
            <p:nvPr/>
          </p:nvCxnSpPr>
          <p:spPr>
            <a:xfrm>
              <a:off x="3540918" y="1931194"/>
              <a:ext cx="27384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03E457C-E6BE-55BE-C56E-EC439C39B765}"/>
                </a:ext>
              </a:extLst>
            </p:cNvPr>
            <p:cNvCxnSpPr>
              <a:cxnSpLocks/>
            </p:cNvCxnSpPr>
            <p:nvPr/>
          </p:nvCxnSpPr>
          <p:spPr>
            <a:xfrm>
              <a:off x="4360068" y="1931194"/>
              <a:ext cx="12620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F12602E-BB24-582F-9482-AD17AC65DEEC}"/>
                </a:ext>
              </a:extLst>
            </p:cNvPr>
            <p:cNvCxnSpPr>
              <a:cxnSpLocks/>
            </p:cNvCxnSpPr>
            <p:nvPr/>
          </p:nvCxnSpPr>
          <p:spPr>
            <a:xfrm>
              <a:off x="4917281" y="1931194"/>
              <a:ext cx="37147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E385F76-2A14-8C75-0154-6C7DAC34E7B8}"/>
              </a:ext>
            </a:extLst>
          </p:cNvPr>
          <p:cNvSpPr txBox="1"/>
          <p:nvPr/>
        </p:nvSpPr>
        <p:spPr>
          <a:xfrm>
            <a:off x="0" y="-36191"/>
            <a:ext cx="298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(A)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17A075-1199-2B67-BE2F-1A97F2B2C5EC}"/>
              </a:ext>
            </a:extLst>
          </p:cNvPr>
          <p:cNvSpPr txBox="1"/>
          <p:nvPr/>
        </p:nvSpPr>
        <p:spPr>
          <a:xfrm>
            <a:off x="-1" y="2076652"/>
            <a:ext cx="2984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(B)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36BD4-FD46-B911-D75E-DB2C5D493A0B}"/>
              </a:ext>
            </a:extLst>
          </p:cNvPr>
          <p:cNvSpPr txBox="1"/>
          <p:nvPr/>
        </p:nvSpPr>
        <p:spPr>
          <a:xfrm>
            <a:off x="6242407" y="336670"/>
            <a:ext cx="56644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pdb, remove antigen from antibody-antigen complex, after relax</a:t>
            </a:r>
          </a:p>
          <a:p>
            <a:pPr marL="342900" indent="-342900">
              <a:buAutoNum type="alphaUcParenBoth"/>
            </a:pPr>
            <a:r>
              <a:rPr lang="en-GB"/>
              <a:t>Experimental results: 34 Fv positions show enhanced binding upon mutation (Red).</a:t>
            </a:r>
          </a:p>
          <a:p>
            <a:pPr marL="342900" indent="-342900">
              <a:buAutoNum type="alphaUcParenBoth"/>
            </a:pPr>
            <a:r>
              <a:rPr lang="en-GB"/>
              <a:t>Model prediction: Only a few mutations are predicted to be beneficial according to different models.</a:t>
            </a:r>
          </a:p>
        </p:txBody>
      </p:sp>
    </p:spTree>
    <p:extLst>
      <p:ext uri="{BB962C8B-B14F-4D97-AF65-F5344CB8AC3E}">
        <p14:creationId xmlns:p14="http://schemas.microsoft.com/office/powerpoint/2010/main" val="155405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37CC2E-400F-75E3-DBFA-A50A203D5A8D}"/>
              </a:ext>
            </a:extLst>
          </p:cNvPr>
          <p:cNvSpPr txBox="1"/>
          <p:nvPr/>
        </p:nvSpPr>
        <p:spPr>
          <a:xfrm>
            <a:off x="855406" y="747252"/>
            <a:ext cx="100767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I</a:t>
            </a:r>
            <a:r>
              <a:rPr lang="en-US" altLang="zh-CN"/>
              <a:t>nstead of using z-score, I used signed log to transform the delta log likelihood data to preserve the original sign (using z-score will loss it). To make the positive value more visualizable, different weights were applied for different model plots.</a:t>
            </a:r>
          </a:p>
          <a:p>
            <a:endParaRPr lang="en-US"/>
          </a:p>
          <a:p>
            <a:r>
              <a:rPr lang="en-US"/>
              <a:t>For ablang2 and antifold: </a:t>
            </a:r>
          </a:p>
          <a:p>
            <a:r>
              <a:rPr lang="en-GB"/>
              <a:t>val = np.sign(x) * np.log1p(np.abs(x))</a:t>
            </a:r>
          </a:p>
          <a:p>
            <a:r>
              <a:rPr lang="en-GB"/>
              <a:t>return val * 3 if x &gt; 0 else val * 0.5</a:t>
            </a:r>
          </a:p>
          <a:p>
            <a:endParaRPr lang="en-GB"/>
          </a:p>
          <a:p>
            <a:r>
              <a:rPr lang="en-GB"/>
              <a:t>For esm1f:</a:t>
            </a:r>
          </a:p>
          <a:p>
            <a:r>
              <a:rPr lang="en-GB"/>
              <a:t>val = np.sign(x) * np.log1p(np.abs(x))</a:t>
            </a:r>
          </a:p>
          <a:p>
            <a:r>
              <a:rPr lang="en-GB"/>
              <a:t>Return val * 450 if x &gt; 0 else val * 50</a:t>
            </a:r>
          </a:p>
          <a:p>
            <a:endParaRPr lang="en-GB"/>
          </a:p>
          <a:p>
            <a:r>
              <a:rPr lang="en-GB"/>
              <a:t>For pyrosetta:</a:t>
            </a:r>
          </a:p>
          <a:p>
            <a:r>
              <a:rPr lang="en-GB"/>
              <a:t>val = np.sign(x) * np.log1p(np.abs(x))</a:t>
            </a:r>
          </a:p>
          <a:p>
            <a:r>
              <a:rPr lang="en-GB"/>
              <a:t>Return val * 8 if x &gt; 0 else val * 0.5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746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408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wenyue dai</dc:creator>
  <cp:lastModifiedBy>wenyue dai</cp:lastModifiedBy>
  <cp:revision>12</cp:revision>
  <dcterms:created xsi:type="dcterms:W3CDTF">2025-07-17T18:12:22Z</dcterms:created>
  <dcterms:modified xsi:type="dcterms:W3CDTF">2025-07-18T06:41:20Z</dcterms:modified>
</cp:coreProperties>
</file>