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46" autoAdjust="0"/>
  </p:normalViewPr>
  <p:slideViewPr>
    <p:cSldViewPr snapToGrid="0">
      <p:cViewPr varScale="1">
        <p:scale>
          <a:sx n="83" d="100"/>
          <a:sy n="83" d="100"/>
        </p:scale>
        <p:origin x="16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3A7F1-F33C-4103-9EF6-5CC101FF1411}" type="datetimeFigureOut">
              <a:rPr lang="en-GB" smtClean="0"/>
              <a:t>03/08/2025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F6AC4-4EEF-4CE8-9934-A4E9CA6597AF}" type="slidenum">
              <a:rPr lang="en-GB" smtClean="0"/>
              <a:t>‹#›</a:t>
            </a:fld>
            <a:endParaRPr lang="en-GB"/>
          </a:p>
        </p:txBody>
      </p:sp>
    </p:spTree>
    <p:extLst>
      <p:ext uri="{BB962C8B-B14F-4D97-AF65-F5344CB8AC3E}">
        <p14:creationId xmlns:p14="http://schemas.microsoft.com/office/powerpoint/2010/main" val="93776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DARpin rely on rigid interaction with well defined 3D surface by having this rigid pocket. But Armadillo have an extended, duperhelical grooves which is rich in charged and polar residues. Furthermore, Amardillo has an extended binding interface, so increase the chance of binding to short linear peptide. </a:t>
            </a:r>
          </a:p>
          <a:p>
            <a:endParaRPr lang="en-GB"/>
          </a:p>
          <a:p>
            <a:r>
              <a:rPr lang="en-GB" sz="1200" b="0" i="0" kern="1200">
                <a:solidFill>
                  <a:schemeClr val="tx1"/>
                </a:solidFill>
                <a:effectLst/>
                <a:latin typeface="+mn-lt"/>
                <a:ea typeface="+mn-ea"/>
                <a:cs typeface="+mn-cs"/>
              </a:rPr>
              <a:t>Comparison to DARPins</a:t>
            </a:r>
          </a:p>
          <a:p>
            <a:r>
              <a:rPr lang="en-GB" sz="1200" b="1" i="0" kern="1200">
                <a:solidFill>
                  <a:schemeClr val="tx1"/>
                </a:solidFill>
                <a:effectLst/>
                <a:latin typeface="+mn-lt"/>
                <a:ea typeface="+mn-ea"/>
                <a:cs typeface="+mn-cs"/>
              </a:rPr>
              <a:t>DARPin:</a:t>
            </a:r>
            <a:r>
              <a:rPr lang="en-GB" sz="1200" b="0" i="0" kern="1200">
                <a:solidFill>
                  <a:schemeClr val="tx1"/>
                </a:solidFill>
                <a:effectLst/>
                <a:latin typeface="+mn-lt"/>
                <a:ea typeface="+mn-ea"/>
                <a:cs typeface="+mn-cs"/>
              </a:rPr>
              <a:t> Rigid concave surface → Needs stable 3D epitope → </a:t>
            </a:r>
            <a:r>
              <a:rPr lang="en-GB" sz="1200" b="1" i="0" kern="1200">
                <a:solidFill>
                  <a:schemeClr val="tx1"/>
                </a:solidFill>
                <a:effectLst/>
                <a:latin typeface="+mn-lt"/>
                <a:ea typeface="+mn-ea"/>
                <a:cs typeface="+mn-cs"/>
              </a:rPr>
              <a:t>Poor for pure IDRs.</a:t>
            </a:r>
            <a:endParaRPr lang="en-GB" sz="1200" b="0" i="0" kern="1200">
              <a:solidFill>
                <a:schemeClr val="tx1"/>
              </a:solidFill>
              <a:effectLst/>
              <a:latin typeface="+mn-lt"/>
              <a:ea typeface="+mn-ea"/>
              <a:cs typeface="+mn-cs"/>
            </a:endParaRPr>
          </a:p>
          <a:p>
            <a:r>
              <a:rPr lang="en-GB" sz="1200" b="1" i="0" kern="1200">
                <a:solidFill>
                  <a:schemeClr val="tx1"/>
                </a:solidFill>
                <a:effectLst/>
                <a:latin typeface="+mn-lt"/>
                <a:ea typeface="+mn-ea"/>
                <a:cs typeface="+mn-cs"/>
              </a:rPr>
              <a:t>ArmRP:</a:t>
            </a:r>
            <a:r>
              <a:rPr lang="en-GB" sz="1200" b="0" i="0" kern="1200">
                <a:solidFill>
                  <a:schemeClr val="tx1"/>
                </a:solidFill>
                <a:effectLst/>
                <a:latin typeface="+mn-lt"/>
                <a:ea typeface="+mn-ea"/>
                <a:cs typeface="+mn-cs"/>
              </a:rPr>
              <a:t> Extended flexible groove → Binds linear peptide motifs → </a:t>
            </a:r>
            <a:r>
              <a:rPr lang="en-GB" sz="1200" b="1" i="0" kern="1200">
                <a:solidFill>
                  <a:schemeClr val="tx1"/>
                </a:solidFill>
                <a:effectLst/>
                <a:latin typeface="+mn-lt"/>
                <a:ea typeface="+mn-ea"/>
                <a:cs typeface="+mn-cs"/>
              </a:rPr>
              <a:t>Good for SLiMs within IDRs.</a:t>
            </a:r>
            <a:endParaRPr lang="en-GB" sz="1200" b="0" i="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2</a:t>
            </a:fld>
            <a:endParaRPr lang="en-GB"/>
          </a:p>
        </p:txBody>
      </p:sp>
    </p:spTree>
    <p:extLst>
      <p:ext uri="{BB962C8B-B14F-4D97-AF65-F5344CB8AC3E}">
        <p14:creationId xmlns:p14="http://schemas.microsoft.com/office/powerpoint/2010/main" val="159125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Imagine two helices with </a:t>
            </a:r>
          </a:p>
          <a:p>
            <a:r>
              <a:rPr lang="en-GB" sz="1200" b="0" i="0" kern="1200">
                <a:solidFill>
                  <a:schemeClr val="tx1"/>
                </a:solidFill>
                <a:effectLst/>
                <a:latin typeface="+mn-lt"/>
                <a:ea typeface="+mn-ea"/>
                <a:cs typeface="+mn-cs"/>
              </a:rPr>
              <a:t>Inter-helical distance: 10Å</a:t>
            </a:r>
          </a:p>
          <a:p>
            <a:r>
              <a:rPr lang="en-GB" sz="1200" b="0" i="0" kern="1200">
                <a:solidFill>
                  <a:schemeClr val="tx1"/>
                </a:solidFill>
                <a:effectLst/>
                <a:latin typeface="+mn-lt"/>
                <a:ea typeface="+mn-ea"/>
                <a:cs typeface="+mn-cs"/>
              </a:rPr>
              <a:t>Rotation: 40° relative</a:t>
            </a:r>
          </a:p>
          <a:p>
            <a:endParaRPr lang="en-GB"/>
          </a:p>
          <a:p>
            <a:r>
              <a:rPr lang="en-GB"/>
              <a:t>Parametric model show no clashes, reality show clash</a:t>
            </a:r>
          </a:p>
        </p:txBody>
      </p:sp>
      <p:sp>
        <p:nvSpPr>
          <p:cNvPr id="4" name="Slide Number Placeholder 3"/>
          <p:cNvSpPr>
            <a:spLocks noGrp="1"/>
          </p:cNvSpPr>
          <p:nvPr>
            <p:ph type="sldNum" sz="quarter" idx="5"/>
          </p:nvPr>
        </p:nvSpPr>
        <p:spPr/>
        <p:txBody>
          <a:bodyPr/>
          <a:lstStyle/>
          <a:p>
            <a:fld id="{9A1F6AC4-4EEF-4CE8-9934-A4E9CA6597AF}" type="slidenum">
              <a:rPr lang="en-GB" smtClean="0"/>
              <a:t>5</a:t>
            </a:fld>
            <a:endParaRPr lang="en-GB"/>
          </a:p>
        </p:txBody>
      </p:sp>
    </p:spTree>
    <p:extLst>
      <p:ext uri="{BB962C8B-B14F-4D97-AF65-F5344CB8AC3E}">
        <p14:creationId xmlns:p14="http://schemas.microsoft.com/office/powerpoint/2010/main" val="153787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a:solidFill>
                  <a:schemeClr val="tx1"/>
                </a:solidFill>
                <a:effectLst/>
                <a:latin typeface="+mn-lt"/>
                <a:ea typeface="+mn-ea"/>
                <a:cs typeface="+mn-cs"/>
              </a:rPr>
              <a:t>Parametric input</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Ideal </a:t>
            </a:r>
            <a:r>
              <a:rPr lang="el-GR" sz="1200" b="0" i="0" kern="1200">
                <a:solidFill>
                  <a:schemeClr val="tx1"/>
                </a:solidFill>
                <a:effectLst/>
                <a:latin typeface="+mn-lt"/>
                <a:ea typeface="+mn-ea"/>
                <a:cs typeface="+mn-cs"/>
              </a:rPr>
              <a:t>φ/ψ: (-63°, -42°)</a:t>
            </a:r>
          </a:p>
          <a:p>
            <a:pPr lvl="1"/>
            <a:r>
              <a:rPr lang="en-GB" sz="1200" b="0" i="0" kern="1200">
                <a:solidFill>
                  <a:schemeClr val="tx1"/>
                </a:solidFill>
                <a:effectLst/>
                <a:latin typeface="+mn-lt"/>
                <a:ea typeface="+mn-ea"/>
                <a:cs typeface="+mn-cs"/>
              </a:rPr>
              <a:t>Length: 9 residues</a:t>
            </a:r>
          </a:p>
          <a:p>
            <a:r>
              <a:rPr lang="en-GB" sz="1200" b="1" i="0" kern="1200">
                <a:solidFill>
                  <a:schemeClr val="tx1"/>
                </a:solidFill>
                <a:effectLst/>
                <a:latin typeface="+mn-lt"/>
                <a:ea typeface="+mn-ea"/>
                <a:cs typeface="+mn-cs"/>
              </a:rPr>
              <a:t>Fragment matches</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2D3Q: RMSD 0.7Å to ideal</a:t>
            </a:r>
          </a:p>
          <a:p>
            <a:pPr lvl="1"/>
            <a:r>
              <a:rPr lang="en-GB" sz="1200" b="0" i="0" kern="1200">
                <a:solidFill>
                  <a:schemeClr val="tx1"/>
                </a:solidFill>
                <a:effectLst/>
                <a:latin typeface="+mn-lt"/>
                <a:ea typeface="+mn-ea"/>
                <a:cs typeface="+mn-cs"/>
              </a:rPr>
              <a:t>1XYZ: RMSD 1.2Å</a:t>
            </a:r>
          </a:p>
          <a:p>
            <a:pPr lvl="1"/>
            <a:r>
              <a:rPr lang="en-GB" sz="1200" b="0" i="0" kern="1200">
                <a:solidFill>
                  <a:schemeClr val="tx1"/>
                </a:solidFill>
                <a:effectLst/>
                <a:latin typeface="+mn-lt"/>
                <a:ea typeface="+mn-ea"/>
                <a:cs typeface="+mn-cs"/>
              </a:rPr>
              <a:t>3ABC: RMSD 3.4Å → rejected</a:t>
            </a:r>
          </a:p>
          <a:p>
            <a:r>
              <a:rPr lang="en-GB" sz="1200" b="1" i="0" kern="1200">
                <a:solidFill>
                  <a:schemeClr val="tx1"/>
                </a:solidFill>
                <a:effectLst/>
                <a:latin typeface="+mn-lt"/>
                <a:ea typeface="+mn-ea"/>
                <a:cs typeface="+mn-cs"/>
              </a:rPr>
              <a:t>Replacement process</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Superimpose 2D3Q residues 15-17 onto parametric positions i,i+1,i+2</a:t>
            </a:r>
          </a:p>
          <a:p>
            <a:pPr lvl="1"/>
            <a:r>
              <a:rPr lang="en-GB" sz="1200" b="0" i="0" kern="1200">
                <a:solidFill>
                  <a:schemeClr val="tx1"/>
                </a:solidFill>
                <a:effectLst/>
                <a:latin typeface="+mn-lt"/>
                <a:ea typeface="+mn-ea"/>
                <a:cs typeface="+mn-cs"/>
              </a:rPr>
              <a:t>Keep 2D3Q's atomic coordinates for residues 15-23</a:t>
            </a:r>
          </a:p>
          <a:p>
            <a:pPr lvl="1"/>
            <a:r>
              <a:rPr lang="en-GB" sz="1200" b="0" i="0" kern="1200">
                <a:solidFill>
                  <a:schemeClr val="tx1"/>
                </a:solidFill>
                <a:effectLst/>
                <a:latin typeface="+mn-lt"/>
                <a:ea typeface="+mn-ea"/>
                <a:cs typeface="+mn-cs"/>
              </a:rPr>
              <a:t>Score new structure: steric=0.3, RPX=0.85 → accepted</a:t>
            </a:r>
          </a:p>
          <a:p>
            <a:endParaRPr lang="en-GB" sz="1200" b="0"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Fragment assembly ensures:</a:t>
            </a:r>
          </a:p>
          <a:p>
            <a:r>
              <a:rPr lang="en-GB" sz="1200" b="1" i="0" kern="1200">
                <a:solidFill>
                  <a:schemeClr val="tx1"/>
                </a:solidFill>
                <a:effectLst/>
                <a:latin typeface="+mn-lt"/>
                <a:ea typeface="+mn-ea"/>
                <a:cs typeface="+mn-cs"/>
              </a:rPr>
              <a:t>Pocket shape accuracy</a:t>
            </a:r>
            <a:r>
              <a:rPr lang="en-GB" sz="1200" b="0" i="0" kern="1200">
                <a:solidFill>
                  <a:schemeClr val="tx1"/>
                </a:solidFill>
                <a:effectLst/>
                <a:latin typeface="+mn-lt"/>
                <a:ea typeface="+mn-ea"/>
                <a:cs typeface="+mn-cs"/>
              </a:rPr>
              <a:t>: Sidechains pre-positioned for ligand complementarity</a:t>
            </a:r>
          </a:p>
          <a:p>
            <a:r>
              <a:rPr lang="en-GB" sz="1200" b="1" i="0" kern="1200">
                <a:solidFill>
                  <a:schemeClr val="tx1"/>
                </a:solidFill>
                <a:effectLst/>
                <a:latin typeface="+mn-lt"/>
                <a:ea typeface="+mn-ea"/>
                <a:cs typeface="+mn-cs"/>
              </a:rPr>
              <a:t>H-bond networks</a:t>
            </a:r>
            <a:r>
              <a:rPr lang="en-GB" sz="1200" b="0" i="0" kern="1200">
                <a:solidFill>
                  <a:schemeClr val="tx1"/>
                </a:solidFill>
                <a:effectLst/>
                <a:latin typeface="+mn-lt"/>
                <a:ea typeface="+mn-ea"/>
                <a:cs typeface="+mn-cs"/>
              </a:rPr>
              <a:t>: Fragments bring pre-optimized polar interactions</a:t>
            </a:r>
          </a:p>
          <a:p>
            <a:r>
              <a:rPr lang="en-GB" sz="1200" b="1" i="0" kern="1200">
                <a:solidFill>
                  <a:schemeClr val="tx1"/>
                </a:solidFill>
                <a:effectLst/>
                <a:latin typeface="+mn-lt"/>
                <a:ea typeface="+mn-ea"/>
                <a:cs typeface="+mn-cs"/>
              </a:rPr>
              <a:t>Core hydrophobicity</a:t>
            </a:r>
            <a:r>
              <a:rPr lang="en-GB" sz="1200" b="0" i="0" kern="1200">
                <a:solidFill>
                  <a:schemeClr val="tx1"/>
                </a:solidFill>
                <a:effectLst/>
                <a:latin typeface="+mn-lt"/>
                <a:ea typeface="+mn-ea"/>
                <a:cs typeface="+mn-cs"/>
              </a:rPr>
              <a:t>: RPX scoring enforces natural-like packing</a:t>
            </a: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6</a:t>
            </a:fld>
            <a:endParaRPr lang="en-GB"/>
          </a:p>
        </p:txBody>
      </p:sp>
    </p:spTree>
    <p:extLst>
      <p:ext uri="{BB962C8B-B14F-4D97-AF65-F5344CB8AC3E}">
        <p14:creationId xmlns:p14="http://schemas.microsoft.com/office/powerpoint/2010/main" val="393122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The </a:t>
            </a:r>
            <a:r>
              <a:rPr lang="en-GB" sz="1200" b="1" i="0" kern="1200">
                <a:solidFill>
                  <a:schemeClr val="tx1"/>
                </a:solidFill>
                <a:effectLst/>
                <a:latin typeface="+mn-lt"/>
                <a:ea typeface="+mn-ea"/>
                <a:cs typeface="+mn-cs"/>
              </a:rPr>
              <a:t>entropic bonus</a:t>
            </a:r>
            <a:r>
              <a:rPr lang="en-GB" sz="1200" b="0" i="0" kern="1200">
                <a:solidFill>
                  <a:schemeClr val="tx1"/>
                </a:solidFill>
                <a:effectLst/>
                <a:latin typeface="+mn-lt"/>
                <a:ea typeface="+mn-ea"/>
                <a:cs typeface="+mn-cs"/>
              </a:rPr>
              <a:t> refers to a fundamental thermodynamic advantage conferred by certain amino acids (like proline) that </a:t>
            </a:r>
            <a:r>
              <a:rPr lang="en-GB" sz="1200" b="1" i="0" kern="1200">
                <a:solidFill>
                  <a:schemeClr val="tx1"/>
                </a:solidFill>
                <a:effectLst/>
                <a:latin typeface="+mn-lt"/>
                <a:ea typeface="+mn-ea"/>
                <a:cs typeface="+mn-cs"/>
              </a:rPr>
              <a:t>reduce the entropy penalty</a:t>
            </a:r>
            <a:r>
              <a:rPr lang="en-GB" sz="1200" b="0" i="0" kern="1200">
                <a:solidFill>
                  <a:schemeClr val="tx1"/>
                </a:solidFill>
                <a:effectLst/>
                <a:latin typeface="+mn-lt"/>
                <a:ea typeface="+mn-ea"/>
                <a:cs typeface="+mn-cs"/>
              </a:rPr>
              <a:t> during protein folding. </a:t>
            </a:r>
            <a:r>
              <a:rPr lang="en-GB" sz="1200" b="1" i="0" kern="1200">
                <a:solidFill>
                  <a:schemeClr val="tx1"/>
                </a:solidFill>
                <a:effectLst/>
                <a:latin typeface="+mn-lt"/>
                <a:ea typeface="+mn-ea"/>
                <a:cs typeface="+mn-cs"/>
              </a:rPr>
              <a:t>Entropy (S)</a:t>
            </a:r>
            <a:r>
              <a:rPr lang="en-GB" sz="1200" b="0" i="0" kern="1200">
                <a:solidFill>
                  <a:schemeClr val="tx1"/>
                </a:solidFill>
                <a:effectLst/>
                <a:latin typeface="+mn-lt"/>
                <a:ea typeface="+mn-ea"/>
                <a:cs typeface="+mn-cs"/>
              </a:rPr>
              <a:t>: Measure of disorder/mobility. </a:t>
            </a:r>
            <a:r>
              <a:rPr lang="en-GB" sz="1200" b="1" i="0" kern="1200">
                <a:solidFill>
                  <a:schemeClr val="tx1"/>
                </a:solidFill>
                <a:effectLst/>
                <a:latin typeface="+mn-lt"/>
                <a:ea typeface="+mn-ea"/>
                <a:cs typeface="+mn-cs"/>
              </a:rPr>
              <a:t>Protein folding</a:t>
            </a:r>
            <a:r>
              <a:rPr lang="en-GB" sz="1200" b="0" i="0" kern="1200">
                <a:solidFill>
                  <a:schemeClr val="tx1"/>
                </a:solidFill>
                <a:effectLst/>
                <a:latin typeface="+mn-lt"/>
                <a:ea typeface="+mn-ea"/>
                <a:cs typeface="+mn-cs"/>
              </a:rPr>
              <a:t>: Transition from disordered (high S) to ordered (low S)</a:t>
            </a:r>
          </a:p>
          <a:p>
            <a:r>
              <a:rPr lang="en-GB" sz="1200" b="1" i="0" kern="1200">
                <a:solidFill>
                  <a:schemeClr val="tx1"/>
                </a:solidFill>
                <a:effectLst/>
                <a:latin typeface="+mn-lt"/>
                <a:ea typeface="+mn-ea"/>
                <a:cs typeface="+mn-cs"/>
              </a:rPr>
              <a:t>Entropy penalty (TΔS)</a:t>
            </a:r>
            <a:r>
              <a:rPr lang="en-GB" sz="1200" b="0" i="0" kern="1200">
                <a:solidFill>
                  <a:schemeClr val="tx1"/>
                </a:solidFill>
                <a:effectLst/>
                <a:latin typeface="+mn-lt"/>
                <a:ea typeface="+mn-ea"/>
                <a:cs typeface="+mn-cs"/>
              </a:rPr>
              <a:t>: Energy cost of losing disorder during folding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Why not favor D: </a:t>
            </a:r>
          </a:p>
          <a:p>
            <a:r>
              <a:rPr lang="en-GB" sz="1200" b="0" i="0" kern="1200">
                <a:solidFill>
                  <a:schemeClr val="tx1"/>
                </a:solidFill>
                <a:effectLst/>
                <a:latin typeface="+mn-lt"/>
                <a:ea typeface="+mn-ea"/>
                <a:cs typeface="+mn-cs"/>
              </a:rPr>
              <a:t>E's extra methylene group enables optimal positioning for bidentate interactions:</a:t>
            </a:r>
          </a:p>
          <a:p>
            <a:r>
              <a:rPr lang="en-GB" sz="1200" b="1" i="0" kern="1200">
                <a:solidFill>
                  <a:schemeClr val="tx1"/>
                </a:solidFill>
                <a:effectLst/>
                <a:latin typeface="+mn-lt"/>
                <a:ea typeface="+mn-ea"/>
                <a:cs typeface="+mn-cs"/>
              </a:rPr>
              <a:t>D</a:t>
            </a:r>
            <a:r>
              <a:rPr lang="en-GB" sz="1200" b="0" i="0" kern="1200">
                <a:solidFill>
                  <a:schemeClr val="tx1"/>
                </a:solidFill>
                <a:effectLst/>
                <a:latin typeface="+mn-lt"/>
                <a:ea typeface="+mn-ea"/>
                <a:cs typeface="+mn-cs"/>
              </a:rPr>
              <a:t> often falls short: 85% of D-R pairs in PDB are monodentate</a:t>
            </a:r>
          </a:p>
          <a:p>
            <a:r>
              <a:rPr lang="en-GB" sz="1200" b="0" i="0" kern="1200">
                <a:solidFill>
                  <a:schemeClr val="tx1"/>
                </a:solidFill>
                <a:effectLst/>
                <a:latin typeface="+mn-lt"/>
                <a:ea typeface="+mn-ea"/>
                <a:cs typeface="+mn-cs"/>
              </a:rPr>
              <a:t>2. Clash risk with packed cores</a:t>
            </a:r>
          </a:p>
          <a:p>
            <a:r>
              <a:rPr lang="en-GB" sz="1200" b="1" i="0" kern="1200">
                <a:solidFill>
                  <a:schemeClr val="tx1"/>
                </a:solidFill>
                <a:effectLst/>
                <a:latin typeface="+mn-lt"/>
                <a:ea typeface="+mn-ea"/>
                <a:cs typeface="+mn-cs"/>
              </a:rPr>
              <a:t>E</a:t>
            </a:r>
            <a:r>
              <a:rPr lang="en-GB" sz="1200" b="0" i="0" kern="1200">
                <a:solidFill>
                  <a:schemeClr val="tx1"/>
                </a:solidFill>
                <a:effectLst/>
                <a:latin typeface="+mn-lt"/>
                <a:ea typeface="+mn-ea"/>
                <a:cs typeface="+mn-cs"/>
              </a:rPr>
              <a:t> achieves bidentate: 78% of E-R pairs in PDB are bidentate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3. Solvation energy: Imagine dropping a charged magnet into a bucket of water. Aspartate need larger forces to rip off the tightly bound water (desolvation cost), while the water attached to the glutamate is more loosely packed (far away from the core) so need only smaller energy to remove the water/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4. Glutamate has more rotamer, higher chance of correct binentate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8</a:t>
            </a:fld>
            <a:endParaRPr lang="en-GB"/>
          </a:p>
        </p:txBody>
      </p:sp>
    </p:spTree>
    <p:extLst>
      <p:ext uri="{BB962C8B-B14F-4D97-AF65-F5344CB8AC3E}">
        <p14:creationId xmlns:p14="http://schemas.microsoft.com/office/powerpoint/2010/main" val="355343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B15A-F1D5-6544-750C-A880E1FFC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838C6A0-AF5B-80C3-283E-41EAE6065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4790A8-0344-6776-A5A7-2136F97BE672}"/>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33E39383-FDF0-D342-6BC1-CFD09375F9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264A06-46BB-38C0-27AF-A874CD8D96A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15921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F52A-2D36-8CA2-DF06-A584A8341A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E1BAEB-14D8-2F44-37F2-59ABF6FF4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37FF0E-4941-977E-75C9-B45B2C99C8D3}"/>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AA7CC5C4-53B4-B56A-B1CE-D6E8D44731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A18F0D-268F-2628-50C8-19F9E200CAB4}"/>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424812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6A3329-C88F-F32F-B02B-32A92D9E1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22F59E-7BA2-B720-4A4F-71CCB829E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6D9D67-86FC-707A-9EDB-A9EAF27F1F5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08978E80-58C9-9EB2-E4E4-1CA905A413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3B35E2-A9BA-EA65-4EB2-7741406BB234}"/>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05449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2FA1-05BE-BC8F-B4C7-0BC8E50D2A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8FA370-4BEE-EFD2-763A-15E8E143E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5BDCD9-406B-DBAA-749F-E2FB691F8E5B}"/>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5047F08E-932C-9CFB-AAE1-4B4277393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DF6EB6-6100-5066-771F-E3659372328D}"/>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21412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10E5-AAE6-A5FC-B02E-D9FB7D46A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D598ABC-8BEA-A664-BEC4-B191CF90E5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4E766-2C67-29D5-6565-64D54917856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22564026-843E-E63E-925C-26B77F24D5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D71DDC-0086-C010-014D-ABF8BA7A5D63}"/>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3231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6AA4-ACE6-1325-8461-42A16DF2A2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69222-4851-C6BC-35DE-944140F4DF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566879C-0A56-08A9-5FCD-3BF891C92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4D98AF9-1A76-802F-6E6D-B9546B910D7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81623001-8C43-7AB7-53B6-9EF20687F1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DD2EC7-18C9-3E3E-2379-BAC68CBC2B2A}"/>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93964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5F37-F952-644F-84D1-4F48955C3E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0B6030-C13E-9AC8-5EE1-19E44F9CC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AF231-084A-DF3D-4643-511B8EE0F0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0D71FB-387F-F6DC-F09D-1FCA0F557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56778-B74B-580D-AAB9-F5709963C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29D8FAF-9714-4C37-E1B3-AE966BB53E37}"/>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8" name="Footer Placeholder 7">
            <a:extLst>
              <a:ext uri="{FF2B5EF4-FFF2-40B4-BE49-F238E27FC236}">
                <a16:creationId xmlns:a16="http://schemas.microsoft.com/office/drawing/2014/main" id="{9EF97E46-0115-9B6D-86F7-B5729D91F5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6740D6-5C7B-D59B-0045-21BD32993F02}"/>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152232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AA3E-0FD1-5D4E-D115-6CCFC79801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22FB119-4708-8E28-570A-B37D64FFD696}"/>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4" name="Footer Placeholder 3">
            <a:extLst>
              <a:ext uri="{FF2B5EF4-FFF2-40B4-BE49-F238E27FC236}">
                <a16:creationId xmlns:a16="http://schemas.microsoft.com/office/drawing/2014/main" id="{E10C007F-17C1-9DD5-4154-1A976853DA3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3BEF6BF-B154-42D4-2829-875A362B584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45467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64A89-EAD6-A70E-C465-CFEE3243BE84}"/>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3" name="Footer Placeholder 2">
            <a:extLst>
              <a:ext uri="{FF2B5EF4-FFF2-40B4-BE49-F238E27FC236}">
                <a16:creationId xmlns:a16="http://schemas.microsoft.com/office/drawing/2014/main" id="{4B1A95D5-C6A1-DDC2-33EB-D1D9E01207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E038B8-9C8C-3CF1-C680-91F869DDE37D}"/>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89364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59F9-2E23-829B-9DD2-BF7316A99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0349E8-3507-BEB6-2626-32C7A3635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EC2BD3-EAE7-78AD-FB98-0D2DF4EFC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0B4F4-6C7D-5B13-77A3-B3B6E314B01F}"/>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8C5AC338-1D6C-74BA-8615-DAAECE3F97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D7D319-7483-A71E-5E52-DB5005CB6A3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5995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B715-AE69-51E2-0767-95AFC1D8C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526D6C-7BC7-F617-A4E3-A16B144CD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8FBE3E-3E57-B308-759A-BEC361452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8156E-B33B-E261-6B2B-23C5D66752C0}"/>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F2684601-D560-FF34-F041-FFBD5E0E6A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57F277-90F0-DFF4-4BBB-92E3AE7F050F}"/>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404687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D30413-6CCE-15BB-0BF5-7C47245A3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94AC20-80A8-DA18-25D8-E1451828C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819CCE-1829-9020-9B41-CEB76C842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36B2AA56-58DE-6CDD-D23A-9C0D6DBC6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1BEE31E-95F7-9E85-CC26-D31E79056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21ED05-00C6-423B-8409-D185F14E4067}" type="slidenum">
              <a:rPr lang="en-GB" smtClean="0"/>
              <a:t>‹#›</a:t>
            </a:fld>
            <a:endParaRPr lang="en-GB"/>
          </a:p>
        </p:txBody>
      </p:sp>
    </p:spTree>
    <p:extLst>
      <p:ext uri="{BB962C8B-B14F-4D97-AF65-F5344CB8AC3E}">
        <p14:creationId xmlns:p14="http://schemas.microsoft.com/office/powerpoint/2010/main" val="3572776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E630B1-C9BC-6BD5-AED1-5F61C5E071CA}"/>
              </a:ext>
            </a:extLst>
          </p:cNvPr>
          <p:cNvPicPr>
            <a:picLocks noChangeAspect="1"/>
          </p:cNvPicPr>
          <p:nvPr/>
        </p:nvPicPr>
        <p:blipFill>
          <a:blip r:embed="rId2"/>
          <a:stretch>
            <a:fillRect/>
          </a:stretch>
        </p:blipFill>
        <p:spPr>
          <a:xfrm>
            <a:off x="522478" y="1274295"/>
            <a:ext cx="10794222" cy="1311589"/>
          </a:xfrm>
          <a:prstGeom prst="rect">
            <a:avLst/>
          </a:prstGeom>
        </p:spPr>
      </p:pic>
      <p:sp>
        <p:nvSpPr>
          <p:cNvPr id="2" name="TextBox 1">
            <a:extLst>
              <a:ext uri="{FF2B5EF4-FFF2-40B4-BE49-F238E27FC236}">
                <a16:creationId xmlns:a16="http://schemas.microsoft.com/office/drawing/2014/main" id="{729396A8-92B7-B952-03DD-CE20BBE7A067}"/>
              </a:ext>
            </a:extLst>
          </p:cNvPr>
          <p:cNvSpPr txBox="1"/>
          <p:nvPr/>
        </p:nvSpPr>
        <p:spPr>
          <a:xfrm>
            <a:off x="522478" y="3059668"/>
            <a:ext cx="3128421" cy="646331"/>
          </a:xfrm>
          <a:prstGeom prst="rect">
            <a:avLst/>
          </a:prstGeom>
          <a:noFill/>
        </p:spPr>
        <p:txBody>
          <a:bodyPr wrap="none" rtlCol="0">
            <a:spAutoFit/>
          </a:bodyPr>
          <a:lstStyle/>
          <a:p>
            <a:r>
              <a:rPr lang="en-GB"/>
              <a:t>W</a:t>
            </a:r>
            <a:r>
              <a:rPr lang="en-US" altLang="zh-CN"/>
              <a:t>enyue (Eva) Dai, 202550803</a:t>
            </a:r>
          </a:p>
          <a:p>
            <a:r>
              <a:rPr lang="en-US"/>
              <a:t>Study purpose</a:t>
            </a:r>
            <a:endParaRPr lang="en-GB"/>
          </a:p>
        </p:txBody>
      </p:sp>
    </p:spTree>
    <p:extLst>
      <p:ext uri="{BB962C8B-B14F-4D97-AF65-F5344CB8AC3E}">
        <p14:creationId xmlns:p14="http://schemas.microsoft.com/office/powerpoint/2010/main" val="272865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69D10-09A6-9DD8-FE8D-CBD68B4B5895}"/>
              </a:ext>
            </a:extLst>
          </p:cNvPr>
          <p:cNvSpPr txBox="1"/>
          <p:nvPr/>
        </p:nvSpPr>
        <p:spPr>
          <a:xfrm>
            <a:off x="2692856" y="194872"/>
            <a:ext cx="6565452" cy="461665"/>
          </a:xfrm>
          <a:prstGeom prst="rect">
            <a:avLst/>
          </a:prstGeom>
          <a:noFill/>
        </p:spPr>
        <p:txBody>
          <a:bodyPr wrap="none" rtlCol="0">
            <a:spAutoFit/>
          </a:bodyPr>
          <a:lstStyle/>
          <a:p>
            <a:r>
              <a:rPr lang="en-GB" sz="2400" b="1"/>
              <a:t>S</a:t>
            </a:r>
            <a:r>
              <a:rPr lang="en-US" altLang="zh-CN" sz="2400" b="1"/>
              <a:t>trategy – step 2.1.1, Di-peptide binder design</a:t>
            </a:r>
            <a:endParaRPr lang="en-GB" sz="2400" b="1"/>
          </a:p>
        </p:txBody>
      </p:sp>
      <p:sp>
        <p:nvSpPr>
          <p:cNvPr id="6" name="TextBox 5">
            <a:extLst>
              <a:ext uri="{FF2B5EF4-FFF2-40B4-BE49-F238E27FC236}">
                <a16:creationId xmlns:a16="http://schemas.microsoft.com/office/drawing/2014/main" id="{0BC872E1-7636-FEA9-89B0-F3CACF1175F7}"/>
              </a:ext>
            </a:extLst>
          </p:cNvPr>
          <p:cNvSpPr txBox="1"/>
          <p:nvPr/>
        </p:nvSpPr>
        <p:spPr>
          <a:xfrm>
            <a:off x="1131980" y="990600"/>
            <a:ext cx="10668818" cy="1200329"/>
          </a:xfrm>
          <a:prstGeom prst="rect">
            <a:avLst/>
          </a:prstGeom>
          <a:noFill/>
        </p:spPr>
        <p:txBody>
          <a:bodyPr wrap="none" rtlCol="0">
            <a:spAutoFit/>
          </a:bodyPr>
          <a:lstStyle/>
          <a:p>
            <a:pPr marL="342900" indent="-342900">
              <a:buAutoNum type="arabicPeriod"/>
            </a:pPr>
            <a:r>
              <a:rPr lang="en-GB"/>
              <a:t>Generate peptide conformation: Sample phi/psi angle from extended Ramachandran region, </a:t>
            </a:r>
          </a:p>
          <a:p>
            <a:r>
              <a:rPr lang="en-GB"/>
              <a:t>and filter with Rosetta Ramachandran score to ensure no clashes.</a:t>
            </a:r>
            <a:r>
              <a:rPr lang="zh-CN" altLang="en-US"/>
              <a:t> </a:t>
            </a:r>
            <a:r>
              <a:rPr lang="en-GB" altLang="zh-CN"/>
              <a:t>(Remember,</a:t>
            </a:r>
            <a:r>
              <a:rPr lang="zh-CN" altLang="en-US"/>
              <a:t> </a:t>
            </a:r>
            <a:r>
              <a:rPr lang="en-GB" altLang="zh-CN"/>
              <a:t>side</a:t>
            </a:r>
            <a:r>
              <a:rPr lang="zh-CN" altLang="en-US"/>
              <a:t> </a:t>
            </a:r>
            <a:r>
              <a:rPr lang="en-GB" altLang="zh-CN"/>
              <a:t>chain</a:t>
            </a:r>
            <a:r>
              <a:rPr lang="zh-CN" altLang="en-US"/>
              <a:t> </a:t>
            </a:r>
            <a:r>
              <a:rPr lang="en-GB" altLang="zh-CN"/>
              <a:t>exist for peptide)</a:t>
            </a:r>
            <a:endParaRPr lang="en-GB"/>
          </a:p>
          <a:p>
            <a:endParaRPr lang="en-GB"/>
          </a:p>
          <a:p>
            <a:endParaRPr lang="en-GB"/>
          </a:p>
        </p:txBody>
      </p:sp>
      <p:pic>
        <p:nvPicPr>
          <p:cNvPr id="6147" name="Picture 3" descr="Molecular Dynamics ...">
            <a:extLst>
              <a:ext uri="{FF2B5EF4-FFF2-40B4-BE49-F238E27FC236}">
                <a16:creationId xmlns:a16="http://schemas.microsoft.com/office/drawing/2014/main" id="{430DF7BD-8B07-949B-34D6-12DFEF94D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355" y="1651867"/>
            <a:ext cx="3143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gure 1">
            <a:extLst>
              <a:ext uri="{FF2B5EF4-FFF2-40B4-BE49-F238E27FC236}">
                <a16:creationId xmlns:a16="http://schemas.microsoft.com/office/drawing/2014/main" id="{2CF996FE-6301-289E-FE17-7552819FC7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38" r="63285" b="75192"/>
          <a:stretch>
            <a:fillRect/>
          </a:stretch>
        </p:blipFill>
        <p:spPr bwMode="auto">
          <a:xfrm>
            <a:off x="8826956" y="3520002"/>
            <a:ext cx="1250423" cy="29795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53A94EC-C72A-D142-3727-8521DFBCBA8E}"/>
              </a:ext>
            </a:extLst>
          </p:cNvPr>
          <p:cNvSpPr/>
          <p:nvPr/>
        </p:nvSpPr>
        <p:spPr>
          <a:xfrm>
            <a:off x="8712200" y="6008598"/>
            <a:ext cx="266700" cy="711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3A6221E-BD93-4080-4C8B-7FC20D8B0C11}"/>
              </a:ext>
            </a:extLst>
          </p:cNvPr>
          <p:cNvSpPr/>
          <p:nvPr/>
        </p:nvSpPr>
        <p:spPr>
          <a:xfrm>
            <a:off x="9690100" y="6008598"/>
            <a:ext cx="539679" cy="490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491022F-17BC-B2E0-D72F-782E03006FA8}"/>
              </a:ext>
            </a:extLst>
          </p:cNvPr>
          <p:cNvSpPr/>
          <p:nvPr/>
        </p:nvSpPr>
        <p:spPr>
          <a:xfrm>
            <a:off x="9826519" y="3466743"/>
            <a:ext cx="539679" cy="490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E42EFA4B-CB11-5DD9-0EA7-554A761D3DF0}"/>
              </a:ext>
            </a:extLst>
          </p:cNvPr>
          <p:cNvCxnSpPr>
            <a:stCxn id="11" idx="2"/>
          </p:cNvCxnSpPr>
          <p:nvPr/>
        </p:nvCxnSpPr>
        <p:spPr>
          <a:xfrm flipH="1">
            <a:off x="10096358" y="3957671"/>
            <a:ext cx="1" cy="2406527"/>
          </a:xfrm>
          <a:prstGeom prst="straightConnector1">
            <a:avLst/>
          </a:prstGeom>
          <a:ln w="381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Arrow: Curved Up 13">
            <a:extLst>
              <a:ext uri="{FF2B5EF4-FFF2-40B4-BE49-F238E27FC236}">
                <a16:creationId xmlns:a16="http://schemas.microsoft.com/office/drawing/2014/main" id="{7EBD319E-2628-2730-9F9A-29D9EDE5D52A}"/>
              </a:ext>
            </a:extLst>
          </p:cNvPr>
          <p:cNvSpPr/>
          <p:nvPr/>
        </p:nvSpPr>
        <p:spPr>
          <a:xfrm>
            <a:off x="9826519" y="4836317"/>
            <a:ext cx="539676" cy="324617"/>
          </a:xfrm>
          <a:prstGeom prst="curvedUp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5F0FD515-D0CF-0AB4-2639-36500ECD4F41}"/>
              </a:ext>
            </a:extLst>
          </p:cNvPr>
          <p:cNvSpPr txBox="1"/>
          <p:nvPr/>
        </p:nvSpPr>
        <p:spPr>
          <a:xfrm>
            <a:off x="1131980" y="3466743"/>
            <a:ext cx="4996304" cy="646331"/>
          </a:xfrm>
          <a:prstGeom prst="rect">
            <a:avLst/>
          </a:prstGeom>
          <a:noFill/>
        </p:spPr>
        <p:txBody>
          <a:bodyPr wrap="none" rtlCol="0">
            <a:spAutoFit/>
          </a:bodyPr>
          <a:lstStyle/>
          <a:p>
            <a:r>
              <a:rPr lang="en-GB"/>
              <a:t>2. </a:t>
            </a:r>
            <a:r>
              <a:rPr lang="en-US" altLang="zh-CN"/>
              <a:t>z-axis alignment and grid search: </a:t>
            </a:r>
          </a:p>
          <a:p>
            <a:r>
              <a:rPr lang="en-US" altLang="zh-CN"/>
              <a:t>Rigid dock, side chain retain initial conformatoin </a:t>
            </a:r>
            <a:endParaRPr lang="en-GB"/>
          </a:p>
        </p:txBody>
      </p:sp>
      <p:sp>
        <p:nvSpPr>
          <p:cNvPr id="18" name="TextBox 17">
            <a:extLst>
              <a:ext uri="{FF2B5EF4-FFF2-40B4-BE49-F238E27FC236}">
                <a16:creationId xmlns:a16="http://schemas.microsoft.com/office/drawing/2014/main" id="{B085E8EF-30F8-AA46-5A1E-4DFA61954B87}"/>
              </a:ext>
            </a:extLst>
          </p:cNvPr>
          <p:cNvSpPr txBox="1"/>
          <p:nvPr/>
        </p:nvSpPr>
        <p:spPr>
          <a:xfrm>
            <a:off x="1000089" y="4511725"/>
            <a:ext cx="7423292" cy="1477328"/>
          </a:xfrm>
          <a:prstGeom prst="rect">
            <a:avLst/>
          </a:prstGeom>
          <a:noFill/>
        </p:spPr>
        <p:txBody>
          <a:bodyPr wrap="square">
            <a:spAutoFit/>
          </a:bodyPr>
          <a:lstStyle/>
          <a:p>
            <a:r>
              <a:rPr lang="en-GB"/>
              <a:t>Align peptide &amp; protein along superhelical axis (z-axis)</a:t>
            </a:r>
          </a:p>
          <a:p>
            <a:endParaRPr lang="en-GB"/>
          </a:p>
          <a:p>
            <a:r>
              <a:rPr lang="en-GB"/>
              <a:t>Perform 2D grid search (rotation around z-axis + translation along z-axis)</a:t>
            </a:r>
          </a:p>
          <a:p>
            <a:endParaRPr lang="en-GB"/>
          </a:p>
          <a:p>
            <a:r>
              <a:rPr lang="en-GB"/>
              <a:t>Accept only clash-free conformations</a:t>
            </a:r>
          </a:p>
        </p:txBody>
      </p:sp>
    </p:spTree>
    <p:extLst>
      <p:ext uri="{BB962C8B-B14F-4D97-AF65-F5344CB8AC3E}">
        <p14:creationId xmlns:p14="http://schemas.microsoft.com/office/powerpoint/2010/main" val="53113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EAE9FC-BDAA-5EF7-139B-538A734D577D}"/>
              </a:ext>
            </a:extLst>
          </p:cNvPr>
          <p:cNvSpPr txBox="1"/>
          <p:nvPr/>
        </p:nvSpPr>
        <p:spPr>
          <a:xfrm>
            <a:off x="2692856" y="194872"/>
            <a:ext cx="5776325" cy="461665"/>
          </a:xfrm>
          <a:prstGeom prst="rect">
            <a:avLst/>
          </a:prstGeom>
          <a:noFill/>
        </p:spPr>
        <p:txBody>
          <a:bodyPr wrap="none" rtlCol="0">
            <a:spAutoFit/>
          </a:bodyPr>
          <a:lstStyle/>
          <a:p>
            <a:r>
              <a:rPr lang="en-GB" sz="2400" b="1"/>
              <a:t>S</a:t>
            </a:r>
            <a:r>
              <a:rPr lang="en-US" altLang="zh-CN" sz="2400" b="1"/>
              <a:t>trategy – step 2.1.2, Hash table look-up</a:t>
            </a:r>
            <a:endParaRPr lang="en-GB" sz="2400" b="1"/>
          </a:p>
        </p:txBody>
      </p:sp>
      <p:pic>
        <p:nvPicPr>
          <p:cNvPr id="10242" name="Picture 2" descr="figure 1">
            <a:extLst>
              <a:ext uri="{FF2B5EF4-FFF2-40B4-BE49-F238E27FC236}">
                <a16:creationId xmlns:a16="http://schemas.microsoft.com/office/drawing/2014/main" id="{CD73EF01-89AB-9A42-2E1A-A1AE1C423A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180" b="42593"/>
          <a:stretch>
            <a:fillRect/>
          </a:stretch>
        </p:blipFill>
        <p:spPr bwMode="auto">
          <a:xfrm>
            <a:off x="508000" y="812800"/>
            <a:ext cx="4432300" cy="5760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E8F51C-FD6D-66A5-7650-C667DF8B1714}"/>
              </a:ext>
            </a:extLst>
          </p:cNvPr>
          <p:cNvSpPr txBox="1"/>
          <p:nvPr/>
        </p:nvSpPr>
        <p:spPr>
          <a:xfrm>
            <a:off x="4911797" y="901700"/>
            <a:ext cx="7114768" cy="2031325"/>
          </a:xfrm>
          <a:prstGeom prst="rect">
            <a:avLst/>
          </a:prstGeom>
          <a:noFill/>
        </p:spPr>
        <p:txBody>
          <a:bodyPr wrap="none" rtlCol="0">
            <a:spAutoFit/>
          </a:bodyPr>
          <a:lstStyle/>
          <a:p>
            <a:pPr marL="342900" indent="-342900">
              <a:buAutoNum type="arabicPeriod"/>
            </a:pPr>
            <a:r>
              <a:rPr lang="en-GB"/>
              <a:t>For clarity, let’s call it </a:t>
            </a:r>
            <a:r>
              <a:rPr lang="en-GB">
                <a:solidFill>
                  <a:schemeClr val="accent6"/>
                </a:solidFill>
              </a:rPr>
              <a:t>donor</a:t>
            </a:r>
            <a:r>
              <a:rPr lang="en-GB"/>
              <a:t> and </a:t>
            </a:r>
            <a:r>
              <a:rPr lang="en-GB">
                <a:solidFill>
                  <a:srgbClr val="FFC000"/>
                </a:solidFill>
              </a:rPr>
              <a:t>acceptor</a:t>
            </a:r>
          </a:p>
          <a:p>
            <a:pPr marL="342900" indent="-342900">
              <a:buAutoNum type="arabicPeriod"/>
            </a:pPr>
            <a:r>
              <a:rPr lang="en-GB"/>
              <a:t>For </a:t>
            </a:r>
            <a:r>
              <a:rPr lang="en-GB">
                <a:solidFill>
                  <a:srgbClr val="92D050"/>
                </a:solidFill>
              </a:rPr>
              <a:t>donor</a:t>
            </a:r>
            <a:r>
              <a:rPr lang="en-GB"/>
              <a:t>, 6D (3*translation, 3*rotation), psi, phi angle to calculate</a:t>
            </a:r>
          </a:p>
          <a:p>
            <a:pPr marL="342900" indent="-342900">
              <a:buAutoNum type="arabicPeriod"/>
            </a:pPr>
            <a:r>
              <a:rPr lang="en-GB"/>
              <a:t>For </a:t>
            </a:r>
            <a:r>
              <a:rPr lang="en-GB">
                <a:solidFill>
                  <a:srgbClr val="FFC000"/>
                </a:solidFill>
              </a:rPr>
              <a:t>acceptor, </a:t>
            </a:r>
            <a:r>
              <a:rPr lang="en-GB"/>
              <a:t>the rotamer can be calculated</a:t>
            </a:r>
          </a:p>
          <a:p>
            <a:pPr marL="342900" indent="-342900">
              <a:buAutoNum type="arabicPeriod"/>
            </a:pPr>
            <a:endParaRPr lang="en-GB"/>
          </a:p>
          <a:p>
            <a:r>
              <a:rPr lang="en-GB"/>
              <a:t>Then the donor’s 6D+phi+psi are converted to hash key.</a:t>
            </a:r>
          </a:p>
          <a:p>
            <a:r>
              <a:rPr lang="en-GB"/>
              <a:t>The side chain rotamer are corresponding hash value. </a:t>
            </a:r>
          </a:p>
          <a:p>
            <a:r>
              <a:rPr lang="en-GB"/>
              <a:t>This process can allow fast search.</a:t>
            </a:r>
          </a:p>
        </p:txBody>
      </p:sp>
    </p:spTree>
    <p:extLst>
      <p:ext uri="{BB962C8B-B14F-4D97-AF65-F5344CB8AC3E}">
        <p14:creationId xmlns:p14="http://schemas.microsoft.com/office/powerpoint/2010/main" val="189653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igure 1">
            <a:extLst>
              <a:ext uri="{FF2B5EF4-FFF2-40B4-BE49-F238E27FC236}">
                <a16:creationId xmlns:a16="http://schemas.microsoft.com/office/drawing/2014/main" id="{1383A7F4-5C1A-07AF-AF7B-CFC871CCC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704"/>
          <a:stretch>
            <a:fillRect/>
          </a:stretch>
        </p:blipFill>
        <p:spPr bwMode="auto">
          <a:xfrm>
            <a:off x="304799" y="203200"/>
            <a:ext cx="7144537" cy="642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57F1D2B-8E60-64DC-9C38-7D6F2B54AA15}"/>
              </a:ext>
            </a:extLst>
          </p:cNvPr>
          <p:cNvSpPr/>
          <p:nvPr/>
        </p:nvSpPr>
        <p:spPr>
          <a:xfrm>
            <a:off x="3098800" y="279400"/>
            <a:ext cx="4622800" cy="1879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63AB86E-2075-E0D8-7994-A4A1798C5F49}"/>
              </a:ext>
            </a:extLst>
          </p:cNvPr>
          <p:cNvSpPr txBox="1"/>
          <p:nvPr/>
        </p:nvSpPr>
        <p:spPr>
          <a:xfrm>
            <a:off x="2692856" y="194872"/>
            <a:ext cx="5776325" cy="461665"/>
          </a:xfrm>
          <a:prstGeom prst="rect">
            <a:avLst/>
          </a:prstGeom>
          <a:noFill/>
        </p:spPr>
        <p:txBody>
          <a:bodyPr wrap="none" rtlCol="0">
            <a:spAutoFit/>
          </a:bodyPr>
          <a:lstStyle/>
          <a:p>
            <a:r>
              <a:rPr lang="en-GB" sz="2400" b="1"/>
              <a:t>S</a:t>
            </a:r>
            <a:r>
              <a:rPr lang="en-US" altLang="zh-CN" sz="2400" b="1"/>
              <a:t>trategy – step 2.1.2, Hash table look-up</a:t>
            </a:r>
            <a:endParaRPr lang="en-GB" sz="2400" b="1"/>
          </a:p>
        </p:txBody>
      </p:sp>
      <p:sp>
        <p:nvSpPr>
          <p:cNvPr id="9" name="TextBox 8">
            <a:extLst>
              <a:ext uri="{FF2B5EF4-FFF2-40B4-BE49-F238E27FC236}">
                <a16:creationId xmlns:a16="http://schemas.microsoft.com/office/drawing/2014/main" id="{BB7E1C8A-45FE-81FA-DDF7-06CB3E8BB22C}"/>
              </a:ext>
            </a:extLst>
          </p:cNvPr>
          <p:cNvSpPr txBox="1"/>
          <p:nvPr/>
        </p:nvSpPr>
        <p:spPr>
          <a:xfrm>
            <a:off x="4775127" y="766200"/>
            <a:ext cx="6096000" cy="1477328"/>
          </a:xfrm>
          <a:prstGeom prst="rect">
            <a:avLst/>
          </a:prstGeom>
          <a:noFill/>
        </p:spPr>
        <p:txBody>
          <a:bodyPr wrap="square">
            <a:spAutoFit/>
          </a:bodyPr>
          <a:lstStyle/>
          <a:p>
            <a:r>
              <a:rPr lang="en-GB"/>
              <a:t>Only complexes satisfying:</a:t>
            </a:r>
          </a:p>
          <a:p>
            <a:endParaRPr lang="en-GB"/>
          </a:p>
          <a:p>
            <a:r>
              <a:rPr lang="en-GB"/>
              <a:t>No steric clashes after rotamer installation</a:t>
            </a:r>
          </a:p>
          <a:p>
            <a:r>
              <a:rPr lang="en-GB"/>
              <a:t>Preserved hydrogen-bond interactions</a:t>
            </a:r>
          </a:p>
          <a:p>
            <a:r>
              <a:rPr lang="en-GB"/>
              <a:t>…..</a:t>
            </a:r>
          </a:p>
        </p:txBody>
      </p:sp>
      <p:sp>
        <p:nvSpPr>
          <p:cNvPr id="10" name="TextBox 9">
            <a:extLst>
              <a:ext uri="{FF2B5EF4-FFF2-40B4-BE49-F238E27FC236}">
                <a16:creationId xmlns:a16="http://schemas.microsoft.com/office/drawing/2014/main" id="{721E8568-DF0E-9708-8F27-CA5307B396A1}"/>
              </a:ext>
            </a:extLst>
          </p:cNvPr>
          <p:cNvSpPr txBox="1"/>
          <p:nvPr/>
        </p:nvSpPr>
        <p:spPr>
          <a:xfrm>
            <a:off x="245963" y="6421038"/>
            <a:ext cx="6094070" cy="276999"/>
          </a:xfrm>
          <a:prstGeom prst="rect">
            <a:avLst/>
          </a:prstGeom>
          <a:noFill/>
        </p:spPr>
        <p:txBody>
          <a:bodyPr wrap="square">
            <a:spAutoFit/>
          </a:bodyPr>
          <a:lstStyle/>
          <a:p>
            <a:r>
              <a:rPr lang="en-GB" sz="1200"/>
              <a:t>https://pubs.acs.org/doi/full/10.1021/acs.jctc.9b00742</a:t>
            </a:r>
          </a:p>
        </p:txBody>
      </p:sp>
    </p:spTree>
    <p:extLst>
      <p:ext uri="{BB962C8B-B14F-4D97-AF65-F5344CB8AC3E}">
        <p14:creationId xmlns:p14="http://schemas.microsoft.com/office/powerpoint/2010/main" val="206764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177C1E-5B28-894F-9DBA-27663260812E}"/>
              </a:ext>
            </a:extLst>
          </p:cNvPr>
          <p:cNvSpPr txBox="1"/>
          <p:nvPr/>
        </p:nvSpPr>
        <p:spPr>
          <a:xfrm>
            <a:off x="2692856" y="194872"/>
            <a:ext cx="7320081" cy="461665"/>
          </a:xfrm>
          <a:prstGeom prst="rect">
            <a:avLst/>
          </a:prstGeom>
          <a:noFill/>
        </p:spPr>
        <p:txBody>
          <a:bodyPr wrap="none" rtlCol="0">
            <a:spAutoFit/>
          </a:bodyPr>
          <a:lstStyle/>
          <a:p>
            <a:r>
              <a:rPr lang="en-GB" sz="2400" b="1"/>
              <a:t>S</a:t>
            </a:r>
            <a:r>
              <a:rPr lang="en-US" altLang="zh-CN" sz="2400" b="1"/>
              <a:t>trategy – step 2.1.3, ProteinMPNN &amp; AF2 validation</a:t>
            </a:r>
            <a:endParaRPr lang="en-GB" sz="2400" b="1"/>
          </a:p>
        </p:txBody>
      </p:sp>
      <p:sp>
        <p:nvSpPr>
          <p:cNvPr id="5" name="TextBox 4">
            <a:extLst>
              <a:ext uri="{FF2B5EF4-FFF2-40B4-BE49-F238E27FC236}">
                <a16:creationId xmlns:a16="http://schemas.microsoft.com/office/drawing/2014/main" id="{54C7DBE6-B537-F10C-16AB-C5136773241E}"/>
              </a:ext>
            </a:extLst>
          </p:cNvPr>
          <p:cNvSpPr txBox="1"/>
          <p:nvPr/>
        </p:nvSpPr>
        <p:spPr>
          <a:xfrm>
            <a:off x="927100" y="1308100"/>
            <a:ext cx="6067751" cy="3416320"/>
          </a:xfrm>
          <a:prstGeom prst="rect">
            <a:avLst/>
          </a:prstGeom>
          <a:noFill/>
        </p:spPr>
        <p:txBody>
          <a:bodyPr wrap="none" rtlCol="0">
            <a:spAutoFit/>
          </a:bodyPr>
          <a:lstStyle/>
          <a:p>
            <a:r>
              <a:rPr lang="en-GB"/>
              <a:t>After anchoring the key interacting residues from hash table</a:t>
            </a:r>
          </a:p>
          <a:p>
            <a:endParaRPr lang="en-GB"/>
          </a:p>
          <a:p>
            <a:r>
              <a:rPr lang="en-GB" b="1"/>
              <a:t>Interface design optimization:</a:t>
            </a:r>
          </a:p>
          <a:p>
            <a:pPr marL="342900" indent="-342900">
              <a:buAutoNum type="arabicPeriod"/>
            </a:pPr>
            <a:r>
              <a:rPr lang="en-GB"/>
              <a:t>Optimize non-anchor residues (ProteinMPNN?)</a:t>
            </a:r>
          </a:p>
          <a:p>
            <a:pPr marL="342900" indent="-342900">
              <a:buAutoNum type="arabicPeriod"/>
            </a:pPr>
            <a:r>
              <a:rPr lang="en-GB"/>
              <a:t>Validate hydrogen bond network</a:t>
            </a:r>
          </a:p>
          <a:p>
            <a:pPr marL="342900" indent="-342900">
              <a:buAutoNum type="arabicPeriod"/>
            </a:pPr>
            <a:endParaRPr lang="en-GB"/>
          </a:p>
          <a:p>
            <a:r>
              <a:rPr lang="en-GB" b="1"/>
              <a:t>AF2 &amp; Rosetta filter</a:t>
            </a:r>
          </a:p>
          <a:p>
            <a:r>
              <a:rPr lang="en-GB"/>
              <a:t>PAE_interaction ≤10, </a:t>
            </a:r>
          </a:p>
          <a:p>
            <a:r>
              <a:rPr lang="en-GB"/>
              <a:t>PLDDT &gt; 92 for the complex, </a:t>
            </a:r>
          </a:p>
          <a:p>
            <a:r>
              <a:rPr lang="en-GB"/>
              <a:t>C</a:t>
            </a:r>
            <a:r>
              <a:rPr lang="el-GR"/>
              <a:t>α </a:t>
            </a:r>
            <a:r>
              <a:rPr lang="en-GB"/>
              <a:t>RMSD &lt; -50, </a:t>
            </a:r>
          </a:p>
          <a:p>
            <a:r>
              <a:rPr lang="en-GB"/>
              <a:t>contact_molecular_surface (CMS) &gt; 500</a:t>
            </a:r>
          </a:p>
          <a:p>
            <a:r>
              <a:rPr lang="en-GB"/>
              <a:t>BUNS (buried_unsatisfied_penalty) &lt; 1. </a:t>
            </a:r>
          </a:p>
        </p:txBody>
      </p:sp>
    </p:spTree>
    <p:extLst>
      <p:ext uri="{BB962C8B-B14F-4D97-AF65-F5344CB8AC3E}">
        <p14:creationId xmlns:p14="http://schemas.microsoft.com/office/powerpoint/2010/main" val="269544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D8E46-654F-CB10-DEAE-3A23D3139BE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732051-54B5-EF39-7B7A-F691FC47379D}"/>
              </a:ext>
            </a:extLst>
          </p:cNvPr>
          <p:cNvSpPr txBox="1"/>
          <p:nvPr/>
        </p:nvSpPr>
        <p:spPr>
          <a:xfrm>
            <a:off x="1664156" y="283344"/>
            <a:ext cx="9177769" cy="461665"/>
          </a:xfrm>
          <a:prstGeom prst="rect">
            <a:avLst/>
          </a:prstGeom>
          <a:noFill/>
        </p:spPr>
        <p:txBody>
          <a:bodyPr wrap="none" rtlCol="0">
            <a:spAutoFit/>
          </a:bodyPr>
          <a:lstStyle/>
          <a:p>
            <a:r>
              <a:rPr lang="en-GB" sz="2400" b="1"/>
              <a:t>S</a:t>
            </a:r>
            <a:r>
              <a:rPr lang="en-US" altLang="zh-CN" sz="2400" b="1"/>
              <a:t>trategy – step 2.3, Pocket assembly to generate template library</a:t>
            </a:r>
            <a:endParaRPr lang="en-GB" sz="2400" b="1"/>
          </a:p>
        </p:txBody>
      </p:sp>
      <p:pic>
        <p:nvPicPr>
          <p:cNvPr id="5" name="Picture 4">
            <a:extLst>
              <a:ext uri="{FF2B5EF4-FFF2-40B4-BE49-F238E27FC236}">
                <a16:creationId xmlns:a16="http://schemas.microsoft.com/office/drawing/2014/main" id="{0B446373-76F4-4567-54E2-971F2BE56ED9}"/>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6" name="Straight Arrow Connector 5">
            <a:extLst>
              <a:ext uri="{FF2B5EF4-FFF2-40B4-BE49-F238E27FC236}">
                <a16:creationId xmlns:a16="http://schemas.microsoft.com/office/drawing/2014/main" id="{D86D8EF0-18A6-C99E-DB37-E713A2826B36}"/>
              </a:ext>
            </a:extLst>
          </p:cNvPr>
          <p:cNvCxnSpPr>
            <a:cxnSpLocks/>
          </p:cNvCxnSpPr>
          <p:nvPr/>
        </p:nvCxnSpPr>
        <p:spPr>
          <a:xfrm flipV="1">
            <a:off x="8224440" y="4242216"/>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872CAB0-3B44-D00D-45A6-68D9108555C1}"/>
              </a:ext>
            </a:extLst>
          </p:cNvPr>
          <p:cNvSpPr txBox="1"/>
          <p:nvPr/>
        </p:nvSpPr>
        <p:spPr>
          <a:xfrm>
            <a:off x="4719626" y="4947323"/>
            <a:ext cx="7291740" cy="1477328"/>
          </a:xfrm>
          <a:prstGeom prst="rect">
            <a:avLst/>
          </a:prstGeom>
          <a:noFill/>
        </p:spPr>
        <p:txBody>
          <a:bodyPr wrap="none" rtlCol="0">
            <a:spAutoFit/>
          </a:bodyPr>
          <a:lstStyle/>
          <a:p>
            <a:r>
              <a:rPr lang="en-GB"/>
              <a:t>For each dipeptide, </a:t>
            </a:r>
            <a:r>
              <a:rPr lang="en-GB">
                <a:solidFill>
                  <a:srgbClr val="FF0000"/>
                </a:solidFill>
              </a:rPr>
              <a:t>collect 10AA binding pocket (if</a:t>
            </a:r>
            <a:r>
              <a:rPr lang="zh-CN" altLang="en-US">
                <a:solidFill>
                  <a:srgbClr val="FF0000"/>
                </a:solidFill>
              </a:rPr>
              <a:t> </a:t>
            </a:r>
            <a:r>
              <a:rPr lang="en-GB" altLang="zh-CN">
                <a:solidFill>
                  <a:srgbClr val="FF0000"/>
                </a:solidFill>
              </a:rPr>
              <a:t>we</a:t>
            </a:r>
            <a:r>
              <a:rPr lang="zh-CN" altLang="en-US">
                <a:solidFill>
                  <a:srgbClr val="FF0000"/>
                </a:solidFill>
              </a:rPr>
              <a:t> </a:t>
            </a:r>
            <a:r>
              <a:rPr lang="en-GB" altLang="zh-CN">
                <a:solidFill>
                  <a:srgbClr val="FF0000"/>
                </a:solidFill>
              </a:rPr>
              <a:t>want</a:t>
            </a:r>
            <a:r>
              <a:rPr lang="zh-CN" altLang="en-US">
                <a:solidFill>
                  <a:srgbClr val="FF0000"/>
                </a:solidFill>
              </a:rPr>
              <a:t> </a:t>
            </a:r>
            <a:r>
              <a:rPr lang="en-GB" altLang="zh-CN">
                <a:solidFill>
                  <a:srgbClr val="FF0000"/>
                </a:solidFill>
              </a:rPr>
              <a:t>to</a:t>
            </a:r>
            <a:r>
              <a:rPr lang="zh-CN" altLang="en-US">
                <a:solidFill>
                  <a:srgbClr val="FF0000"/>
                </a:solidFill>
              </a:rPr>
              <a:t> </a:t>
            </a:r>
            <a:r>
              <a:rPr lang="en-GB" altLang="zh-CN">
                <a:solidFill>
                  <a:srgbClr val="FF0000"/>
                </a:solidFill>
              </a:rPr>
              <a:t>replicate,</a:t>
            </a:r>
            <a:r>
              <a:rPr lang="zh-CN" altLang="en-US">
                <a:solidFill>
                  <a:srgbClr val="FF0000"/>
                </a:solidFill>
              </a:rPr>
              <a:t> </a:t>
            </a:r>
            <a:endParaRPr lang="en-GB" altLang="zh-CN">
              <a:solidFill>
                <a:srgbClr val="FF0000"/>
              </a:solidFill>
            </a:endParaRPr>
          </a:p>
          <a:p>
            <a:r>
              <a:rPr lang="en-GB" altLang="zh-CN">
                <a:solidFill>
                  <a:srgbClr val="FF0000"/>
                </a:solidFill>
              </a:rPr>
              <a:t>maybe just need to start from here? For</a:t>
            </a:r>
            <a:r>
              <a:rPr lang="zh-CN" altLang="en-US">
                <a:solidFill>
                  <a:srgbClr val="FF0000"/>
                </a:solidFill>
              </a:rPr>
              <a:t> </a:t>
            </a:r>
            <a:r>
              <a:rPr lang="en-GB" altLang="zh-CN">
                <a:solidFill>
                  <a:srgbClr val="FF0000"/>
                </a:solidFill>
              </a:rPr>
              <a:t>higher</a:t>
            </a:r>
            <a:r>
              <a:rPr lang="zh-CN" altLang="en-US">
                <a:solidFill>
                  <a:srgbClr val="FF0000"/>
                </a:solidFill>
              </a:rPr>
              <a:t> </a:t>
            </a:r>
            <a:r>
              <a:rPr lang="en-GB" altLang="zh-CN">
                <a:solidFill>
                  <a:srgbClr val="FF0000"/>
                </a:solidFill>
              </a:rPr>
              <a:t>flexibility)</a:t>
            </a:r>
            <a:r>
              <a:rPr lang="en-GB"/>
              <a:t>,</a:t>
            </a:r>
          </a:p>
          <a:p>
            <a:r>
              <a:rPr lang="en-GB"/>
              <a:t>Assemble combination of 2-6 binding pockets using diffusion.</a:t>
            </a:r>
          </a:p>
          <a:p>
            <a:r>
              <a:rPr lang="en-GB"/>
              <a:t>By different combination of binding pocket, end up with 1000 template.</a:t>
            </a:r>
          </a:p>
          <a:p>
            <a:r>
              <a:rPr lang="en-GB"/>
              <a:t>Each template contains protein and peptide docking complex</a:t>
            </a:r>
          </a:p>
        </p:txBody>
      </p:sp>
    </p:spTree>
    <p:extLst>
      <p:ext uri="{BB962C8B-B14F-4D97-AF65-F5344CB8AC3E}">
        <p14:creationId xmlns:p14="http://schemas.microsoft.com/office/powerpoint/2010/main" val="209548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1F640E-A264-0F8D-984B-23895B32D6CF}"/>
              </a:ext>
            </a:extLst>
          </p:cNvPr>
          <p:cNvSpPr txBox="1"/>
          <p:nvPr/>
        </p:nvSpPr>
        <p:spPr>
          <a:xfrm>
            <a:off x="1664156" y="283344"/>
            <a:ext cx="7041671" cy="461665"/>
          </a:xfrm>
          <a:prstGeom prst="rect">
            <a:avLst/>
          </a:prstGeom>
          <a:noFill/>
        </p:spPr>
        <p:txBody>
          <a:bodyPr wrap="none" rtlCol="0">
            <a:spAutoFit/>
          </a:bodyPr>
          <a:lstStyle/>
          <a:p>
            <a:r>
              <a:rPr lang="en-GB" sz="2400" b="1"/>
              <a:t>S</a:t>
            </a:r>
            <a:r>
              <a:rPr lang="en-US" altLang="zh-CN" sz="2400" b="1"/>
              <a:t>trategy – step 2.4, Thread IDR to template library</a:t>
            </a:r>
            <a:endParaRPr lang="en-GB" sz="2400" b="1"/>
          </a:p>
        </p:txBody>
      </p:sp>
      <p:pic>
        <p:nvPicPr>
          <p:cNvPr id="6" name="Picture 5">
            <a:extLst>
              <a:ext uri="{FF2B5EF4-FFF2-40B4-BE49-F238E27FC236}">
                <a16:creationId xmlns:a16="http://schemas.microsoft.com/office/drawing/2014/main" id="{7F132289-DEAB-5096-89D6-99ADA7CBB5FA}"/>
              </a:ext>
            </a:extLst>
          </p:cNvPr>
          <p:cNvPicPr>
            <a:picLocks noChangeAspect="1"/>
          </p:cNvPicPr>
          <p:nvPr/>
        </p:nvPicPr>
        <p:blipFill>
          <a:blip r:embed="rId2"/>
          <a:stretch>
            <a:fillRect/>
          </a:stretch>
        </p:blipFill>
        <p:spPr>
          <a:xfrm>
            <a:off x="417159" y="1003193"/>
            <a:ext cx="11633236" cy="3505307"/>
          </a:xfrm>
          <a:prstGeom prst="rect">
            <a:avLst/>
          </a:prstGeom>
        </p:spPr>
      </p:pic>
      <p:sp>
        <p:nvSpPr>
          <p:cNvPr id="7" name="TextBox 6">
            <a:extLst>
              <a:ext uri="{FF2B5EF4-FFF2-40B4-BE49-F238E27FC236}">
                <a16:creationId xmlns:a16="http://schemas.microsoft.com/office/drawing/2014/main" id="{C0463C07-188B-F676-9557-4688B4F1674D}"/>
              </a:ext>
            </a:extLst>
          </p:cNvPr>
          <p:cNvSpPr txBox="1"/>
          <p:nvPr/>
        </p:nvSpPr>
        <p:spPr>
          <a:xfrm>
            <a:off x="278263" y="4266332"/>
            <a:ext cx="6963766" cy="2308324"/>
          </a:xfrm>
          <a:prstGeom prst="rect">
            <a:avLst/>
          </a:prstGeom>
          <a:noFill/>
        </p:spPr>
        <p:txBody>
          <a:bodyPr wrap="none" rtlCol="0">
            <a:spAutoFit/>
          </a:bodyPr>
          <a:lstStyle/>
          <a:p>
            <a:r>
              <a:rPr lang="en-GB">
                <a:solidFill>
                  <a:srgbClr val="FF0000"/>
                </a:solidFill>
              </a:rPr>
              <a:t>if</a:t>
            </a:r>
            <a:r>
              <a:rPr lang="zh-CN" altLang="en-US">
                <a:solidFill>
                  <a:srgbClr val="FF0000"/>
                </a:solidFill>
              </a:rPr>
              <a:t> </a:t>
            </a:r>
            <a:r>
              <a:rPr lang="en-GB" altLang="zh-CN">
                <a:solidFill>
                  <a:srgbClr val="FF0000"/>
                </a:solidFill>
              </a:rPr>
              <a:t>we</a:t>
            </a:r>
            <a:r>
              <a:rPr lang="zh-CN" altLang="en-US">
                <a:solidFill>
                  <a:srgbClr val="FF0000"/>
                </a:solidFill>
              </a:rPr>
              <a:t> </a:t>
            </a:r>
            <a:r>
              <a:rPr lang="en-GB" altLang="zh-CN">
                <a:solidFill>
                  <a:srgbClr val="FF0000"/>
                </a:solidFill>
              </a:rPr>
              <a:t>want</a:t>
            </a:r>
            <a:r>
              <a:rPr lang="zh-CN" altLang="en-US">
                <a:solidFill>
                  <a:srgbClr val="FF0000"/>
                </a:solidFill>
              </a:rPr>
              <a:t> </a:t>
            </a:r>
            <a:r>
              <a:rPr lang="en-GB" altLang="zh-CN">
                <a:solidFill>
                  <a:srgbClr val="FF0000"/>
                </a:solidFill>
              </a:rPr>
              <a:t>to</a:t>
            </a:r>
            <a:r>
              <a:rPr lang="zh-CN" altLang="en-US">
                <a:solidFill>
                  <a:srgbClr val="FF0000"/>
                </a:solidFill>
              </a:rPr>
              <a:t> </a:t>
            </a:r>
            <a:r>
              <a:rPr lang="en-GB" altLang="zh-CN">
                <a:solidFill>
                  <a:srgbClr val="FF0000"/>
                </a:solidFill>
              </a:rPr>
              <a:t>replicate,</a:t>
            </a:r>
            <a:r>
              <a:rPr lang="zh-CN" altLang="en-US">
                <a:solidFill>
                  <a:srgbClr val="FF0000"/>
                </a:solidFill>
              </a:rPr>
              <a:t> </a:t>
            </a:r>
            <a:endParaRPr lang="en-GB" altLang="zh-CN">
              <a:solidFill>
                <a:srgbClr val="FF0000"/>
              </a:solidFill>
            </a:endParaRPr>
          </a:p>
          <a:p>
            <a:r>
              <a:rPr lang="en-GB" altLang="zh-CN">
                <a:solidFill>
                  <a:srgbClr val="FF0000"/>
                </a:solidFill>
              </a:rPr>
              <a:t>maybe just need to start from here?</a:t>
            </a:r>
            <a:endParaRPr lang="en-GB"/>
          </a:p>
          <a:p>
            <a:r>
              <a:rPr lang="en-GB"/>
              <a:t>T</a:t>
            </a:r>
            <a:r>
              <a:rPr lang="en-US" altLang="zh-CN"/>
              <a:t>hread  IDR sequence (8-40aa) to the peptide in the template library. </a:t>
            </a:r>
          </a:p>
          <a:p>
            <a:r>
              <a:rPr lang="en-US" altLang="zh-CN"/>
              <a:t>Refine with one-side / two-side/motif Rfdiffusion &amp; ProteinMPNN</a:t>
            </a:r>
          </a:p>
          <a:p>
            <a:pPr marL="285750" indent="-285750">
              <a:buFont typeface="Arial" panose="020B0604020202020204" pitchFamily="34" charset="0"/>
              <a:buChar char="•"/>
            </a:pPr>
            <a:r>
              <a:rPr lang="en-US" altLang="zh-CN"/>
              <a:t>One side: only optimize scaffold</a:t>
            </a:r>
          </a:p>
          <a:p>
            <a:pPr marL="285750" indent="-285750">
              <a:buFont typeface="Arial" panose="020B0604020202020204" pitchFamily="34" charset="0"/>
              <a:buChar char="•"/>
            </a:pPr>
            <a:r>
              <a:rPr lang="en-US" altLang="zh-CN"/>
              <a:t>Two side: both scaffold &amp; IDR</a:t>
            </a:r>
          </a:p>
          <a:p>
            <a:pPr marL="285750" indent="-285750">
              <a:buFont typeface="Arial" panose="020B0604020202020204" pitchFamily="34" charset="0"/>
              <a:buChar char="•"/>
            </a:pPr>
            <a:r>
              <a:rPr lang="en-US" altLang="zh-CN"/>
              <a:t>Motif: only keep essential binding site, rebuild the rest</a:t>
            </a:r>
          </a:p>
          <a:p>
            <a:r>
              <a:rPr lang="en-US"/>
              <a:t>Score with geometry &amp; Rosetta score</a:t>
            </a:r>
            <a:endParaRPr lang="en-GB"/>
          </a:p>
        </p:txBody>
      </p:sp>
    </p:spTree>
    <p:extLst>
      <p:ext uri="{BB962C8B-B14F-4D97-AF65-F5344CB8AC3E}">
        <p14:creationId xmlns:p14="http://schemas.microsoft.com/office/powerpoint/2010/main" val="207804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AC9C1-8BB5-5489-6D7C-BE4FAA31892D}"/>
              </a:ext>
            </a:extLst>
          </p:cNvPr>
          <p:cNvSpPr txBox="1"/>
          <p:nvPr/>
        </p:nvSpPr>
        <p:spPr>
          <a:xfrm>
            <a:off x="4162815" y="215018"/>
            <a:ext cx="3096169" cy="461665"/>
          </a:xfrm>
          <a:prstGeom prst="rect">
            <a:avLst/>
          </a:prstGeom>
          <a:noFill/>
        </p:spPr>
        <p:txBody>
          <a:bodyPr wrap="none" rtlCol="0">
            <a:spAutoFit/>
          </a:bodyPr>
          <a:lstStyle/>
          <a:p>
            <a:r>
              <a:rPr lang="en-GB" sz="2400" b="1"/>
              <a:t>Experimental results</a:t>
            </a:r>
          </a:p>
        </p:txBody>
      </p:sp>
      <p:sp>
        <p:nvSpPr>
          <p:cNvPr id="6" name="TextBox 5">
            <a:extLst>
              <a:ext uri="{FF2B5EF4-FFF2-40B4-BE49-F238E27FC236}">
                <a16:creationId xmlns:a16="http://schemas.microsoft.com/office/drawing/2014/main" id="{A98B13A3-1638-2AEE-2698-5C91ECB44D6C}"/>
              </a:ext>
            </a:extLst>
          </p:cNvPr>
          <p:cNvSpPr txBox="1"/>
          <p:nvPr/>
        </p:nvSpPr>
        <p:spPr>
          <a:xfrm>
            <a:off x="3316950" y="575931"/>
            <a:ext cx="6096000" cy="430887"/>
          </a:xfrm>
          <a:prstGeom prst="rect">
            <a:avLst/>
          </a:prstGeom>
          <a:noFill/>
        </p:spPr>
        <p:txBody>
          <a:bodyPr wrap="square">
            <a:spAutoFit/>
          </a:bodyPr>
          <a:lstStyle/>
          <a:p>
            <a:r>
              <a:rPr lang="en-GB" sz="2200"/>
              <a:t>nanoBiT split luciferase reconstitution</a:t>
            </a:r>
          </a:p>
        </p:txBody>
      </p:sp>
      <p:pic>
        <p:nvPicPr>
          <p:cNvPr id="12290" name="Picture 2">
            <a:extLst>
              <a:ext uri="{FF2B5EF4-FFF2-40B4-BE49-F238E27FC236}">
                <a16:creationId xmlns:a16="http://schemas.microsoft.com/office/drawing/2014/main" id="{74E96CC3-D343-2085-4537-DF514EE94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061655"/>
            <a:ext cx="5651500" cy="5651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3E26A3-AF3C-B8B2-E995-C1C316488725}"/>
              </a:ext>
            </a:extLst>
          </p:cNvPr>
          <p:cNvSpPr txBox="1"/>
          <p:nvPr/>
        </p:nvSpPr>
        <p:spPr>
          <a:xfrm>
            <a:off x="165100" y="6436156"/>
            <a:ext cx="6096000" cy="276999"/>
          </a:xfrm>
          <a:prstGeom prst="rect">
            <a:avLst/>
          </a:prstGeom>
          <a:noFill/>
        </p:spPr>
        <p:txBody>
          <a:bodyPr wrap="square">
            <a:spAutoFit/>
          </a:bodyPr>
          <a:lstStyle/>
          <a:p>
            <a:r>
              <a:rPr lang="en-GB" sz="1200"/>
              <a:t>https://star-protocols.cell.com/protocols/3761</a:t>
            </a:r>
          </a:p>
        </p:txBody>
      </p:sp>
      <p:sp>
        <p:nvSpPr>
          <p:cNvPr id="9" name="TextBox 8">
            <a:extLst>
              <a:ext uri="{FF2B5EF4-FFF2-40B4-BE49-F238E27FC236}">
                <a16:creationId xmlns:a16="http://schemas.microsoft.com/office/drawing/2014/main" id="{90E0F324-47EC-ECCB-4073-A0D5B7AD9A11}"/>
              </a:ext>
            </a:extLst>
          </p:cNvPr>
          <p:cNvSpPr txBox="1"/>
          <p:nvPr/>
        </p:nvSpPr>
        <p:spPr>
          <a:xfrm>
            <a:off x="5816600" y="2629125"/>
            <a:ext cx="6258765" cy="923330"/>
          </a:xfrm>
          <a:prstGeom prst="rect">
            <a:avLst/>
          </a:prstGeom>
          <a:noFill/>
        </p:spPr>
        <p:txBody>
          <a:bodyPr wrap="none" rtlCol="0">
            <a:spAutoFit/>
          </a:bodyPr>
          <a:lstStyle/>
          <a:p>
            <a:r>
              <a:rPr lang="en-GB"/>
              <a:t>1. Fuse </a:t>
            </a:r>
            <a:r>
              <a:rPr lang="en-US" altLang="zh-CN"/>
              <a:t>split luciferase in IDR and designed protein separately</a:t>
            </a:r>
          </a:p>
          <a:p>
            <a:r>
              <a:rPr lang="en-US" altLang="zh-CN"/>
              <a:t>2. Collect cell lysate that express these two proteins</a:t>
            </a:r>
          </a:p>
          <a:p>
            <a:r>
              <a:rPr lang="en-US" altLang="zh-CN"/>
              <a:t>3. Mix and detect  </a:t>
            </a:r>
            <a:endParaRPr lang="en-GB"/>
          </a:p>
        </p:txBody>
      </p:sp>
    </p:spTree>
    <p:extLst>
      <p:ext uri="{BB962C8B-B14F-4D97-AF65-F5344CB8AC3E}">
        <p14:creationId xmlns:p14="http://schemas.microsoft.com/office/powerpoint/2010/main" val="778638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74D96-0A81-A4AA-26F8-C6D3D6F4ED6E}"/>
              </a:ext>
            </a:extLst>
          </p:cNvPr>
          <p:cNvSpPr txBox="1"/>
          <p:nvPr/>
        </p:nvSpPr>
        <p:spPr>
          <a:xfrm>
            <a:off x="3159457" y="138708"/>
            <a:ext cx="6410986" cy="461665"/>
          </a:xfrm>
          <a:prstGeom prst="rect">
            <a:avLst/>
          </a:prstGeom>
          <a:noFill/>
        </p:spPr>
        <p:txBody>
          <a:bodyPr wrap="none" rtlCol="0">
            <a:spAutoFit/>
          </a:bodyPr>
          <a:lstStyle/>
          <a:p>
            <a:r>
              <a:rPr lang="en-GB" sz="2400" b="1"/>
              <a:t>Experimental results: to synthesized peptide</a:t>
            </a:r>
          </a:p>
        </p:txBody>
      </p:sp>
      <p:sp>
        <p:nvSpPr>
          <p:cNvPr id="5" name="TextBox 4">
            <a:extLst>
              <a:ext uri="{FF2B5EF4-FFF2-40B4-BE49-F238E27FC236}">
                <a16:creationId xmlns:a16="http://schemas.microsoft.com/office/drawing/2014/main" id="{628EF3C8-ABBA-D070-30DB-72FE4F2F5DC3}"/>
              </a:ext>
            </a:extLst>
          </p:cNvPr>
          <p:cNvSpPr txBox="1"/>
          <p:nvPr/>
        </p:nvSpPr>
        <p:spPr>
          <a:xfrm>
            <a:off x="3316950" y="575931"/>
            <a:ext cx="6096000" cy="430887"/>
          </a:xfrm>
          <a:prstGeom prst="rect">
            <a:avLst/>
          </a:prstGeom>
          <a:noFill/>
        </p:spPr>
        <p:txBody>
          <a:bodyPr wrap="square">
            <a:spAutoFit/>
          </a:bodyPr>
          <a:lstStyle/>
          <a:p>
            <a:r>
              <a:rPr lang="en-GB" sz="2200"/>
              <a:t>nanoBiT split luciferase reconstitution</a:t>
            </a:r>
          </a:p>
        </p:txBody>
      </p:sp>
      <p:pic>
        <p:nvPicPr>
          <p:cNvPr id="9" name="Picture 8">
            <a:extLst>
              <a:ext uri="{FF2B5EF4-FFF2-40B4-BE49-F238E27FC236}">
                <a16:creationId xmlns:a16="http://schemas.microsoft.com/office/drawing/2014/main" id="{951DD4CA-F440-149E-502C-F96C77F6B533}"/>
              </a:ext>
            </a:extLst>
          </p:cNvPr>
          <p:cNvPicPr>
            <a:picLocks noChangeAspect="1"/>
          </p:cNvPicPr>
          <p:nvPr/>
        </p:nvPicPr>
        <p:blipFill>
          <a:blip r:embed="rId2"/>
          <a:stretch>
            <a:fillRect/>
          </a:stretch>
        </p:blipFill>
        <p:spPr>
          <a:xfrm>
            <a:off x="637594" y="961286"/>
            <a:ext cx="5458406" cy="5724669"/>
          </a:xfrm>
          <a:prstGeom prst="rect">
            <a:avLst/>
          </a:prstGeom>
        </p:spPr>
      </p:pic>
      <p:sp>
        <p:nvSpPr>
          <p:cNvPr id="10" name="TextBox 9">
            <a:extLst>
              <a:ext uri="{FF2B5EF4-FFF2-40B4-BE49-F238E27FC236}">
                <a16:creationId xmlns:a16="http://schemas.microsoft.com/office/drawing/2014/main" id="{08F86E62-349E-FA73-32D6-0F33C0E4E02A}"/>
              </a:ext>
            </a:extLst>
          </p:cNvPr>
          <p:cNvSpPr txBox="1"/>
          <p:nvPr/>
        </p:nvSpPr>
        <p:spPr>
          <a:xfrm>
            <a:off x="6732608" y="1367731"/>
            <a:ext cx="3906390" cy="1477328"/>
          </a:xfrm>
          <a:prstGeom prst="rect">
            <a:avLst/>
          </a:prstGeom>
          <a:noFill/>
        </p:spPr>
        <p:txBody>
          <a:bodyPr wrap="none" rtlCol="0">
            <a:spAutoFit/>
          </a:bodyPr>
          <a:lstStyle/>
          <a:p>
            <a:pPr marL="342900" indent="-342900">
              <a:buAutoNum type="arabicPeriod"/>
            </a:pPr>
            <a:r>
              <a:rPr lang="en-GB"/>
              <a:t>H</a:t>
            </a:r>
            <a:r>
              <a:rPr lang="en-US" altLang="zh-CN"/>
              <a:t>igh success rate: among 18 IDR, </a:t>
            </a:r>
          </a:p>
          <a:p>
            <a:r>
              <a:rPr lang="en-US" altLang="zh-CN"/>
              <a:t>most designed binder kd &lt; 100 nM</a:t>
            </a:r>
          </a:p>
          <a:p>
            <a:endParaRPr lang="en-US"/>
          </a:p>
          <a:p>
            <a:r>
              <a:rPr lang="en-US"/>
              <a:t>2. High specifi</a:t>
            </a:r>
            <a:r>
              <a:rPr lang="en-US" altLang="zh-CN"/>
              <a:t>c</a:t>
            </a:r>
            <a:r>
              <a:rPr lang="en-US"/>
              <a:t>ity: 18x18 cross exam, </a:t>
            </a:r>
          </a:p>
          <a:p>
            <a:r>
              <a:rPr lang="en-US"/>
              <a:t>most only show binding to its own</a:t>
            </a:r>
            <a:endParaRPr lang="en-GB"/>
          </a:p>
        </p:txBody>
      </p:sp>
    </p:spTree>
    <p:extLst>
      <p:ext uri="{BB962C8B-B14F-4D97-AF65-F5344CB8AC3E}">
        <p14:creationId xmlns:p14="http://schemas.microsoft.com/office/powerpoint/2010/main" val="383593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299893-66F3-A152-6477-E68B03F8D394}"/>
              </a:ext>
            </a:extLst>
          </p:cNvPr>
          <p:cNvSpPr txBox="1"/>
          <p:nvPr/>
        </p:nvSpPr>
        <p:spPr>
          <a:xfrm>
            <a:off x="3159457" y="138708"/>
            <a:ext cx="5021375" cy="461665"/>
          </a:xfrm>
          <a:prstGeom prst="rect">
            <a:avLst/>
          </a:prstGeom>
          <a:noFill/>
        </p:spPr>
        <p:txBody>
          <a:bodyPr wrap="none" rtlCol="0">
            <a:spAutoFit/>
          </a:bodyPr>
          <a:lstStyle/>
          <a:p>
            <a:r>
              <a:rPr lang="en-GB" sz="2400" b="1"/>
              <a:t>Experimental results: to native IDR</a:t>
            </a:r>
          </a:p>
        </p:txBody>
      </p:sp>
      <p:pic>
        <p:nvPicPr>
          <p:cNvPr id="6" name="Picture 5">
            <a:extLst>
              <a:ext uri="{FF2B5EF4-FFF2-40B4-BE49-F238E27FC236}">
                <a16:creationId xmlns:a16="http://schemas.microsoft.com/office/drawing/2014/main" id="{B3F30374-0607-CBD1-8E08-70229991A699}"/>
              </a:ext>
            </a:extLst>
          </p:cNvPr>
          <p:cNvPicPr>
            <a:picLocks noChangeAspect="1"/>
          </p:cNvPicPr>
          <p:nvPr/>
        </p:nvPicPr>
        <p:blipFill>
          <a:blip r:embed="rId2"/>
          <a:stretch>
            <a:fillRect/>
          </a:stretch>
        </p:blipFill>
        <p:spPr>
          <a:xfrm>
            <a:off x="350055" y="647312"/>
            <a:ext cx="6872547" cy="6062790"/>
          </a:xfrm>
          <a:prstGeom prst="rect">
            <a:avLst/>
          </a:prstGeom>
        </p:spPr>
      </p:pic>
      <p:sp>
        <p:nvSpPr>
          <p:cNvPr id="7" name="TextBox 6">
            <a:extLst>
              <a:ext uri="{FF2B5EF4-FFF2-40B4-BE49-F238E27FC236}">
                <a16:creationId xmlns:a16="http://schemas.microsoft.com/office/drawing/2014/main" id="{C2A03F55-A6D3-D187-C1C6-A33B192D2A02}"/>
              </a:ext>
            </a:extLst>
          </p:cNvPr>
          <p:cNvSpPr txBox="1"/>
          <p:nvPr/>
        </p:nvSpPr>
        <p:spPr>
          <a:xfrm>
            <a:off x="7430947" y="1076446"/>
            <a:ext cx="4538230" cy="1200329"/>
          </a:xfrm>
          <a:prstGeom prst="rect">
            <a:avLst/>
          </a:prstGeom>
          <a:noFill/>
        </p:spPr>
        <p:txBody>
          <a:bodyPr wrap="none" rtlCol="0">
            <a:spAutoFit/>
          </a:bodyPr>
          <a:lstStyle/>
          <a:p>
            <a:r>
              <a:rPr lang="en-US"/>
              <a:t>A</a:t>
            </a:r>
            <a:r>
              <a:rPr lang="en-US" altLang="zh-CN"/>
              <a:t>mong 21 target, 21 all successful designed</a:t>
            </a:r>
          </a:p>
          <a:p>
            <a:r>
              <a:rPr lang="en-US"/>
              <a:t>Kd range a lot</a:t>
            </a:r>
          </a:p>
          <a:p>
            <a:r>
              <a:rPr lang="en-US"/>
              <a:t>EF1 Kd &gt; 500</a:t>
            </a:r>
          </a:p>
          <a:p>
            <a:r>
              <a:rPr lang="en-US"/>
              <a:t>DYNAr2 Kd &lt; 0.06</a:t>
            </a:r>
            <a:endParaRPr lang="en-GB"/>
          </a:p>
        </p:txBody>
      </p:sp>
    </p:spTree>
    <p:extLst>
      <p:ext uri="{BB962C8B-B14F-4D97-AF65-F5344CB8AC3E}">
        <p14:creationId xmlns:p14="http://schemas.microsoft.com/office/powerpoint/2010/main" val="347435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8D274-3181-4FF1-531A-90639326F674}"/>
              </a:ext>
            </a:extLst>
          </p:cNvPr>
          <p:cNvSpPr txBox="1"/>
          <p:nvPr/>
        </p:nvSpPr>
        <p:spPr>
          <a:xfrm>
            <a:off x="5331157" y="151408"/>
            <a:ext cx="1790875" cy="461665"/>
          </a:xfrm>
          <a:prstGeom prst="rect">
            <a:avLst/>
          </a:prstGeom>
          <a:noFill/>
        </p:spPr>
        <p:txBody>
          <a:bodyPr wrap="none" rtlCol="0">
            <a:spAutoFit/>
          </a:bodyPr>
          <a:lstStyle/>
          <a:p>
            <a:r>
              <a:rPr lang="en-GB" sz="2400" b="1"/>
              <a:t>Conclusion</a:t>
            </a:r>
          </a:p>
        </p:txBody>
      </p:sp>
      <p:sp>
        <p:nvSpPr>
          <p:cNvPr id="5" name="TextBox 4">
            <a:extLst>
              <a:ext uri="{FF2B5EF4-FFF2-40B4-BE49-F238E27FC236}">
                <a16:creationId xmlns:a16="http://schemas.microsoft.com/office/drawing/2014/main" id="{6EA2F89D-98E5-117A-A634-2D367D1A788F}"/>
              </a:ext>
            </a:extLst>
          </p:cNvPr>
          <p:cNvSpPr txBox="1"/>
          <p:nvPr/>
        </p:nvSpPr>
        <p:spPr>
          <a:xfrm>
            <a:off x="585647" y="974846"/>
            <a:ext cx="9010352" cy="1477328"/>
          </a:xfrm>
          <a:prstGeom prst="rect">
            <a:avLst/>
          </a:prstGeom>
          <a:noFill/>
        </p:spPr>
        <p:txBody>
          <a:bodyPr wrap="none" rtlCol="0">
            <a:spAutoFit/>
          </a:bodyPr>
          <a:lstStyle/>
          <a:p>
            <a:r>
              <a:rPr lang="en-US"/>
              <a:t>A combination of physical properties selection (hash table), different diffusion strategies, </a:t>
            </a:r>
          </a:p>
          <a:p>
            <a:r>
              <a:rPr lang="en-US"/>
              <a:t>rounds of design with different hightlight are all useful and inspiring.</a:t>
            </a:r>
          </a:p>
          <a:p>
            <a:endParaRPr lang="en-US"/>
          </a:p>
          <a:p>
            <a:r>
              <a:rPr lang="en-US"/>
              <a:t>However, the pipeline seems to be very tedious. </a:t>
            </a:r>
          </a:p>
          <a:p>
            <a:r>
              <a:rPr lang="en-US"/>
              <a:t>P</a:t>
            </a:r>
            <a:r>
              <a:rPr lang="en-US" altLang="zh-CN"/>
              <a:t>ersonally I am not very clear what is the essential steps, and if there is any redundancy.</a:t>
            </a:r>
            <a:endParaRPr lang="en-GB"/>
          </a:p>
        </p:txBody>
      </p:sp>
    </p:spTree>
    <p:extLst>
      <p:ext uri="{BB962C8B-B14F-4D97-AF65-F5344CB8AC3E}">
        <p14:creationId xmlns:p14="http://schemas.microsoft.com/office/powerpoint/2010/main" val="352453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40B20-00C4-E360-B05D-7E52DACF595E}"/>
              </a:ext>
            </a:extLst>
          </p:cNvPr>
          <p:cNvSpPr txBox="1"/>
          <p:nvPr/>
        </p:nvSpPr>
        <p:spPr>
          <a:xfrm>
            <a:off x="5366479" y="254832"/>
            <a:ext cx="1858714" cy="461665"/>
          </a:xfrm>
          <a:prstGeom prst="rect">
            <a:avLst/>
          </a:prstGeom>
          <a:noFill/>
        </p:spPr>
        <p:txBody>
          <a:bodyPr wrap="none" rtlCol="0">
            <a:spAutoFit/>
          </a:bodyPr>
          <a:lstStyle/>
          <a:p>
            <a:r>
              <a:rPr lang="en-GB" sz="2400" b="1"/>
              <a:t>Background</a:t>
            </a:r>
          </a:p>
        </p:txBody>
      </p:sp>
      <p:sp>
        <p:nvSpPr>
          <p:cNvPr id="5" name="TextBox 4">
            <a:extLst>
              <a:ext uri="{FF2B5EF4-FFF2-40B4-BE49-F238E27FC236}">
                <a16:creationId xmlns:a16="http://schemas.microsoft.com/office/drawing/2014/main" id="{D542050B-165B-D6E4-7946-E93E70D4825D}"/>
              </a:ext>
            </a:extLst>
          </p:cNvPr>
          <p:cNvSpPr txBox="1"/>
          <p:nvPr/>
        </p:nvSpPr>
        <p:spPr>
          <a:xfrm>
            <a:off x="659567" y="899410"/>
            <a:ext cx="7188122" cy="923330"/>
          </a:xfrm>
          <a:prstGeom prst="rect">
            <a:avLst/>
          </a:prstGeom>
          <a:noFill/>
        </p:spPr>
        <p:txBody>
          <a:bodyPr wrap="none" rtlCol="0">
            <a:spAutoFit/>
          </a:bodyPr>
          <a:lstStyle/>
          <a:p>
            <a:r>
              <a:rPr lang="en-GB"/>
              <a:t>Natural proteins to target IDR: Antibodies, Armadillo repeat protein etc.</a:t>
            </a:r>
          </a:p>
          <a:p>
            <a:endParaRPr lang="en-GB"/>
          </a:p>
          <a:p>
            <a:r>
              <a:rPr lang="en-GB"/>
              <a:t>Repeat protein: DARPins, tetra-trico-peptide TRP</a:t>
            </a:r>
          </a:p>
        </p:txBody>
      </p:sp>
      <p:sp>
        <p:nvSpPr>
          <p:cNvPr id="7" name="TextBox 6">
            <a:extLst>
              <a:ext uri="{FF2B5EF4-FFF2-40B4-BE49-F238E27FC236}">
                <a16:creationId xmlns:a16="http://schemas.microsoft.com/office/drawing/2014/main" id="{8C34D775-EC0D-5BBA-8A0C-561E6D9BC56E}"/>
              </a:ext>
            </a:extLst>
          </p:cNvPr>
          <p:cNvSpPr txBox="1"/>
          <p:nvPr/>
        </p:nvSpPr>
        <p:spPr>
          <a:xfrm>
            <a:off x="2097195" y="4712095"/>
            <a:ext cx="2832507" cy="646331"/>
          </a:xfrm>
          <a:prstGeom prst="rect">
            <a:avLst/>
          </a:prstGeom>
          <a:noFill/>
        </p:spPr>
        <p:txBody>
          <a:bodyPr wrap="none" rtlCol="0">
            <a:spAutoFit/>
          </a:bodyPr>
          <a:lstStyle/>
          <a:p>
            <a:r>
              <a:rPr lang="en-GB"/>
              <a:t>Armadillo repeat protein, </a:t>
            </a:r>
          </a:p>
          <a:p>
            <a:r>
              <a:rPr lang="en-GB"/>
              <a:t>42 residues per repeat (pr) </a:t>
            </a:r>
          </a:p>
        </p:txBody>
      </p:sp>
      <p:pic>
        <p:nvPicPr>
          <p:cNvPr id="9" name="Picture 8">
            <a:extLst>
              <a:ext uri="{FF2B5EF4-FFF2-40B4-BE49-F238E27FC236}">
                <a16:creationId xmlns:a16="http://schemas.microsoft.com/office/drawing/2014/main" id="{9404721D-D1FB-0F8C-EFD4-F7E279EEBF94}"/>
              </a:ext>
            </a:extLst>
          </p:cNvPr>
          <p:cNvPicPr>
            <a:picLocks noChangeAspect="1"/>
          </p:cNvPicPr>
          <p:nvPr/>
        </p:nvPicPr>
        <p:blipFill>
          <a:blip r:embed="rId3"/>
          <a:stretch>
            <a:fillRect/>
          </a:stretch>
        </p:blipFill>
        <p:spPr>
          <a:xfrm>
            <a:off x="6897291" y="1762779"/>
            <a:ext cx="3569621" cy="3749128"/>
          </a:xfrm>
          <a:prstGeom prst="rect">
            <a:avLst/>
          </a:prstGeom>
        </p:spPr>
      </p:pic>
      <p:sp>
        <p:nvSpPr>
          <p:cNvPr id="6" name="TextBox 5">
            <a:extLst>
              <a:ext uri="{FF2B5EF4-FFF2-40B4-BE49-F238E27FC236}">
                <a16:creationId xmlns:a16="http://schemas.microsoft.com/office/drawing/2014/main" id="{B9062B86-C3E7-AA04-F75E-967B6C55CD46}"/>
              </a:ext>
            </a:extLst>
          </p:cNvPr>
          <p:cNvSpPr txBox="1"/>
          <p:nvPr/>
        </p:nvSpPr>
        <p:spPr>
          <a:xfrm>
            <a:off x="7225193" y="5511907"/>
            <a:ext cx="2551019" cy="646331"/>
          </a:xfrm>
          <a:prstGeom prst="rect">
            <a:avLst/>
          </a:prstGeom>
          <a:noFill/>
        </p:spPr>
        <p:txBody>
          <a:bodyPr wrap="none" rtlCol="0">
            <a:spAutoFit/>
          </a:bodyPr>
          <a:lstStyle/>
          <a:p>
            <a:r>
              <a:rPr lang="en-GB"/>
              <a:t>Pdb: 4k5b</a:t>
            </a:r>
          </a:p>
          <a:p>
            <a:r>
              <a:rPr lang="en-GB"/>
              <a:t>DARP</a:t>
            </a:r>
            <a:r>
              <a:rPr lang="en-US" altLang="zh-CN"/>
              <a:t>i</a:t>
            </a:r>
            <a:r>
              <a:rPr lang="en-GB" altLang="zh-CN"/>
              <a:t>ns,</a:t>
            </a:r>
            <a:r>
              <a:rPr lang="zh-CN" altLang="en-US"/>
              <a:t> </a:t>
            </a:r>
            <a:r>
              <a:rPr lang="en-GB" altLang="zh-CN"/>
              <a:t>33</a:t>
            </a:r>
            <a:r>
              <a:rPr lang="zh-CN" altLang="en-US"/>
              <a:t> </a:t>
            </a:r>
            <a:r>
              <a:rPr lang="en-GB" altLang="zh-CN"/>
              <a:t>residues pr</a:t>
            </a:r>
            <a:endParaRPr lang="en-GB"/>
          </a:p>
        </p:txBody>
      </p:sp>
      <p:pic>
        <p:nvPicPr>
          <p:cNvPr id="11" name="Picture 10">
            <a:extLst>
              <a:ext uri="{FF2B5EF4-FFF2-40B4-BE49-F238E27FC236}">
                <a16:creationId xmlns:a16="http://schemas.microsoft.com/office/drawing/2014/main" id="{C196CE28-F4B8-C5D5-3E0D-5585A5D08B3E}"/>
              </a:ext>
            </a:extLst>
          </p:cNvPr>
          <p:cNvPicPr>
            <a:picLocks noChangeAspect="1"/>
          </p:cNvPicPr>
          <p:nvPr/>
        </p:nvPicPr>
        <p:blipFill>
          <a:blip r:embed="rId4"/>
          <a:stretch>
            <a:fillRect/>
          </a:stretch>
        </p:blipFill>
        <p:spPr>
          <a:xfrm>
            <a:off x="336255" y="2270453"/>
            <a:ext cx="6354385" cy="2513950"/>
          </a:xfrm>
          <a:prstGeom prst="rect">
            <a:avLst/>
          </a:prstGeom>
        </p:spPr>
      </p:pic>
    </p:spTree>
    <p:extLst>
      <p:ext uri="{BB962C8B-B14F-4D97-AF65-F5344CB8AC3E}">
        <p14:creationId xmlns:p14="http://schemas.microsoft.com/office/powerpoint/2010/main" val="229924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A642CA-8E6A-6C56-BE08-DB7D067BCDAF}"/>
              </a:ext>
            </a:extLst>
          </p:cNvPr>
          <p:cNvSpPr txBox="1"/>
          <p:nvPr/>
        </p:nvSpPr>
        <p:spPr>
          <a:xfrm>
            <a:off x="2692856" y="194872"/>
            <a:ext cx="6806287" cy="461665"/>
          </a:xfrm>
          <a:prstGeom prst="rect">
            <a:avLst/>
          </a:prstGeom>
          <a:noFill/>
        </p:spPr>
        <p:txBody>
          <a:bodyPr wrap="none" rtlCol="0">
            <a:spAutoFit/>
          </a:bodyPr>
          <a:lstStyle/>
          <a:p>
            <a:r>
              <a:rPr lang="en-GB" sz="2400" b="1"/>
              <a:t>S</a:t>
            </a:r>
            <a:r>
              <a:rPr lang="en-US" altLang="zh-CN" sz="2400" b="1"/>
              <a:t>trategy – step 1, Generation of template library</a:t>
            </a:r>
            <a:endParaRPr lang="en-GB" sz="2400" b="1"/>
          </a:p>
        </p:txBody>
      </p:sp>
      <p:pic>
        <p:nvPicPr>
          <p:cNvPr id="6" name="Picture 5">
            <a:extLst>
              <a:ext uri="{FF2B5EF4-FFF2-40B4-BE49-F238E27FC236}">
                <a16:creationId xmlns:a16="http://schemas.microsoft.com/office/drawing/2014/main" id="{EA2BBBE9-1BFC-F3A3-438D-2C014958BAAB}"/>
              </a:ext>
            </a:extLst>
          </p:cNvPr>
          <p:cNvPicPr>
            <a:picLocks noChangeAspect="1"/>
          </p:cNvPicPr>
          <p:nvPr/>
        </p:nvPicPr>
        <p:blipFill>
          <a:blip r:embed="rId2"/>
          <a:stretch>
            <a:fillRect/>
          </a:stretch>
        </p:blipFill>
        <p:spPr>
          <a:xfrm>
            <a:off x="180633" y="1022327"/>
            <a:ext cx="11830733" cy="3219889"/>
          </a:xfrm>
          <a:prstGeom prst="rect">
            <a:avLst/>
          </a:prstGeom>
        </p:spPr>
      </p:pic>
      <p:sp>
        <p:nvSpPr>
          <p:cNvPr id="7" name="TextBox 6">
            <a:extLst>
              <a:ext uri="{FF2B5EF4-FFF2-40B4-BE49-F238E27FC236}">
                <a16:creationId xmlns:a16="http://schemas.microsoft.com/office/drawing/2014/main" id="{FC2B7F4D-6E39-738A-765B-DB0D08FED940}"/>
              </a:ext>
            </a:extLst>
          </p:cNvPr>
          <p:cNvSpPr txBox="1"/>
          <p:nvPr/>
        </p:nvSpPr>
        <p:spPr>
          <a:xfrm>
            <a:off x="318359" y="4608006"/>
            <a:ext cx="11555279" cy="923330"/>
          </a:xfrm>
          <a:prstGeom prst="rect">
            <a:avLst/>
          </a:prstGeom>
          <a:noFill/>
        </p:spPr>
        <p:txBody>
          <a:bodyPr wrap="none" rtlCol="0">
            <a:spAutoFit/>
          </a:bodyPr>
          <a:lstStyle/>
          <a:p>
            <a:r>
              <a:rPr lang="en-GB"/>
              <a:t>The template library should have two properties:</a:t>
            </a:r>
          </a:p>
          <a:p>
            <a:pPr marL="342900" indent="-342900">
              <a:buAutoNum type="arabicPeriod"/>
            </a:pPr>
            <a:r>
              <a:rPr lang="en-GB"/>
              <a:t>Each template structure should wrap around extended peptide conformation, with extensive h-bond and packing</a:t>
            </a:r>
          </a:p>
          <a:p>
            <a:pPr marL="342900" indent="-342900">
              <a:buAutoNum type="arabicPeriod"/>
            </a:pPr>
            <a:r>
              <a:rPr lang="en-GB"/>
              <a:t>The template library should be diverse.</a:t>
            </a:r>
          </a:p>
        </p:txBody>
      </p:sp>
    </p:spTree>
    <p:extLst>
      <p:ext uri="{BB962C8B-B14F-4D97-AF65-F5344CB8AC3E}">
        <p14:creationId xmlns:p14="http://schemas.microsoft.com/office/powerpoint/2010/main" val="399806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70EA-BCD3-BC6E-7C24-0D444296A90B}"/>
              </a:ext>
            </a:extLst>
          </p:cNvPr>
          <p:cNvSpPr txBox="1"/>
          <p:nvPr/>
        </p:nvSpPr>
        <p:spPr>
          <a:xfrm>
            <a:off x="2692856" y="194872"/>
            <a:ext cx="5591787" cy="461665"/>
          </a:xfrm>
          <a:prstGeom prst="rect">
            <a:avLst/>
          </a:prstGeom>
          <a:noFill/>
        </p:spPr>
        <p:txBody>
          <a:bodyPr wrap="none" rtlCol="0">
            <a:spAutoFit/>
          </a:bodyPr>
          <a:lstStyle/>
          <a:p>
            <a:r>
              <a:rPr lang="en-GB" sz="2400" b="1"/>
              <a:t>S</a:t>
            </a:r>
            <a:r>
              <a:rPr lang="en-US" altLang="zh-CN" sz="2400" b="1"/>
              <a:t>trategy – step 1.1, Scaffold generation</a:t>
            </a:r>
            <a:endParaRPr lang="en-GB" sz="2400" b="1"/>
          </a:p>
        </p:txBody>
      </p:sp>
      <p:pic>
        <p:nvPicPr>
          <p:cNvPr id="5" name="Picture 4">
            <a:extLst>
              <a:ext uri="{FF2B5EF4-FFF2-40B4-BE49-F238E27FC236}">
                <a16:creationId xmlns:a16="http://schemas.microsoft.com/office/drawing/2014/main" id="{C1D66442-3AC9-24D1-5A7F-D4BC30DFCBEC}"/>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7" name="Straight Arrow Connector 6">
            <a:extLst>
              <a:ext uri="{FF2B5EF4-FFF2-40B4-BE49-F238E27FC236}">
                <a16:creationId xmlns:a16="http://schemas.microsoft.com/office/drawing/2014/main" id="{BDA9C208-739E-55A4-A74C-69D0F37631D4}"/>
              </a:ext>
            </a:extLst>
          </p:cNvPr>
          <p:cNvCxnSpPr>
            <a:cxnSpLocks/>
          </p:cNvCxnSpPr>
          <p:nvPr/>
        </p:nvCxnSpPr>
        <p:spPr>
          <a:xfrm flipV="1">
            <a:off x="1274164" y="4257207"/>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3369661-22D4-B434-6024-4BEFD9C2DBEB}"/>
              </a:ext>
            </a:extLst>
          </p:cNvPr>
          <p:cNvSpPr txBox="1"/>
          <p:nvPr/>
        </p:nvSpPr>
        <p:spPr>
          <a:xfrm>
            <a:off x="333349" y="4826834"/>
            <a:ext cx="8351004" cy="369332"/>
          </a:xfrm>
          <a:prstGeom prst="rect">
            <a:avLst/>
          </a:prstGeom>
          <a:noFill/>
        </p:spPr>
        <p:txBody>
          <a:bodyPr wrap="none" rtlCol="0">
            <a:spAutoFit/>
          </a:bodyPr>
          <a:lstStyle/>
          <a:p>
            <a:r>
              <a:rPr lang="en-GB"/>
              <a:t>D</a:t>
            </a:r>
            <a:r>
              <a:rPr lang="en-US" altLang="zh-CN"/>
              <a:t>esign repeat protein that wrap around peptide in different repeating conformation</a:t>
            </a:r>
            <a:endParaRPr lang="en-GB"/>
          </a:p>
        </p:txBody>
      </p:sp>
    </p:spTree>
    <p:extLst>
      <p:ext uri="{BB962C8B-B14F-4D97-AF65-F5344CB8AC3E}">
        <p14:creationId xmlns:p14="http://schemas.microsoft.com/office/powerpoint/2010/main" val="73166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327F5-6E6B-343B-4F47-BD307BAD7A58}"/>
              </a:ext>
            </a:extLst>
          </p:cNvPr>
          <p:cNvSpPr txBox="1"/>
          <p:nvPr/>
        </p:nvSpPr>
        <p:spPr>
          <a:xfrm>
            <a:off x="162041" y="251061"/>
            <a:ext cx="12123960" cy="461665"/>
          </a:xfrm>
          <a:prstGeom prst="rect">
            <a:avLst/>
          </a:prstGeom>
          <a:noFill/>
        </p:spPr>
        <p:txBody>
          <a:bodyPr wrap="none" rtlCol="0">
            <a:spAutoFit/>
          </a:bodyPr>
          <a:lstStyle/>
          <a:p>
            <a:r>
              <a:rPr lang="en-GB" sz="2400" b="1"/>
              <a:t>S</a:t>
            </a:r>
            <a:r>
              <a:rPr lang="en-US" altLang="zh-CN" sz="2400" b="1"/>
              <a:t>trategy – step 1.1.1, Scaffold generation – </a:t>
            </a:r>
            <a:r>
              <a:rPr lang="en-GB" altLang="zh-CN" sz="2400" b="1"/>
              <a:t>backbone generation (parametric skeleton)</a:t>
            </a:r>
            <a:endParaRPr lang="en-GB" sz="2400" b="1"/>
          </a:p>
        </p:txBody>
      </p:sp>
      <p:pic>
        <p:nvPicPr>
          <p:cNvPr id="2050" name="Picture 2" descr="figure 1">
            <a:extLst>
              <a:ext uri="{FF2B5EF4-FFF2-40B4-BE49-F238E27FC236}">
                <a16:creationId xmlns:a16="http://schemas.microsoft.com/office/drawing/2014/main" id="{2892AE6F-876B-C9E1-C340-0C3E3754FA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3285" b="60658"/>
          <a:stretch>
            <a:fillRect/>
          </a:stretch>
        </p:blipFill>
        <p:spPr bwMode="auto">
          <a:xfrm>
            <a:off x="1039359" y="1325776"/>
            <a:ext cx="3005064" cy="47250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C9CA917-9BB2-C1E0-353F-3CECF467A289}"/>
              </a:ext>
            </a:extLst>
          </p:cNvPr>
          <p:cNvSpPr/>
          <p:nvPr/>
        </p:nvSpPr>
        <p:spPr>
          <a:xfrm>
            <a:off x="3815644" y="1049867"/>
            <a:ext cx="620889" cy="10724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39BA9BB-5084-F21F-53EA-2B3D646AEAAA}"/>
              </a:ext>
            </a:extLst>
          </p:cNvPr>
          <p:cNvSpPr/>
          <p:nvPr/>
        </p:nvSpPr>
        <p:spPr>
          <a:xfrm>
            <a:off x="3733978" y="3429000"/>
            <a:ext cx="620889" cy="10724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CF5DCC0-AB59-6824-644E-9D7EE90C9D8F}"/>
              </a:ext>
            </a:extLst>
          </p:cNvPr>
          <p:cNvSpPr/>
          <p:nvPr/>
        </p:nvSpPr>
        <p:spPr>
          <a:xfrm>
            <a:off x="728915" y="1244600"/>
            <a:ext cx="620889" cy="4616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9A603E6C-FBA3-96BA-CDA2-B41593665A62}"/>
              </a:ext>
            </a:extLst>
          </p:cNvPr>
          <p:cNvSpPr txBox="1"/>
          <p:nvPr/>
        </p:nvSpPr>
        <p:spPr>
          <a:xfrm>
            <a:off x="282222" y="6326752"/>
            <a:ext cx="6096000" cy="276999"/>
          </a:xfrm>
          <a:prstGeom prst="rect">
            <a:avLst/>
          </a:prstGeom>
          <a:noFill/>
        </p:spPr>
        <p:txBody>
          <a:bodyPr wrap="square">
            <a:spAutoFit/>
          </a:bodyPr>
          <a:lstStyle/>
          <a:p>
            <a:r>
              <a:rPr lang="en-GB" sz="1200"/>
              <a:t>https://www.nature.com/articles/s41586-023-05909-9</a:t>
            </a:r>
          </a:p>
        </p:txBody>
      </p:sp>
      <p:sp>
        <p:nvSpPr>
          <p:cNvPr id="13" name="TextBox 12">
            <a:extLst>
              <a:ext uri="{FF2B5EF4-FFF2-40B4-BE49-F238E27FC236}">
                <a16:creationId xmlns:a16="http://schemas.microsoft.com/office/drawing/2014/main" id="{2658914A-7546-8AF6-4380-6C26EE88DA32}"/>
              </a:ext>
            </a:extLst>
          </p:cNvPr>
          <p:cNvSpPr txBox="1"/>
          <p:nvPr/>
        </p:nvSpPr>
        <p:spPr>
          <a:xfrm>
            <a:off x="4933244" y="1475432"/>
            <a:ext cx="6366934" cy="923330"/>
          </a:xfrm>
          <a:prstGeom prst="rect">
            <a:avLst/>
          </a:prstGeom>
          <a:noFill/>
        </p:spPr>
        <p:txBody>
          <a:bodyPr wrap="square">
            <a:spAutoFit/>
          </a:bodyPr>
          <a:lstStyle/>
          <a:p>
            <a:pPr marL="285750" indent="-285750">
              <a:buFont typeface="Arial" panose="020B0604020202020204" pitchFamily="34" charset="0"/>
              <a:buChar char="•"/>
            </a:pPr>
            <a:r>
              <a:rPr lang="en-GB" b="0" i="0">
                <a:solidFill>
                  <a:srgbClr val="222222"/>
                </a:solidFill>
                <a:effectLst/>
                <a:latin typeface="Harding"/>
              </a:rPr>
              <a:t>The translation (rise) along the helical axis per repeat unit; </a:t>
            </a:r>
          </a:p>
          <a:p>
            <a:pPr marL="285750" indent="-285750">
              <a:buFont typeface="Arial" panose="020B0604020202020204" pitchFamily="34" charset="0"/>
              <a:buChar char="•"/>
            </a:pPr>
            <a:r>
              <a:rPr lang="en-GB">
                <a:solidFill>
                  <a:srgbClr val="222222"/>
                </a:solidFill>
                <a:latin typeface="Harding"/>
              </a:rPr>
              <a:t>T</a:t>
            </a:r>
            <a:r>
              <a:rPr lang="en-GB" b="0" i="0">
                <a:solidFill>
                  <a:srgbClr val="222222"/>
                </a:solidFill>
                <a:effectLst/>
                <a:latin typeface="Harding"/>
              </a:rPr>
              <a:t>he rotation (twist) around this axis; </a:t>
            </a:r>
          </a:p>
          <a:p>
            <a:pPr marL="285750" indent="-285750">
              <a:buFont typeface="Arial" panose="020B0604020202020204" pitchFamily="34" charset="0"/>
              <a:buChar char="•"/>
            </a:pPr>
            <a:r>
              <a:rPr lang="en-GB">
                <a:solidFill>
                  <a:srgbClr val="222222"/>
                </a:solidFill>
                <a:latin typeface="Harding"/>
              </a:rPr>
              <a:t>The d</a:t>
            </a:r>
            <a:r>
              <a:rPr lang="en-GB" b="0" i="0">
                <a:solidFill>
                  <a:srgbClr val="222222"/>
                </a:solidFill>
                <a:effectLst/>
                <a:latin typeface="Harding"/>
              </a:rPr>
              <a:t>istance (radius) of the repeat unit centroid from the axis</a:t>
            </a:r>
            <a:endParaRPr lang="en-GB"/>
          </a:p>
        </p:txBody>
      </p:sp>
      <p:sp>
        <p:nvSpPr>
          <p:cNvPr id="15" name="TextBox 14">
            <a:extLst>
              <a:ext uri="{FF2B5EF4-FFF2-40B4-BE49-F238E27FC236}">
                <a16:creationId xmlns:a16="http://schemas.microsoft.com/office/drawing/2014/main" id="{4828FD03-A905-08CA-0CBA-AD5CF0929B61}"/>
              </a:ext>
            </a:extLst>
          </p:cNvPr>
          <p:cNvSpPr txBox="1"/>
          <p:nvPr/>
        </p:nvSpPr>
        <p:spPr>
          <a:xfrm>
            <a:off x="5099579" y="2674671"/>
            <a:ext cx="6096000" cy="2862322"/>
          </a:xfrm>
          <a:prstGeom prst="rect">
            <a:avLst/>
          </a:prstGeom>
          <a:noFill/>
        </p:spPr>
        <p:txBody>
          <a:bodyPr wrap="square">
            <a:spAutoFit/>
          </a:bodyPr>
          <a:lstStyle/>
          <a:p>
            <a:r>
              <a:rPr lang="en-GB" b="0" i="0">
                <a:solidFill>
                  <a:srgbClr val="222222"/>
                </a:solidFill>
                <a:effectLst/>
                <a:latin typeface="Harding"/>
              </a:rPr>
              <a:t>Generated large sets of repeating-protein backbones that sampled a wide range of superhelical geometries</a:t>
            </a:r>
          </a:p>
          <a:p>
            <a:endParaRPr lang="en-GB" b="0" i="0">
              <a:solidFill>
                <a:srgbClr val="222222"/>
              </a:solidFill>
              <a:effectLst/>
              <a:latin typeface="Harding"/>
            </a:endParaRPr>
          </a:p>
          <a:p>
            <a:r>
              <a:rPr lang="en-GB">
                <a:latin typeface="Harding"/>
              </a:rPr>
              <a:t>The helices range from 18 to 30 residues and the loops from 3 to 4 residues. </a:t>
            </a:r>
          </a:p>
          <a:p>
            <a:endParaRPr lang="en-GB">
              <a:latin typeface="Harding"/>
            </a:endParaRPr>
          </a:p>
          <a:p>
            <a:pPr marL="285750" indent="-285750">
              <a:buFont typeface="Arial" panose="020B0604020202020204" pitchFamily="34" charset="0"/>
              <a:buChar char="•"/>
            </a:pPr>
            <a:r>
              <a:rPr lang="en-GB">
                <a:latin typeface="Harding"/>
              </a:rPr>
              <a:t>Rise between 0 and 10 Å</a:t>
            </a:r>
          </a:p>
          <a:p>
            <a:pPr marL="285750" indent="-285750">
              <a:buFont typeface="Arial" panose="020B0604020202020204" pitchFamily="34" charset="0"/>
              <a:buChar char="•"/>
            </a:pPr>
            <a:r>
              <a:rPr lang="en-GB">
                <a:latin typeface="Harding"/>
              </a:rPr>
              <a:t>Twist (omega) between 0.6 and 1.0 radians</a:t>
            </a:r>
          </a:p>
          <a:p>
            <a:pPr marL="285750" indent="-285750">
              <a:buFont typeface="Arial" panose="020B0604020202020204" pitchFamily="34" charset="0"/>
              <a:buChar char="•"/>
            </a:pPr>
            <a:r>
              <a:rPr lang="en-GB">
                <a:latin typeface="Harding"/>
              </a:rPr>
              <a:t>Radius of 0 to 13 Å</a:t>
            </a:r>
          </a:p>
          <a:p>
            <a:pPr marL="285750" indent="-285750">
              <a:buFont typeface="Arial" panose="020B0604020202020204" pitchFamily="34" charset="0"/>
              <a:buChar char="•"/>
            </a:pPr>
            <a:endParaRPr lang="en-GB">
              <a:latin typeface="Harding"/>
            </a:endParaRPr>
          </a:p>
        </p:txBody>
      </p:sp>
      <p:sp>
        <p:nvSpPr>
          <p:cNvPr id="17" name="TextBox 16">
            <a:extLst>
              <a:ext uri="{FF2B5EF4-FFF2-40B4-BE49-F238E27FC236}">
                <a16:creationId xmlns:a16="http://schemas.microsoft.com/office/drawing/2014/main" id="{282CE036-33C9-8695-8B79-94D23D2C520B}"/>
              </a:ext>
            </a:extLst>
          </p:cNvPr>
          <p:cNvSpPr txBox="1"/>
          <p:nvPr/>
        </p:nvSpPr>
        <p:spPr>
          <a:xfrm>
            <a:off x="4815813" y="5564046"/>
            <a:ext cx="7470187" cy="923330"/>
          </a:xfrm>
          <a:prstGeom prst="rect">
            <a:avLst/>
          </a:prstGeom>
          <a:noFill/>
        </p:spPr>
        <p:txBody>
          <a:bodyPr wrap="square" rtlCol="0">
            <a:spAutoFit/>
          </a:bodyPr>
          <a:lstStyle/>
          <a:p>
            <a:r>
              <a:rPr lang="en-GB"/>
              <a:t>The backbone is usually ‘too perfect’ solely by parametric design: </a:t>
            </a:r>
          </a:p>
          <a:p>
            <a:r>
              <a:rPr lang="en-GB"/>
              <a:t>Helix are perfect straight, loops are linear connection. </a:t>
            </a:r>
          </a:p>
          <a:p>
            <a:r>
              <a:rPr lang="en-GB"/>
              <a:t>Missing backbone  N, C, O atoms, sidechain etc</a:t>
            </a:r>
          </a:p>
        </p:txBody>
      </p:sp>
    </p:spTree>
    <p:extLst>
      <p:ext uri="{BB962C8B-B14F-4D97-AF65-F5344CB8AC3E}">
        <p14:creationId xmlns:p14="http://schemas.microsoft.com/office/powerpoint/2010/main" val="30008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B9D20-5D52-2646-CB28-D512CAE03E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03B4F3-924A-9CD7-9AE5-0C84FB8A626E}"/>
              </a:ext>
            </a:extLst>
          </p:cNvPr>
          <p:cNvSpPr txBox="1"/>
          <p:nvPr/>
        </p:nvSpPr>
        <p:spPr>
          <a:xfrm>
            <a:off x="717626" y="298461"/>
            <a:ext cx="8644354" cy="461665"/>
          </a:xfrm>
          <a:prstGeom prst="rect">
            <a:avLst/>
          </a:prstGeom>
          <a:noFill/>
        </p:spPr>
        <p:txBody>
          <a:bodyPr wrap="none" rtlCol="0">
            <a:spAutoFit/>
          </a:bodyPr>
          <a:lstStyle/>
          <a:p>
            <a:r>
              <a:rPr lang="en-GB" sz="2400" b="1"/>
              <a:t>S</a:t>
            </a:r>
            <a:r>
              <a:rPr lang="en-US" altLang="zh-CN" sz="2400" b="1"/>
              <a:t>trategy – step 1.1.2, Scaffold generation – </a:t>
            </a:r>
            <a:r>
              <a:rPr lang="en-GB" altLang="zh-CN" sz="2400" b="1"/>
              <a:t>fragment asembly</a:t>
            </a:r>
            <a:endParaRPr lang="en-GB" sz="2400" b="1"/>
          </a:p>
        </p:txBody>
      </p:sp>
      <p:sp>
        <p:nvSpPr>
          <p:cNvPr id="11" name="TextBox 10">
            <a:extLst>
              <a:ext uri="{FF2B5EF4-FFF2-40B4-BE49-F238E27FC236}">
                <a16:creationId xmlns:a16="http://schemas.microsoft.com/office/drawing/2014/main" id="{DA6E719C-85F2-6200-CDEC-DA093E4022BF}"/>
              </a:ext>
            </a:extLst>
          </p:cNvPr>
          <p:cNvSpPr txBox="1"/>
          <p:nvPr/>
        </p:nvSpPr>
        <p:spPr>
          <a:xfrm>
            <a:off x="282222" y="6326752"/>
            <a:ext cx="6096000" cy="369332"/>
          </a:xfrm>
          <a:prstGeom prst="rect">
            <a:avLst/>
          </a:prstGeom>
          <a:noFill/>
        </p:spPr>
        <p:txBody>
          <a:bodyPr wrap="square">
            <a:spAutoFit/>
          </a:bodyPr>
          <a:lstStyle/>
          <a:p>
            <a:r>
              <a:rPr lang="en-GB"/>
              <a:t>https://www.nature.com/articles/s41586-023-05909-9</a:t>
            </a:r>
          </a:p>
        </p:txBody>
      </p:sp>
      <p:sp>
        <p:nvSpPr>
          <p:cNvPr id="6" name="TextBox 5">
            <a:extLst>
              <a:ext uri="{FF2B5EF4-FFF2-40B4-BE49-F238E27FC236}">
                <a16:creationId xmlns:a16="http://schemas.microsoft.com/office/drawing/2014/main" id="{A4BF7396-136D-1FD4-975A-5245E11493FA}"/>
              </a:ext>
            </a:extLst>
          </p:cNvPr>
          <p:cNvSpPr txBox="1"/>
          <p:nvPr/>
        </p:nvSpPr>
        <p:spPr>
          <a:xfrm>
            <a:off x="717626" y="1121812"/>
            <a:ext cx="9397218" cy="923330"/>
          </a:xfrm>
          <a:prstGeom prst="rect">
            <a:avLst/>
          </a:prstGeom>
          <a:noFill/>
        </p:spPr>
        <p:txBody>
          <a:bodyPr wrap="square">
            <a:spAutoFit/>
          </a:bodyPr>
          <a:lstStyle/>
          <a:p>
            <a:pPr marL="285750" indent="-285750">
              <a:buFont typeface="Arial" panose="020B0604020202020204" pitchFamily="34" charset="0"/>
              <a:buChar char="•"/>
            </a:pPr>
            <a:r>
              <a:rPr lang="en-GB"/>
              <a:t>Fragment library: Pre-computed 3-9 residue fragments from high-resolution PDB structures</a:t>
            </a:r>
          </a:p>
          <a:p>
            <a:pPr marL="285750" indent="-285750">
              <a:buFont typeface="Arial" panose="020B0604020202020204" pitchFamily="34" charset="0"/>
              <a:buChar char="•"/>
            </a:pPr>
            <a:r>
              <a:rPr lang="en-GB"/>
              <a:t>For each window, calculate psi phi angle, and search in fragment library for matches</a:t>
            </a:r>
          </a:p>
          <a:p>
            <a:pPr marL="285750" indent="-285750">
              <a:buFont typeface="Arial" panose="020B0604020202020204" pitchFamily="34" charset="0"/>
              <a:buChar char="•"/>
            </a:pPr>
            <a:r>
              <a:rPr lang="en-GB"/>
              <a:t>Replace parametric segment with best matching fragment</a:t>
            </a:r>
          </a:p>
        </p:txBody>
      </p:sp>
      <p:cxnSp>
        <p:nvCxnSpPr>
          <p:cNvPr id="12" name="Straight Arrow Connector 11">
            <a:extLst>
              <a:ext uri="{FF2B5EF4-FFF2-40B4-BE49-F238E27FC236}">
                <a16:creationId xmlns:a16="http://schemas.microsoft.com/office/drawing/2014/main" id="{DBC251D7-3760-A897-505E-5553FD2C965B}"/>
              </a:ext>
            </a:extLst>
          </p:cNvPr>
          <p:cNvCxnSpPr/>
          <p:nvPr/>
        </p:nvCxnSpPr>
        <p:spPr>
          <a:xfrm>
            <a:off x="5542844" y="2133600"/>
            <a:ext cx="0" cy="66604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FD238CB-5FEB-1F92-B808-937C21F29A7E}"/>
              </a:ext>
            </a:extLst>
          </p:cNvPr>
          <p:cNvSpPr txBox="1"/>
          <p:nvPr/>
        </p:nvSpPr>
        <p:spPr>
          <a:xfrm>
            <a:off x="844235" y="2854235"/>
            <a:ext cx="9397218" cy="369332"/>
          </a:xfrm>
          <a:prstGeom prst="rect">
            <a:avLst/>
          </a:prstGeom>
          <a:noFill/>
        </p:spPr>
        <p:txBody>
          <a:bodyPr wrap="square">
            <a:spAutoFit/>
          </a:bodyPr>
          <a:lstStyle/>
          <a:p>
            <a:r>
              <a:rPr lang="en-GB"/>
              <a:t>But there are too many fragment from the library to try on, how to select the best one?</a:t>
            </a:r>
          </a:p>
        </p:txBody>
      </p:sp>
      <p:cxnSp>
        <p:nvCxnSpPr>
          <p:cNvPr id="16" name="Straight Arrow Connector 15">
            <a:extLst>
              <a:ext uri="{FF2B5EF4-FFF2-40B4-BE49-F238E27FC236}">
                <a16:creationId xmlns:a16="http://schemas.microsoft.com/office/drawing/2014/main" id="{F9DE3171-AD9E-F166-5394-62396BC03909}"/>
              </a:ext>
            </a:extLst>
          </p:cNvPr>
          <p:cNvCxnSpPr/>
          <p:nvPr/>
        </p:nvCxnSpPr>
        <p:spPr>
          <a:xfrm>
            <a:off x="5542844" y="3223567"/>
            <a:ext cx="0" cy="66604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911F124-2D87-3AF0-2E89-8A8083471AB7}"/>
              </a:ext>
            </a:extLst>
          </p:cNvPr>
          <p:cNvSpPr txBox="1"/>
          <p:nvPr/>
        </p:nvSpPr>
        <p:spPr>
          <a:xfrm>
            <a:off x="387033" y="4128828"/>
            <a:ext cx="11601765" cy="646331"/>
          </a:xfrm>
          <a:prstGeom prst="rect">
            <a:avLst/>
          </a:prstGeom>
          <a:noFill/>
        </p:spPr>
        <p:txBody>
          <a:bodyPr wrap="square">
            <a:spAutoFit/>
          </a:bodyPr>
          <a:lstStyle/>
          <a:p>
            <a:r>
              <a:rPr lang="en-GB"/>
              <a:t>Monte Carlo &amp; Metropolis-Hastings acceptance: Use score function to evaluate each replacement, </a:t>
            </a:r>
          </a:p>
          <a:p>
            <a:r>
              <a:rPr lang="en-GB"/>
              <a:t>for example,  total_score = w1*steric_score + w2*rama_score + w3*hbond_score + w4*rpx_score</a:t>
            </a:r>
          </a:p>
        </p:txBody>
      </p:sp>
      <p:sp>
        <p:nvSpPr>
          <p:cNvPr id="21" name="TextBox 20">
            <a:extLst>
              <a:ext uri="{FF2B5EF4-FFF2-40B4-BE49-F238E27FC236}">
                <a16:creationId xmlns:a16="http://schemas.microsoft.com/office/drawing/2014/main" id="{2477240E-9019-41CD-E331-310355B89EEB}"/>
              </a:ext>
            </a:extLst>
          </p:cNvPr>
          <p:cNvSpPr txBox="1"/>
          <p:nvPr/>
        </p:nvSpPr>
        <p:spPr>
          <a:xfrm>
            <a:off x="2001345" y="4813679"/>
            <a:ext cx="6460358" cy="1200329"/>
          </a:xfrm>
          <a:prstGeom prst="rect">
            <a:avLst/>
          </a:prstGeom>
          <a:noFill/>
        </p:spPr>
        <p:txBody>
          <a:bodyPr wrap="none" rtlCol="0">
            <a:spAutoFit/>
          </a:bodyPr>
          <a:lstStyle/>
          <a:p>
            <a:r>
              <a:rPr lang="en-GB" i="1"/>
              <a:t>Steric_score: Atom-atom clashes (soft repulsive lennard-Jones)</a:t>
            </a:r>
          </a:p>
          <a:p>
            <a:r>
              <a:rPr lang="en-GB" i="1"/>
              <a:t>Rama_score: Ramachandra likelihood</a:t>
            </a:r>
          </a:p>
          <a:p>
            <a:r>
              <a:rPr lang="en-GB" i="1"/>
              <a:t>Hbond_score: hydrogen bonding satisfaction</a:t>
            </a:r>
          </a:p>
          <a:p>
            <a:r>
              <a:rPr lang="en-GB" i="1"/>
              <a:t>Rpx_score: hydrophobic packing prior to side chain assignment</a:t>
            </a:r>
          </a:p>
        </p:txBody>
      </p:sp>
    </p:spTree>
    <p:extLst>
      <p:ext uri="{BB962C8B-B14F-4D97-AF65-F5344CB8AC3E}">
        <p14:creationId xmlns:p14="http://schemas.microsoft.com/office/powerpoint/2010/main" val="164588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D81208-7B9B-71CF-33FF-44203E2E7845}"/>
              </a:ext>
            </a:extLst>
          </p:cNvPr>
          <p:cNvSpPr txBox="1"/>
          <p:nvPr/>
        </p:nvSpPr>
        <p:spPr>
          <a:xfrm>
            <a:off x="2095738" y="298462"/>
            <a:ext cx="8000524" cy="461665"/>
          </a:xfrm>
          <a:prstGeom prst="rect">
            <a:avLst/>
          </a:prstGeom>
          <a:noFill/>
        </p:spPr>
        <p:txBody>
          <a:bodyPr wrap="none" rtlCol="0">
            <a:spAutoFit/>
          </a:bodyPr>
          <a:lstStyle/>
          <a:p>
            <a:r>
              <a:rPr lang="en-GB" sz="2400" b="1"/>
              <a:t>S</a:t>
            </a:r>
            <a:r>
              <a:rPr lang="en-US" altLang="zh-CN" sz="2400" b="1"/>
              <a:t>trategy – step 1.1.3, Final f</a:t>
            </a:r>
            <a:r>
              <a:rPr lang="en-GB" altLang="zh-CN" sz="2400" b="1"/>
              <a:t>ilter for backbone generation</a:t>
            </a:r>
            <a:endParaRPr lang="en-GB" sz="2400" b="1"/>
          </a:p>
        </p:txBody>
      </p:sp>
      <p:sp>
        <p:nvSpPr>
          <p:cNvPr id="6" name="TextBox 5">
            <a:extLst>
              <a:ext uri="{FF2B5EF4-FFF2-40B4-BE49-F238E27FC236}">
                <a16:creationId xmlns:a16="http://schemas.microsoft.com/office/drawing/2014/main" id="{FF7D0DCA-C183-38DE-1105-A1E808F88C8A}"/>
              </a:ext>
            </a:extLst>
          </p:cNvPr>
          <p:cNvSpPr txBox="1"/>
          <p:nvPr/>
        </p:nvSpPr>
        <p:spPr>
          <a:xfrm>
            <a:off x="1004711" y="1359385"/>
            <a:ext cx="9889067" cy="2308324"/>
          </a:xfrm>
          <a:prstGeom prst="rect">
            <a:avLst/>
          </a:prstGeom>
          <a:noFill/>
        </p:spPr>
        <p:txBody>
          <a:bodyPr wrap="square">
            <a:spAutoFit/>
          </a:bodyPr>
          <a:lstStyle/>
          <a:p>
            <a:r>
              <a:rPr lang="en-GB" b="1"/>
              <a:t>Final check the backbone topology</a:t>
            </a:r>
          </a:p>
          <a:p>
            <a:endParaRPr lang="en-GB"/>
          </a:p>
          <a:p>
            <a:r>
              <a:rPr lang="en-GB"/>
              <a:t>Loops must have been within 0.4 Å of a naturally occurring loop or be rebuilt. </a:t>
            </a:r>
          </a:p>
          <a:p>
            <a:r>
              <a:rPr lang="en-GB"/>
              <a:t>Structures with helices deviating more than 0.14 Å were considered bent or kinked and were discarded. </a:t>
            </a:r>
          </a:p>
          <a:p>
            <a:r>
              <a:rPr lang="en-GB"/>
              <a:t>Structures with fewer than eight helices in contact were also filtered out. </a:t>
            </a:r>
          </a:p>
          <a:p>
            <a:r>
              <a:rPr lang="en-GB"/>
              <a:t>The distance between the first and the last helix was calculated and discarded long distance ones. </a:t>
            </a:r>
          </a:p>
          <a:p>
            <a:endParaRPr lang="en-GB"/>
          </a:p>
        </p:txBody>
      </p:sp>
    </p:spTree>
    <p:extLst>
      <p:ext uri="{BB962C8B-B14F-4D97-AF65-F5344CB8AC3E}">
        <p14:creationId xmlns:p14="http://schemas.microsoft.com/office/powerpoint/2010/main" val="52382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3B11A0-AADC-5EE3-4300-891D21870588}"/>
              </a:ext>
            </a:extLst>
          </p:cNvPr>
          <p:cNvSpPr txBox="1"/>
          <p:nvPr/>
        </p:nvSpPr>
        <p:spPr>
          <a:xfrm>
            <a:off x="1309510" y="847846"/>
            <a:ext cx="10453512" cy="5355312"/>
          </a:xfrm>
          <a:prstGeom prst="rect">
            <a:avLst/>
          </a:prstGeom>
          <a:noFill/>
        </p:spPr>
        <p:txBody>
          <a:bodyPr wrap="square">
            <a:spAutoFit/>
          </a:bodyPr>
          <a:lstStyle/>
          <a:p>
            <a:r>
              <a:rPr lang="en-GB" b="1"/>
              <a:t>Sequence design was performed on each filtered backbone using ProteinMPNN</a:t>
            </a:r>
            <a:r>
              <a:rPr lang="en-GB"/>
              <a:t>, with a customized weight on certain AAs: {"A": -0.15, "G": -0.15, "M": -0.35, "P": 0.15, "E": 0.1}.</a:t>
            </a:r>
          </a:p>
          <a:p>
            <a:endParaRPr lang="en-GB"/>
          </a:p>
          <a:p>
            <a:r>
              <a:rPr lang="en-GB"/>
              <a:t>Negative – penalize</a:t>
            </a:r>
          </a:p>
          <a:p>
            <a:r>
              <a:rPr lang="en-GB"/>
              <a:t>Positive – favor</a:t>
            </a:r>
          </a:p>
          <a:p>
            <a:endParaRPr lang="en-GB"/>
          </a:p>
          <a:p>
            <a:r>
              <a:rPr lang="en-GB"/>
              <a:t>Penelize A, G to force better packing with sidechain &amp; avoid too flexible</a:t>
            </a:r>
          </a:p>
          <a:p>
            <a:r>
              <a:rPr lang="en-GB"/>
              <a:t>Penelize M for steric clash and oxidation risk</a:t>
            </a:r>
          </a:p>
          <a:p>
            <a:r>
              <a:rPr lang="en-GB"/>
              <a:t>Favor P: to allow loop rigidity, helix capping, enrtopic bonus (fold faster and more thermostable)</a:t>
            </a:r>
          </a:p>
          <a:p>
            <a:r>
              <a:rPr lang="en-GB"/>
              <a:t>Favor E: solubility, specificity</a:t>
            </a:r>
          </a:p>
          <a:p>
            <a:r>
              <a:rPr lang="en-GB">
                <a:solidFill>
                  <a:schemeClr val="accent6"/>
                </a:solidFill>
              </a:rPr>
              <a:t>Why not favor K/R?</a:t>
            </a:r>
          </a:p>
          <a:p>
            <a:pPr marL="285750" indent="-285750">
              <a:buFont typeface="Arial" panose="020B0604020202020204" pitchFamily="34" charset="0"/>
              <a:buChar char="•"/>
            </a:pPr>
            <a:r>
              <a:rPr lang="en-GB">
                <a:solidFill>
                  <a:schemeClr val="accent6"/>
                </a:solidFill>
              </a:rPr>
              <a:t>IDR enriched in KR, less in E</a:t>
            </a:r>
          </a:p>
          <a:p>
            <a:pPr marL="285750" indent="-285750">
              <a:buFont typeface="Arial" panose="020B0604020202020204" pitchFamily="34" charset="0"/>
              <a:buChar char="•"/>
            </a:pPr>
            <a:r>
              <a:rPr lang="en-GB">
                <a:solidFill>
                  <a:schemeClr val="accent6"/>
                </a:solidFill>
              </a:rPr>
              <a:t>E can form bidentate with R (only consider side chain O, not backbone)</a:t>
            </a:r>
          </a:p>
          <a:p>
            <a:pPr marL="285750" indent="-285750">
              <a:buFont typeface="Arial" panose="020B0604020202020204" pitchFamily="34" charset="0"/>
              <a:buChar char="•"/>
            </a:pPr>
            <a:r>
              <a:rPr lang="en-GB">
                <a:solidFill>
                  <a:schemeClr val="accent6"/>
                </a:solidFill>
              </a:rPr>
              <a:t>K/R is long flexible chain, E is more compact (entropic penalty)</a:t>
            </a:r>
          </a:p>
          <a:p>
            <a:pPr marL="285750" indent="-285750">
              <a:buFont typeface="Arial" panose="020B0604020202020204" pitchFamily="34" charset="0"/>
              <a:buChar char="•"/>
            </a:pPr>
            <a:r>
              <a:rPr lang="en-GB">
                <a:solidFill>
                  <a:schemeClr val="accent6"/>
                </a:solidFill>
              </a:rPr>
              <a:t>K/R: higher non-specific risk. cation-phi interaction</a:t>
            </a:r>
          </a:p>
          <a:p>
            <a:pPr marL="285750" indent="-285750">
              <a:buFont typeface="Arial" panose="020B0604020202020204" pitchFamily="34" charset="0"/>
              <a:buChar char="•"/>
            </a:pPr>
            <a:r>
              <a:rPr lang="en-GB">
                <a:solidFill>
                  <a:schemeClr val="accent6"/>
                </a:solidFill>
              </a:rPr>
              <a:t>Favor expression: ribosome exiting tunnel</a:t>
            </a:r>
          </a:p>
          <a:p>
            <a:endParaRPr lang="en-GB"/>
          </a:p>
          <a:p>
            <a:r>
              <a:rPr lang="en-GB" b="1"/>
              <a:t>AF2 filter</a:t>
            </a:r>
          </a:p>
          <a:p>
            <a:r>
              <a:rPr lang="en-GB"/>
              <a:t>Structural prediction was conducted by AF2(46) with PLDDT &gt; 90, Cα RMSD &lt; 2 Å.</a:t>
            </a:r>
          </a:p>
        </p:txBody>
      </p:sp>
      <p:sp>
        <p:nvSpPr>
          <p:cNvPr id="6" name="TextBox 5">
            <a:extLst>
              <a:ext uri="{FF2B5EF4-FFF2-40B4-BE49-F238E27FC236}">
                <a16:creationId xmlns:a16="http://schemas.microsoft.com/office/drawing/2014/main" id="{30E27BAB-92E6-2D88-B270-BE29A92CB81C}"/>
              </a:ext>
            </a:extLst>
          </p:cNvPr>
          <p:cNvSpPr txBox="1"/>
          <p:nvPr/>
        </p:nvSpPr>
        <p:spPr>
          <a:xfrm>
            <a:off x="2095738" y="298462"/>
            <a:ext cx="6725880" cy="461665"/>
          </a:xfrm>
          <a:prstGeom prst="rect">
            <a:avLst/>
          </a:prstGeom>
          <a:noFill/>
        </p:spPr>
        <p:txBody>
          <a:bodyPr wrap="none" rtlCol="0">
            <a:spAutoFit/>
          </a:bodyPr>
          <a:lstStyle/>
          <a:p>
            <a:r>
              <a:rPr lang="en-GB" sz="2400" b="1"/>
              <a:t>S</a:t>
            </a:r>
            <a:r>
              <a:rPr lang="en-US" altLang="zh-CN" sz="2400" b="1"/>
              <a:t>trategy – step 1.1.4, </a:t>
            </a:r>
            <a:r>
              <a:rPr lang="en-GB" altLang="zh-CN" sz="2400" b="1"/>
              <a:t>ProteinMPNN &amp; AF2 Filter </a:t>
            </a:r>
            <a:endParaRPr lang="en-GB" sz="2400" b="1"/>
          </a:p>
        </p:txBody>
      </p:sp>
      <p:sp>
        <p:nvSpPr>
          <p:cNvPr id="8" name="TextBox 7">
            <a:extLst>
              <a:ext uri="{FF2B5EF4-FFF2-40B4-BE49-F238E27FC236}">
                <a16:creationId xmlns:a16="http://schemas.microsoft.com/office/drawing/2014/main" id="{CA635C56-6151-BB95-E64C-6937649BE3A6}"/>
              </a:ext>
            </a:extLst>
          </p:cNvPr>
          <p:cNvSpPr txBox="1"/>
          <p:nvPr/>
        </p:nvSpPr>
        <p:spPr>
          <a:xfrm>
            <a:off x="245963" y="6421038"/>
            <a:ext cx="6094070" cy="276999"/>
          </a:xfrm>
          <a:prstGeom prst="rect">
            <a:avLst/>
          </a:prstGeom>
          <a:noFill/>
        </p:spPr>
        <p:txBody>
          <a:bodyPr wrap="square">
            <a:spAutoFit/>
          </a:bodyPr>
          <a:lstStyle/>
          <a:p>
            <a:r>
              <a:rPr lang="en-GB" sz="1200"/>
              <a:t>https://pubs.acs.org/doi/full/10.1021/acs.jctc.9b00742</a:t>
            </a:r>
          </a:p>
        </p:txBody>
      </p:sp>
    </p:spTree>
    <p:extLst>
      <p:ext uri="{BB962C8B-B14F-4D97-AF65-F5344CB8AC3E}">
        <p14:creationId xmlns:p14="http://schemas.microsoft.com/office/powerpoint/2010/main" val="397198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E6CA3B-136A-4024-4623-0C1483F65F43}"/>
              </a:ext>
            </a:extLst>
          </p:cNvPr>
          <p:cNvSpPr txBox="1"/>
          <p:nvPr/>
        </p:nvSpPr>
        <p:spPr>
          <a:xfrm>
            <a:off x="2692856" y="194872"/>
            <a:ext cx="5846472" cy="461665"/>
          </a:xfrm>
          <a:prstGeom prst="rect">
            <a:avLst/>
          </a:prstGeom>
          <a:noFill/>
        </p:spPr>
        <p:txBody>
          <a:bodyPr wrap="none" rtlCol="0">
            <a:spAutoFit/>
          </a:bodyPr>
          <a:lstStyle/>
          <a:p>
            <a:r>
              <a:rPr lang="en-GB" sz="2400" b="1"/>
              <a:t>S</a:t>
            </a:r>
            <a:r>
              <a:rPr lang="en-US" altLang="zh-CN" sz="2400" b="1"/>
              <a:t>trategy – step 2.1, Pocket specialization</a:t>
            </a:r>
            <a:endParaRPr lang="en-GB" sz="2400" b="1"/>
          </a:p>
        </p:txBody>
      </p:sp>
      <p:pic>
        <p:nvPicPr>
          <p:cNvPr id="5" name="Picture 4">
            <a:extLst>
              <a:ext uri="{FF2B5EF4-FFF2-40B4-BE49-F238E27FC236}">
                <a16:creationId xmlns:a16="http://schemas.microsoft.com/office/drawing/2014/main" id="{E3289FF2-6632-16A4-355A-850E819005BE}"/>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6" name="Straight Arrow Connector 5">
            <a:extLst>
              <a:ext uri="{FF2B5EF4-FFF2-40B4-BE49-F238E27FC236}">
                <a16:creationId xmlns:a16="http://schemas.microsoft.com/office/drawing/2014/main" id="{861004CE-4453-DBD4-7A89-2BFC0FD18F9E}"/>
              </a:ext>
            </a:extLst>
          </p:cNvPr>
          <p:cNvCxnSpPr>
            <a:cxnSpLocks/>
          </p:cNvCxnSpPr>
          <p:nvPr/>
        </p:nvCxnSpPr>
        <p:spPr>
          <a:xfrm flipV="1">
            <a:off x="4897040" y="4210908"/>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25F8759-E17E-42DD-3266-22BCAA741775}"/>
              </a:ext>
            </a:extLst>
          </p:cNvPr>
          <p:cNvSpPr txBox="1"/>
          <p:nvPr/>
        </p:nvSpPr>
        <p:spPr>
          <a:xfrm>
            <a:off x="1247749" y="4873133"/>
            <a:ext cx="8232318" cy="646331"/>
          </a:xfrm>
          <a:prstGeom prst="rect">
            <a:avLst/>
          </a:prstGeom>
          <a:noFill/>
        </p:spPr>
        <p:txBody>
          <a:bodyPr wrap="none" rtlCol="0">
            <a:spAutoFit/>
          </a:bodyPr>
          <a:lstStyle/>
          <a:p>
            <a:r>
              <a:rPr lang="en-GB"/>
              <a:t>Convert generic helical repeat scaffolds into amino acid-specific binding pockets </a:t>
            </a:r>
          </a:p>
          <a:p>
            <a:r>
              <a:rPr lang="en-GB"/>
              <a:t>capable of recognizing individual residues from IDR</a:t>
            </a:r>
          </a:p>
        </p:txBody>
      </p:sp>
    </p:spTree>
    <p:extLst>
      <p:ext uri="{BB962C8B-B14F-4D97-AF65-F5344CB8AC3E}">
        <p14:creationId xmlns:p14="http://schemas.microsoft.com/office/powerpoint/2010/main" val="4009938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TotalTime>
  <Words>1735</Words>
  <Application>Microsoft Office PowerPoint</Application>
  <PresentationFormat>Widescreen</PresentationFormat>
  <Paragraphs>192</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Harding</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wenyue dai</dc:creator>
  <cp:lastModifiedBy>wenyue dai</cp:lastModifiedBy>
  <cp:revision>29</cp:revision>
  <dcterms:created xsi:type="dcterms:W3CDTF">2025-08-03T08:35:25Z</dcterms:created>
  <dcterms:modified xsi:type="dcterms:W3CDTF">2025-08-03T13:09:46Z</dcterms:modified>
</cp:coreProperties>
</file>