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33" r:id="rId3"/>
    <p:sldId id="308" r:id="rId4"/>
    <p:sldId id="327" r:id="rId5"/>
    <p:sldId id="326" r:id="rId6"/>
    <p:sldId id="328" r:id="rId7"/>
    <p:sldId id="332" r:id="rId8"/>
    <p:sldId id="335" r:id="rId9"/>
    <p:sldId id="334" r:id="rId10"/>
    <p:sldId id="329" r:id="rId11"/>
    <p:sldId id="336" r:id="rId12"/>
    <p:sldId id="338" r:id="rId13"/>
    <p:sldId id="340" r:id="rId14"/>
    <p:sldId id="339" r:id="rId15"/>
    <p:sldId id="341" r:id="rId16"/>
    <p:sldId id="337" r:id="rId17"/>
    <p:sldId id="297" r:id="rId18"/>
    <p:sldId id="331" r:id="rId19"/>
    <p:sldId id="32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50F6D"/>
    <a:srgbClr val="72A6F8"/>
    <a:srgbClr val="CF5E58"/>
    <a:srgbClr val="0F4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481" autoAdjust="0"/>
  </p:normalViewPr>
  <p:slideViewPr>
    <p:cSldViewPr snapToGrid="0">
      <p:cViewPr>
        <p:scale>
          <a:sx n="119" d="100"/>
          <a:sy n="119" d="100"/>
        </p:scale>
        <p:origin x="1456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, Haoli" userId="86b0f1b2-18b9-4bc5-8d90-415b7147e622" providerId="ADAL" clId="{E0A19E86-8F64-4ABE-9DD9-BDBDE0486075}"/>
    <pc:docChg chg="undo custSel mod addSld delSld modSld sldOrd">
      <pc:chgData name="BAI, Haoli" userId="86b0f1b2-18b9-4bc5-8d90-415b7147e622" providerId="ADAL" clId="{E0A19E86-8F64-4ABE-9DD9-BDBDE0486075}" dt="2019-03-06T08:51:46.560" v="534"/>
      <pc:docMkLst>
        <pc:docMk/>
      </pc:docMkLst>
      <pc:sldChg chg="modSp">
        <pc:chgData name="BAI, Haoli" userId="86b0f1b2-18b9-4bc5-8d90-415b7147e622" providerId="ADAL" clId="{E0A19E86-8F64-4ABE-9DD9-BDBDE0486075}" dt="2019-03-06T07:51:16.144" v="119" actId="20577"/>
        <pc:sldMkLst>
          <pc:docMk/>
          <pc:sldMk cId="3291127389" sldId="297"/>
        </pc:sldMkLst>
        <pc:spChg chg="mod">
          <ac:chgData name="BAI, Haoli" userId="86b0f1b2-18b9-4bc5-8d90-415b7147e622" providerId="ADAL" clId="{E0A19E86-8F64-4ABE-9DD9-BDBDE0486075}" dt="2019-03-06T07:51:16.144" v="119" actId="20577"/>
          <ac:spMkLst>
            <pc:docMk/>
            <pc:sldMk cId="3291127389" sldId="29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A299E-E44E-4A83-A944-80F17B8C0D8C}" type="datetimeFigureOut">
              <a:rPr lang="en-HK" smtClean="0"/>
              <a:t>6/5/2019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0FA1D-0E83-483F-B7D0-BA17AC7862F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6311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6157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8555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F5D6-8445-476C-9156-6D6F5396893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6441" y="6356353"/>
            <a:ext cx="4751778" cy="365125"/>
          </a:xfrm>
        </p:spPr>
        <p:txBody>
          <a:bodyPr/>
          <a:lstStyle/>
          <a:p>
            <a:r>
              <a:rPr lang="en-HK"/>
              <a:t>Subtitle goes here</a:t>
            </a:r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pPr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3233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81E3-00CF-41B2-BEE4-149E8CAC36F4}" type="datetime3">
              <a:rPr lang="en-HK" smtClean="0"/>
              <a:t>6 May 2019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62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1AA3-84FC-4FA3-8452-0BCC21966D21}" type="datetime3">
              <a:rPr lang="en-HK" smtClean="0"/>
              <a:t>6 May 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034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501F-EE37-421B-9B78-5DE57C7D3B1B}" type="datetime3">
              <a:rPr lang="en-HK" smtClean="0"/>
              <a:t>6 May 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0473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F253-AB40-434B-A189-013572469538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111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E1FD-5854-4BF5-84C8-47C06F863D0A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705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>
            <a:lvl1pPr marL="648000" indent="-432000"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Subtitle-1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3702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8B45-C217-4B26-A645-139A1E910E61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360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253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628650" y="988542"/>
            <a:ext cx="7886700" cy="5071600"/>
          </a:xfrm>
        </p:spPr>
        <p:txBody>
          <a:bodyPr>
            <a:normAutofit/>
          </a:bodyPr>
          <a:lstStyle>
            <a:lvl1pPr marL="216000" indent="-216000">
              <a:spcBef>
                <a:spcPts val="600"/>
              </a:spcBef>
              <a:buFont typeface="+mj-lt"/>
              <a:buAutoNum type="arabicPeriod"/>
              <a:defRPr sz="16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F5EB-FEFB-4C9C-80D5-EE35DB15E572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94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6F2-95E5-48B3-9774-39569FFC77B2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013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A785-0528-49ED-B6ED-D87429AA1E63}" type="datetime3">
              <a:rPr lang="en-HK" smtClean="0"/>
              <a:t>6 May 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39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2BA5-0D58-4B95-AA93-1148584B0E5D}" type="datetime3">
              <a:rPr lang="en-HK" smtClean="0"/>
              <a:t>6 May 2019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70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B39-BBF8-409C-B491-1BBD341A8592}" type="datetime3">
              <a:rPr lang="en-HK" smtClean="0"/>
              <a:t>6 May 2019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75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2" y="185735"/>
            <a:ext cx="842682" cy="6659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808" y="134471"/>
            <a:ext cx="7744385" cy="717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2726"/>
            <a:ext cx="7886700" cy="485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415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831E7A2-4F0B-4702-BBB3-AC9795E2346B}" type="datetime3">
              <a:rPr lang="en-HK" smtClean="0"/>
              <a:t>6 May 2019</a:t>
            </a:fld>
            <a:endParaRPr lang="en-H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8666" y="6356352"/>
            <a:ext cx="468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HK"/>
              <a:t>Subtitle goes here</a:t>
            </a:r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0706" y="6356353"/>
            <a:ext cx="1074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2BB9-5882-488D-8CE9-60F75AB1F797}" type="slidenum">
              <a:rPr lang="en-HK" smtClean="0"/>
              <a:pPr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563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4" r:id="rId3"/>
    <p:sldLayoutId id="2147483662" r:id="rId4"/>
    <p:sldLayoutId id="2147483675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67096"/>
            <a:ext cx="7772400" cy="1919103"/>
          </a:xfrm>
        </p:spPr>
        <p:txBody>
          <a:bodyPr>
            <a:normAutofit/>
          </a:bodyPr>
          <a:lstStyle/>
          <a:p>
            <a:r>
              <a:rPr lang="en-HK" sz="3200" u="sng" dirty="0">
                <a:solidFill>
                  <a:schemeClr val="bg2">
                    <a:lumMod val="50000"/>
                  </a:schemeClr>
                </a:solidFill>
              </a:rPr>
              <a:t>Weekly Paper Reading</a:t>
            </a:r>
            <a:br>
              <a:rPr lang="en-HK" sz="3200" dirty="0"/>
            </a:br>
            <a:br>
              <a:rPr lang="en-HK" sz="3200" dirty="0"/>
            </a:br>
            <a:r>
              <a:rPr lang="en-US" altLang="zh-Hans" sz="3200" dirty="0"/>
              <a:t>The Lottery Hypothesis</a:t>
            </a:r>
            <a:endParaRPr lang="en-H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279" y="4681728"/>
            <a:ext cx="7553445" cy="957759"/>
          </a:xfrm>
        </p:spPr>
        <p:txBody>
          <a:bodyPr>
            <a:normAutofit/>
          </a:bodyPr>
          <a:lstStyle/>
          <a:p>
            <a:r>
              <a:rPr lang="en-HK" dirty="0"/>
              <a:t>Haoli</a:t>
            </a:r>
          </a:p>
          <a:p>
            <a:r>
              <a:rPr lang="en-HK" dirty="0"/>
              <a:t>2019-5-7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2F48-16B3-4D87-B04F-559DEFC507CB}" type="datetime3">
              <a:rPr lang="en-HK" smtClean="0"/>
              <a:t>6 May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</a:t>
            </a:fld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4F5E0-F910-BD41-801F-6189D59B7768}"/>
              </a:ext>
            </a:extLst>
          </p:cNvPr>
          <p:cNvSpPr txBox="1"/>
          <p:nvPr/>
        </p:nvSpPr>
        <p:spPr>
          <a:xfrm>
            <a:off x="613540" y="5844031"/>
            <a:ext cx="791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[1] THE LOTTERY TICKET HYPOTHESIS: FINDING SPARSE, TRAINABLE NEURAL NETWORKS </a:t>
            </a:r>
            <a:r>
              <a:rPr lang="en-US" sz="1400" dirty="0"/>
              <a:t>. ICLR 2019 Best</a:t>
            </a:r>
          </a:p>
          <a:p>
            <a:r>
              <a:rPr lang="en-US" sz="1400" dirty="0"/>
              <a:t>[2] THE LOTTERY HYPOTHESIS AT SCLAE, arxiv1903</a:t>
            </a:r>
          </a:p>
        </p:txBody>
      </p:sp>
    </p:spTree>
    <p:extLst>
      <p:ext uri="{BB962C8B-B14F-4D97-AF65-F5344CB8AC3E}">
        <p14:creationId xmlns:p14="http://schemas.microsoft.com/office/powerpoint/2010/main" val="318873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AC2-1ED3-464B-B01E-E3BB972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winning tickets on larger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530D-5B21-974B-9DFD-ED4CB44A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F0AF7-5B0D-EE47-A1BF-0C9601BE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10</a:t>
            </a:fld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455C6-93E7-A140-94D2-6181CA43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3834617"/>
            <a:ext cx="80899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23647-64BD-4F47-B9F1-9DBDFF57A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1274781"/>
            <a:ext cx="8166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AC2-1ED3-464B-B01E-E3BB972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winning tickets on larger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530D-5B21-974B-9DFD-ED4CB44A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F0AF7-5B0D-EE47-A1BF-0C9601BE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11</a:t>
            </a:fld>
            <a:endParaRPr lang="en-HK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96D7AB1-0599-AD4A-B372-40826EABD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48574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4F1B134-ACCE-4643-9FE0-C71D07B25F38}"/>
              </a:ext>
            </a:extLst>
          </p:cNvPr>
          <p:cNvSpPr txBox="1">
            <a:spLocks/>
          </p:cNvSpPr>
          <p:nvPr/>
        </p:nvSpPr>
        <p:spPr>
          <a:xfrm>
            <a:off x="628650" y="1147859"/>
            <a:ext cx="7886700" cy="485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" dirty="0"/>
              <a:t>Discover the wining tickets only when the network gets improved (distinguish the roles of different weights)</a:t>
            </a:r>
          </a:p>
          <a:p>
            <a:r>
              <a:rPr lang="en-US" dirty="0"/>
              <a:t>To verify this, try (the second paper):</a:t>
            </a:r>
          </a:p>
          <a:p>
            <a:pPr lvl="1"/>
            <a:r>
              <a:rPr lang="en-US" dirty="0"/>
              <a:t>Do not re-initialize;</a:t>
            </a:r>
          </a:p>
          <a:p>
            <a:pPr lvl="1"/>
            <a:r>
              <a:rPr lang="en-US" dirty="0"/>
              <a:t>Use late-reset (initialize to stages at epoch k)</a:t>
            </a:r>
          </a:p>
          <a:p>
            <a:r>
              <a:rPr lang="en-US" dirty="0"/>
              <a:t>The late-reset scheme can be used on </a:t>
            </a:r>
            <a:r>
              <a:rPr lang="en-US" dirty="0" err="1"/>
              <a:t>Imagenet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2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AC2-1ED3-464B-B01E-E3BB972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winning tickets on larger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530D-5B21-974B-9DFD-ED4CB44A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F0AF7-5B0D-EE47-A1BF-0C9601BE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12</a:t>
            </a:fld>
            <a:endParaRPr lang="en-HK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96D7AB1-0599-AD4A-B372-40826EABD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48574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7C5E5-4EEC-5749-B5CF-E5893DDA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8" y="706938"/>
            <a:ext cx="7688580" cy="2585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E6F0A-2106-EC4C-9283-4A63F08C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3292478"/>
            <a:ext cx="8702536" cy="32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6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AC2-1ED3-464B-B01E-E3BB972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winning tickets on larger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530D-5B21-974B-9DFD-ED4CB44A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F0AF7-5B0D-EE47-A1BF-0C9601BE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13</a:t>
            </a:fld>
            <a:endParaRPr lang="en-HK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96D7AB1-0599-AD4A-B372-40826EABD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48574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BAE24-8DC9-2148-A985-5CEF5ED8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3107184"/>
            <a:ext cx="4343400" cy="2870200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CB1521C-918D-3140-9A3D-93925049E7E1}"/>
              </a:ext>
            </a:extLst>
          </p:cNvPr>
          <p:cNvSpPr txBox="1">
            <a:spLocks/>
          </p:cNvSpPr>
          <p:nvPr/>
        </p:nvSpPr>
        <p:spPr>
          <a:xfrm>
            <a:off x="628650" y="1147859"/>
            <a:ext cx="8286750" cy="485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 slow to reinitialize and train again until converge</a:t>
            </a:r>
          </a:p>
          <a:p>
            <a:pPr marL="0" indent="0">
              <a:buNone/>
            </a:pPr>
            <a:r>
              <a:rPr lang="en-US" dirty="0"/>
              <a:t>(especially on ImageNet)</a:t>
            </a:r>
          </a:p>
          <a:p>
            <a:r>
              <a:rPr lang="en-US" dirty="0"/>
              <a:t>Trick: early turnaround: </a:t>
            </a:r>
            <a:r>
              <a:rPr lang="en-US" altLang="zh-Hans" dirty="0"/>
              <a:t>stop training after K steps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B9A374-68A5-9047-84DA-B25C2D045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08784"/>
            <a:ext cx="41148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4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EBCD5B-D8B5-E34A-992E-470B66EC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winning tickets on larger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8153-F57C-3E47-947C-1EED8A0C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46278-DF6A-BE46-A93A-CCA15F35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14</a:t>
            </a:fld>
            <a:endParaRPr lang="en-H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5A6523-1297-C944-9F1A-90C5B3D5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3950442"/>
            <a:ext cx="5194300" cy="214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FC3E8D-049C-2148-9135-5AC47F528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17" y="1035578"/>
            <a:ext cx="4925433" cy="27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8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FED8FB-2FDB-614A-AD08-CCB6199949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392384"/>
          </a:xfrm>
        </p:spPr>
        <p:txBody>
          <a:bodyPr>
            <a:normAutofit/>
          </a:bodyPr>
          <a:lstStyle/>
          <a:p>
            <a:r>
              <a:rPr lang="en-US" dirty="0"/>
              <a:t>Find the winning tickets.</a:t>
            </a:r>
          </a:p>
          <a:p>
            <a:r>
              <a:rPr lang="en-US" dirty="0"/>
              <a:t>Train them in isolation </a:t>
            </a:r>
            <a:r>
              <a:rPr lang="en-US" dirty="0" err="1"/>
              <a:t>v.s</a:t>
            </a:r>
            <a:r>
              <a:rPr lang="en-US" dirty="0"/>
              <a:t>. train the original network: similar solution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A235D-12B2-BC40-AC8E-840DE9A2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Wining tickets are stable to pruning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FF40-934C-E448-A0B0-8BB2E36E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A2358-D32F-E141-8759-9A4A2F60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15</a:t>
            </a:fld>
            <a:endParaRPr lang="en-H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9EB4C-8195-9D40-A399-CC92B96A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48" y="2724917"/>
            <a:ext cx="4508500" cy="204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AC2D24-1A65-AC40-9978-546DE68A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4" y="4602864"/>
            <a:ext cx="4546600" cy="215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10CD40-073C-7C49-A9A2-B8E93E87173F}"/>
              </a:ext>
            </a:extLst>
          </p:cNvPr>
          <p:cNvSpPr txBox="1"/>
          <p:nvPr/>
        </p:nvSpPr>
        <p:spPr>
          <a:xfrm>
            <a:off x="835115" y="3230047"/>
            <a:ext cx="112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Resnet-18</a:t>
            </a:r>
          </a:p>
          <a:p>
            <a:r>
              <a:rPr lang="en-US" dirty="0"/>
              <a:t>cifar10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623DC-5056-CD42-8F14-EE887BF4C60C}"/>
              </a:ext>
            </a:extLst>
          </p:cNvPr>
          <p:cNvSpPr txBox="1"/>
          <p:nvPr/>
        </p:nvSpPr>
        <p:spPr>
          <a:xfrm>
            <a:off x="841891" y="5217943"/>
            <a:ext cx="9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VGG-19</a:t>
            </a:r>
          </a:p>
          <a:p>
            <a:r>
              <a:rPr lang="en-US" dirty="0"/>
              <a:t>cifar10</a:t>
            </a:r>
          </a:p>
        </p:txBody>
      </p:sp>
    </p:spTree>
    <p:extLst>
      <p:ext uri="{BB962C8B-B14F-4D97-AF65-F5344CB8AC3E}">
        <p14:creationId xmlns:p14="http://schemas.microsoft.com/office/powerpoint/2010/main" val="298005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FED8FB-2FDB-614A-AD08-CCB6199949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39238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Hans" dirty="0"/>
              <a:t>Random initialization is equal to [Rethinking of …]</a:t>
            </a:r>
          </a:p>
          <a:p>
            <a:r>
              <a:rPr lang="en-US" altLang="zh-Hans" dirty="0"/>
              <a:t>Optimizing over winning tickets is better</a:t>
            </a:r>
          </a:p>
          <a:p>
            <a:r>
              <a:rPr lang="en-US" dirty="0"/>
              <a:t>SRIP: an initialization-based pruning method</a:t>
            </a:r>
          </a:p>
          <a:p>
            <a:r>
              <a:rPr lang="en-US" dirty="0"/>
              <a:t>Pruning at the beginning is not enough to find winning tickets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A235D-12B2-BC40-AC8E-840DE9A2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v.s</a:t>
            </a:r>
            <a:r>
              <a:rPr lang="en-US" dirty="0"/>
              <a:t>. Rethinking the value of network pruning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FF40-934C-E448-A0B0-8BB2E36E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A2358-D32F-E141-8759-9A4A2F60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16</a:t>
            </a:fld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BCB23-E790-014D-AC88-53A597122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341808"/>
            <a:ext cx="8575934" cy="26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8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HK" dirty="0"/>
              <a:t>Empirical study on network pruning</a:t>
            </a:r>
          </a:p>
          <a:p>
            <a:r>
              <a:rPr lang="en-HK" dirty="0"/>
              <a:t>Initialization plays an important role in pruning</a:t>
            </a:r>
          </a:p>
          <a:p>
            <a:r>
              <a:rPr lang="en-HK" dirty="0"/>
              <a:t>Identify important weights (as early as possible)</a:t>
            </a:r>
          </a:p>
          <a:p>
            <a:endParaRPr lang="en-HK" dirty="0"/>
          </a:p>
          <a:p>
            <a:pPr marL="216000" indent="0">
              <a:buNone/>
            </a:pPr>
            <a:r>
              <a:rPr lang="en-HK" dirty="0"/>
              <a:t>Cons:</a:t>
            </a:r>
          </a:p>
          <a:p>
            <a:r>
              <a:rPr lang="en-HK" dirty="0"/>
              <a:t>Only on magnitude-based pruning</a:t>
            </a:r>
          </a:p>
          <a:p>
            <a:r>
              <a:rPr lang="en-HK" dirty="0"/>
              <a:t>Only on non-structured pruning</a:t>
            </a:r>
          </a:p>
          <a:p>
            <a:r>
              <a:rPr lang="en-US" dirty="0"/>
              <a:t>The learning dynamics can be further understood by other criterions?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6 May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9112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95EE54-50BE-8748-9E63-117BD87725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can be done with wining tickets:</a:t>
            </a:r>
          </a:p>
          <a:p>
            <a:r>
              <a:rPr lang="en-US" dirty="0"/>
              <a:t>Discover them as early as possible -&gt; no </a:t>
            </a:r>
            <a:r>
              <a:rPr lang="en-US" dirty="0" err="1"/>
              <a:t>pretrained</a:t>
            </a:r>
            <a:r>
              <a:rPr lang="en-US" dirty="0"/>
              <a:t> model needed</a:t>
            </a:r>
          </a:p>
          <a:p>
            <a:r>
              <a:rPr lang="en-US" dirty="0"/>
              <a:t>Transfer winning tickets from one task to multiple 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07C2A5-6078-0646-8C69-2C6B3D58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Conclusions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8394-A8CB-8D42-8957-CD517699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07E0-2978-FB46-B512-7A1AEE78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9573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C410AB-F7C7-954A-86D8-29EAEA39DC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65626" y="3258959"/>
            <a:ext cx="1959102" cy="690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Thanks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9D94-DFBF-5A47-A9E5-941064E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DB8B-E2B5-BD40-A1CF-B965D2D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9919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4985-CAB6-0A44-B35A-A18EF9EE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CF8B-BAB6-C544-874E-7549900D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studies on non-structure pruning.</a:t>
            </a:r>
          </a:p>
          <a:p>
            <a:pPr marL="216000" indent="0">
              <a:buNone/>
            </a:pPr>
            <a:r>
              <a:rPr lang="en-US" dirty="0"/>
              <a:t>	(pruning </a:t>
            </a:r>
            <a:r>
              <a:rPr lang="zh-Hans" altLang="en-US" dirty="0"/>
              <a:t>是门实验科学）</a:t>
            </a:r>
            <a:endParaRPr lang="en-US" dirty="0"/>
          </a:p>
          <a:p>
            <a:r>
              <a:rPr lang="en-US" dirty="0"/>
              <a:t>Another rethinking of network pruning.</a:t>
            </a:r>
          </a:p>
          <a:p>
            <a:r>
              <a:rPr lang="en-US" dirty="0"/>
              <a:t>Insightful experiment design</a:t>
            </a:r>
          </a:p>
          <a:p>
            <a:r>
              <a:rPr lang="en-US" dirty="0"/>
              <a:t>Extensive experiments (more than 40 pages)</a:t>
            </a:r>
          </a:p>
          <a:p>
            <a:r>
              <a:rPr lang="en-US" dirty="0"/>
              <a:t>One implementation can be found in </a:t>
            </a:r>
          </a:p>
          <a:p>
            <a:pPr marL="216000" indent="0">
              <a:buNone/>
            </a:pPr>
            <a:r>
              <a:rPr lang="en-US" i="1" u="sng" dirty="0">
                <a:solidFill>
                  <a:srgbClr val="0000FF"/>
                </a:solidFill>
              </a:rPr>
              <a:t>https://</a:t>
            </a:r>
            <a:r>
              <a:rPr lang="en-US" i="1" u="sng" dirty="0" err="1">
                <a:solidFill>
                  <a:srgbClr val="0000FF"/>
                </a:solidFill>
              </a:rPr>
              <a:t>github.com</a:t>
            </a:r>
            <a:r>
              <a:rPr lang="en-US" i="1" u="sng" dirty="0">
                <a:solidFill>
                  <a:srgbClr val="0000FF"/>
                </a:solidFill>
              </a:rPr>
              <a:t>/Eric-</a:t>
            </a:r>
            <a:r>
              <a:rPr lang="en-US" i="1" u="sng" dirty="0" err="1">
                <a:solidFill>
                  <a:srgbClr val="0000FF"/>
                </a:solidFill>
              </a:rPr>
              <a:t>mingjie</a:t>
            </a:r>
            <a:r>
              <a:rPr lang="en-US" i="1" u="sng" dirty="0">
                <a:solidFill>
                  <a:srgbClr val="0000FF"/>
                </a:solidFill>
              </a:rPr>
              <a:t>/rethinking-network-pruning/tree/master/</a:t>
            </a:r>
            <a:r>
              <a:rPr lang="en-US" i="1" u="sng" dirty="0" err="1">
                <a:solidFill>
                  <a:srgbClr val="0000FF"/>
                </a:solidFill>
              </a:rPr>
              <a:t>cifar</a:t>
            </a:r>
            <a:r>
              <a:rPr lang="en-US" i="1" u="sng" dirty="0">
                <a:solidFill>
                  <a:srgbClr val="0000FF"/>
                </a:solidFill>
              </a:rPr>
              <a:t>/lottery-ticket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1F57-AC85-C947-B9D8-D17CE9E7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45569-BD25-2343-9458-33DB5C5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1351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Wining Tickets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3</a:t>
            </a:fld>
            <a:endParaRPr lang="en-H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69308-E171-3D40-B96E-F71A2C5C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8" y="1446252"/>
            <a:ext cx="8521944" cy="819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775A40-6F0C-064F-A173-BABF23F62E7A}"/>
              </a:ext>
            </a:extLst>
          </p:cNvPr>
          <p:cNvSpPr txBox="1"/>
          <p:nvPr/>
        </p:nvSpPr>
        <p:spPr>
          <a:xfrm>
            <a:off x="408904" y="2469706"/>
            <a:ext cx="803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Wining Tickets.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wining tickets: some randomly initialized weights, when trained in isolation, reach the test accuracy comparable  to the original network.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EF4A28-2E5D-2943-B2F1-07BDBDE18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3663414"/>
            <a:ext cx="74295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1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Identify Wining Tickets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4</a:t>
            </a:fld>
            <a:endParaRPr lang="en-H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5BAFD-A6FA-F248-A422-377A8764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931566"/>
            <a:ext cx="8099396" cy="1318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22B4B-1EC5-AA41-896A-69457D7218B4}"/>
              </a:ext>
            </a:extLst>
          </p:cNvPr>
          <p:cNvSpPr txBox="1"/>
          <p:nvPr/>
        </p:nvSpPr>
        <p:spPr>
          <a:xfrm>
            <a:off x="539750" y="1319496"/>
            <a:ext cx="391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0: Vanilla one-shot pruning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5DDBBA-EE65-7341-AE63-D9184272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492407"/>
            <a:ext cx="7975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1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to Identify Wining Tickets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5</a:t>
            </a:fld>
            <a:endParaRPr lang="en-H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F2F821-85DA-364F-B87B-2339F518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93" y="1330700"/>
            <a:ext cx="8039100" cy="2273300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7DBD4DD-3B9F-2F4F-B2E4-1C9D9B7158DA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628650" y="3966463"/>
            <a:ext cx="7815543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Comparisons: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Experimentally, strategy one works best;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Gradually prune a small portion of weights -&gt; initialize -&gt;retrain is better than one-shot</a:t>
            </a:r>
          </a:p>
          <a:p>
            <a:pPr marL="342900" indent="-342900">
              <a:buAutoNum type="arabicPeriod"/>
            </a:pP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9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89DD38-AFC4-B14C-8A9C-B0E49439A0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Deterministic experiment</a:t>
            </a:r>
          </a:p>
          <a:p>
            <a:pPr lvl="1"/>
            <a:r>
              <a:rPr lang="en-US" dirty="0"/>
              <a:t>Same </a:t>
            </a:r>
            <a:r>
              <a:rPr lang="en-US" dirty="0" err="1"/>
              <a:t>reinitialization</a:t>
            </a:r>
            <a:endParaRPr lang="en-US" dirty="0"/>
          </a:p>
          <a:p>
            <a:pPr lvl="1"/>
            <a:r>
              <a:rPr lang="en-US" dirty="0"/>
              <a:t>Same data order/augmentation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Baselines</a:t>
            </a:r>
          </a:p>
          <a:p>
            <a:r>
              <a:rPr lang="en-US" dirty="0"/>
              <a:t>Original full network</a:t>
            </a:r>
          </a:p>
          <a:p>
            <a:r>
              <a:rPr lang="en-US" dirty="0"/>
              <a:t>Wining tickets</a:t>
            </a:r>
          </a:p>
          <a:p>
            <a:r>
              <a:rPr lang="en-US" dirty="0"/>
              <a:t>Random </a:t>
            </a:r>
            <a:r>
              <a:rPr lang="en-US" dirty="0" err="1"/>
              <a:t>reinitialization</a:t>
            </a:r>
            <a:r>
              <a:rPr lang="en-US" dirty="0"/>
              <a:t> + </a:t>
            </a:r>
            <a:r>
              <a:rPr lang="en-US" dirty="0" err="1"/>
              <a:t>retraininig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A6CD0A-CFB8-BA44-9186-4A9DC516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Tips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C555B-C089-CD43-B737-A5D4B1B5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E399B-FD22-D544-B166-6F314EF6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4375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0099E-31F7-5742-94DE-95AC71AF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Identify Wining Tickets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4CAC-CA08-3041-8E2F-D8CE6E30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59819-4274-4B40-A7F2-8DB87895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7</a:t>
            </a:fld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DD44F-293C-D541-BB0F-62E896D83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9"/>
          <a:stretch/>
        </p:blipFill>
        <p:spPr>
          <a:xfrm>
            <a:off x="699808" y="1760220"/>
            <a:ext cx="7518400" cy="1717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07120-DC06-BB44-864B-B7FE0658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08" y="1284681"/>
            <a:ext cx="8054340" cy="248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E5883-2294-424E-977E-3B9F60902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58" y="3575053"/>
            <a:ext cx="7607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0099E-31F7-5742-94DE-95AC71AF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Identify Wining Tickets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4CAC-CA08-3041-8E2F-D8CE6E30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59819-4274-4B40-A7F2-8DB87895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8</a:t>
            </a:fld>
            <a:endParaRPr lang="en-H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F6B07-F6C0-3444-941D-985CBD15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8" y="981450"/>
            <a:ext cx="76327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6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B9833E-3384-E241-AAEB-22539326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larger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4D80-6A48-1C4D-9363-388F8F59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May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2847F-CB59-1A47-9029-7EC558E0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9</a:t>
            </a:fld>
            <a:endParaRPr lang="en-HK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F458E8-C1AA-F34C-BB64-23EC13C619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Previous experiments are demo.</a:t>
            </a:r>
          </a:p>
          <a:p>
            <a:r>
              <a:rPr lang="en-US" dirty="0"/>
              <a:t>How to find wining tickets on larger networks? (vgg-16 or resnet-18)?</a:t>
            </a:r>
          </a:p>
          <a:p>
            <a:r>
              <a:rPr lang="en-US" dirty="0"/>
              <a:t>Directly iterative pruning with default learning rates?</a:t>
            </a:r>
          </a:p>
          <a:p>
            <a:r>
              <a:rPr lang="en-US" dirty="0"/>
              <a:t>Warm up tricks: linearly increase learning rate in 10K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4610</TotalTime>
  <Words>472</Words>
  <Application>Microsoft Macintosh PowerPoint</Application>
  <PresentationFormat>On-screen Show (4:3)</PresentationFormat>
  <Paragraphs>122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Gill Sans MT</vt:lpstr>
      <vt:lpstr>Times New Roman</vt:lpstr>
      <vt:lpstr>Wingdings</vt:lpstr>
      <vt:lpstr>Office Theme</vt:lpstr>
      <vt:lpstr>Weekly Paper Reading  The Lottery Hypothesis</vt:lpstr>
      <vt:lpstr>Overview</vt:lpstr>
      <vt:lpstr>Define Wining Tickets</vt:lpstr>
      <vt:lpstr>How to Identify Wining Tickets</vt:lpstr>
      <vt:lpstr>Strategies to Identify Wining Tickets</vt:lpstr>
      <vt:lpstr>Experiment Tips</vt:lpstr>
      <vt:lpstr>Strategies to Identify Wining Tickets</vt:lpstr>
      <vt:lpstr>Strategies to Identify Wining Tickets</vt:lpstr>
      <vt:lpstr>On larger networks</vt:lpstr>
      <vt:lpstr>Finding winning tickets on larger networks</vt:lpstr>
      <vt:lpstr>Finding winning tickets on larger networks</vt:lpstr>
      <vt:lpstr>Finding winning tickets on larger networks</vt:lpstr>
      <vt:lpstr>Finding winning tickets on larger networks</vt:lpstr>
      <vt:lpstr>Finding winning tickets on larger networks</vt:lpstr>
      <vt:lpstr>Wining tickets are stable to pruning</vt:lpstr>
      <vt:lpstr>v.s. Rethinking the value of network pruning</vt:lpstr>
      <vt:lpstr>Conclusion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BAI, Haoli</dc:creator>
  <cp:lastModifiedBy>BAI, Haoli</cp:lastModifiedBy>
  <cp:revision>229</cp:revision>
  <dcterms:created xsi:type="dcterms:W3CDTF">2018-10-08T01:12:15Z</dcterms:created>
  <dcterms:modified xsi:type="dcterms:W3CDTF">2019-05-06T09:07:57Z</dcterms:modified>
</cp:coreProperties>
</file>