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6" r:id="rId3"/>
    <p:sldId id="287" r:id="rId4"/>
    <p:sldId id="268" r:id="rId5"/>
    <p:sldId id="269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4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2A6F8"/>
    <a:srgbClr val="CF5E58"/>
    <a:srgbClr val="0F477B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5" autoAdjust="0"/>
    <p:restoredTop sz="87534" autoAdjust="0"/>
  </p:normalViewPr>
  <p:slideViewPr>
    <p:cSldViewPr snapToGrid="0">
      <p:cViewPr varScale="1">
        <p:scale>
          <a:sx n="105" d="100"/>
          <a:sy n="105" d="100"/>
        </p:scale>
        <p:origin x="14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A299E-E44E-4A83-A944-80F17B8C0D8C}" type="datetimeFigureOut">
              <a:rPr lang="en-HK" smtClean="0"/>
              <a:t>6/1/2019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0FA1D-0E83-483F-B7D0-BA17AC7862F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6311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8555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F5D6-8445-476C-9156-6D6F5396893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6441" y="6356353"/>
            <a:ext cx="4751778" cy="365125"/>
          </a:xfrm>
        </p:spPr>
        <p:txBody>
          <a:bodyPr/>
          <a:lstStyle/>
          <a:p>
            <a:r>
              <a:rPr lang="en-HK"/>
              <a:t>Subtitle goes here</a:t>
            </a:r>
            <a:endParaRPr lang="en-H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pPr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3233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81E3-00CF-41B2-BEE4-149E8CAC36F4}" type="datetime3">
              <a:rPr lang="en-HK" smtClean="0"/>
              <a:t>6 January 2019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162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1AA3-84FC-4FA3-8452-0BCC21966D21}" type="datetime3">
              <a:rPr lang="en-HK" smtClean="0"/>
              <a:t>6 January 2019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034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501F-EE37-421B-9B78-5DE57C7D3B1B}" type="datetime3">
              <a:rPr lang="en-HK" smtClean="0"/>
              <a:t>6 January 2019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0473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F253-AB40-434B-A189-013572469538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81117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E1FD-5854-4BF5-84C8-47C06F863D0A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5705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>
            <a:lvl1pPr marL="648000" indent="-432000"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Subtitle-1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3702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8B45-C217-4B26-A645-139A1E910E61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3606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253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>
          <a:xfrm>
            <a:off x="628650" y="988542"/>
            <a:ext cx="7886700" cy="5071600"/>
          </a:xfrm>
        </p:spPr>
        <p:txBody>
          <a:bodyPr>
            <a:normAutofit/>
          </a:bodyPr>
          <a:lstStyle>
            <a:lvl1pPr marL="216000" indent="-216000">
              <a:spcBef>
                <a:spcPts val="600"/>
              </a:spcBef>
              <a:buFont typeface="+mj-lt"/>
              <a:buAutoNum type="arabicPeriod"/>
              <a:defRPr sz="16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F5EB-FEFB-4C9C-80D5-EE35DB15E572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494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6F2-95E5-48B3-9774-39569FFC77B2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013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A785-0528-49ED-B6ED-D87429AA1E63}" type="datetime3">
              <a:rPr lang="en-HK" smtClean="0"/>
              <a:t>6 January 2019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8396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2BA5-0D58-4B95-AA93-1148584B0E5D}" type="datetime3">
              <a:rPr lang="en-HK" smtClean="0"/>
              <a:t>6 January 2019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670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B39-BBF8-409C-B491-1BBD341A8592}" type="datetime3">
              <a:rPr lang="en-HK" smtClean="0"/>
              <a:t>6 January 2019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756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12" y="185735"/>
            <a:ext cx="842682" cy="6659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808" y="134471"/>
            <a:ext cx="7744385" cy="717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2726"/>
            <a:ext cx="7886700" cy="4857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415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E831E7A2-4F0B-4702-BBB3-AC9795E2346B}" type="datetime3">
              <a:rPr lang="en-HK" smtClean="0"/>
              <a:t>6 January 2019</a:t>
            </a:fld>
            <a:endParaRPr lang="en-H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8666" y="6356352"/>
            <a:ext cx="468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HK"/>
              <a:t>Subtitle goes here</a:t>
            </a:r>
            <a:endParaRPr lang="en-H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0706" y="6356353"/>
            <a:ext cx="1074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2BB9-5882-488D-8CE9-60F75AB1F797}" type="slidenum">
              <a:rPr lang="en-HK" smtClean="0"/>
              <a:pPr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5634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4" r:id="rId3"/>
    <p:sldLayoutId id="2147483662" r:id="rId4"/>
    <p:sldLayoutId id="2147483675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67096"/>
            <a:ext cx="7772400" cy="1919103"/>
          </a:xfrm>
        </p:spPr>
        <p:txBody>
          <a:bodyPr>
            <a:normAutofit/>
          </a:bodyPr>
          <a:lstStyle/>
          <a:p>
            <a:r>
              <a:rPr lang="en-HK" sz="3200" u="sng" dirty="0">
                <a:solidFill>
                  <a:schemeClr val="bg2">
                    <a:lumMod val="50000"/>
                  </a:schemeClr>
                </a:solidFill>
              </a:rPr>
              <a:t>Weekly Paper Reading</a:t>
            </a:r>
            <a:r>
              <a:rPr lang="en-HK" sz="3200" dirty="0"/>
              <a:t/>
            </a:r>
            <a:br>
              <a:rPr lang="en-HK" sz="3200" dirty="0"/>
            </a:br>
            <a:r>
              <a:rPr lang="en-HK" sz="3200" dirty="0"/>
              <a:t/>
            </a:r>
            <a:br>
              <a:rPr lang="en-HK" sz="3200" dirty="0"/>
            </a:br>
            <a:r>
              <a:rPr lang="en-HK" sz="3200" dirty="0" smtClean="0"/>
              <a:t>Adversarial Robustness Tutorial</a:t>
            </a:r>
            <a:endParaRPr lang="en-H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279" y="4681728"/>
            <a:ext cx="7553445" cy="957759"/>
          </a:xfrm>
        </p:spPr>
        <p:txBody>
          <a:bodyPr>
            <a:normAutofit/>
          </a:bodyPr>
          <a:lstStyle/>
          <a:p>
            <a:r>
              <a:rPr lang="en-HK" dirty="0"/>
              <a:t>Haoli</a:t>
            </a:r>
          </a:p>
          <a:p>
            <a:r>
              <a:rPr lang="en-HK" dirty="0" smtClean="0"/>
              <a:t>2019-1-6</a:t>
            </a:r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2F48-16B3-4D87-B04F-559DEFC507CB}" type="datetime3">
              <a:rPr lang="en-HK" smtClean="0"/>
              <a:t>6 January 2019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</a:t>
            </a:fld>
            <a:endParaRPr lang="en-HK"/>
          </a:p>
        </p:txBody>
      </p:sp>
      <p:sp>
        <p:nvSpPr>
          <p:cNvPr id="5" name="Rectangle 4"/>
          <p:cNvSpPr/>
          <p:nvPr/>
        </p:nvSpPr>
        <p:spPr>
          <a:xfrm>
            <a:off x="3012369" y="6356353"/>
            <a:ext cx="3459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https://adversarial-ml-tutorial.org/</a:t>
            </a:r>
          </a:p>
        </p:txBody>
      </p:sp>
    </p:spTree>
    <p:extLst>
      <p:ext uri="{BB962C8B-B14F-4D97-AF65-F5344CB8AC3E}">
        <p14:creationId xmlns:p14="http://schemas.microsoft.com/office/powerpoint/2010/main" val="318873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28650" y="1202726"/>
                <a:ext cx="7886700" cy="5153627"/>
              </a:xfrm>
            </p:spPr>
            <p:txBody>
              <a:bodyPr>
                <a:normAutofit/>
              </a:bodyPr>
              <a:lstStyle/>
              <a:p>
                <a:r>
                  <a:rPr lang="en-HK" dirty="0" smtClean="0"/>
                  <a:t>Verification</a:t>
                </a:r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HK" dirty="0" smtClean="0"/>
                  <a:t> (left) and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HK" dirty="0" smtClean="0"/>
                  <a:t> (right)</a:t>
                </a:r>
              </a:p>
              <a:p>
                <a:endParaRPr lang="en-HK" dirty="0"/>
              </a:p>
              <a:p>
                <a:endParaRPr lang="en-HK" dirty="0" smtClean="0"/>
              </a:p>
              <a:p>
                <a:endParaRPr lang="en-HK" dirty="0"/>
              </a:p>
              <a:p>
                <a:endParaRPr lang="en-HK" dirty="0" smtClean="0"/>
              </a:p>
              <a:p>
                <a:endParaRPr lang="en-HK" dirty="0"/>
              </a:p>
              <a:p>
                <a:endParaRPr lang="en-HK" dirty="0" smtClean="0"/>
              </a:p>
              <a:p>
                <a:pPr marL="0" indent="0">
                  <a:buNone/>
                </a:pPr>
                <a:endParaRPr lang="en-HK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28650" y="1202726"/>
                <a:ext cx="7886700" cy="5153627"/>
              </a:xfrm>
              <a:blipFill>
                <a:blip r:embed="rId2"/>
                <a:stretch>
                  <a:fillRect l="-1314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Exactly Solving the Inner Maximization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10</a:t>
            </a:fld>
            <a:endParaRPr lang="en-H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134" t="-106" r="45866" b="84819"/>
          <a:stretch/>
        </p:blipFill>
        <p:spPr>
          <a:xfrm>
            <a:off x="3616451" y="1700785"/>
            <a:ext cx="1911096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2453"/>
          <a:stretch/>
        </p:blipFill>
        <p:spPr>
          <a:xfrm>
            <a:off x="887614" y="3308604"/>
            <a:ext cx="3643592" cy="2397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616"/>
          <a:stretch/>
        </p:blipFill>
        <p:spPr>
          <a:xfrm>
            <a:off x="4790169" y="3308604"/>
            <a:ext cx="3654024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0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1" dirty="0" smtClean="0">
                <a:solidFill>
                  <a:srgbClr val="FF0000"/>
                </a:solidFill>
              </a:rPr>
              <a:t>Attack (Inner Maximization)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Projected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Exactly Solving the Inner Maximization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b="1" dirty="0" smtClean="0">
                <a:solidFill>
                  <a:srgbClr val="FF0000"/>
                </a:solidFill>
              </a:rPr>
              <a:t>Upper Bounding the Inner Maximization</a:t>
            </a:r>
          </a:p>
          <a:p>
            <a:r>
              <a:rPr lang="en-HK" dirty="0" smtClean="0"/>
              <a:t>Defence (Outer Minimization)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Adversarial Training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Relaxation-based robust training</a:t>
            </a:r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6 January 2019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11</a:t>
            </a:fld>
            <a:endParaRPr lang="en-HK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27" y="1202726"/>
            <a:ext cx="7660146" cy="8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6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28650" y="1202726"/>
            <a:ext cx="7886700" cy="5153627"/>
          </a:xfrm>
        </p:spPr>
        <p:txBody>
          <a:bodyPr>
            <a:normAutofit/>
          </a:bodyPr>
          <a:lstStyle/>
          <a:p>
            <a:r>
              <a:rPr lang="en-HK" dirty="0" smtClean="0"/>
              <a:t>Change</a:t>
            </a:r>
          </a:p>
          <a:p>
            <a:endParaRPr lang="en-HK" dirty="0"/>
          </a:p>
          <a:p>
            <a:endParaRPr lang="en-HK" dirty="0" smtClean="0"/>
          </a:p>
          <a:p>
            <a:r>
              <a:rPr lang="en-HK" dirty="0" smtClean="0"/>
              <a:t>Integer Programming            Linear Programming </a:t>
            </a:r>
            <a:r>
              <a:rPr lang="en-HK" dirty="0" smtClean="0"/>
              <a:t> </a:t>
            </a:r>
          </a:p>
          <a:p>
            <a:pPr marL="0" indent="0">
              <a:buNone/>
            </a:pPr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pPr marL="0" indent="0">
              <a:buNone/>
            </a:pPr>
            <a:endParaRPr lang="en-HK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Upper Bounding the Inner Maximization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12</a:t>
            </a:fld>
            <a:endParaRPr lang="en-H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77" y="1891284"/>
            <a:ext cx="1914525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964" y="1891284"/>
            <a:ext cx="1485900" cy="56197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978212" y="2048827"/>
            <a:ext cx="795528" cy="28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09587" y="3547824"/>
            <a:ext cx="8124825" cy="2457450"/>
            <a:chOff x="609600" y="1202726"/>
            <a:chExt cx="8124825" cy="245745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1202726"/>
              <a:ext cx="3962400" cy="24574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1221776"/>
              <a:ext cx="4162425" cy="2438400"/>
            </a:xfrm>
            <a:prstGeom prst="rect">
              <a:avLst/>
            </a:prstGeom>
          </p:spPr>
        </p:pic>
      </p:grpSp>
      <p:sp>
        <p:nvSpPr>
          <p:cNvPr id="15" name="Right Arrow 14"/>
          <p:cNvSpPr/>
          <p:nvPr/>
        </p:nvSpPr>
        <p:spPr>
          <a:xfrm>
            <a:off x="4174236" y="2836330"/>
            <a:ext cx="795528" cy="28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8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28650" y="1202726"/>
            <a:ext cx="7886700" cy="5153627"/>
          </a:xfrm>
        </p:spPr>
        <p:txBody>
          <a:bodyPr>
            <a:normAutofit/>
          </a:bodyPr>
          <a:lstStyle/>
          <a:p>
            <a:endParaRPr lang="en-HK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Upper Bounding the Inner </a:t>
            </a:r>
            <a:r>
              <a:rPr lang="en-US" dirty="0" smtClean="0"/>
              <a:t>Maximization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13</a:t>
            </a:fld>
            <a:endParaRPr lang="en-HK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" y="2631777"/>
            <a:ext cx="70770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28650" y="1202726"/>
            <a:ext cx="7886700" cy="5153627"/>
          </a:xfrm>
        </p:spPr>
        <p:txBody>
          <a:bodyPr>
            <a:normAutofit/>
          </a:bodyPr>
          <a:lstStyle/>
          <a:p>
            <a:r>
              <a:rPr lang="en-HK" dirty="0" smtClean="0"/>
              <a:t>Directly minimize over the last layer</a:t>
            </a:r>
          </a:p>
          <a:p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r>
              <a:rPr lang="en-HK" dirty="0" smtClean="0"/>
              <a:t>Analytical solution</a:t>
            </a:r>
          </a:p>
          <a:p>
            <a:endParaRPr lang="en-HK" dirty="0"/>
          </a:p>
          <a:p>
            <a:endParaRPr lang="en-HK" dirty="0" smtClean="0"/>
          </a:p>
          <a:p>
            <a:r>
              <a:rPr lang="en-HK" dirty="0" smtClean="0"/>
              <a:t>Fast to make verification</a:t>
            </a:r>
          </a:p>
          <a:p>
            <a:r>
              <a:rPr lang="en-HK" dirty="0" smtClean="0"/>
              <a:t>Not necessarily correspond to a real data example</a:t>
            </a:r>
            <a:endParaRPr lang="en-HK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Worst Case Attack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14</a:t>
            </a:fld>
            <a:endParaRPr lang="en-H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084" y="1900237"/>
            <a:ext cx="3000375" cy="1228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3840938"/>
            <a:ext cx="43529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Attack (Inner Maximization)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Projected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Exactly Solving the Inner Maximization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Upper Bounding the Inner Maximization</a:t>
            </a:r>
          </a:p>
          <a:p>
            <a:r>
              <a:rPr lang="en-HK" b="1" dirty="0" smtClean="0">
                <a:solidFill>
                  <a:srgbClr val="FF0000"/>
                </a:solidFill>
              </a:rPr>
              <a:t>Defence (Outer Minimization)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b="1" dirty="0" smtClean="0">
                <a:solidFill>
                  <a:srgbClr val="FF0000"/>
                </a:solidFill>
              </a:rPr>
              <a:t>Adversarial Training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Relaxation-based robust training</a:t>
            </a:r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6 January 2019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15</a:t>
            </a:fld>
            <a:endParaRPr lang="en-HK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27" y="1202726"/>
            <a:ext cx="7660146" cy="8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Formulation</a:t>
            </a:r>
            <a:endParaRPr lang="en-HK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r>
              <a:rPr lang="en-HK" dirty="0"/>
              <a:t/>
            </a:r>
            <a:br>
              <a:rPr lang="en-HK" dirty="0"/>
            </a:br>
            <a:endParaRPr lang="en-HK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Adversarial Training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16</a:t>
            </a:fld>
            <a:endParaRPr lang="en-HK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47" y="1870238"/>
            <a:ext cx="7660146" cy="8915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32" y="2826872"/>
            <a:ext cx="70389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2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HK" dirty="0" smtClean="0"/>
              <a:t>Loss Curvature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Adversarial Training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17</a:t>
            </a:fld>
            <a:endParaRPr lang="en-H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84" y="2139697"/>
            <a:ext cx="3302612" cy="324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13831"/>
            <a:ext cx="3580098" cy="34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6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Attack (Inner Maximization)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Projected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Exactly Solving the Inner Maximization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Upper Bounding the Inner Maximization</a:t>
            </a:r>
          </a:p>
          <a:p>
            <a:r>
              <a:rPr lang="en-HK" dirty="0" smtClean="0"/>
              <a:t>Defence (Outer Minimization)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Adversarial Training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b="1" dirty="0" smtClean="0">
                <a:solidFill>
                  <a:srgbClr val="FF0000"/>
                </a:solidFill>
              </a:rPr>
              <a:t>Relaxation-based robust training</a:t>
            </a:r>
            <a:endParaRPr lang="en-HK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6 January 2019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18</a:t>
            </a:fld>
            <a:endParaRPr lang="en-HK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27" y="1202726"/>
            <a:ext cx="7660146" cy="8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6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HK" dirty="0" smtClean="0"/>
                  <a:t>Training over worst case logit</a:t>
                </a:r>
              </a:p>
              <a:p>
                <a:pPr marL="0" indent="0">
                  <a:buNone/>
                </a:pPr>
                <a:endParaRPr lang="en-H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H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HK" dirty="0" smtClean="0"/>
              </a:p>
              <a:p>
                <a:r>
                  <a:rPr lang="en-HK" dirty="0" smtClean="0"/>
                  <a:t>Minimize the Cross Entropy of </a:t>
                </a:r>
                <a14:m>
                  <m:oMath xmlns:m="http://schemas.openxmlformats.org/officeDocument/2006/math">
                    <m:r>
                      <a:rPr lang="en-HK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HK" dirty="0" smtClean="0"/>
                  <a:t> with the one-hot ground truth label</a:t>
                </a:r>
              </a:p>
              <a:p>
                <a:endParaRPr lang="en-HK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𝐶𝑟𝑜𝑠𝑠𝐸𝑛𝑡𝑟𝑜𝑝𝑦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14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Relaxation Based Robust Training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4349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Attack (Inner Maximization)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Projected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Exactly Solving the Inner Maximization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Upper Bounding the Inner Maximization</a:t>
            </a:r>
          </a:p>
          <a:p>
            <a:r>
              <a:rPr lang="en-HK" dirty="0" smtClean="0"/>
              <a:t>Defence (Outer Minimization)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Adversarial Training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Relaxation-based robust training</a:t>
            </a:r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6 January 2019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2</a:t>
            </a:fld>
            <a:endParaRPr lang="en-HK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27" y="1202726"/>
            <a:ext cx="7660146" cy="8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33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HK" dirty="0" smtClean="0"/>
              <a:t>Recent trends</a:t>
            </a:r>
          </a:p>
          <a:p>
            <a:pPr lvl="1"/>
            <a:r>
              <a:rPr lang="en-HK" sz="2000" dirty="0" smtClean="0"/>
              <a:t>[NIPS 18] </a:t>
            </a:r>
            <a:r>
              <a:rPr lang="en-US" sz="2000" dirty="0"/>
              <a:t>Fast and Effective Robustness </a:t>
            </a:r>
            <a:r>
              <a:rPr lang="en-US" sz="2000" dirty="0" smtClean="0"/>
              <a:t>Certification</a:t>
            </a:r>
          </a:p>
          <a:p>
            <a:pPr lvl="1"/>
            <a:r>
              <a:rPr lang="en-HK" sz="2000" dirty="0" smtClean="0"/>
              <a:t>[NIPS 18] </a:t>
            </a:r>
            <a:r>
              <a:rPr lang="en-US" sz="2000" dirty="0"/>
              <a:t>Semidefinite </a:t>
            </a:r>
            <a:r>
              <a:rPr lang="en-US" sz="2000" dirty="0" smtClean="0"/>
              <a:t>relaxations for </a:t>
            </a:r>
            <a:r>
              <a:rPr lang="en-US" sz="2000" dirty="0"/>
              <a:t>certifying robustness to adversarial examples</a:t>
            </a:r>
            <a:endParaRPr lang="en-HK" sz="2000" dirty="0" smtClean="0"/>
          </a:p>
          <a:p>
            <a:pPr lvl="1"/>
            <a:r>
              <a:rPr lang="en-HK" sz="2000" dirty="0" smtClean="0"/>
              <a:t>[ICML 18] </a:t>
            </a:r>
            <a:r>
              <a:rPr lang="en-US" sz="2000" dirty="0"/>
              <a:t>Provable Defenses against Adversarial </a:t>
            </a:r>
            <a:r>
              <a:rPr lang="en-US" sz="2000" dirty="0" smtClean="0"/>
              <a:t>Examples via </a:t>
            </a:r>
            <a:r>
              <a:rPr lang="en-US" sz="2000" dirty="0"/>
              <a:t>the Convex Outer Adversarial </a:t>
            </a:r>
            <a:r>
              <a:rPr lang="en-US" sz="2000" dirty="0" smtClean="0"/>
              <a:t>Polytope</a:t>
            </a:r>
          </a:p>
          <a:p>
            <a:pPr lvl="1"/>
            <a:r>
              <a:rPr lang="en-US" sz="2000" dirty="0" smtClean="0"/>
              <a:t>[NIPS 18 workshop] On </a:t>
            </a:r>
            <a:r>
              <a:rPr lang="en-US" sz="2000" dirty="0"/>
              <a:t>the Effectiveness of Interval Bound </a:t>
            </a:r>
            <a:r>
              <a:rPr lang="en-US" sz="2000" dirty="0" smtClean="0"/>
              <a:t>Propagation for </a:t>
            </a:r>
            <a:r>
              <a:rPr lang="en-US" sz="2000" dirty="0"/>
              <a:t>Training </a:t>
            </a:r>
            <a:r>
              <a:rPr lang="en-US" sz="2000" dirty="0" smtClean="0"/>
              <a:t>Verifiably </a:t>
            </a:r>
            <a:r>
              <a:rPr lang="en-US" sz="2000" dirty="0"/>
              <a:t>Robust </a:t>
            </a:r>
            <a:r>
              <a:rPr lang="en-US" sz="2000" dirty="0" smtClean="0"/>
              <a:t>Models</a:t>
            </a:r>
          </a:p>
          <a:p>
            <a:r>
              <a:rPr lang="en-HK" dirty="0" smtClean="0"/>
              <a:t>Comparison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Relaxation Based Robust Training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20</a:t>
            </a:fld>
            <a:endParaRPr lang="en-HK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10927"/>
              </p:ext>
            </p:extLst>
          </p:nvPr>
        </p:nvGraphicFramePr>
        <p:xfrm>
          <a:off x="1524000" y="4557247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3475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618831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6126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85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Adv.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More accurate; 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Too</a:t>
                      </a:r>
                      <a:r>
                        <a:rPr lang="en-HK" baseline="0" dirty="0" smtClean="0"/>
                        <a:t> slow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09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Relaxation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Quick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Approximation;</a:t>
                      </a:r>
                    </a:p>
                    <a:p>
                      <a:pPr algn="ctr"/>
                      <a:r>
                        <a:rPr lang="en-HK" dirty="0" smtClean="0"/>
                        <a:t>Not General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1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23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Bound Propagation + Quantization</a:t>
            </a:r>
          </a:p>
          <a:p>
            <a:pPr lvl="1"/>
            <a:r>
              <a:rPr lang="en-US" dirty="0" smtClean="0"/>
              <a:t>[ICLR’19] Defensive Quantization</a:t>
            </a:r>
          </a:p>
          <a:p>
            <a:pPr lvl="1"/>
            <a:r>
              <a:rPr lang="en-US" dirty="0" smtClean="0"/>
              <a:t>Ternary Residual Quantization</a:t>
            </a:r>
          </a:p>
          <a:p>
            <a:endParaRPr lang="en-US" dirty="0" smtClean="0"/>
          </a:p>
          <a:p>
            <a:r>
              <a:rPr lang="en-US" dirty="0" smtClean="0"/>
              <a:t>Bound Propagation + Normalization</a:t>
            </a:r>
          </a:p>
          <a:p>
            <a:pPr lvl="1"/>
            <a:r>
              <a:rPr lang="en-US" dirty="0" err="1" smtClean="0"/>
              <a:t>Layerwise</a:t>
            </a:r>
            <a:r>
              <a:rPr lang="en-US" dirty="0" smtClean="0"/>
              <a:t> Normalization</a:t>
            </a:r>
          </a:p>
          <a:p>
            <a:pPr lvl="1"/>
            <a:r>
              <a:rPr lang="en-US" dirty="0" smtClean="0"/>
              <a:t>[NIPS’18] Can We </a:t>
            </a:r>
            <a:r>
              <a:rPr lang="en-US" dirty="0"/>
              <a:t>Gain More from </a:t>
            </a:r>
            <a:r>
              <a:rPr lang="en-US" dirty="0" smtClean="0"/>
              <a:t>Orthogonality Regularizations </a:t>
            </a:r>
            <a:r>
              <a:rPr lang="en-US" dirty="0"/>
              <a:t>in Training Deep CNNs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Bound Propagation + Pruning?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21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010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 smtClean="0"/>
              <a:t>Done</a:t>
            </a:r>
          </a:p>
          <a:p>
            <a:r>
              <a:rPr lang="zh-CN" altLang="en-US" dirty="0" smtClean="0"/>
              <a:t>只是搬运工</a:t>
            </a:r>
            <a:endParaRPr lang="en-HK" dirty="0" smtClean="0"/>
          </a:p>
          <a:p>
            <a:r>
              <a:rPr lang="en-HK" dirty="0" smtClean="0"/>
              <a:t>Code and full demo 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https</a:t>
            </a:r>
            <a:r>
              <a:rPr lang="en-US" dirty="0"/>
              <a:t>://adversarial-ml-tutorial.org/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22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6698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1" dirty="0" smtClean="0">
                <a:solidFill>
                  <a:srgbClr val="FF0000"/>
                </a:solidFill>
              </a:rPr>
              <a:t>Attack (Inner Maximization)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b="1" dirty="0" smtClean="0">
                <a:solidFill>
                  <a:srgbClr val="FF0000"/>
                </a:solidFill>
              </a:rPr>
              <a:t>Projected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Exactly Solving the Inner Maximization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Upper Bounding the Inner Maximization</a:t>
            </a:r>
          </a:p>
          <a:p>
            <a:r>
              <a:rPr lang="en-HK" dirty="0" smtClean="0"/>
              <a:t>Defence (Outer Minimization)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Adversarial Training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Relaxation-based robust training</a:t>
            </a:r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6 January 2019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3</a:t>
            </a:fld>
            <a:endParaRPr lang="en-HK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27" y="1202726"/>
            <a:ext cx="7660146" cy="8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6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HK" dirty="0"/>
              <a:t>Iterative PGD attack:</a:t>
            </a:r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r>
              <a:rPr lang="en-HK" dirty="0"/>
              <a:t/>
            </a:r>
            <a:br>
              <a:rPr lang="en-HK" dirty="0"/>
            </a:br>
            <a:endParaRPr lang="en-HK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Projected Gradient Descent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4</a:t>
            </a:fld>
            <a:endParaRPr lang="en-HK"/>
          </a:p>
        </p:txBody>
      </p:sp>
      <p:grpSp>
        <p:nvGrpSpPr>
          <p:cNvPr id="23" name="Group 22"/>
          <p:cNvGrpSpPr/>
          <p:nvPr/>
        </p:nvGrpSpPr>
        <p:grpSpPr>
          <a:xfrm>
            <a:off x="5552642" y="1737779"/>
            <a:ext cx="2425386" cy="1517068"/>
            <a:chOff x="3740821" y="1742350"/>
            <a:chExt cx="2425386" cy="1517068"/>
          </a:xfrm>
        </p:grpSpPr>
        <p:sp>
          <p:nvSpPr>
            <p:cNvPr id="8" name="Oval 7"/>
            <p:cNvSpPr/>
            <p:nvPr/>
          </p:nvSpPr>
          <p:spPr>
            <a:xfrm>
              <a:off x="3740821" y="1742350"/>
              <a:ext cx="1517068" cy="15170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4458207" y="2459736"/>
              <a:ext cx="82296" cy="8229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502263" y="2270909"/>
              <a:ext cx="17292" cy="219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519555" y="2117762"/>
              <a:ext cx="227586" cy="153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747141" y="2117762"/>
              <a:ext cx="455172" cy="71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740821" y="2407894"/>
              <a:ext cx="787630" cy="9132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45078" y="2401715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11948" y="248389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080589" y="1762564"/>
                  <a:ext cx="1085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589" y="1762564"/>
                  <a:ext cx="108561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4781" b="16502"/>
          <a:stretch/>
        </p:blipFill>
        <p:spPr>
          <a:xfrm>
            <a:off x="651285" y="2301171"/>
            <a:ext cx="4213008" cy="5007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08" y="3549450"/>
            <a:ext cx="7495238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8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HK" dirty="0"/>
              <a:t>Will the inner max problem converge?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r>
              <a:rPr lang="en-US" altLang="zh-CN" dirty="0"/>
              <a:t>Will the min problem converge and generalize?</a:t>
            </a:r>
            <a:endParaRPr lang="en-HK" dirty="0"/>
          </a:p>
          <a:p>
            <a:pPr marL="0" indent="0">
              <a:buNone/>
            </a:pPr>
            <a:r>
              <a:rPr lang="en-HK" dirty="0"/>
              <a:t/>
            </a:r>
            <a:br>
              <a:rPr lang="en-HK" dirty="0"/>
            </a:br>
            <a:endParaRPr lang="en-HK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of the Art Adversarial Training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5</a:t>
            </a:fld>
            <a:endParaRPr lang="en-H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5" y="1622929"/>
            <a:ext cx="7220967" cy="20934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54" y="4308418"/>
            <a:ext cx="5642824" cy="22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2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1" dirty="0" smtClean="0">
                <a:solidFill>
                  <a:srgbClr val="FF0000"/>
                </a:solidFill>
              </a:rPr>
              <a:t>Attack (Inner Maximization)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Projected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b="1" dirty="0" smtClean="0">
                <a:solidFill>
                  <a:srgbClr val="FF0000"/>
                </a:solidFill>
              </a:rPr>
              <a:t>Exactly Solving the Inner Maximization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Upper Bounding the Inner Maximization</a:t>
            </a:r>
          </a:p>
          <a:p>
            <a:r>
              <a:rPr lang="en-HK" dirty="0" smtClean="0"/>
              <a:t>Defence (Outer Minimization)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Adversarial Training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HK" dirty="0" smtClean="0"/>
              <a:t>Relaxation-based robust training</a:t>
            </a:r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6 January 2019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6</a:t>
            </a:fld>
            <a:endParaRPr lang="en-HK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27" y="1202726"/>
            <a:ext cx="7660146" cy="8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28650" y="1202726"/>
            <a:ext cx="7886700" cy="5153627"/>
          </a:xfrm>
        </p:spPr>
        <p:txBody>
          <a:bodyPr>
            <a:normAutofit/>
          </a:bodyPr>
          <a:lstStyle/>
          <a:p>
            <a:r>
              <a:rPr lang="en-HK" dirty="0" smtClean="0"/>
              <a:t>Neural Networks:</a:t>
            </a:r>
          </a:p>
          <a:p>
            <a:endParaRPr lang="en-HK" dirty="0"/>
          </a:p>
          <a:p>
            <a:endParaRPr lang="en-HK" dirty="0"/>
          </a:p>
          <a:p>
            <a:r>
              <a:rPr lang="en-HK" dirty="0" smtClean="0"/>
              <a:t>Goal</a:t>
            </a:r>
            <a:r>
              <a:rPr lang="en-HK" dirty="0" smtClean="0"/>
              <a:t>:</a:t>
            </a:r>
            <a:endParaRPr lang="en-HK" dirty="0"/>
          </a:p>
          <a:p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endParaRPr lang="en-HK" dirty="0"/>
          </a:p>
          <a:p>
            <a:r>
              <a:rPr lang="en-HK" dirty="0" smtClean="0"/>
              <a:t>Constrained to </a:t>
            </a:r>
            <a:r>
              <a:rPr lang="en-HK" dirty="0" err="1" smtClean="0"/>
              <a:t>ReLU</a:t>
            </a:r>
            <a:r>
              <a:rPr lang="en-HK" dirty="0" smtClean="0"/>
              <a:t> activations</a:t>
            </a:r>
            <a:endParaRPr lang="en-HK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Exactly Solving the Inner Maximization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7</a:t>
            </a:fld>
            <a:endParaRPr lang="en-H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85" y="3468643"/>
            <a:ext cx="5505450" cy="1495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96" y="1687694"/>
            <a:ext cx="3533775" cy="952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86824" y="4262075"/>
            <a:ext cx="4864608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28650" y="1202726"/>
                <a:ext cx="7886700" cy="5153627"/>
              </a:xfrm>
            </p:spPr>
            <p:txBody>
              <a:bodyPr>
                <a:normAutofit/>
              </a:bodyPr>
              <a:lstStyle/>
              <a:p>
                <a:r>
                  <a:rPr lang="en-HK" dirty="0" smtClean="0"/>
                  <a:t>About the constraint</a:t>
                </a:r>
              </a:p>
              <a:p>
                <a:pPr marL="0" indent="0">
                  <a:buNone/>
                </a:pPr>
                <a:endParaRPr lang="en-HK" dirty="0" smtClean="0"/>
              </a:p>
              <a:p>
                <a:r>
                  <a:rPr lang="en-HK" dirty="0" smtClean="0"/>
                  <a:t>Turn to</a:t>
                </a:r>
              </a:p>
              <a:p>
                <a:endParaRPr lang="en-HK" dirty="0"/>
              </a:p>
              <a:p>
                <a:endParaRPr lang="en-HK" dirty="0" smtClean="0"/>
              </a:p>
              <a:p>
                <a:endParaRPr lang="en-HK" dirty="0"/>
              </a:p>
              <a:p>
                <a:endParaRPr lang="en-HK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dirty="0" smtClean="0"/>
                  <a:t> are the upper and lower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 smtClean="0"/>
              </a:p>
              <a:p>
                <a:pPr marL="0" indent="0">
                  <a:buNone/>
                </a:pPr>
                <a:endParaRPr lang="en-HK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28650" y="1202726"/>
                <a:ext cx="7886700" cy="5153627"/>
              </a:xfrm>
              <a:blipFill>
                <a:blip r:embed="rId2"/>
                <a:stretch>
                  <a:fillRect l="-1314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Exactly Solving the Inner Maximization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8</a:t>
            </a:fld>
            <a:endParaRPr lang="en-H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824" y="1793367"/>
            <a:ext cx="2600325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75" y="2784058"/>
            <a:ext cx="2914650" cy="1800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2" y="5433774"/>
            <a:ext cx="74580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0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28650" y="1202726"/>
            <a:ext cx="7886700" cy="5153627"/>
          </a:xfrm>
        </p:spPr>
        <p:txBody>
          <a:bodyPr>
            <a:normAutofit/>
          </a:bodyPr>
          <a:lstStyle/>
          <a:p>
            <a:r>
              <a:rPr lang="en-HK" dirty="0" smtClean="0"/>
              <a:t>Final Integer Programming Problem:</a:t>
            </a:r>
          </a:p>
          <a:p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r>
              <a:rPr lang="en-HK" dirty="0" smtClean="0"/>
              <a:t>Available packages on the shelf: </a:t>
            </a:r>
            <a:r>
              <a:rPr lang="en-HK" dirty="0" err="1" smtClean="0"/>
              <a:t>cvxpy</a:t>
            </a:r>
            <a:endParaRPr lang="en-HK" dirty="0" smtClean="0"/>
          </a:p>
          <a:p>
            <a:r>
              <a:rPr lang="en-HK" dirty="0" smtClean="0"/>
              <a:t>Applied to Convolutional nets as well</a:t>
            </a:r>
          </a:p>
          <a:p>
            <a:r>
              <a:rPr lang="en-HK" dirty="0" smtClean="0"/>
              <a:t>Accurate, but slow</a:t>
            </a:r>
            <a:endParaRPr lang="en-HK" dirty="0" smtClean="0"/>
          </a:p>
          <a:p>
            <a:pPr marL="0" indent="0">
              <a:buNone/>
            </a:pPr>
            <a:endParaRPr lang="en-HK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Exactly Solving the Inner Maximization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6 January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9</a:t>
            </a:fld>
            <a:endParaRPr lang="en-H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1" y="1822825"/>
            <a:ext cx="59721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7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3531</TotalTime>
  <Words>516</Words>
  <Application>Microsoft Office PowerPoint</Application>
  <PresentationFormat>On-screen Show (4:3)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等线</vt:lpstr>
      <vt:lpstr>Arial</vt:lpstr>
      <vt:lpstr>Calibri</vt:lpstr>
      <vt:lpstr>Cambria Math</vt:lpstr>
      <vt:lpstr>Gill Sans MT</vt:lpstr>
      <vt:lpstr>Wingdings</vt:lpstr>
      <vt:lpstr>Office Theme</vt:lpstr>
      <vt:lpstr>Weekly Paper Reading  Adversarial Robustness Tutorial</vt:lpstr>
      <vt:lpstr>Outline</vt:lpstr>
      <vt:lpstr>Outline</vt:lpstr>
      <vt:lpstr>Projected Gradient Descent</vt:lpstr>
      <vt:lpstr>State of the Art Adversarial Training Method</vt:lpstr>
      <vt:lpstr>Outline</vt:lpstr>
      <vt:lpstr>Exactly Solving the Inner Maximization</vt:lpstr>
      <vt:lpstr>Exactly Solving the Inner Maximization</vt:lpstr>
      <vt:lpstr>Exactly Solving the Inner Maximization</vt:lpstr>
      <vt:lpstr>Exactly Solving the Inner Maximization</vt:lpstr>
      <vt:lpstr>Outline</vt:lpstr>
      <vt:lpstr>Upper Bounding the Inner Maximization</vt:lpstr>
      <vt:lpstr>Upper Bounding the Inner Maximization</vt:lpstr>
      <vt:lpstr>Worst Case Attack</vt:lpstr>
      <vt:lpstr>Outline</vt:lpstr>
      <vt:lpstr>Adversarial Training</vt:lpstr>
      <vt:lpstr>Adversarial Training</vt:lpstr>
      <vt:lpstr>Outline</vt:lpstr>
      <vt:lpstr>Relaxation Based Robust Training</vt:lpstr>
      <vt:lpstr>Relaxation Based Robust Training</vt:lpstr>
      <vt:lpstr>Thoughts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BAI, Haoli</dc:creator>
  <cp:lastModifiedBy>BAI, Haoli</cp:lastModifiedBy>
  <cp:revision>164</cp:revision>
  <dcterms:created xsi:type="dcterms:W3CDTF">2018-10-08T01:12:15Z</dcterms:created>
  <dcterms:modified xsi:type="dcterms:W3CDTF">2019-01-06T07:50:21Z</dcterms:modified>
</cp:coreProperties>
</file>