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1" r:id="rId9"/>
    <p:sldId id="270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>
        <p:scale>
          <a:sx n="140" d="100"/>
          <a:sy n="140" d="100"/>
        </p:scale>
        <p:origin x="16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2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1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5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4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6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7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6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5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3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4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E7D2E-81B9-3248-9013-5FFAE0BC5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About Batch Norms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13231A-5834-6E45-AE2E-D561A1BDE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Rundong</a:t>
            </a:r>
            <a:r>
              <a:rPr kumimoji="1" lang="en-US" altLang="zh-CN" dirty="0"/>
              <a:t> Li</a:t>
            </a:r>
          </a:p>
          <a:p>
            <a:r>
              <a:rPr kumimoji="1" lang="en-US" altLang="zh-CN" dirty="0" err="1"/>
              <a:t>ShanghaiTech</a:t>
            </a:r>
            <a:r>
              <a:rPr kumimoji="1" lang="en-US" altLang="zh-CN" dirty="0"/>
              <a:t> U., </a:t>
            </a:r>
            <a:r>
              <a:rPr kumimoji="1" lang="en-US" altLang="zh-CN" dirty="0" err="1"/>
              <a:t>SenseTime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4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0CF23-475C-FB42-98FA-756F557B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When is quantization possible?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EE634A-A3D9-844A-A39A-04486B4B1A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9747" y="2786120"/>
            <a:ext cx="3289300" cy="12857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75B11F4F-A43D-754B-9836-C5A2DBBEEE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753737" y="2638043"/>
                <a:ext cx="3290516" cy="340029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zh-CN" dirty="0"/>
                  <a:t>If quantization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is independent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en-US" altLang="zh-CN" dirty="0"/>
                  <a:t> (N is the #elements in tensor):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≃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r>
                  <a:rPr kumimoji="1" lang="en-US" altLang="zh-CN" dirty="0"/>
                  <a:t> if W is Gaussian</a:t>
                </a:r>
              </a:p>
              <a:p>
                <a:r>
                  <a:rPr kumimoji="1" lang="en-US" altLang="zh-CN" dirty="0"/>
                  <a:t>Finally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kumimoji="1" lang="en-US" altLang="zh-CN" dirty="0"/>
                  <a:t> , quantization may be possible once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75B11F4F-A43D-754B-9836-C5A2DBBEE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53737" y="2638043"/>
                <a:ext cx="3290516" cy="3400291"/>
              </a:xfrm>
              <a:blipFill>
                <a:blip r:embed="rId3"/>
                <a:stretch>
                  <a:fillRect l="-385" t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7381AC8-72B7-8447-89CF-9D547567A1CF}"/>
                  </a:ext>
                </a:extLst>
              </p:cNvPr>
              <p:cNvSpPr txBox="1"/>
              <p:nvPr/>
            </p:nvSpPr>
            <p:spPr>
              <a:xfrm>
                <a:off x="1099747" y="4189035"/>
                <a:ext cx="347225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/>
                  <a:t>Assumptions: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/>
                  <a:t>quantization is possible when the cosine distance between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en-US" altLang="zh-CN" sz="16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𝑞𝑢𝑎𝑛𝑡</m:t>
                        </m:r>
                      </m:sup>
                    </m:sSup>
                  </m:oMath>
                </a14:m>
                <a:r>
                  <a:rPr kumimoji="1" lang="en-US" altLang="zh-CN" sz="1600" dirty="0"/>
                  <a:t> is </a:t>
                </a:r>
                <a:r>
                  <a:rPr lang="en" altLang="zh-CN" sz="1600" dirty="0"/>
                  <a:t>negligible;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" altLang="zh-CN" sz="1600" dirty="0"/>
                  <a:t>Quantization error is </a:t>
                </a:r>
                <a:r>
                  <a:rPr lang="en" altLang="zh-CN" sz="1600" i="1" dirty="0"/>
                  <a:t>negligible</a:t>
                </a:r>
                <a:r>
                  <a:rPr lang="en" altLang="zh-CN" sz="1600" dirty="0"/>
                  <a:t> and can be modeled as additive noise;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7381AC8-72B7-8447-89CF-9D547567A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47" y="4189035"/>
                <a:ext cx="3472253" cy="1569660"/>
              </a:xfrm>
              <a:prstGeom prst="rect">
                <a:avLst/>
              </a:prstGeom>
              <a:blipFill>
                <a:blip r:embed="rId4"/>
                <a:stretch>
                  <a:fillRect l="-730" t="-806" b="-4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84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52EFB-B777-4D41-95B4-AAD48714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Papers Today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4E283-DF13-814B-8D44-48B817F0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How Does Batch Normalization Help Optimization? </a:t>
            </a:r>
          </a:p>
          <a:p>
            <a:r>
              <a:rPr lang="en" altLang="zh-CN" dirty="0"/>
              <a:t>Scalable Methods for 8-bit Training of Neural Networks (the Range BN)</a:t>
            </a:r>
          </a:p>
          <a:p>
            <a:r>
              <a:rPr lang="en" altLang="zh-CN" dirty="0"/>
              <a:t>L1-Norm Batch Normalization for Efficient Training of Deep Neural Networks (the L1 BN)</a:t>
            </a:r>
          </a:p>
        </p:txBody>
      </p:sp>
    </p:spTree>
    <p:extLst>
      <p:ext uri="{BB962C8B-B14F-4D97-AF65-F5344CB8AC3E}">
        <p14:creationId xmlns:p14="http://schemas.microsoft.com/office/powerpoint/2010/main" val="285130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25F5-3A61-1247-8331-37FEF6F2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Internal Covariance Shift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1670F-DBAC-6140-82E0-1888F7C863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dirty="0"/>
              <a:t>ICS: change in the </a:t>
            </a:r>
            <a:r>
              <a:rPr lang="en" altLang="zh-CN" i="1" dirty="0"/>
              <a:t>input distributions</a:t>
            </a:r>
            <a:r>
              <a:rPr lang="en" altLang="zh-CN" dirty="0"/>
              <a:t> of internal nodes during training;</a:t>
            </a:r>
          </a:p>
          <a:p>
            <a:r>
              <a:rPr kumimoji="1" lang="en" altLang="zh-CN" dirty="0"/>
              <a:t>But network with BN works fine even after injecting noises to normed activations</a:t>
            </a:r>
            <a:r>
              <a:rPr kumimoji="1" lang="en" altLang="zh-CN" dirty="0">
                <a:sym typeface="Wingdings" pitchFamily="2" charset="2"/>
              </a:rPr>
              <a:t> (the “</a:t>
            </a:r>
            <a:r>
              <a:rPr kumimoji="1" lang="en" altLang="zh-CN" i="1" dirty="0">
                <a:sym typeface="Wingdings" pitchFamily="2" charset="2"/>
              </a:rPr>
              <a:t>noisy</a:t>
            </a:r>
            <a:r>
              <a:rPr kumimoji="1" lang="en" altLang="zh-CN" dirty="0">
                <a:sym typeface="Wingdings" pitchFamily="2" charset="2"/>
              </a:rPr>
              <a:t>” BN);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3E3712D-5F62-8C46-9D34-4F3E102B9B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2975" y="2902974"/>
            <a:ext cx="3290888" cy="2572876"/>
          </a:xfrm>
        </p:spPr>
      </p:pic>
    </p:spTree>
    <p:extLst>
      <p:ext uri="{BB962C8B-B14F-4D97-AF65-F5344CB8AC3E}">
        <p14:creationId xmlns:p14="http://schemas.microsoft.com/office/powerpoint/2010/main" val="324397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6F989-AF61-AF4D-BBE2-9F9823EC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ICS </a:t>
            </a:r>
            <a:r>
              <a:rPr kumimoji="1" lang="en-US" altLang="zh-CN" dirty="0" err="1"/>
              <a:t>w.r.t</a:t>
            </a:r>
            <a:r>
              <a:rPr kumimoji="1" lang="en-US" altLang="zh-CN" dirty="0"/>
              <a:t>. Optimization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073167-C70A-B342-A56A-783B0D23F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SGD is based on 1</a:t>
                </a:r>
                <a:r>
                  <a:rPr kumimoji="1" lang="en-US" altLang="zh-CN" baseline="30000" dirty="0"/>
                  <a:t>st</a:t>
                </a:r>
                <a:r>
                  <a:rPr kumimoji="1" lang="en-US" altLang="zh-CN" dirty="0"/>
                  <a:t> order gradient: measure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‖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Seems BN still has nothing to do with it…</a:t>
                </a:r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073167-C70A-B342-A56A-783B0D23F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6" t="-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45281A3-C5F7-DC45-B014-B84438A1DE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9521" y="3061009"/>
            <a:ext cx="5124958" cy="7359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E57471-258A-C242-9EAF-FF71C59B7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858" y="4288911"/>
            <a:ext cx="5560285" cy="24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67F49-0946-4844-BB43-51FDA00B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BN smooths Opt. Landscape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113A94-D4D6-8A4D-98D2-0DFE4C400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284" y="2671329"/>
            <a:ext cx="6983433" cy="2796783"/>
          </a:xfrm>
        </p:spPr>
      </p:pic>
    </p:spTree>
    <p:extLst>
      <p:ext uri="{BB962C8B-B14F-4D97-AF65-F5344CB8AC3E}">
        <p14:creationId xmlns:p14="http://schemas.microsoft.com/office/powerpoint/2010/main" val="2437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67F49-0946-4844-BB43-51FDA00B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BN smooths Opt. Landscape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BC0F80-573C-3A43-9144-93A22F9DC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Gradient </a:t>
            </a:r>
            <a:r>
              <a:rPr lang="en-US" altLang="zh-CN" dirty="0" err="1"/>
              <a:t>w.r.t</a:t>
            </a:r>
            <a:r>
              <a:rPr lang="en-US" altLang="zh-CN" dirty="0"/>
              <a:t>. activations: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Gradient </a:t>
            </a:r>
            <a:r>
              <a:rPr lang="en-US" altLang="zh-CN" dirty="0" err="1"/>
              <a:t>w.r.t</a:t>
            </a:r>
            <a:r>
              <a:rPr lang="en-US" altLang="zh-CN" dirty="0"/>
              <a:t>. weights:</a:t>
            </a:r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E073CF-46EC-3B4E-968F-95031576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10" y="3013238"/>
            <a:ext cx="6351781" cy="11029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88A2B4-338A-8B4E-96BB-1C395A444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436" y="4666139"/>
            <a:ext cx="6739128" cy="98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1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12DBB-44B0-A44C-BA08-36B89C5D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than standard BN</a:t>
            </a:r>
            <a:endParaRPr kumimoji="1" lang="zh-CN" altLang="en-US" dirty="0"/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7EADBC88-A88B-714D-8FE1-84FF964B7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127" y="2447691"/>
            <a:ext cx="6983747" cy="1989309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BDF5A0-3010-644C-8D44-AD9E0E8E4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26" y="4437000"/>
            <a:ext cx="6983746" cy="19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2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23BE5-0B07-7E44-ADE1-3CD1D58C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L1 BN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63AC6E-E282-6444-8F8E-E0A790289F0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Motivation:</a:t>
                </a:r>
              </a:p>
              <a:p>
                <a:pPr lvl="1"/>
                <a:r>
                  <a:rPr kumimoji="1" lang="en-US" altLang="zh-CN" dirty="0"/>
                  <a:t>Square / sqrt operations in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en-US" altLang="zh-CN" dirty="0"/>
                  <a:t> are computational coasty;</a:t>
                </a:r>
              </a:p>
              <a:p>
                <a:pPr lvl="1"/>
                <a:r>
                  <a:rPr kumimoji="1" lang="en-US" altLang="zh-CN" dirty="0"/>
                  <a:t>These strong nonlinearity makes bit-quantization difficult;</a:t>
                </a:r>
              </a:p>
              <a:p>
                <a:r>
                  <a:rPr kumimoji="1" lang="en-US" altLang="zh-CN" dirty="0"/>
                  <a:t>Solution:</a:t>
                </a:r>
              </a:p>
              <a:p>
                <a:pPr lvl="1"/>
                <a:r>
                  <a:rPr kumimoji="1" lang="en-US" altLang="zh-CN" dirty="0"/>
                  <a:t>Replace L2 norm in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en-US" altLang="zh-CN" dirty="0"/>
                  <a:t> to L1;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63AC6E-E282-6444-8F8E-E0A790289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54" t="-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72AECEE-A5E8-E145-A170-C5219989272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Since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en-US" altLang="zh-CN" dirty="0"/>
                  <a:t> under half-normal distribution, the relative error is bounded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Since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kumimoji="1" lang="en-US" altLang="zh-CN" dirty="0"/>
                  <a:t> can be learned by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en-US" altLang="zh-CN" dirty="0"/>
                  <a:t>;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72AECEE-A5E8-E145-A170-C52199892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49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C3AEE-2172-3149-A43E-F17AEBB7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Range BN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8CD195-2E97-4A4D-889E-46BCA48338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Vanilla BN: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rad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Motivation: if tuning model on low-precision device,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en-US" altLang="zh-CN" dirty="0"/>
                  <a:t> may be rounded to 0 =&gt; div-by-zero, </a:t>
                </a:r>
                <a:r>
                  <a:rPr kumimoji="1" lang="en-US" altLang="zh-CN" dirty="0" err="1"/>
                  <a:t>NaN</a:t>
                </a:r>
                <a:r>
                  <a:rPr kumimoji="1" lang="en-US" altLang="zh-CN" dirty="0"/>
                  <a:t> nightmare!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8CD195-2E97-4A4D-889E-46BCA4833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54" t="-816" r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B6C366-BAB3-5248-8803-90700A39C05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Assume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 then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en-US" altLang="zh-CN" dirty="0"/>
                  <a:t> is strongly related to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dirty="0"/>
                  <a:t>’s range (remember the three-sigma principle?)</a:t>
                </a:r>
              </a:p>
              <a:p>
                <a:r>
                  <a:rPr kumimoji="1" lang="en-US" altLang="zh-CN" dirty="0"/>
                  <a:t>Range BN,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dirty="0"/>
                  <a:t> the batch size: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p>
                      </m:s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b="0" i="0" dirty="0" smtClean="0">
                              <a:latin typeface="Cambria Math" panose="02040503050406030204" pitchFamily="18" charset="0"/>
                            </a:rPr>
                            <m:t>range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2⋅</m:t>
                              </m:r>
                              <m:func>
                                <m:funcPr>
                                  <m:ctrlP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rad>
                        </m:den>
                      </m:f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0.325⋅</m:t>
                          </m:r>
                          <m:sSup>
                            <m:s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sup>
                          </m:sSup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,2⋅</m:t>
                          </m:r>
                          <m:sSup>
                            <m:s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B6C366-BAB3-5248-8803-90700A39C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769" t="-816" r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693189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132</TotalTime>
  <Words>377</Words>
  <Application>Microsoft Macintosh PowerPoint</Application>
  <PresentationFormat>全屏显示(4:3)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Gill Sans MT</vt:lpstr>
      <vt:lpstr>包裹</vt:lpstr>
      <vt:lpstr>About Batch Norms</vt:lpstr>
      <vt:lpstr>Papers Today</vt:lpstr>
      <vt:lpstr>Internal Covariance Shift</vt:lpstr>
      <vt:lpstr>ICS w.r.t. Optimization</vt:lpstr>
      <vt:lpstr>BN smooths Opt. Landscape</vt:lpstr>
      <vt:lpstr>BN smooths Opt. Landscape</vt:lpstr>
      <vt:lpstr>More than standard BN</vt:lpstr>
      <vt:lpstr>L1 BN</vt:lpstr>
      <vt:lpstr>Range BN</vt:lpstr>
      <vt:lpstr>When is quantization possible?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Batch Norms</dc:title>
  <dc:creator>李润东</dc:creator>
  <cp:lastModifiedBy>李润东</cp:lastModifiedBy>
  <cp:revision>9</cp:revision>
  <dcterms:created xsi:type="dcterms:W3CDTF">2018-11-25T11:46:28Z</dcterms:created>
  <dcterms:modified xsi:type="dcterms:W3CDTF">2018-11-25T13:58:34Z</dcterms:modified>
</cp:coreProperties>
</file>