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1" r:id="rId4"/>
    <p:sldId id="263" r:id="rId5"/>
    <p:sldId id="265" r:id="rId6"/>
    <p:sldId id="266" r:id="rId7"/>
    <p:sldId id="262" r:id="rId8"/>
    <p:sldId id="267" r:id="rId9"/>
    <p:sldId id="268" r:id="rId10"/>
    <p:sldId id="269" r:id="rId11"/>
    <p:sldId id="270" r:id="rId12"/>
    <p:sldId id="271" r:id="rId13"/>
    <p:sldId id="274" r:id="rId14"/>
    <p:sldId id="272" r:id="rId15"/>
    <p:sldId id="275" r:id="rId16"/>
    <p:sldId id="278" r:id="rId17"/>
    <p:sldId id="280" r:id="rId18"/>
    <p:sldId id="276" r:id="rId19"/>
    <p:sldId id="282" r:id="rId20"/>
    <p:sldId id="277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6F8"/>
    <a:srgbClr val="CF5E58"/>
    <a:srgbClr val="0F477B"/>
    <a:srgbClr val="0000FF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67" autoAdjust="0"/>
    <p:restoredTop sz="87557" autoAdjust="0"/>
  </p:normalViewPr>
  <p:slideViewPr>
    <p:cSldViewPr snapToGrid="0">
      <p:cViewPr varScale="1">
        <p:scale>
          <a:sx n="105" d="100"/>
          <a:sy n="105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A299E-E44E-4A83-A944-80F17B8C0D8C}" type="datetimeFigureOut">
              <a:rPr lang="en-HK" smtClean="0"/>
              <a:t>7/12/2018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0FA1D-0E83-483F-B7D0-BA17AC7862F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6311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15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608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16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1665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1781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254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8555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F5D6-8445-476C-9156-6D6F53968937}" type="datetime3">
              <a:rPr lang="en-HK" smtClean="0"/>
              <a:t>7 December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6441" y="6356353"/>
            <a:ext cx="4751778" cy="365125"/>
          </a:xfrm>
        </p:spPr>
        <p:txBody>
          <a:bodyPr/>
          <a:lstStyle/>
          <a:p>
            <a:r>
              <a:rPr lang="en-HK"/>
              <a:t>Subtitle goes here</a:t>
            </a:r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pPr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3233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81E3-00CF-41B2-BEE4-149E8CAC36F4}" type="datetime3">
              <a:rPr lang="en-HK" smtClean="0"/>
              <a:t>7 December 2018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62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1AA3-84FC-4FA3-8452-0BCC21966D21}" type="datetime3">
              <a:rPr lang="en-HK" smtClean="0"/>
              <a:t>7 December 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034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501F-EE37-421B-9B78-5DE57C7D3B1B}" type="datetime3">
              <a:rPr lang="en-HK" smtClean="0"/>
              <a:t>7 December 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0473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F253-AB40-434B-A189-013572469538}" type="datetime3">
              <a:rPr lang="en-HK" smtClean="0"/>
              <a:t>7 December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111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E1FD-5854-4BF5-84C8-47C06F863D0A}" type="datetime3">
              <a:rPr lang="en-HK" smtClean="0"/>
              <a:t>7 December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705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>
            <a:lvl1pPr marL="648000" indent="-432000"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Subtitle-1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7 December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3702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8B45-C217-4B26-A645-139A1E910E61}" type="datetime3">
              <a:rPr lang="en-HK" smtClean="0"/>
              <a:t>7 December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360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7 December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253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628650" y="988542"/>
            <a:ext cx="7886700" cy="5071600"/>
          </a:xfrm>
        </p:spPr>
        <p:txBody>
          <a:bodyPr>
            <a:normAutofit/>
          </a:bodyPr>
          <a:lstStyle>
            <a:lvl1pPr marL="216000" indent="-216000">
              <a:spcBef>
                <a:spcPts val="600"/>
              </a:spcBef>
              <a:buFont typeface="+mj-lt"/>
              <a:buAutoNum type="arabicPeriod"/>
              <a:defRPr sz="16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F5EB-FEFB-4C9C-80D5-EE35DB15E572}" type="datetime3">
              <a:rPr lang="en-HK" smtClean="0"/>
              <a:t>7 December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94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6F2-95E5-48B3-9774-39569FFC77B2}" type="datetime3">
              <a:rPr lang="en-HK" smtClean="0"/>
              <a:t>7 December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013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A785-0528-49ED-B6ED-D87429AA1E63}" type="datetime3">
              <a:rPr lang="en-HK" smtClean="0"/>
              <a:t>7 December 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39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2BA5-0D58-4B95-AA93-1148584B0E5D}" type="datetime3">
              <a:rPr lang="en-HK" smtClean="0"/>
              <a:t>7 December 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70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B39-BBF8-409C-B491-1BBD341A8592}" type="datetime3">
              <a:rPr lang="en-HK" smtClean="0"/>
              <a:t>7 December 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75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2" y="185735"/>
            <a:ext cx="842682" cy="6659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808" y="134471"/>
            <a:ext cx="7744385" cy="717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2726"/>
            <a:ext cx="7886700" cy="485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415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831E7A2-4F0B-4702-BBB3-AC9795E2346B}" type="datetime3">
              <a:rPr lang="en-HK" smtClean="0"/>
              <a:t>7 December 2018</a:t>
            </a:fld>
            <a:endParaRPr lang="en-H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8666" y="6356352"/>
            <a:ext cx="468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HK"/>
              <a:t>Subtitle goes here</a:t>
            </a:r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0706" y="6356353"/>
            <a:ext cx="1074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2BB9-5882-488D-8CE9-60F75AB1F797}" type="slidenum">
              <a:rPr lang="en-HK" smtClean="0"/>
              <a:pPr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563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4" r:id="rId3"/>
    <p:sldLayoutId id="2147483662" r:id="rId4"/>
    <p:sldLayoutId id="2147483675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67096"/>
            <a:ext cx="7772400" cy="1919103"/>
          </a:xfrm>
        </p:spPr>
        <p:txBody>
          <a:bodyPr>
            <a:normAutofit fontScale="90000"/>
          </a:bodyPr>
          <a:lstStyle/>
          <a:p>
            <a:r>
              <a:rPr lang="en-HK" sz="3200" u="sng" dirty="0">
                <a:solidFill>
                  <a:schemeClr val="bg2">
                    <a:lumMod val="50000"/>
                  </a:schemeClr>
                </a:solidFill>
              </a:rPr>
              <a:t>Weekly Paper </a:t>
            </a:r>
            <a:r>
              <a:rPr lang="en-HK" sz="3200" u="sng" dirty="0" smtClean="0">
                <a:solidFill>
                  <a:schemeClr val="bg2">
                    <a:lumMod val="50000"/>
                  </a:schemeClr>
                </a:solidFill>
              </a:rPr>
              <a:t>Reading</a:t>
            </a:r>
            <a:r>
              <a:rPr lang="en-HK" sz="3200" dirty="0" smtClean="0"/>
              <a:t/>
            </a:r>
            <a:br>
              <a:rPr lang="en-HK" sz="3200" dirty="0" smtClean="0"/>
            </a:br>
            <a:r>
              <a:rPr lang="en-HK" sz="3200" dirty="0"/>
              <a:t/>
            </a:r>
            <a:br>
              <a:rPr lang="en-HK" sz="3200" dirty="0"/>
            </a:br>
            <a:r>
              <a:rPr lang="en-US" altLang="zh-CN" sz="4000" dirty="0" smtClean="0"/>
              <a:t>Robust Neural Network </a:t>
            </a:r>
            <a:r>
              <a:rPr lang="en-US" altLang="zh-CN" sz="4000" dirty="0" err="1" smtClean="0"/>
              <a:t>v.s</a:t>
            </a:r>
            <a:r>
              <a:rPr lang="en-US" altLang="zh-CN" sz="4000" dirty="0" smtClean="0"/>
              <a:t>. Compressed Neural Network</a:t>
            </a:r>
            <a:endParaRPr lang="en-H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279" y="4681728"/>
            <a:ext cx="7553445" cy="957759"/>
          </a:xfrm>
        </p:spPr>
        <p:txBody>
          <a:bodyPr>
            <a:normAutofit/>
          </a:bodyPr>
          <a:lstStyle/>
          <a:p>
            <a:r>
              <a:rPr lang="en-HK" dirty="0"/>
              <a:t>Haoli</a:t>
            </a:r>
          </a:p>
          <a:p>
            <a:r>
              <a:rPr lang="en-HK" dirty="0" smtClean="0"/>
              <a:t>2018-12-08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2F48-16B3-4D87-B04F-559DEFC507CB}" type="datetime3">
              <a:rPr lang="en-HK" smtClean="0"/>
              <a:t>7 December 2018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8873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Will the inner max problem converge?</a:t>
            </a:r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r>
              <a:rPr lang="en-US" altLang="zh-CN" dirty="0" smtClean="0"/>
              <a:t>Will the min problem converge and generalize?</a:t>
            </a:r>
            <a:endParaRPr lang="en-HK" dirty="0" smtClean="0"/>
          </a:p>
          <a:p>
            <a:pPr marL="0" indent="0">
              <a:buNone/>
            </a:pPr>
            <a:r>
              <a:rPr lang="en-HK" dirty="0" smtClean="0"/>
              <a:t/>
            </a:r>
            <a:br>
              <a:rPr lang="en-HK" dirty="0" smtClean="0"/>
            </a:br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of the Art Adversarial Training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10</a:t>
            </a:fld>
            <a:endParaRPr lang="en-H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5" y="1622929"/>
            <a:ext cx="7220967" cy="2093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4" y="4308418"/>
            <a:ext cx="5642824" cy="22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2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HK" dirty="0"/>
          </a:p>
          <a:p>
            <a:endParaRPr lang="en-HK" dirty="0" smtClean="0"/>
          </a:p>
          <a:p>
            <a:r>
              <a:rPr lang="en-HK" dirty="0" smtClean="0"/>
              <a:t>Leader board:</a:t>
            </a:r>
          </a:p>
          <a:p>
            <a:pPr lvl="1"/>
            <a:r>
              <a:rPr lang="en-HK" dirty="0"/>
              <a:t>MNIST: https://github.com/MadryLab/mnist_challenge</a:t>
            </a:r>
            <a:endParaRPr lang="en-HK" dirty="0" smtClean="0"/>
          </a:p>
          <a:p>
            <a:pPr lvl="1"/>
            <a:r>
              <a:rPr lang="en-HK" dirty="0" smtClean="0"/>
              <a:t>CIFAR10: </a:t>
            </a:r>
            <a:r>
              <a:rPr lang="en-HK" dirty="0"/>
              <a:t>https://</a:t>
            </a:r>
            <a:r>
              <a:rPr lang="en-HK" dirty="0" smtClean="0"/>
              <a:t>github.com/MadryLab/cifar10_challenge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of the Art Adversarial Training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11</a:t>
            </a:fld>
            <a:endParaRPr lang="en-H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124"/>
          <a:stretch/>
        </p:blipFill>
        <p:spPr>
          <a:xfrm>
            <a:off x="795528" y="1353312"/>
            <a:ext cx="7784068" cy="34485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528" y="891647"/>
            <a:ext cx="563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White box attack on CIFAR-10, </a:t>
            </a:r>
            <a:r>
              <a:rPr lang="en-US" sz="2400" dirty="0" err="1" smtClean="0"/>
              <a:t>Wde</a:t>
            </a:r>
            <a:r>
              <a:rPr lang="en-US" sz="2400" dirty="0" smtClean="0"/>
              <a:t> </a:t>
            </a:r>
            <a:r>
              <a:rPr lang="en-US" sz="2400" dirty="0" err="1" smtClean="0"/>
              <a:t>Resnet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89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2726"/>
            <a:ext cx="8414766" cy="4857415"/>
          </a:xfrm>
        </p:spPr>
        <p:txBody>
          <a:bodyPr/>
          <a:lstStyle/>
          <a:p>
            <a:r>
              <a:rPr lang="en-US" altLang="zh-CN" dirty="0" smtClean="0"/>
              <a:t>Attack </a:t>
            </a:r>
            <a:r>
              <a:rPr lang="en-US" altLang="zh-CN" dirty="0"/>
              <a:t>&amp; Defense: Basic Concepts</a:t>
            </a:r>
            <a:endParaRPr lang="en-US" altLang="zh-CN" dirty="0" smtClean="0"/>
          </a:p>
          <a:p>
            <a:r>
              <a:rPr lang="en-US" altLang="zh-CN" dirty="0" smtClean="0"/>
              <a:t>State of the Art Defense Method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Robustness of Compressed Neural Networks</a:t>
            </a:r>
            <a:endParaRPr lang="en-HK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8 December 2018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2195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HK" dirty="0" smtClean="0"/>
              <a:t>Conclusion: </a:t>
            </a:r>
            <a:r>
              <a:rPr lang="en-HK" dirty="0" smtClean="0">
                <a:solidFill>
                  <a:srgbClr val="FF0000"/>
                </a:solidFill>
              </a:rPr>
              <a:t>Not Sure</a:t>
            </a:r>
          </a:p>
          <a:p>
            <a:endParaRPr lang="en-HK" dirty="0" smtClean="0"/>
          </a:p>
          <a:p>
            <a:r>
              <a:rPr lang="en-HK" dirty="0" smtClean="0"/>
              <a:t>Limited literature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of Compressed Neural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6064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Robustness </a:t>
            </a:r>
            <a:r>
              <a:rPr lang="en-HK" dirty="0" err="1" smtClean="0"/>
              <a:t>v.s</a:t>
            </a:r>
            <a:r>
              <a:rPr lang="en-HK" dirty="0" smtClean="0"/>
              <a:t>. Model Size</a:t>
            </a:r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endParaRPr lang="en-HK" dirty="0" smtClean="0"/>
          </a:p>
          <a:p>
            <a:r>
              <a:rPr lang="en-HK" dirty="0" smtClean="0"/>
              <a:t>Empirical studies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of Compressed Neural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14</a:t>
            </a:fld>
            <a:endParaRPr lang="en-H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4234219"/>
            <a:ext cx="8409045" cy="17616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04" y="1664903"/>
            <a:ext cx="6927591" cy="2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4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Robustness </a:t>
            </a:r>
            <a:r>
              <a:rPr lang="en-US" altLang="zh-CN" dirty="0" smtClean="0"/>
              <a:t>of pruned models</a:t>
            </a:r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pPr marL="0" indent="0">
              <a:buNone/>
            </a:pPr>
            <a:endParaRPr lang="en-HK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of Compressed Neural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15</a:t>
            </a:fld>
            <a:endParaRPr lang="en-H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47364"/>
            <a:ext cx="7939692" cy="1544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952" y="3091436"/>
            <a:ext cx="6662076" cy="2920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79576" y="6060141"/>
            <a:ext cx="635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ADVERSARIAL </a:t>
            </a:r>
            <a:r>
              <a:rPr lang="en-US" altLang="zh-CN" dirty="0"/>
              <a:t>ROBUSTNESS OF PRUNED </a:t>
            </a:r>
            <a:r>
              <a:rPr lang="en-US" altLang="zh-CN" dirty="0" smtClean="0"/>
              <a:t>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6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Robustness </a:t>
            </a:r>
            <a:r>
              <a:rPr lang="en-US" altLang="zh-CN" dirty="0" smtClean="0"/>
              <a:t>of pruned models</a:t>
            </a:r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pPr marL="0" indent="0">
              <a:buNone/>
            </a:pPr>
            <a:endParaRPr lang="en-HK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of Compressed Neural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16</a:t>
            </a:fld>
            <a:endParaRPr lang="en-H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12" y="1692029"/>
            <a:ext cx="7071775" cy="36111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6302" y="5987021"/>
            <a:ext cx="635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(NIPS 2018) Sparse DNNs with Improved Adversarial Robustness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2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Robustness </a:t>
            </a:r>
            <a:r>
              <a:rPr lang="en-US" altLang="zh-CN" dirty="0" smtClean="0"/>
              <a:t>of pruned models</a:t>
            </a:r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pPr marL="0" indent="0">
              <a:buNone/>
            </a:pPr>
            <a:endParaRPr lang="en-HK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of Compressed Neural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17</a:t>
            </a:fld>
            <a:endParaRPr lang="en-HK"/>
          </a:p>
        </p:txBody>
      </p:sp>
      <p:sp>
        <p:nvSpPr>
          <p:cNvPr id="12" name="TextBox 11"/>
          <p:cNvSpPr txBox="1"/>
          <p:nvPr/>
        </p:nvSpPr>
        <p:spPr>
          <a:xfrm>
            <a:off x="1336302" y="5987021"/>
            <a:ext cx="635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(NIPS 2018) Sparse DNNs with Improved Adversarial Robustness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96" y="1816612"/>
            <a:ext cx="7577354" cy="38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1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Robustness </a:t>
            </a:r>
            <a:r>
              <a:rPr lang="en-US" altLang="zh-CN" dirty="0" smtClean="0"/>
              <a:t>of quantized models</a:t>
            </a:r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pPr marL="0" indent="0">
              <a:buNone/>
            </a:pPr>
            <a:endParaRPr lang="en-HK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of Compressed Neural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18</a:t>
            </a:fld>
            <a:endParaRPr lang="en-H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38" y="1595479"/>
            <a:ext cx="5138773" cy="4740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3954" y="6335769"/>
            <a:ext cx="635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[ICLR2018] Attacking Binary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8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Robustness </a:t>
            </a:r>
            <a:r>
              <a:rPr lang="en-US" altLang="zh-CN" dirty="0" smtClean="0"/>
              <a:t>of quantized models</a:t>
            </a:r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pPr marL="0" indent="0">
              <a:buNone/>
            </a:pPr>
            <a:endParaRPr lang="en-HK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of Compressed Neural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19</a:t>
            </a:fld>
            <a:endParaRPr lang="en-HK"/>
          </a:p>
        </p:txBody>
      </p:sp>
      <p:sp>
        <p:nvSpPr>
          <p:cNvPr id="10" name="TextBox 9"/>
          <p:cNvSpPr txBox="1"/>
          <p:nvPr/>
        </p:nvSpPr>
        <p:spPr>
          <a:xfrm>
            <a:off x="2089113" y="6290717"/>
            <a:ext cx="635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[ICLR 2019, 7,6,7] Defending Quantization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30" y="1687687"/>
            <a:ext cx="6771457" cy="2445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38" y="4155565"/>
            <a:ext cx="7355239" cy="21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6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Attack </a:t>
            </a:r>
            <a:r>
              <a:rPr lang="en-US" altLang="zh-CN" dirty="0"/>
              <a:t>&amp; Defense: Basic Concepts</a:t>
            </a:r>
            <a:endParaRPr lang="en-US" altLang="zh-CN" dirty="0" smtClean="0"/>
          </a:p>
          <a:p>
            <a:r>
              <a:rPr lang="en-US" altLang="zh-CN" dirty="0" smtClean="0"/>
              <a:t>State of the Art Defense Method</a:t>
            </a:r>
          </a:p>
          <a:p>
            <a:r>
              <a:rPr lang="en-US" dirty="0" smtClean="0"/>
              <a:t>Robustness of Compressed Neural Networks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7 December 2018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1730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analysis</a:t>
            </a:r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pPr marL="0" indent="0">
              <a:buNone/>
            </a:pPr>
            <a:endParaRPr lang="en-HK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of Compressed Neural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20</a:t>
            </a:fld>
            <a:endParaRPr lang="en-HK"/>
          </a:p>
        </p:txBody>
      </p:sp>
      <p:sp>
        <p:nvSpPr>
          <p:cNvPr id="10" name="TextBox 9"/>
          <p:cNvSpPr txBox="1"/>
          <p:nvPr/>
        </p:nvSpPr>
        <p:spPr>
          <a:xfrm>
            <a:off x="1841294" y="6247461"/>
            <a:ext cx="635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(NIPS 2018) Sparse DNNs with Improved Adversarial Robustness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707"/>
          <a:stretch/>
        </p:blipFill>
        <p:spPr>
          <a:xfrm>
            <a:off x="258027" y="3153947"/>
            <a:ext cx="8627946" cy="15286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193" y="2040011"/>
            <a:ext cx="4374181" cy="762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59" y="2094265"/>
            <a:ext cx="3245834" cy="654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22" y="4677332"/>
            <a:ext cx="8122371" cy="15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2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How to improve the robustness of compressed models?</a:t>
            </a:r>
          </a:p>
          <a:p>
            <a:pPr lvl="1"/>
            <a:r>
              <a:rPr lang="en-HK" dirty="0" smtClean="0"/>
              <a:t>Directly compressed to a more robust model, not </a:t>
            </a:r>
            <a:r>
              <a:rPr lang="en-HK" dirty="0"/>
              <a:t>compressing + adversarial </a:t>
            </a:r>
            <a:r>
              <a:rPr lang="en-HK" dirty="0" smtClean="0"/>
              <a:t>training</a:t>
            </a:r>
          </a:p>
          <a:p>
            <a:pPr lvl="1"/>
            <a:r>
              <a:rPr lang="en-HK" dirty="0" smtClean="0"/>
              <a:t>New pruning/quantization methods that leads to robustness</a:t>
            </a:r>
          </a:p>
          <a:p>
            <a:pPr lvl="1"/>
            <a:r>
              <a:rPr lang="en-HK" dirty="0" smtClean="0"/>
              <a:t>Selectively add some weights/connections to significantly improve robustness?</a:t>
            </a:r>
          </a:p>
          <a:p>
            <a:pPr lvl="1"/>
            <a:r>
              <a:rPr lang="en-HK" dirty="0" smtClean="0"/>
              <a:t>Trade-off among: model size; accuracy; robustness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of Compressed Neural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8592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Attack </a:t>
            </a:r>
            <a:r>
              <a:rPr lang="en-US" altLang="zh-CN" b="1" dirty="0">
                <a:solidFill>
                  <a:srgbClr val="FF0000"/>
                </a:solidFill>
              </a:rPr>
              <a:t>&amp; Defense: Basic Concepts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State of the Art Defense Method</a:t>
            </a:r>
          </a:p>
          <a:p>
            <a:r>
              <a:rPr lang="en-US" dirty="0" smtClean="0"/>
              <a:t>Robustness of Compressed Neural Networks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7 December 2018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0913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Attack: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̅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HK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HK" b="0" dirty="0" smtClean="0"/>
              </a:p>
              <a:p>
                <a:r>
                  <a:rPr lang="en-HK" dirty="0" smtClean="0"/>
                  <a:t>Black Box</a:t>
                </a:r>
              </a:p>
              <a:p>
                <a:r>
                  <a:rPr lang="en-HK" dirty="0" smtClean="0"/>
                  <a:t>White Box</a:t>
                </a:r>
              </a:p>
              <a:p>
                <a:pPr lvl="1"/>
                <a:r>
                  <a:rPr lang="en-HK" dirty="0" smtClean="0"/>
                  <a:t>FGSM (one-time)</a:t>
                </a:r>
              </a:p>
              <a:p>
                <a:pPr lvl="1"/>
                <a:r>
                  <a:rPr lang="en-HK" dirty="0" smtClean="0"/>
                  <a:t>PGD (iterative)</a:t>
                </a:r>
              </a:p>
              <a:p>
                <a:pPr lvl="1"/>
                <a:r>
                  <a:rPr lang="en-HK" dirty="0" err="1" smtClean="0"/>
                  <a:t>DeepFool</a:t>
                </a:r>
                <a:endParaRPr lang="en-HK" dirty="0" smtClean="0"/>
              </a:p>
              <a:p>
                <a:pPr lvl="1"/>
                <a:r>
                  <a:rPr lang="en-HK" dirty="0" smtClean="0"/>
                  <a:t>C&amp;W attack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14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&amp; Defense: Basic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010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err="1" smtClean="0"/>
              <a:t>Defense</a:t>
            </a:r>
            <a:r>
              <a:rPr lang="en-HK" dirty="0" smtClean="0"/>
              <a:t>:  predict the correct label for adversarial samples</a:t>
            </a:r>
          </a:p>
          <a:p>
            <a:r>
              <a:rPr lang="en-HK" dirty="0" smtClean="0"/>
              <a:t>Types:</a:t>
            </a:r>
          </a:p>
          <a:p>
            <a:pPr lvl="1"/>
            <a:r>
              <a:rPr lang="en-HK" dirty="0" smtClean="0"/>
              <a:t>Adversarial Training</a:t>
            </a:r>
          </a:p>
          <a:p>
            <a:pPr lvl="1"/>
            <a:r>
              <a:rPr lang="en-HK" dirty="0" smtClean="0"/>
              <a:t>Distillation</a:t>
            </a:r>
          </a:p>
          <a:p>
            <a:pPr lvl="1"/>
            <a:r>
              <a:rPr lang="en-HK" dirty="0" smtClean="0"/>
              <a:t>Adversarial Detecting</a:t>
            </a:r>
          </a:p>
          <a:p>
            <a:r>
              <a:rPr lang="en-HK" dirty="0"/>
              <a:t>For a </a:t>
            </a:r>
            <a:r>
              <a:rPr lang="en-HK" dirty="0" smtClean="0"/>
              <a:t>complete survey on attack and </a:t>
            </a:r>
            <a:r>
              <a:rPr lang="en-HK" dirty="0" err="1" smtClean="0"/>
              <a:t>defense</a:t>
            </a:r>
            <a:endParaRPr lang="en-HK" dirty="0"/>
          </a:p>
          <a:p>
            <a:pPr lvl="1"/>
            <a:r>
              <a:rPr lang="en-HK" dirty="0"/>
              <a:t>[1] Adversarial Samples: Attacks and </a:t>
            </a:r>
            <a:r>
              <a:rPr lang="en-HK" dirty="0" err="1"/>
              <a:t>Defenses</a:t>
            </a:r>
            <a:r>
              <a:rPr lang="en-HK" dirty="0"/>
              <a:t> for Deep Learning</a:t>
            </a:r>
          </a:p>
          <a:p>
            <a:pPr lvl="1"/>
            <a:r>
              <a:rPr lang="en-HK" dirty="0"/>
              <a:t>[2] </a:t>
            </a:r>
            <a:r>
              <a:rPr lang="en-US" dirty="0"/>
              <a:t>Adversarial Examples - A Complete </a:t>
            </a:r>
            <a:r>
              <a:rPr lang="en-US" dirty="0" err="1"/>
              <a:t>Characterisation</a:t>
            </a:r>
            <a:r>
              <a:rPr lang="en-US" dirty="0"/>
              <a:t> of the Phenomenon</a:t>
            </a:r>
            <a:endParaRPr lang="en-HK" dirty="0"/>
          </a:p>
          <a:p>
            <a:endParaRPr lang="en-HK" dirty="0" smtClean="0"/>
          </a:p>
          <a:p>
            <a:pPr lvl="1"/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&amp; Defense: Basic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553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Attack </a:t>
            </a:r>
            <a:r>
              <a:rPr lang="en-US" altLang="zh-CN" dirty="0"/>
              <a:t>&amp; Defense: Basic Concepts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State of the Art Defense Method</a:t>
            </a:r>
          </a:p>
          <a:p>
            <a:r>
              <a:rPr lang="en-US" dirty="0" smtClean="0"/>
              <a:t>Robustness of Compressed Neural Networks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8 December 2018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1040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Based on the paper:</a:t>
            </a:r>
            <a:br>
              <a:rPr lang="en-HK" dirty="0" smtClean="0"/>
            </a:br>
            <a:r>
              <a:rPr lang="en-HK" dirty="0" smtClean="0"/>
              <a:t>Towards Deep Learning Models Resistant to Adversarial Attacks</a:t>
            </a:r>
          </a:p>
          <a:p>
            <a:endParaRPr lang="en-HK" dirty="0" smtClean="0"/>
          </a:p>
          <a:p>
            <a:r>
              <a:rPr lang="en-HK" dirty="0" smtClean="0"/>
              <a:t>Basic Idea:</a:t>
            </a:r>
          </a:p>
          <a:p>
            <a:endParaRPr lang="en-HK" dirty="0"/>
          </a:p>
          <a:p>
            <a:endParaRPr lang="en-HK" dirty="0" smtClean="0"/>
          </a:p>
          <a:p>
            <a:pPr lvl="1"/>
            <a:r>
              <a:rPr lang="en-HK" dirty="0" smtClean="0"/>
              <a:t>Robust training</a:t>
            </a:r>
          </a:p>
          <a:p>
            <a:pPr lvl="1"/>
            <a:r>
              <a:rPr lang="en-HK" dirty="0" smtClean="0"/>
              <a:t>Iterative PGD attack &amp; </a:t>
            </a:r>
            <a:r>
              <a:rPr lang="en-HK" dirty="0" err="1" smtClean="0"/>
              <a:t>defense</a:t>
            </a:r>
            <a:r>
              <a:rPr lang="en-HK" dirty="0" smtClean="0"/>
              <a:t/>
            </a:r>
            <a:br>
              <a:rPr lang="en-HK" dirty="0" smtClean="0"/>
            </a:br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of the Art Adversarial Training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7</a:t>
            </a:fld>
            <a:endParaRPr lang="en-H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" y="3510973"/>
            <a:ext cx="7660146" cy="8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6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Iterative PGD attack:</a:t>
            </a:r>
          </a:p>
          <a:p>
            <a:endParaRPr lang="en-HK" dirty="0"/>
          </a:p>
          <a:p>
            <a:pPr marL="0" indent="0">
              <a:buNone/>
            </a:pPr>
            <a:endParaRPr lang="en-HK" dirty="0" smtClean="0"/>
          </a:p>
          <a:p>
            <a:endParaRPr lang="en-HK" dirty="0"/>
          </a:p>
          <a:p>
            <a:r>
              <a:rPr lang="en-HK" dirty="0" smtClean="0"/>
              <a:t>Will the inner max problem converge?</a:t>
            </a:r>
          </a:p>
          <a:p>
            <a:pPr marL="0" indent="0">
              <a:buNone/>
            </a:pPr>
            <a:r>
              <a:rPr lang="en-HK" dirty="0" smtClean="0"/>
              <a:t/>
            </a:r>
            <a:br>
              <a:rPr lang="en-HK" dirty="0" smtClean="0"/>
            </a:br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of the Art Adversarial Training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8</a:t>
            </a:fld>
            <a:endParaRPr lang="en-H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4" y="3707760"/>
            <a:ext cx="8114286" cy="235238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740821" y="1742350"/>
            <a:ext cx="2425386" cy="1517068"/>
            <a:chOff x="3740821" y="1742350"/>
            <a:chExt cx="2425386" cy="1517068"/>
          </a:xfrm>
        </p:grpSpPr>
        <p:sp>
          <p:nvSpPr>
            <p:cNvPr id="8" name="Oval 7"/>
            <p:cNvSpPr/>
            <p:nvPr/>
          </p:nvSpPr>
          <p:spPr>
            <a:xfrm>
              <a:off x="3740821" y="1742350"/>
              <a:ext cx="1517068" cy="15170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4458207" y="2459736"/>
              <a:ext cx="82296" cy="8229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502263" y="2270909"/>
              <a:ext cx="17292" cy="219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519555" y="2117762"/>
              <a:ext cx="227586" cy="153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47141" y="2117762"/>
              <a:ext cx="455172" cy="71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740821" y="2407894"/>
              <a:ext cx="787630" cy="9132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45078" y="2401715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11948" y="248389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80589" y="1762564"/>
                  <a:ext cx="1085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589" y="1762564"/>
                  <a:ext cx="108561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786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Iterative PGD attack:</a:t>
            </a:r>
          </a:p>
          <a:p>
            <a:endParaRPr lang="en-HK" dirty="0"/>
          </a:p>
          <a:p>
            <a:pPr marL="0" indent="0">
              <a:buNone/>
            </a:pPr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pPr marL="0" indent="0">
              <a:buNone/>
            </a:pPr>
            <a:r>
              <a:rPr lang="en-HK" dirty="0" smtClean="0"/>
              <a:t/>
            </a:r>
            <a:br>
              <a:rPr lang="en-HK" dirty="0" smtClean="0"/>
            </a:br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of the Art Adversarial Training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8 December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9</a:t>
            </a:fld>
            <a:endParaRPr lang="en-HK"/>
          </a:p>
        </p:txBody>
      </p:sp>
      <p:grpSp>
        <p:nvGrpSpPr>
          <p:cNvPr id="23" name="Group 22"/>
          <p:cNvGrpSpPr/>
          <p:nvPr/>
        </p:nvGrpSpPr>
        <p:grpSpPr>
          <a:xfrm>
            <a:off x="5552642" y="1737779"/>
            <a:ext cx="2425386" cy="1517068"/>
            <a:chOff x="3740821" y="1742350"/>
            <a:chExt cx="2425386" cy="1517068"/>
          </a:xfrm>
        </p:grpSpPr>
        <p:sp>
          <p:nvSpPr>
            <p:cNvPr id="8" name="Oval 7"/>
            <p:cNvSpPr/>
            <p:nvPr/>
          </p:nvSpPr>
          <p:spPr>
            <a:xfrm>
              <a:off x="3740821" y="1742350"/>
              <a:ext cx="1517068" cy="15170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4458207" y="2459736"/>
              <a:ext cx="82296" cy="8229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502263" y="2270909"/>
              <a:ext cx="17292" cy="219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519555" y="2117762"/>
              <a:ext cx="227586" cy="153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47141" y="2117762"/>
              <a:ext cx="455172" cy="71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740821" y="2407894"/>
              <a:ext cx="787630" cy="9132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45078" y="2401715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11948" y="248389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80589" y="1762564"/>
                  <a:ext cx="1085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589" y="1762564"/>
                  <a:ext cx="108561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4781" b="16502"/>
          <a:stretch/>
        </p:blipFill>
        <p:spPr>
          <a:xfrm>
            <a:off x="651285" y="2301171"/>
            <a:ext cx="4213008" cy="500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8" y="3549450"/>
            <a:ext cx="749523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8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3325</TotalTime>
  <Words>468</Words>
  <Application>Microsoft Office PowerPoint</Application>
  <PresentationFormat>On-screen Show (4:3)</PresentationFormat>
  <Paragraphs>178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Cambria Math</vt:lpstr>
      <vt:lpstr>Gill Sans MT</vt:lpstr>
      <vt:lpstr>Wingdings</vt:lpstr>
      <vt:lpstr>Office Theme</vt:lpstr>
      <vt:lpstr>Weekly Paper Reading  Robust Neural Network v.s. Compressed Neural Network</vt:lpstr>
      <vt:lpstr>Outline</vt:lpstr>
      <vt:lpstr>Outline</vt:lpstr>
      <vt:lpstr>Attack &amp; Defense: Basic Concepts</vt:lpstr>
      <vt:lpstr>Attack &amp; Defense: Basic Concepts</vt:lpstr>
      <vt:lpstr>Outline</vt:lpstr>
      <vt:lpstr>State of the Art Adversarial Training Method</vt:lpstr>
      <vt:lpstr>State of the Art Adversarial Training Method</vt:lpstr>
      <vt:lpstr>State of the Art Adversarial Training Method</vt:lpstr>
      <vt:lpstr>State of the Art Adversarial Training Method</vt:lpstr>
      <vt:lpstr>State of the Art Adversarial Training Method</vt:lpstr>
      <vt:lpstr>Outline</vt:lpstr>
      <vt:lpstr>Robustness of Compressed Neural Networks</vt:lpstr>
      <vt:lpstr>Robustness of Compressed Neural Networks</vt:lpstr>
      <vt:lpstr>Robustness of Compressed Neural Networks</vt:lpstr>
      <vt:lpstr>Robustness of Compressed Neural Networks</vt:lpstr>
      <vt:lpstr>Robustness of Compressed Neural Networks</vt:lpstr>
      <vt:lpstr>Robustness of Compressed Neural Networks</vt:lpstr>
      <vt:lpstr>Robustness of Compressed Neural Networks</vt:lpstr>
      <vt:lpstr>Robustness of Compressed Neural Networks</vt:lpstr>
      <vt:lpstr>Robustness of Compressed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BAI, Haoli</dc:creator>
  <cp:lastModifiedBy>BAI, Haoli</cp:lastModifiedBy>
  <cp:revision>149</cp:revision>
  <dcterms:created xsi:type="dcterms:W3CDTF">2018-10-08T01:12:15Z</dcterms:created>
  <dcterms:modified xsi:type="dcterms:W3CDTF">2018-12-08T13:49:59Z</dcterms:modified>
</cp:coreProperties>
</file>