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60" r:id="rId5"/>
    <p:sldId id="259" r:id="rId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35D"/>
    <a:srgbClr val="0000FF"/>
    <a:srgbClr val="55CC86"/>
    <a:srgbClr val="E9EBF5"/>
    <a:srgbClr val="38B163"/>
    <a:srgbClr val="3CB66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p:scale>
          <a:sx n="75" d="100"/>
          <a:sy n="75" d="100"/>
        </p:scale>
        <p:origin x="1152"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5F3AE7A-28CB-4E56-A242-B88DB1AA0960}" type="datetimeFigureOut">
              <a:rPr lang="de-DE" smtClean="0"/>
              <a:t>07.12.2020</a:t>
            </a:fld>
            <a:endParaRPr lang="de-D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48082C0-E673-4F95-8974-1B07EC17406C}" type="slidenum">
              <a:rPr lang="de-DE" smtClean="0"/>
              <a:t>‹#›</a:t>
            </a:fld>
            <a:endParaRPr lang="de-DE"/>
          </a:p>
        </p:txBody>
      </p:sp>
    </p:spTree>
    <p:extLst>
      <p:ext uri="{BB962C8B-B14F-4D97-AF65-F5344CB8AC3E}">
        <p14:creationId xmlns:p14="http://schemas.microsoft.com/office/powerpoint/2010/main" val="399833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07.12.2020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543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07.12.2020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95182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07.12.2020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0184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07.12.2020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61727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7BCFFB-2393-4869-8750-FC8D46ABD5E9}" type="datetimeFigureOut">
              <a:rPr lang="de-DE" smtClean="0"/>
              <a:t>07.12.2020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1960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67BCFFB-2393-4869-8750-FC8D46ABD5E9}" type="datetimeFigureOut">
              <a:rPr lang="de-DE" smtClean="0"/>
              <a:t>07.12.2020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9425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67BCFFB-2393-4869-8750-FC8D46ABD5E9}" type="datetimeFigureOut">
              <a:rPr lang="de-DE" smtClean="0"/>
              <a:t>07.12.2020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1083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67BCFFB-2393-4869-8750-FC8D46ABD5E9}" type="datetimeFigureOut">
              <a:rPr lang="de-DE" smtClean="0"/>
              <a:t>07.12.2020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38727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CFFB-2393-4869-8750-FC8D46ABD5E9}" type="datetimeFigureOut">
              <a:rPr lang="de-DE" smtClean="0"/>
              <a:t>07.12.2020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28114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07.12.2020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9793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07.12.2020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16011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BCFFB-2393-4869-8750-FC8D46ABD5E9}" type="datetimeFigureOut">
              <a:rPr lang="de-DE" smtClean="0"/>
              <a:t>07.12.2020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BA7D-B164-431A-8670-C271E5C15667}" type="slidenum">
              <a:rPr lang="de-DE" smtClean="0"/>
              <a:t>‹#›</a:t>
            </a:fld>
            <a:endParaRPr lang="de-DE"/>
          </a:p>
        </p:txBody>
      </p:sp>
    </p:spTree>
    <p:extLst>
      <p:ext uri="{BB962C8B-B14F-4D97-AF65-F5344CB8AC3E}">
        <p14:creationId xmlns:p14="http://schemas.microsoft.com/office/powerpoint/2010/main" val="40611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lugil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hyperlink" Target="mailto:alugili@gmail.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bassam.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85ACE0B6-753F-439C-98B1-B3D73EED2C8A}"/>
              </a:ext>
            </a:extLst>
          </p:cNvPr>
          <p:cNvGraphicFramePr>
            <a:graphicFrameLocks noGrp="1"/>
          </p:cNvGraphicFramePr>
          <p:nvPr>
            <p:extLst>
              <p:ext uri="{D42A27DB-BD31-4B8C-83A1-F6EECF244321}">
                <p14:modId xmlns:p14="http://schemas.microsoft.com/office/powerpoint/2010/main" val="967678009"/>
              </p:ext>
            </p:extLst>
          </p:nvPr>
        </p:nvGraphicFramePr>
        <p:xfrm>
          <a:off x="256299" y="233265"/>
          <a:ext cx="6370785" cy="6395523"/>
        </p:xfrm>
        <a:graphic>
          <a:graphicData uri="http://schemas.openxmlformats.org/drawingml/2006/table">
            <a:tbl>
              <a:tblPr firstRow="1" bandRow="1">
                <a:tableStyleId>{5C22544A-7EE6-4342-B048-85BDC9FD1C3A}</a:tableStyleId>
              </a:tblPr>
              <a:tblGrid>
                <a:gridCol w="6370785">
                  <a:extLst>
                    <a:ext uri="{9D8B030D-6E8A-4147-A177-3AD203B41FA5}">
                      <a16:colId xmlns:a16="http://schemas.microsoft.com/office/drawing/2014/main" val="3798824116"/>
                    </a:ext>
                  </a:extLst>
                </a:gridCol>
              </a:tblGrid>
              <a:tr h="380875">
                <a:tc>
                  <a:txBody>
                    <a:bodyPr/>
                    <a:lstStyle/>
                    <a:p>
                      <a:r>
                        <a:rPr lang="de-DE" dirty="0"/>
                        <a:t>Records</a:t>
                      </a:r>
                    </a:p>
                  </a:txBody>
                  <a:tcPr/>
                </a:tc>
                <a:extLst>
                  <a:ext uri="{0D108BD9-81ED-4DB2-BD59-A6C34878D82A}">
                    <a16:rowId xmlns:a16="http://schemas.microsoft.com/office/drawing/2014/main" val="2883719962"/>
                  </a:ext>
                </a:extLst>
              </a:tr>
              <a:tr h="6014648">
                <a:tc>
                  <a:txBody>
                    <a:bodyPr/>
                    <a:lstStyle/>
                    <a:p>
                      <a:r>
                        <a:rPr lang="en-US" sz="1200" baseline="0" dirty="0"/>
                        <a:t>A new C# type that is immutable by default. The equality between Records is compared by structure or by reference. </a:t>
                      </a:r>
                    </a:p>
                    <a:p>
                      <a:endParaRPr lang="en-US" sz="1200" baseline="0" dirty="0"/>
                    </a:p>
                    <a:p>
                      <a:r>
                        <a:rPr lang="en-US" sz="1050" baseline="0" dirty="0">
                          <a:solidFill>
                            <a:srgbClr val="23735D"/>
                          </a:solidFill>
                          <a:latin typeface="Consolas" panose="020B0609020204030204" pitchFamily="49" charset="0"/>
                        </a:rPr>
                        <a:t>// Default Record.</a:t>
                      </a:r>
                    </a:p>
                    <a:p>
                      <a:r>
                        <a:rPr lang="en-US" sz="1050" baseline="0" dirty="0">
                          <a:solidFill>
                            <a:srgbClr val="0000FF"/>
                          </a:solidFill>
                          <a:latin typeface="Consolas" panose="020B0609020204030204" pitchFamily="49" charset="0"/>
                        </a:rPr>
                        <a:t>public</a:t>
                      </a:r>
                      <a:r>
                        <a:rPr lang="en-US" sz="1050" baseline="0" dirty="0">
                          <a:latin typeface="Consolas" panose="020B0609020204030204" pitchFamily="49" charset="0"/>
                        </a:rPr>
                        <a:t> record </a:t>
                      </a:r>
                      <a:r>
                        <a:rPr lang="en-US" sz="1050" baseline="0" dirty="0">
                          <a:solidFill>
                            <a:schemeClr val="bg2">
                              <a:lumMod val="50000"/>
                            </a:schemeClr>
                          </a:solidFill>
                          <a:latin typeface="Consolas" panose="020B0609020204030204" pitchFamily="49" charset="0"/>
                        </a:rPr>
                        <a:t>Person</a:t>
                      </a:r>
                      <a:r>
                        <a:rPr lang="en-US" sz="1050" baseline="0" dirty="0">
                          <a:latin typeface="Consolas" panose="020B0609020204030204" pitchFamily="49" charset="0"/>
                        </a:rPr>
                        <a:t>(</a:t>
                      </a:r>
                      <a:r>
                        <a:rPr lang="en-US" sz="1050" baseline="0" dirty="0">
                          <a:solidFill>
                            <a:srgbClr val="0000FF"/>
                          </a:solidFill>
                          <a:latin typeface="Consolas" panose="020B0609020204030204" pitchFamily="49" charset="0"/>
                        </a:rPr>
                        <a:t>string</a:t>
                      </a:r>
                      <a:r>
                        <a:rPr lang="en-US" sz="1050" baseline="0" dirty="0">
                          <a:latin typeface="Consolas" panose="020B0609020204030204" pitchFamily="49" charset="0"/>
                        </a:rPr>
                        <a:t> Name, </a:t>
                      </a:r>
                      <a:r>
                        <a:rPr lang="en-US" sz="1050" baseline="0" dirty="0">
                          <a:solidFill>
                            <a:srgbClr val="0000FF"/>
                          </a:solidFill>
                          <a:latin typeface="Consolas" panose="020B0609020204030204" pitchFamily="49" charset="0"/>
                        </a:rPr>
                        <a:t>int</a:t>
                      </a:r>
                      <a:r>
                        <a:rPr lang="en-US" sz="1050" baseline="0" dirty="0">
                          <a:latin typeface="Consolas" panose="020B0609020204030204" pitchFamily="49" charset="0"/>
                        </a:rPr>
                        <a:t> Age);</a:t>
                      </a:r>
                    </a:p>
                    <a:p>
                      <a:endParaRPr lang="en-US" sz="1050" baseline="0" dirty="0">
                        <a:latin typeface="Consolas" panose="020B0609020204030204" pitchFamily="49" charset="0"/>
                      </a:endParaRPr>
                    </a:p>
                    <a:p>
                      <a:r>
                        <a:rPr lang="en-US" sz="1050" baseline="0" dirty="0">
                          <a:solidFill>
                            <a:srgbClr val="23735D"/>
                          </a:solidFill>
                          <a:latin typeface="Consolas" panose="020B0609020204030204" pitchFamily="49" charset="0"/>
                        </a:rPr>
                        <a:t>// Mutable Record.</a:t>
                      </a:r>
                    </a:p>
                    <a:p>
                      <a:r>
                        <a:rPr lang="en-US" sz="1050" baseline="0" dirty="0">
                          <a:solidFill>
                            <a:srgbClr val="0000FF"/>
                          </a:solidFill>
                          <a:latin typeface="Consolas" panose="020B0609020204030204" pitchFamily="49" charset="0"/>
                        </a:rPr>
                        <a:t>public record</a:t>
                      </a:r>
                      <a:r>
                        <a:rPr lang="en-US" sz="1050" baseline="0" dirty="0">
                          <a:latin typeface="Consolas" panose="020B0609020204030204" pitchFamily="49" charset="0"/>
                        </a:rPr>
                        <a:t> </a:t>
                      </a:r>
                      <a:r>
                        <a:rPr lang="en-US" sz="1050" baseline="0" dirty="0">
                          <a:solidFill>
                            <a:schemeClr val="bg2">
                              <a:lumMod val="50000"/>
                            </a:schemeClr>
                          </a:solidFill>
                          <a:latin typeface="Consolas" panose="020B0609020204030204" pitchFamily="49" charset="0"/>
                        </a:rPr>
                        <a:t>Person</a:t>
                      </a:r>
                      <a:r>
                        <a:rPr lang="en-US" sz="1050" baseline="0" dirty="0">
                          <a:latin typeface="Consolas" panose="020B0609020204030204" pitchFamily="49" charset="0"/>
                        </a:rPr>
                        <a:t>(</a:t>
                      </a:r>
                      <a:r>
                        <a:rPr lang="en-US" sz="1050" baseline="0" dirty="0">
                          <a:solidFill>
                            <a:srgbClr val="0000FF"/>
                          </a:solidFill>
                          <a:latin typeface="Consolas" panose="020B0609020204030204" pitchFamily="49" charset="0"/>
                        </a:rPr>
                        <a:t>string</a:t>
                      </a:r>
                      <a:r>
                        <a:rPr lang="en-US" sz="1050" baseline="0" dirty="0">
                          <a:latin typeface="Consolas" panose="020B0609020204030204" pitchFamily="49" charset="0"/>
                        </a:rPr>
                        <a:t> Name, </a:t>
                      </a:r>
                      <a:r>
                        <a:rPr lang="en-US" sz="1050" baseline="0" dirty="0">
                          <a:solidFill>
                            <a:srgbClr val="0000FF"/>
                          </a:solidFill>
                          <a:latin typeface="Consolas" panose="020B0609020204030204" pitchFamily="49" charset="0"/>
                        </a:rPr>
                        <a:t>int</a:t>
                      </a:r>
                      <a:r>
                        <a:rPr lang="en-US" sz="1050" baseline="0" dirty="0">
                          <a:latin typeface="Consolas" panose="020B0609020204030204" pitchFamily="49" charset="0"/>
                        </a:rPr>
                        <a:t> Age)</a:t>
                      </a:r>
                    </a:p>
                    <a:p>
                      <a:r>
                        <a:rPr lang="en-US" sz="1050" baseline="0" dirty="0">
                          <a:latin typeface="Consolas" panose="020B0609020204030204" pitchFamily="49" charset="0"/>
                        </a:rPr>
                        <a:t>{</a:t>
                      </a:r>
                    </a:p>
                    <a:p>
                      <a:r>
                        <a:rPr lang="en-US" sz="1050" baseline="0" dirty="0">
                          <a:latin typeface="Consolas" panose="020B0609020204030204" pitchFamily="49" charset="0"/>
                        </a:rPr>
                        <a:t>    </a:t>
                      </a:r>
                      <a:r>
                        <a:rPr lang="en-US" sz="1050" baseline="0" dirty="0">
                          <a:solidFill>
                            <a:srgbClr val="0000FF"/>
                          </a:solidFill>
                          <a:latin typeface="Consolas" panose="020B0609020204030204" pitchFamily="49" charset="0"/>
                        </a:rPr>
                        <a:t>public string </a:t>
                      </a:r>
                      <a:r>
                        <a:rPr lang="en-US" sz="1050" baseline="0" dirty="0">
                          <a:latin typeface="Consolas" panose="020B0609020204030204" pitchFamily="49" charset="0"/>
                        </a:rPr>
                        <a:t>Name { get; set; } = Name;</a:t>
                      </a:r>
                    </a:p>
                    <a:p>
                      <a:r>
                        <a:rPr lang="en-US" sz="1050" baseline="0" dirty="0">
                          <a:latin typeface="Consolas" panose="020B0609020204030204" pitchFamily="49" charset="0"/>
                        </a:rPr>
                        <a:t>    </a:t>
                      </a:r>
                      <a:r>
                        <a:rPr lang="en-US" sz="1050" baseline="0" dirty="0">
                          <a:solidFill>
                            <a:srgbClr val="0000FF"/>
                          </a:solidFill>
                          <a:latin typeface="Consolas" panose="020B0609020204030204" pitchFamily="49" charset="0"/>
                        </a:rPr>
                        <a:t>public int </a:t>
                      </a:r>
                      <a:r>
                        <a:rPr lang="en-US" sz="1050" baseline="0" dirty="0">
                          <a:solidFill>
                            <a:schemeClr val="tx1"/>
                          </a:solidFill>
                          <a:latin typeface="Consolas" panose="020B0609020204030204" pitchFamily="49" charset="0"/>
                        </a:rPr>
                        <a:t>Age</a:t>
                      </a:r>
                      <a:r>
                        <a:rPr lang="en-US" sz="1050" baseline="0" dirty="0">
                          <a:solidFill>
                            <a:srgbClr val="0000FF"/>
                          </a:solidFill>
                          <a:latin typeface="Consolas" panose="020B0609020204030204" pitchFamily="49" charset="0"/>
                        </a:rPr>
                        <a:t> </a:t>
                      </a:r>
                      <a:r>
                        <a:rPr lang="en-US" sz="1050" baseline="0" dirty="0">
                          <a:latin typeface="Consolas" panose="020B0609020204030204" pitchFamily="49" charset="0"/>
                        </a:rPr>
                        <a:t>{ get; set; } = Age;</a:t>
                      </a:r>
                    </a:p>
                    <a:p>
                      <a:r>
                        <a:rPr lang="en-US" sz="1050" baseline="0" dirty="0">
                          <a:latin typeface="Consolas" panose="020B0609020204030204" pitchFamily="49" charset="0"/>
                        </a:rPr>
                        <a:t>}</a:t>
                      </a:r>
                    </a:p>
                    <a:p>
                      <a:r>
                        <a:rPr lang="en-US" sz="1050" baseline="0" dirty="0">
                          <a:solidFill>
                            <a:srgbClr val="0000FF"/>
                          </a:solidFill>
                          <a:latin typeface="Consolas" panose="020B0609020204030204" pitchFamily="49" charset="0"/>
                        </a:rPr>
                        <a:t>var</a:t>
                      </a:r>
                      <a:r>
                        <a:rPr lang="en-US" sz="1050" baseline="0" dirty="0">
                          <a:latin typeface="Consolas" panose="020B0609020204030204" pitchFamily="49" charset="0"/>
                        </a:rPr>
                        <a:t> person1 = </a:t>
                      </a:r>
                      <a:r>
                        <a:rPr lang="en-US" sz="1050" baseline="0" dirty="0">
                          <a:solidFill>
                            <a:srgbClr val="0000FF"/>
                          </a:solidFill>
                          <a:latin typeface="Consolas" panose="020B0609020204030204" pitchFamily="49" charset="0"/>
                        </a:rPr>
                        <a:t>new</a:t>
                      </a:r>
                      <a:r>
                        <a:rPr lang="en-US" sz="1050" baseline="0" dirty="0">
                          <a:latin typeface="Consolas" panose="020B0609020204030204" pitchFamily="49" charset="0"/>
                        </a:rPr>
                        <a:t> </a:t>
                      </a:r>
                      <a:r>
                        <a:rPr lang="en-US" sz="1050" baseline="0" dirty="0">
                          <a:solidFill>
                            <a:schemeClr val="bg2">
                              <a:lumMod val="50000"/>
                            </a:schemeClr>
                          </a:solidFill>
                          <a:latin typeface="Consolas" panose="020B0609020204030204" pitchFamily="49" charset="0"/>
                        </a:rPr>
                        <a:t>Person</a:t>
                      </a:r>
                      <a:r>
                        <a:rPr lang="en-US" sz="1050" baseline="0" dirty="0">
                          <a:latin typeface="Consolas" panose="020B0609020204030204" pitchFamily="49" charset="0"/>
                        </a:rPr>
                        <a:t>("</a:t>
                      </a:r>
                      <a:r>
                        <a:rPr lang="en-US" sz="1050" baseline="0" dirty="0">
                          <a:solidFill>
                            <a:schemeClr val="accent6">
                              <a:lumMod val="75000"/>
                            </a:schemeClr>
                          </a:solidFill>
                          <a:latin typeface="Consolas" panose="020B0609020204030204" pitchFamily="49" charset="0"/>
                        </a:rPr>
                        <a:t>Bassam Alugili</a:t>
                      </a:r>
                      <a:r>
                        <a:rPr lang="en-US" sz="1050" baseline="0" dirty="0">
                          <a:latin typeface="Consolas" panose="020B0609020204030204" pitchFamily="49" charset="0"/>
                        </a:rPr>
                        <a:t>", </a:t>
                      </a:r>
                      <a:r>
                        <a:rPr lang="en-US" sz="1050" baseline="0" dirty="0">
                          <a:solidFill>
                            <a:srgbClr val="0000FF"/>
                          </a:solidFill>
                          <a:latin typeface="Consolas" panose="020B0609020204030204" pitchFamily="49" charset="0"/>
                        </a:rPr>
                        <a:t>42</a:t>
                      </a:r>
                      <a:r>
                        <a:rPr lang="en-US" sz="1050" baseline="0" dirty="0">
                          <a:latin typeface="Consolas" panose="020B0609020204030204" pitchFamily="49" charset="0"/>
                        </a:rPr>
                        <a:t>);</a:t>
                      </a:r>
                    </a:p>
                    <a:p>
                      <a:r>
                        <a:rPr lang="en-US" sz="1050" baseline="0" dirty="0">
                          <a:solidFill>
                            <a:srgbClr val="0000FF"/>
                          </a:solidFill>
                          <a:latin typeface="Consolas" panose="020B0609020204030204" pitchFamily="49" charset="0"/>
                        </a:rPr>
                        <a:t>var</a:t>
                      </a:r>
                      <a:r>
                        <a:rPr lang="en-US" sz="1050" baseline="0" dirty="0">
                          <a:latin typeface="Consolas" panose="020B0609020204030204" pitchFamily="49" charset="0"/>
                        </a:rPr>
                        <a:t> person2 = </a:t>
                      </a:r>
                      <a:r>
                        <a:rPr lang="en-US" sz="1050" baseline="0" dirty="0">
                          <a:solidFill>
                            <a:srgbClr val="0000FF"/>
                          </a:solidFill>
                          <a:latin typeface="Consolas" panose="020B0609020204030204" pitchFamily="49" charset="0"/>
                        </a:rPr>
                        <a:t>new</a:t>
                      </a:r>
                      <a:r>
                        <a:rPr lang="en-US" sz="1050" baseline="0" dirty="0">
                          <a:latin typeface="Consolas" panose="020B0609020204030204" pitchFamily="49" charset="0"/>
                        </a:rPr>
                        <a:t> </a:t>
                      </a:r>
                      <a:r>
                        <a:rPr lang="en-US" sz="1050" baseline="0" dirty="0">
                          <a:solidFill>
                            <a:schemeClr val="bg2">
                              <a:lumMod val="50000"/>
                            </a:schemeClr>
                          </a:solidFill>
                          <a:latin typeface="Consolas" panose="020B0609020204030204" pitchFamily="49" charset="0"/>
                        </a:rPr>
                        <a:t>Person</a:t>
                      </a:r>
                      <a:r>
                        <a:rPr lang="en-US" sz="1050" baseline="0" dirty="0">
                          <a:latin typeface="Consolas" panose="020B0609020204030204" pitchFamily="49" charset="0"/>
                        </a:rPr>
                        <a:t>("</a:t>
                      </a:r>
                      <a:r>
                        <a:rPr lang="en-US" sz="1050" baseline="0" dirty="0">
                          <a:solidFill>
                            <a:schemeClr val="accent6">
                              <a:lumMod val="75000"/>
                            </a:schemeClr>
                          </a:solidFill>
                          <a:latin typeface="Consolas" panose="020B0609020204030204" pitchFamily="49" charset="0"/>
                        </a:rPr>
                        <a:t>Bassam Alugili</a:t>
                      </a:r>
                      <a:r>
                        <a:rPr lang="en-US" sz="1050" baseline="0" dirty="0">
                          <a:latin typeface="Consolas" panose="020B0609020204030204" pitchFamily="49" charset="0"/>
                        </a:rPr>
                        <a:t>", </a:t>
                      </a:r>
                      <a:r>
                        <a:rPr lang="en-US" sz="1050" baseline="0" dirty="0">
                          <a:solidFill>
                            <a:srgbClr val="0000FF"/>
                          </a:solidFill>
                          <a:latin typeface="Consolas" panose="020B0609020204030204" pitchFamily="49" charset="0"/>
                        </a:rPr>
                        <a:t>42</a:t>
                      </a:r>
                      <a:r>
                        <a:rPr lang="en-US" sz="1050" baseline="0" dirty="0">
                          <a:latin typeface="Consolas" panose="020B0609020204030204" pitchFamily="49" charset="0"/>
                        </a:rPr>
                        <a:t>);</a:t>
                      </a:r>
                    </a:p>
                    <a:p>
                      <a:r>
                        <a:rPr lang="en-US" sz="1050" baseline="0" dirty="0">
                          <a:latin typeface="Consolas" panose="020B0609020204030204" pitchFamily="49" charset="0"/>
                        </a:rPr>
                        <a:t> </a:t>
                      </a:r>
                    </a:p>
                    <a:p>
                      <a:r>
                        <a:rPr lang="en-US" sz="1050" baseline="0" dirty="0" err="1">
                          <a:latin typeface="Consolas" panose="020B0609020204030204" pitchFamily="49" charset="0"/>
                        </a:rPr>
                        <a:t>Console.WriteLine</a:t>
                      </a:r>
                      <a:r>
                        <a:rPr lang="en-US" sz="1050" baseline="0" dirty="0">
                          <a:latin typeface="Consolas" panose="020B0609020204030204" pitchFamily="49" charset="0"/>
                        </a:rPr>
                        <a:t>(person1 </a:t>
                      </a:r>
                      <a:r>
                        <a:rPr lang="en-US" sz="1050" baseline="0" dirty="0">
                          <a:solidFill>
                            <a:srgbClr val="0000FF"/>
                          </a:solidFill>
                          <a:latin typeface="Consolas" panose="020B0609020204030204" pitchFamily="49" charset="0"/>
                        </a:rPr>
                        <a:t>==</a:t>
                      </a:r>
                      <a:r>
                        <a:rPr lang="en-US" sz="1050" baseline="0" dirty="0">
                          <a:latin typeface="Consolas" panose="020B0609020204030204" pitchFamily="49" charset="0"/>
                        </a:rPr>
                        <a:t> person2); </a:t>
                      </a:r>
                      <a:r>
                        <a:rPr lang="en-US" sz="1050" baseline="0" dirty="0">
                          <a:solidFill>
                            <a:srgbClr val="23735D"/>
                          </a:solidFill>
                          <a:latin typeface="Consolas" panose="020B0609020204030204" pitchFamily="49" charset="0"/>
                        </a:rPr>
                        <a:t>// True; Structural equality.</a:t>
                      </a:r>
                    </a:p>
                    <a:p>
                      <a:r>
                        <a:rPr lang="en-US" sz="1050" baseline="0" dirty="0" err="1">
                          <a:latin typeface="Consolas" panose="020B0609020204030204" pitchFamily="49" charset="0"/>
                        </a:rPr>
                        <a:t>Console.WriteLine</a:t>
                      </a:r>
                      <a:r>
                        <a:rPr lang="en-US" sz="1050" baseline="0" dirty="0">
                          <a:latin typeface="Consolas" panose="020B0609020204030204" pitchFamily="49" charset="0"/>
                        </a:rPr>
                        <a:t>(person1.Equals(person2)); </a:t>
                      </a:r>
                      <a:r>
                        <a:rPr lang="en-US" sz="1050" baseline="0" dirty="0">
                          <a:solidFill>
                            <a:srgbClr val="23735D"/>
                          </a:solidFill>
                          <a:latin typeface="Consolas" panose="020B0609020204030204" pitchFamily="49" charset="0"/>
                        </a:rPr>
                        <a:t>// True; Structural equality.</a:t>
                      </a:r>
                    </a:p>
                    <a:p>
                      <a:endParaRPr lang="en-US" sz="1050" baseline="0" dirty="0">
                        <a:solidFill>
                          <a:schemeClr val="accent6">
                            <a:lumMod val="75000"/>
                          </a:schemeClr>
                        </a:solidFill>
                        <a:latin typeface="Consolas" panose="020B0609020204030204" pitchFamily="49" charset="0"/>
                      </a:endParaRPr>
                    </a:p>
                    <a:p>
                      <a:r>
                        <a:rPr lang="en-US" sz="1050" baseline="0" dirty="0">
                          <a:solidFill>
                            <a:srgbClr val="23735D"/>
                          </a:solidFill>
                          <a:latin typeface="Consolas" panose="020B0609020204030204" pitchFamily="49" charset="0"/>
                        </a:rPr>
                        <a:t>// False; Referential 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err="1">
                          <a:latin typeface="Consolas" panose="020B0609020204030204" pitchFamily="49" charset="0"/>
                        </a:rPr>
                        <a:t>Console.WriteLine</a:t>
                      </a:r>
                      <a:r>
                        <a:rPr lang="en-US" sz="1050" baseline="0" dirty="0">
                          <a:latin typeface="Consolas" panose="020B0609020204030204" pitchFamily="49" charset="0"/>
                        </a:rPr>
                        <a:t>(</a:t>
                      </a:r>
                      <a:r>
                        <a:rPr lang="en-US" sz="1050" baseline="0" dirty="0" err="1">
                          <a:latin typeface="Consolas" panose="020B0609020204030204" pitchFamily="49" charset="0"/>
                        </a:rPr>
                        <a:t>ReferenceEquals</a:t>
                      </a:r>
                      <a:r>
                        <a:rPr lang="en-US" sz="1050" baseline="0" dirty="0">
                          <a:latin typeface="Consolas" panose="020B0609020204030204" pitchFamily="49" charset="0"/>
                        </a:rPr>
                        <a:t>(person1, person2));</a:t>
                      </a:r>
                    </a:p>
                    <a:p>
                      <a:r>
                        <a:rPr lang="en-US" sz="1050" baseline="0" dirty="0">
                          <a:latin typeface="Consolas" panose="020B0609020204030204" pitchFamily="49" charset="0"/>
                        </a:rPr>
                        <a:t> </a:t>
                      </a:r>
                    </a:p>
                    <a:p>
                      <a:r>
                        <a:rPr lang="en-US" sz="1050" baseline="0" dirty="0">
                          <a:solidFill>
                            <a:srgbClr val="23735D"/>
                          </a:solidFill>
                          <a:latin typeface="Consolas" panose="020B0609020204030204" pitchFamily="49" charset="0"/>
                        </a:rPr>
                        <a:t>// Change the default record! --&gt; Create a new one!</a:t>
                      </a:r>
                    </a:p>
                    <a:p>
                      <a:r>
                        <a:rPr lang="en-US" sz="1050" baseline="0" dirty="0">
                          <a:solidFill>
                            <a:srgbClr val="0000FF"/>
                          </a:solidFill>
                          <a:latin typeface="Consolas" panose="020B0609020204030204" pitchFamily="49" charset="0"/>
                        </a:rPr>
                        <a:t>var</a:t>
                      </a:r>
                      <a:r>
                        <a:rPr lang="en-US" sz="1050" baseline="0" dirty="0">
                          <a:latin typeface="Consolas" panose="020B0609020204030204" pitchFamily="49" charset="0"/>
                        </a:rPr>
                        <a:t> person3 = person1 </a:t>
                      </a:r>
                      <a:r>
                        <a:rPr lang="en-US" sz="1050" baseline="0" dirty="0">
                          <a:solidFill>
                            <a:srgbClr val="0000FF"/>
                          </a:solidFill>
                          <a:latin typeface="Consolas" panose="020B0609020204030204" pitchFamily="49" charset="0"/>
                        </a:rPr>
                        <a:t>with</a:t>
                      </a:r>
                      <a:r>
                        <a:rPr lang="en-US" sz="1050" baseline="0" dirty="0">
                          <a:latin typeface="Consolas" panose="020B0609020204030204" pitchFamily="49" charset="0"/>
                        </a:rPr>
                        <a:t> { Age = </a:t>
                      </a:r>
                      <a:r>
                        <a:rPr lang="en-US" sz="1050" baseline="0" dirty="0">
                          <a:solidFill>
                            <a:srgbClr val="0000FF"/>
                          </a:solidFill>
                          <a:latin typeface="Consolas" panose="020B0609020204030204" pitchFamily="49" charset="0"/>
                        </a:rPr>
                        <a:t>43</a:t>
                      </a:r>
                      <a:r>
                        <a:rPr lang="en-US" sz="1050" baseline="0" dirty="0">
                          <a:latin typeface="Consolas" panose="020B0609020204030204" pitchFamily="49" charset="0"/>
                        </a:rPr>
                        <a:t> }; </a:t>
                      </a:r>
                    </a:p>
                    <a:p>
                      <a:endParaRPr lang="en-US" sz="1050" baseline="0" dirty="0">
                        <a:solidFill>
                          <a:schemeClr val="accent6">
                            <a:lumMod val="75000"/>
                          </a:schemeClr>
                        </a:solidFill>
                        <a:latin typeface="Consolas" panose="020B0609020204030204" pitchFamily="49" charset="0"/>
                      </a:endParaRPr>
                    </a:p>
                    <a:p>
                      <a:r>
                        <a:rPr lang="en-US" sz="1050" baseline="0" dirty="0" err="1">
                          <a:latin typeface="Consolas" panose="020B0609020204030204" pitchFamily="49" charset="0"/>
                        </a:rPr>
                        <a:t>Console.WriteLine</a:t>
                      </a:r>
                      <a:r>
                        <a:rPr lang="en-US" sz="1050" baseline="0" dirty="0">
                          <a:latin typeface="Consolas" panose="020B0609020204030204" pitchFamily="49" charset="0"/>
                        </a:rPr>
                        <a:t>(person1 </a:t>
                      </a:r>
                      <a:r>
                        <a:rPr lang="en-US" sz="1050" baseline="0" dirty="0">
                          <a:solidFill>
                            <a:srgbClr val="0000FF"/>
                          </a:solidFill>
                          <a:latin typeface="Consolas" panose="020B0609020204030204" pitchFamily="49" charset="0"/>
                        </a:rPr>
                        <a:t>==</a:t>
                      </a:r>
                      <a:r>
                        <a:rPr lang="en-US" sz="1050" baseline="0" dirty="0">
                          <a:latin typeface="Consolas" panose="020B0609020204030204" pitchFamily="49" charset="0"/>
                        </a:rPr>
                        <a:t> person3); </a:t>
                      </a:r>
                      <a:r>
                        <a:rPr lang="en-US" sz="1050" baseline="0" dirty="0">
                          <a:solidFill>
                            <a:srgbClr val="23735D"/>
                          </a:solidFill>
                          <a:latin typeface="Consolas" panose="020B0609020204030204" pitchFamily="49" charset="0"/>
                        </a:rPr>
                        <a:t>// False; Structural 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solidFill>
                            <a:srgbClr val="0000FF"/>
                          </a:solidFill>
                          <a:latin typeface="Consolas" panose="020B0609020204030204" pitchFamily="49" charset="0"/>
                        </a:rPr>
                        <a:t>var</a:t>
                      </a:r>
                      <a:r>
                        <a:rPr lang="en-US" sz="1050" baseline="0" dirty="0">
                          <a:latin typeface="Consolas" panose="020B0609020204030204" pitchFamily="49" charset="0"/>
                        </a:rPr>
                        <a:t> (name, age) = person3; </a:t>
                      </a:r>
                      <a:r>
                        <a:rPr lang="en-US" sz="1050" baseline="0" dirty="0">
                          <a:solidFill>
                            <a:srgbClr val="23735D"/>
                          </a:solidFill>
                          <a:latin typeface="Consolas" panose="020B0609020204030204" pitchFamily="49" charset="0"/>
                        </a:rPr>
                        <a:t>// Destruct a record.</a:t>
                      </a:r>
                    </a:p>
                    <a:p>
                      <a:r>
                        <a:rPr lang="en-US" sz="1050" baseline="0" dirty="0">
                          <a:latin typeface="Consolas" panose="020B0609020204030204" pitchFamily="49" charset="0"/>
                        </a:rPr>
                        <a:t> </a:t>
                      </a:r>
                    </a:p>
                    <a:p>
                      <a:r>
                        <a:rPr lang="en-US" sz="1050" baseline="0" dirty="0">
                          <a:solidFill>
                            <a:srgbClr val="23735D"/>
                          </a:solidFill>
                          <a:latin typeface="Consolas" panose="020B0609020204030204" pitchFamily="49" charset="0"/>
                        </a:rPr>
                        <a:t>// Change the Mutable Record.</a:t>
                      </a:r>
                    </a:p>
                    <a:p>
                      <a:r>
                        <a:rPr lang="en-US" sz="1050" baseline="0" dirty="0">
                          <a:latin typeface="Consolas" panose="020B0609020204030204" pitchFamily="49" charset="0"/>
                        </a:rPr>
                        <a:t>person1.Age = </a:t>
                      </a:r>
                      <a:r>
                        <a:rPr lang="en-US" sz="1050" baseline="0" dirty="0">
                          <a:solidFill>
                            <a:srgbClr val="0000FF"/>
                          </a:solidFill>
                          <a:latin typeface="Consolas" panose="020B0609020204030204" pitchFamily="49" charset="0"/>
                        </a:rPr>
                        <a:t>43</a:t>
                      </a:r>
                      <a:r>
                        <a:rPr lang="en-US" sz="1050" baseline="0" dirty="0">
                          <a:latin typeface="Consolas" panose="020B0609020204030204" pitchFamily="49" charset="0"/>
                        </a:rPr>
                        <a:t>;</a:t>
                      </a:r>
                    </a:p>
                    <a:p>
                      <a:endParaRPr lang="en-US" sz="1200" b="1" dirty="0"/>
                    </a:p>
                    <a:p>
                      <a:r>
                        <a:rPr lang="en-US" sz="1200" b="1" dirty="0"/>
                        <a:t>Inheritance:</a:t>
                      </a:r>
                    </a:p>
                    <a:p>
                      <a:r>
                        <a:rPr lang="en-US" sz="1000" kern="1200" dirty="0">
                          <a:solidFill>
                            <a:srgbClr val="0000FF"/>
                          </a:solidFill>
                          <a:latin typeface="Consolas" panose="020B0609020204030204" pitchFamily="49" charset="0"/>
                          <a:ea typeface="+mn-ea"/>
                          <a:cs typeface="+mn-cs"/>
                        </a:rPr>
                        <a:t>public</a:t>
                      </a:r>
                      <a:r>
                        <a:rPr lang="en-US" sz="1000" kern="1200" dirty="0">
                          <a:solidFill>
                            <a:schemeClr val="dk1"/>
                          </a:solidFill>
                          <a:latin typeface="Consolas" panose="020B0609020204030204" pitchFamily="49" charset="0"/>
                          <a:ea typeface="+mn-ea"/>
                          <a:cs typeface="+mn-cs"/>
                        </a:rPr>
                        <a:t> </a:t>
                      </a:r>
                      <a:r>
                        <a:rPr lang="en-US" sz="1000" kern="1200" dirty="0">
                          <a:solidFill>
                            <a:srgbClr val="0000FF"/>
                          </a:solidFill>
                          <a:latin typeface="Consolas" panose="020B0609020204030204" pitchFamily="49" charset="0"/>
                          <a:ea typeface="+mn-ea"/>
                          <a:cs typeface="+mn-cs"/>
                        </a:rPr>
                        <a:t>record</a:t>
                      </a:r>
                      <a:r>
                        <a:rPr lang="en-US" sz="1000" kern="1200" dirty="0">
                          <a:solidFill>
                            <a:schemeClr val="dk1"/>
                          </a:solidFill>
                          <a:latin typeface="Consolas" panose="020B0609020204030204" pitchFamily="49" charset="0"/>
                          <a:ea typeface="+mn-ea"/>
                          <a:cs typeface="+mn-cs"/>
                        </a:rPr>
                        <a:t> </a:t>
                      </a:r>
                      <a:r>
                        <a:rPr lang="en-US" sz="1000" kern="1200" dirty="0" err="1">
                          <a:solidFill>
                            <a:schemeClr val="bg2">
                              <a:lumMod val="50000"/>
                            </a:schemeClr>
                          </a:solidFill>
                          <a:latin typeface="Consolas" panose="020B0609020204030204" pitchFamily="49" charset="0"/>
                          <a:ea typeface="+mn-ea"/>
                          <a:cs typeface="+mn-cs"/>
                        </a:rPr>
                        <a:t>PersonInheritance</a:t>
                      </a:r>
                      <a:r>
                        <a:rPr lang="en-US" sz="1000" kern="1200" dirty="0">
                          <a:solidFill>
                            <a:schemeClr val="dk1"/>
                          </a:solidFill>
                          <a:latin typeface="Consolas" panose="020B0609020204030204" pitchFamily="49" charset="0"/>
                          <a:ea typeface="+mn-ea"/>
                          <a:cs typeface="+mn-cs"/>
                        </a:rPr>
                        <a:t>(</a:t>
                      </a:r>
                      <a:r>
                        <a:rPr lang="en-US" sz="1000" kern="1200" dirty="0">
                          <a:solidFill>
                            <a:srgbClr val="0000FF"/>
                          </a:solidFill>
                          <a:latin typeface="Consolas" panose="020B0609020204030204" pitchFamily="49" charset="0"/>
                          <a:ea typeface="+mn-ea"/>
                          <a:cs typeface="+mn-cs"/>
                        </a:rPr>
                        <a:t>string</a:t>
                      </a:r>
                      <a:r>
                        <a:rPr lang="en-US" sz="1000" kern="1200" dirty="0">
                          <a:solidFill>
                            <a:schemeClr val="dk1"/>
                          </a:solidFill>
                          <a:latin typeface="Consolas" panose="020B0609020204030204" pitchFamily="49" charset="0"/>
                          <a:ea typeface="+mn-ea"/>
                          <a:cs typeface="+mn-cs"/>
                        </a:rPr>
                        <a:t> Name, </a:t>
                      </a:r>
                      <a:r>
                        <a:rPr lang="en-US" sz="1000" kern="1200" dirty="0">
                          <a:solidFill>
                            <a:srgbClr val="0000FF"/>
                          </a:solidFill>
                          <a:latin typeface="Consolas" panose="020B0609020204030204" pitchFamily="49" charset="0"/>
                          <a:ea typeface="+mn-ea"/>
                          <a:cs typeface="+mn-cs"/>
                        </a:rPr>
                        <a:t>int</a:t>
                      </a:r>
                      <a:r>
                        <a:rPr lang="en-US" sz="1000" kern="1200" dirty="0">
                          <a:solidFill>
                            <a:schemeClr val="dk1"/>
                          </a:solidFill>
                          <a:latin typeface="Consolas" panose="020B0609020204030204" pitchFamily="49" charset="0"/>
                          <a:ea typeface="+mn-ea"/>
                          <a:cs typeface="+mn-cs"/>
                        </a:rPr>
                        <a:t> Age, </a:t>
                      </a:r>
                      <a:r>
                        <a:rPr lang="en-US" sz="1000" kern="1200" dirty="0">
                          <a:solidFill>
                            <a:srgbClr val="0000FF"/>
                          </a:solidFill>
                          <a:latin typeface="Consolas" panose="020B0609020204030204" pitchFamily="49" charset="0"/>
                          <a:ea typeface="+mn-ea"/>
                          <a:cs typeface="+mn-cs"/>
                        </a:rPr>
                        <a:t>string</a:t>
                      </a:r>
                      <a:r>
                        <a:rPr lang="en-US" sz="1000" kern="1200" dirty="0">
                          <a:solidFill>
                            <a:schemeClr val="dk1"/>
                          </a:solidFill>
                          <a:latin typeface="Consolas" panose="020B0609020204030204" pitchFamily="49" charset="0"/>
                          <a:ea typeface="+mn-ea"/>
                          <a:cs typeface="+mn-cs"/>
                        </a:rPr>
                        <a:t> Country):</a:t>
                      </a:r>
                      <a:r>
                        <a:rPr lang="en-US" sz="1000" kern="1200" dirty="0">
                          <a:solidFill>
                            <a:schemeClr val="accent4">
                              <a:lumMod val="50000"/>
                            </a:schemeClr>
                          </a:solidFill>
                          <a:latin typeface="Consolas" panose="020B0609020204030204" pitchFamily="49" charset="0"/>
                          <a:ea typeface="+mn-ea"/>
                          <a:cs typeface="+mn-cs"/>
                        </a:rPr>
                        <a:t>Person</a:t>
                      </a:r>
                      <a:r>
                        <a:rPr lang="en-US" sz="1000" kern="1200" dirty="0">
                          <a:solidFill>
                            <a:schemeClr val="dk1"/>
                          </a:solidFill>
                          <a:latin typeface="Consolas" panose="020B0609020204030204" pitchFamily="49" charset="0"/>
                          <a:ea typeface="+mn-ea"/>
                          <a:cs typeface="+mn-cs"/>
                        </a:rPr>
                        <a:t>(Name, Age);</a:t>
                      </a:r>
                    </a:p>
                    <a:p>
                      <a:r>
                        <a:rPr lang="en-US" sz="1000" kern="1200" dirty="0">
                          <a:solidFill>
                            <a:srgbClr val="0000FF"/>
                          </a:solidFill>
                          <a:latin typeface="Consolas" panose="020B0609020204030204" pitchFamily="49" charset="0"/>
                          <a:ea typeface="+mn-ea"/>
                          <a:cs typeface="+mn-cs"/>
                        </a:rPr>
                        <a:t>var</a:t>
                      </a:r>
                      <a:r>
                        <a:rPr lang="en-US" sz="1000" kern="1200" dirty="0">
                          <a:solidFill>
                            <a:schemeClr val="dk1"/>
                          </a:solidFill>
                          <a:latin typeface="Consolas" panose="020B0609020204030204" pitchFamily="49" charset="0"/>
                          <a:ea typeface="+mn-ea"/>
                          <a:cs typeface="+mn-cs"/>
                        </a:rPr>
                        <a:t> </a:t>
                      </a:r>
                      <a:r>
                        <a:rPr lang="en-US" sz="1000" kern="1200" dirty="0" err="1">
                          <a:solidFill>
                            <a:schemeClr val="dk1"/>
                          </a:solidFill>
                          <a:latin typeface="Consolas" panose="020B0609020204030204" pitchFamily="49" charset="0"/>
                          <a:ea typeface="+mn-ea"/>
                          <a:cs typeface="+mn-cs"/>
                        </a:rPr>
                        <a:t>personInherited</a:t>
                      </a:r>
                      <a:r>
                        <a:rPr lang="en-US" sz="1000" kern="1200" dirty="0">
                          <a:solidFill>
                            <a:schemeClr val="dk1"/>
                          </a:solidFill>
                          <a:latin typeface="Consolas" panose="020B0609020204030204" pitchFamily="49" charset="0"/>
                          <a:ea typeface="+mn-ea"/>
                          <a:cs typeface="+mn-cs"/>
                        </a:rPr>
                        <a:t> = </a:t>
                      </a:r>
                      <a:r>
                        <a:rPr lang="en-US" sz="1000" kern="1200" dirty="0">
                          <a:solidFill>
                            <a:srgbClr val="0000FF"/>
                          </a:solidFill>
                          <a:latin typeface="Consolas" panose="020B0609020204030204" pitchFamily="49" charset="0"/>
                          <a:ea typeface="+mn-ea"/>
                          <a:cs typeface="+mn-cs"/>
                        </a:rPr>
                        <a:t>new</a:t>
                      </a:r>
                      <a:r>
                        <a:rPr lang="en-US" sz="1000" kern="1200" dirty="0">
                          <a:solidFill>
                            <a:schemeClr val="dk1"/>
                          </a:solidFill>
                          <a:latin typeface="Consolas" panose="020B0609020204030204" pitchFamily="49" charset="0"/>
                          <a:ea typeface="+mn-ea"/>
                          <a:cs typeface="+mn-cs"/>
                        </a:rPr>
                        <a:t> </a:t>
                      </a:r>
                      <a:r>
                        <a:rPr lang="en-US" sz="1000" kern="1200" dirty="0" err="1">
                          <a:solidFill>
                            <a:schemeClr val="bg2">
                              <a:lumMod val="50000"/>
                            </a:schemeClr>
                          </a:solidFill>
                          <a:latin typeface="Consolas" panose="020B0609020204030204" pitchFamily="49" charset="0"/>
                          <a:ea typeface="+mn-ea"/>
                          <a:cs typeface="+mn-cs"/>
                        </a:rPr>
                        <a:t>PersonInheritance</a:t>
                      </a:r>
                      <a:r>
                        <a:rPr lang="en-US" sz="1000" kern="1200" dirty="0">
                          <a:solidFill>
                            <a:schemeClr val="dk1"/>
                          </a:solidFill>
                          <a:latin typeface="Consolas" panose="020B0609020204030204" pitchFamily="49" charset="0"/>
                          <a:ea typeface="+mn-ea"/>
                          <a:cs typeface="+mn-cs"/>
                        </a:rPr>
                        <a:t>("</a:t>
                      </a:r>
                      <a:r>
                        <a:rPr lang="en-US" sz="1000" kern="1200" dirty="0">
                          <a:solidFill>
                            <a:srgbClr val="C00000"/>
                          </a:solidFill>
                          <a:latin typeface="Consolas" panose="020B0609020204030204" pitchFamily="49" charset="0"/>
                          <a:ea typeface="+mn-ea"/>
                          <a:cs typeface="+mn-cs"/>
                        </a:rPr>
                        <a:t>Bassam Alugili</a:t>
                      </a:r>
                      <a:r>
                        <a:rPr lang="en-US" sz="1000" kern="1200" dirty="0">
                          <a:solidFill>
                            <a:schemeClr val="dk1"/>
                          </a:solidFill>
                          <a:latin typeface="Consolas" panose="020B0609020204030204" pitchFamily="49" charset="0"/>
                          <a:ea typeface="+mn-ea"/>
                          <a:cs typeface="+mn-cs"/>
                        </a:rPr>
                        <a:t>", </a:t>
                      </a:r>
                      <a:r>
                        <a:rPr lang="en-US" sz="1000" kern="1200" dirty="0">
                          <a:solidFill>
                            <a:srgbClr val="0000FF"/>
                          </a:solidFill>
                          <a:latin typeface="Consolas" panose="020B0609020204030204" pitchFamily="49" charset="0"/>
                          <a:ea typeface="+mn-ea"/>
                          <a:cs typeface="+mn-cs"/>
                        </a:rPr>
                        <a:t>42</a:t>
                      </a:r>
                      <a:r>
                        <a:rPr lang="en-US" sz="1000" kern="1200" dirty="0">
                          <a:solidFill>
                            <a:schemeClr val="dk1"/>
                          </a:solidFill>
                          <a:latin typeface="Consolas" panose="020B0609020204030204" pitchFamily="49" charset="0"/>
                          <a:ea typeface="+mn-ea"/>
                          <a:cs typeface="+mn-cs"/>
                        </a:rPr>
                        <a:t>, "</a:t>
                      </a:r>
                      <a:r>
                        <a:rPr lang="en-US" sz="1000" kern="1200" dirty="0">
                          <a:solidFill>
                            <a:srgbClr val="C00000"/>
                          </a:solidFill>
                          <a:latin typeface="Consolas" panose="020B0609020204030204" pitchFamily="49" charset="0"/>
                          <a:ea typeface="+mn-ea"/>
                          <a:cs typeface="+mn-cs"/>
                        </a:rPr>
                        <a:t>Germany</a:t>
                      </a:r>
                      <a:r>
                        <a:rPr lang="en-US" sz="1000" kern="1200" dirty="0">
                          <a:solidFill>
                            <a:schemeClr val="dk1"/>
                          </a:solidFill>
                          <a:latin typeface="Consolas" panose="020B0609020204030204" pitchFamily="49" charset="0"/>
                          <a:ea typeface="+mn-ea"/>
                          <a:cs typeface="+mn-cs"/>
                        </a:rPr>
                        <a:t>");</a:t>
                      </a:r>
                    </a:p>
                    <a:p>
                      <a:endParaRPr lang="en-US" sz="1000" kern="1200" dirty="0">
                        <a:solidFill>
                          <a:schemeClr val="dk1"/>
                        </a:solidFill>
                        <a:latin typeface="Consolas" panose="020B0609020204030204" pitchFamily="49" charset="0"/>
                        <a:ea typeface="+mn-ea"/>
                        <a:cs typeface="+mn-cs"/>
                      </a:endParaRPr>
                    </a:p>
                    <a:p>
                      <a:r>
                        <a:rPr lang="en-US" sz="1000" kern="1200" dirty="0" err="1">
                          <a:solidFill>
                            <a:schemeClr val="dk1"/>
                          </a:solidFill>
                          <a:latin typeface="Consolas" panose="020B0609020204030204" pitchFamily="49" charset="0"/>
                          <a:ea typeface="+mn-ea"/>
                          <a:cs typeface="+mn-cs"/>
                        </a:rPr>
                        <a:t>Console.WriteLine</a:t>
                      </a:r>
                      <a:r>
                        <a:rPr lang="en-US" sz="1000" kern="1200" dirty="0">
                          <a:solidFill>
                            <a:schemeClr val="dk1"/>
                          </a:solidFill>
                          <a:latin typeface="Consolas" panose="020B0609020204030204" pitchFamily="49" charset="0"/>
                          <a:ea typeface="+mn-ea"/>
                          <a:cs typeface="+mn-cs"/>
                        </a:rPr>
                        <a:t>(person1 </a:t>
                      </a:r>
                      <a:r>
                        <a:rPr lang="en-US" sz="1000" kern="1200" dirty="0">
                          <a:solidFill>
                            <a:srgbClr val="0000FF"/>
                          </a:solidFill>
                          <a:latin typeface="Consolas" panose="020B0609020204030204" pitchFamily="49" charset="0"/>
                          <a:ea typeface="+mn-ea"/>
                          <a:cs typeface="+mn-cs"/>
                        </a:rPr>
                        <a:t>==</a:t>
                      </a:r>
                      <a:r>
                        <a:rPr lang="en-US" sz="1000" kern="1200" dirty="0">
                          <a:solidFill>
                            <a:schemeClr val="dk1"/>
                          </a:solidFill>
                          <a:latin typeface="Consolas" panose="020B0609020204030204" pitchFamily="49" charset="0"/>
                          <a:ea typeface="+mn-ea"/>
                          <a:cs typeface="+mn-cs"/>
                        </a:rPr>
                        <a:t> </a:t>
                      </a:r>
                      <a:r>
                        <a:rPr lang="en-US" sz="1000" kern="1200" dirty="0" err="1">
                          <a:solidFill>
                            <a:schemeClr val="dk1"/>
                          </a:solidFill>
                          <a:latin typeface="Consolas" panose="020B0609020204030204" pitchFamily="49" charset="0"/>
                          <a:ea typeface="+mn-ea"/>
                          <a:cs typeface="+mn-cs"/>
                        </a:rPr>
                        <a:t>personInherited</a:t>
                      </a:r>
                      <a:r>
                        <a:rPr lang="en-US" sz="1000" kern="1200" dirty="0">
                          <a:solidFill>
                            <a:schemeClr val="dk1"/>
                          </a:solidFill>
                          <a:latin typeface="Consolas" panose="020B0609020204030204" pitchFamily="49" charset="0"/>
                          <a:ea typeface="+mn-ea"/>
                          <a:cs typeface="+mn-cs"/>
                        </a:rPr>
                        <a:t>); </a:t>
                      </a:r>
                      <a:r>
                        <a:rPr lang="en-US" sz="1000" kern="1200" dirty="0">
                          <a:solidFill>
                            <a:srgbClr val="23735D"/>
                          </a:solidFill>
                          <a:latin typeface="Consolas" panose="020B0609020204030204" pitchFamily="49" charset="0"/>
                          <a:ea typeface="+mn-ea"/>
                          <a:cs typeface="+mn-cs"/>
                        </a:rPr>
                        <a:t>// False; Type check! not equal.</a:t>
                      </a:r>
                      <a:endParaRPr lang="en-US" sz="1000" b="1" dirty="0">
                        <a:solidFill>
                          <a:srgbClr val="23735D"/>
                        </a:solidFill>
                        <a:latin typeface="Consolas" panose="020B0609020204030204" pitchFamily="49" charset="0"/>
                      </a:endParaRPr>
                    </a:p>
                  </a:txBody>
                  <a:tcPr>
                    <a:solidFill>
                      <a:srgbClr val="E9EBF5"/>
                    </a:solidFill>
                  </a:tcPr>
                </a:tc>
                <a:extLst>
                  <a:ext uri="{0D108BD9-81ED-4DB2-BD59-A6C34878D82A}">
                    <a16:rowId xmlns:a16="http://schemas.microsoft.com/office/drawing/2014/main" val="3129916919"/>
                  </a:ext>
                </a:extLst>
              </a:tr>
            </a:tbl>
          </a:graphicData>
        </a:graphic>
      </p:graphicFrame>
      <p:sp>
        <p:nvSpPr>
          <p:cNvPr id="12" name="TextBox 11">
            <a:extLst>
              <a:ext uri="{FF2B5EF4-FFF2-40B4-BE49-F238E27FC236}">
                <a16:creationId xmlns:a16="http://schemas.microsoft.com/office/drawing/2014/main" id="{B165A5E3-B95E-4C7E-ACB4-EA51EBCFE94C}"/>
              </a:ext>
            </a:extLst>
          </p:cNvPr>
          <p:cNvSpPr txBox="1"/>
          <p:nvPr/>
        </p:nvSpPr>
        <p:spPr>
          <a:xfrm>
            <a:off x="7152247" y="2174450"/>
            <a:ext cx="4706674" cy="1169551"/>
          </a:xfrm>
          <a:prstGeom prst="rect">
            <a:avLst/>
          </a:prstGeom>
          <a:noFill/>
        </p:spPr>
        <p:txBody>
          <a:bodyPr wrap="square">
            <a:spAutoFit/>
          </a:bodyPr>
          <a:lstStyle/>
          <a:p>
            <a:r>
              <a:rPr lang="en-US" sz="7000" dirty="0">
                <a:ln w="0"/>
                <a:solidFill>
                  <a:schemeClr val="accent1"/>
                </a:solidFill>
                <a:effectLst>
                  <a:outerShdw blurRad="38100" dist="25400" dir="5400000" algn="ctr" rotWithShape="0">
                    <a:srgbClr val="6E747A">
                      <a:alpha val="43000"/>
                    </a:srgbClr>
                  </a:outerShdw>
                </a:effectLst>
              </a:rPr>
              <a:t>C</a:t>
            </a:r>
            <a:r>
              <a:rPr lang="en-US" sz="7000" b="0" cap="none" spc="0" dirty="0">
                <a:ln w="0"/>
                <a:solidFill>
                  <a:schemeClr val="accent1"/>
                </a:solidFill>
                <a:effectLst>
                  <a:outerShdw blurRad="38100" dist="25400" dir="5400000" algn="ctr" rotWithShape="0">
                    <a:srgbClr val="6E747A">
                      <a:alpha val="43000"/>
                    </a:srgbClr>
                  </a:outerShdw>
                </a:effectLst>
              </a:rPr>
              <a:t>heat </a:t>
            </a:r>
            <a:r>
              <a:rPr lang="en-US" sz="7000" dirty="0">
                <a:ln w="0"/>
                <a:solidFill>
                  <a:schemeClr val="accent1"/>
                </a:solidFill>
                <a:effectLst>
                  <a:outerShdw blurRad="38100" dist="25400" dir="5400000" algn="ctr" rotWithShape="0">
                    <a:srgbClr val="6E747A">
                      <a:alpha val="43000"/>
                    </a:srgbClr>
                  </a:outerShdw>
                </a:effectLst>
              </a:rPr>
              <a:t>S</a:t>
            </a:r>
            <a:r>
              <a:rPr lang="en-US" sz="7000" b="0" cap="none" spc="0" dirty="0">
                <a:ln w="0"/>
                <a:solidFill>
                  <a:schemeClr val="accent1"/>
                </a:solidFill>
                <a:effectLst>
                  <a:outerShdw blurRad="38100" dist="25400" dir="5400000" algn="ctr" rotWithShape="0">
                    <a:srgbClr val="6E747A">
                      <a:alpha val="43000"/>
                    </a:srgbClr>
                  </a:outerShdw>
                </a:effectLst>
              </a:rPr>
              <a:t>heet </a:t>
            </a:r>
            <a:endParaRPr lang="en-US" sz="7000" dirty="0"/>
          </a:p>
        </p:txBody>
      </p:sp>
      <p:sp>
        <p:nvSpPr>
          <p:cNvPr id="14" name="TextBox 13">
            <a:extLst>
              <a:ext uri="{FF2B5EF4-FFF2-40B4-BE49-F238E27FC236}">
                <a16:creationId xmlns:a16="http://schemas.microsoft.com/office/drawing/2014/main" id="{18D7A3A6-63DB-4A70-8455-E2C041428651}"/>
              </a:ext>
            </a:extLst>
          </p:cNvPr>
          <p:cNvSpPr txBox="1"/>
          <p:nvPr/>
        </p:nvSpPr>
        <p:spPr>
          <a:xfrm>
            <a:off x="7162343" y="3349691"/>
            <a:ext cx="4777730" cy="584775"/>
          </a:xfrm>
          <a:prstGeom prst="rect">
            <a:avLst/>
          </a:prstGeom>
          <a:noFill/>
        </p:spPr>
        <p:txBody>
          <a:bodyPr wrap="square">
            <a:spAutoFit/>
          </a:bodyPr>
          <a:lstStyle/>
          <a:p>
            <a:r>
              <a:rPr lang="en-US" sz="3200" dirty="0">
                <a:solidFill>
                  <a:srgbClr val="0000FF"/>
                </a:solidFill>
                <a:hlinkClick r:id="rId2">
                  <a:extLst>
                    <a:ext uri="{A12FA001-AC4F-418D-AE19-62706E023703}">
                      <ahyp:hlinkClr xmlns:ahyp="http://schemas.microsoft.com/office/drawing/2018/hyperlinkcolor" val="tx"/>
                    </a:ext>
                  </a:extLst>
                </a:hlinkClick>
              </a:rPr>
              <a:t>https://github.com/alugili</a:t>
            </a:r>
            <a:r>
              <a:rPr lang="en-US" sz="3200" dirty="0">
                <a:solidFill>
                  <a:srgbClr val="0000FF"/>
                </a:solidFill>
              </a:rPr>
              <a:t>	</a:t>
            </a:r>
          </a:p>
        </p:txBody>
      </p:sp>
      <p:sp>
        <p:nvSpPr>
          <p:cNvPr id="15" name="TextBox 14">
            <a:extLst>
              <a:ext uri="{FF2B5EF4-FFF2-40B4-BE49-F238E27FC236}">
                <a16:creationId xmlns:a16="http://schemas.microsoft.com/office/drawing/2014/main" id="{2207B228-1E17-45CF-A97C-71B904371C5C}"/>
              </a:ext>
            </a:extLst>
          </p:cNvPr>
          <p:cNvSpPr txBox="1"/>
          <p:nvPr/>
        </p:nvSpPr>
        <p:spPr>
          <a:xfrm>
            <a:off x="8853856" y="3934466"/>
            <a:ext cx="1415427" cy="400110"/>
          </a:xfrm>
          <a:prstGeom prst="rect">
            <a:avLst/>
          </a:prstGeom>
          <a:noFill/>
        </p:spPr>
        <p:txBody>
          <a:bodyPr wrap="square">
            <a:spAutoFit/>
          </a:bodyPr>
          <a:lstStyle/>
          <a:p>
            <a:r>
              <a:rPr lang="en-US" sz="2000" dirty="0">
                <a:solidFill>
                  <a:srgbClr val="0000FF"/>
                </a:solidFill>
              </a:rPr>
              <a:t>28.11.2020</a:t>
            </a:r>
          </a:p>
        </p:txBody>
      </p:sp>
      <p:pic>
        <p:nvPicPr>
          <p:cNvPr id="5" name="Picture 4">
            <a:extLst>
              <a:ext uri="{FF2B5EF4-FFF2-40B4-BE49-F238E27FC236}">
                <a16:creationId xmlns:a16="http://schemas.microsoft.com/office/drawing/2014/main" id="{21B90C8C-85F3-4BBC-BB1A-0B2BF689DC2F}"/>
              </a:ext>
            </a:extLst>
          </p:cNvPr>
          <p:cNvPicPr>
            <a:picLocks noChangeAspect="1"/>
          </p:cNvPicPr>
          <p:nvPr/>
        </p:nvPicPr>
        <p:blipFill>
          <a:blip r:embed="rId3"/>
          <a:stretch>
            <a:fillRect/>
          </a:stretch>
        </p:blipFill>
        <p:spPr>
          <a:xfrm>
            <a:off x="6792214" y="141653"/>
            <a:ext cx="5231837" cy="2268269"/>
          </a:xfrm>
          <a:prstGeom prst="rect">
            <a:avLst/>
          </a:prstGeom>
        </p:spPr>
      </p:pic>
      <p:graphicFrame>
        <p:nvGraphicFramePr>
          <p:cNvPr id="18" name="Table 17">
            <a:extLst>
              <a:ext uri="{FF2B5EF4-FFF2-40B4-BE49-F238E27FC236}">
                <a16:creationId xmlns:a16="http://schemas.microsoft.com/office/drawing/2014/main" id="{D26AB2D2-0B76-4055-BA8D-30B0D513E1C2}"/>
              </a:ext>
            </a:extLst>
          </p:cNvPr>
          <p:cNvGraphicFramePr>
            <a:graphicFrameLocks noGrp="1"/>
          </p:cNvGraphicFramePr>
          <p:nvPr>
            <p:extLst>
              <p:ext uri="{D42A27DB-BD31-4B8C-83A1-F6EECF244321}">
                <p14:modId xmlns:p14="http://schemas.microsoft.com/office/powerpoint/2010/main" val="4043776220"/>
              </p:ext>
            </p:extLst>
          </p:nvPr>
        </p:nvGraphicFramePr>
        <p:xfrm>
          <a:off x="6792215" y="4507123"/>
          <a:ext cx="5231837" cy="2109547"/>
        </p:xfrm>
        <a:graphic>
          <a:graphicData uri="http://schemas.openxmlformats.org/drawingml/2006/table">
            <a:tbl>
              <a:tblPr firstRow="1" bandRow="1">
                <a:tableStyleId>{69CF1AB2-1976-4502-BF36-3FF5EA218861}</a:tableStyleId>
              </a:tblPr>
              <a:tblGrid>
                <a:gridCol w="5231837">
                  <a:extLst>
                    <a:ext uri="{9D8B030D-6E8A-4147-A177-3AD203B41FA5}">
                      <a16:colId xmlns:a16="http://schemas.microsoft.com/office/drawing/2014/main" val="3798824116"/>
                    </a:ext>
                  </a:extLst>
                </a:gridCol>
              </a:tblGrid>
              <a:tr h="2109547">
                <a:tc>
                  <a:txBody>
                    <a:bodyPr/>
                    <a:lstStyle/>
                    <a:p>
                      <a:r>
                        <a:rPr lang="en-US" sz="1200" dirty="0"/>
                        <a:t>  </a:t>
                      </a:r>
                    </a:p>
                    <a:p>
                      <a:endParaRPr lang="en-US" sz="1200" dirty="0"/>
                    </a:p>
                    <a:p>
                      <a:r>
                        <a:rPr lang="en-US" sz="1200" dirty="0"/>
                        <a:t>  Pros:</a:t>
                      </a:r>
                    </a:p>
                    <a:p>
                      <a:r>
                        <a:rPr lang="en-US" sz="1200" b="0" dirty="0"/>
                        <a:t>  Records are a lightweight type that can remove a lot of code.</a:t>
                      </a:r>
                    </a:p>
                    <a:p>
                      <a:r>
                        <a:rPr lang="en-US" sz="1200" b="0" dirty="0"/>
                        <a:t>  Structural equality and Referential equality.</a:t>
                      </a:r>
                    </a:p>
                    <a:p>
                      <a:r>
                        <a:rPr lang="en-US" sz="1200" dirty="0"/>
                        <a:t> </a:t>
                      </a:r>
                    </a:p>
                    <a:p>
                      <a:r>
                        <a:rPr lang="en-US" sz="1200" dirty="0"/>
                        <a:t>  Cons:</a:t>
                      </a:r>
                    </a:p>
                    <a:p>
                      <a:r>
                        <a:rPr lang="en-US" sz="1200" b="0" dirty="0"/>
                        <a:t>  Allocating a lot of objects.</a:t>
                      </a:r>
                      <a:endParaRPr lang="de-DE" sz="1200" b="0" dirty="0"/>
                    </a:p>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2111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A196B22A-139F-4CCD-A0EC-FCEAF2F88BD4}"/>
              </a:ext>
            </a:extLst>
          </p:cNvPr>
          <p:cNvGraphicFramePr>
            <a:graphicFrameLocks noGrp="1"/>
          </p:cNvGraphicFramePr>
          <p:nvPr>
            <p:extLst>
              <p:ext uri="{D42A27DB-BD31-4B8C-83A1-F6EECF244321}">
                <p14:modId xmlns:p14="http://schemas.microsoft.com/office/powerpoint/2010/main" val="2074439948"/>
              </p:ext>
            </p:extLst>
          </p:nvPr>
        </p:nvGraphicFramePr>
        <p:xfrm>
          <a:off x="267809" y="328473"/>
          <a:ext cx="11656382" cy="2468880"/>
        </p:xfrm>
        <a:graphic>
          <a:graphicData uri="http://schemas.openxmlformats.org/drawingml/2006/table">
            <a:tbl>
              <a:tblPr firstRow="1" bandRow="1">
                <a:tableStyleId>{5C22544A-7EE6-4342-B048-85BDC9FD1C3A}</a:tableStyleId>
              </a:tblPr>
              <a:tblGrid>
                <a:gridCol w="11656382">
                  <a:extLst>
                    <a:ext uri="{9D8B030D-6E8A-4147-A177-3AD203B41FA5}">
                      <a16:colId xmlns:a16="http://schemas.microsoft.com/office/drawing/2014/main" val="3798824116"/>
                    </a:ext>
                  </a:extLst>
                </a:gridCol>
              </a:tblGrid>
              <a:tr h="336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Pattern Matching Enhancements</a:t>
                      </a:r>
                    </a:p>
                  </a:txBody>
                  <a:tcPr/>
                </a:tc>
                <a:extLst>
                  <a:ext uri="{0D108BD9-81ED-4DB2-BD59-A6C34878D82A}">
                    <a16:rowId xmlns:a16="http://schemas.microsoft.com/office/drawing/2014/main" val="2883719962"/>
                  </a:ext>
                </a:extLst>
              </a:tr>
              <a:tr h="2032789">
                <a:tc>
                  <a:txBody>
                    <a:bodyPr/>
                    <a:lstStyle/>
                    <a:p>
                      <a:r>
                        <a:rPr lang="en-US" sz="1200" dirty="0"/>
                        <a:t>C# 9 contains six main changes in pattern matching. Type patterns enhancements and all other patterns are introduced in C# 9.</a:t>
                      </a:r>
                    </a:p>
                    <a:p>
                      <a:r>
                        <a:rPr lang="en-US" sz="1200" dirty="0"/>
                        <a:t> </a:t>
                      </a:r>
                    </a:p>
                    <a:p>
                      <a:r>
                        <a:rPr lang="en-US" sz="1200" b="1" dirty="0">
                          <a:solidFill>
                            <a:srgbClr val="0000FF"/>
                          </a:solidFill>
                        </a:rPr>
                        <a:t>Type patterns </a:t>
                      </a:r>
                      <a:r>
                        <a:rPr lang="en-US" sz="1200" dirty="0"/>
                        <a:t>is used to match the input against a type. If the input type is a match to the type specified in the pattern, the match succeeds. C# 9 removes the type pattern followed by another pattern restriction.</a:t>
                      </a:r>
                    </a:p>
                    <a:p>
                      <a:r>
                        <a:rPr lang="en-US" sz="1200" b="0" dirty="0"/>
                        <a:t>Combinator Patterns</a:t>
                      </a:r>
                      <a:r>
                        <a:rPr lang="en-US" sz="1200" b="1" dirty="0"/>
                        <a:t> </a:t>
                      </a:r>
                      <a:r>
                        <a:rPr lang="en-US" sz="1200" dirty="0"/>
                        <a:t>Permit the programmer to combine multiple patterns on one line with AND/OR operators or to negate a pattern by using the NOT operator.</a:t>
                      </a:r>
                    </a:p>
                    <a:p>
                      <a:r>
                        <a:rPr lang="en-US" sz="1200" dirty="0"/>
                        <a:t>- </a:t>
                      </a:r>
                      <a:r>
                        <a:rPr lang="en-US" sz="1200" b="1" dirty="0">
                          <a:solidFill>
                            <a:srgbClr val="0000FF"/>
                          </a:solidFill>
                        </a:rPr>
                        <a:t>Conjunctive patterns </a:t>
                      </a:r>
                      <a:r>
                        <a:rPr lang="en-US" sz="1200" dirty="0"/>
                        <a:t>represent the logical “and” of the two sub-patterns pattern1 and pattern2.</a:t>
                      </a:r>
                    </a:p>
                    <a:p>
                      <a:r>
                        <a:rPr lang="en-US" sz="1200" dirty="0"/>
                        <a:t>- </a:t>
                      </a:r>
                      <a:r>
                        <a:rPr lang="en-US" sz="1200" b="1" dirty="0">
                          <a:solidFill>
                            <a:srgbClr val="0000FF"/>
                          </a:solidFill>
                        </a:rPr>
                        <a:t>Disjunctive patterns </a:t>
                      </a:r>
                      <a:r>
                        <a:rPr lang="en-US" sz="1200" dirty="0"/>
                        <a:t>represent the logical “or” of the two sub-patterns pattern1 and pattern2.</a:t>
                      </a:r>
                    </a:p>
                    <a:p>
                      <a:r>
                        <a:rPr lang="en-US" sz="1200" dirty="0"/>
                        <a:t>- </a:t>
                      </a:r>
                      <a:r>
                        <a:rPr lang="en-US" sz="1200" b="1" dirty="0">
                          <a:solidFill>
                            <a:srgbClr val="0000FF"/>
                          </a:solidFill>
                        </a:rPr>
                        <a:t>Negated “not” pattern </a:t>
                      </a:r>
                      <a:r>
                        <a:rPr lang="en-US" sz="1200" dirty="0"/>
                        <a:t>that requires a given pattern not to match.  </a:t>
                      </a:r>
                    </a:p>
                    <a:p>
                      <a:r>
                        <a:rPr lang="en-US" sz="1200" b="1" dirty="0">
                          <a:solidFill>
                            <a:srgbClr val="0000FF"/>
                          </a:solidFill>
                        </a:rPr>
                        <a:t>Parenthesized patterns </a:t>
                      </a:r>
                      <a:r>
                        <a:rPr lang="en-US" sz="1200" dirty="0"/>
                        <a:t>permit the programmer to put parentheses around any pattern.</a:t>
                      </a:r>
                    </a:p>
                    <a:p>
                      <a:r>
                        <a:rPr lang="en-US" sz="1200" b="1" dirty="0">
                          <a:solidFill>
                            <a:srgbClr val="0000FF"/>
                          </a:solidFill>
                        </a:rPr>
                        <a:t>Relational patterns </a:t>
                      </a:r>
                      <a:r>
                        <a:rPr lang="en-US" sz="1200" dirty="0"/>
                        <a:t>permit the programmer to match their input against constant values to determine if the input is &gt; or &lt; or = to that constant. </a:t>
                      </a:r>
                    </a:p>
                    <a:p>
                      <a:r>
                        <a:rPr lang="en-US" sz="1200" dirty="0"/>
                        <a:t> </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7" name="Table 16">
            <a:extLst>
              <a:ext uri="{FF2B5EF4-FFF2-40B4-BE49-F238E27FC236}">
                <a16:creationId xmlns:a16="http://schemas.microsoft.com/office/drawing/2014/main" id="{337A63A3-5A16-4D86-ADCD-B02D4A94E422}"/>
              </a:ext>
            </a:extLst>
          </p:cNvPr>
          <p:cNvGraphicFramePr>
            <a:graphicFrameLocks noGrp="1"/>
          </p:cNvGraphicFramePr>
          <p:nvPr>
            <p:extLst>
              <p:ext uri="{D42A27DB-BD31-4B8C-83A1-F6EECF244321}">
                <p14:modId xmlns:p14="http://schemas.microsoft.com/office/powerpoint/2010/main" val="3160457278"/>
              </p:ext>
            </p:extLst>
          </p:nvPr>
        </p:nvGraphicFramePr>
        <p:xfrm>
          <a:off x="267809" y="3020624"/>
          <a:ext cx="3654743" cy="3576014"/>
        </p:xfrm>
        <a:graphic>
          <a:graphicData uri="http://schemas.openxmlformats.org/drawingml/2006/table">
            <a:tbl>
              <a:tblPr firstRow="1" bandRow="1">
                <a:tableStyleId>{69CF1AB2-1976-4502-BF36-3FF5EA218861}</a:tableStyleId>
              </a:tblPr>
              <a:tblGrid>
                <a:gridCol w="3654743">
                  <a:extLst>
                    <a:ext uri="{9D8B030D-6E8A-4147-A177-3AD203B41FA5}">
                      <a16:colId xmlns:a16="http://schemas.microsoft.com/office/drawing/2014/main" val="3798824116"/>
                    </a:ext>
                  </a:extLst>
                </a:gridCol>
              </a:tblGrid>
              <a:tr h="3576014">
                <a:tc>
                  <a:txBody>
                    <a:bodyPr/>
                    <a:lstStyle/>
                    <a:p>
                      <a:r>
                        <a:rPr lang="en-US" sz="1200" b="1" dirty="0"/>
                        <a:t>Type Patterns</a:t>
                      </a:r>
                    </a:p>
                    <a:p>
                      <a:r>
                        <a:rPr lang="en-US" sz="1000" b="0" dirty="0">
                          <a:solidFill>
                            <a:srgbClr val="0000FF"/>
                          </a:solidFill>
                          <a:latin typeface="Consolas" panose="020B0609020204030204" pitchFamily="49" charset="0"/>
                        </a:rPr>
                        <a:t>object</a:t>
                      </a:r>
                      <a:r>
                        <a:rPr lang="en-US" sz="1000" b="0" dirty="0">
                          <a:latin typeface="Consolas" panose="020B0609020204030204" pitchFamily="49" charset="0"/>
                        </a:rPr>
                        <a:t> </a:t>
                      </a:r>
                      <a:r>
                        <a:rPr lang="en-US" sz="1000" b="0" dirty="0" err="1">
                          <a:latin typeface="Consolas" panose="020B0609020204030204" pitchFamily="49" charset="0"/>
                        </a:rPr>
                        <a:t>checkType</a:t>
                      </a:r>
                      <a:r>
                        <a:rPr lang="en-US" sz="1000" b="0" dirty="0">
                          <a:latin typeface="Consolas" panose="020B0609020204030204" pitchFamily="49" charset="0"/>
                        </a:rPr>
                        <a:t> = </a:t>
                      </a:r>
                      <a:r>
                        <a:rPr lang="en-US" sz="1000" b="0" dirty="0">
                          <a:solidFill>
                            <a:srgbClr val="0000FF"/>
                          </a:solidFill>
                          <a:latin typeface="Consolas" panose="020B0609020204030204" pitchFamily="49" charset="0"/>
                        </a:rPr>
                        <a:t>new int</a:t>
                      </a:r>
                      <a:r>
                        <a:rPr lang="en-US" sz="1000" b="0" dirty="0">
                          <a:latin typeface="Consolas" panose="020B0609020204030204" pitchFamily="49" charset="0"/>
                        </a:rPr>
                        <a:t>();</a:t>
                      </a:r>
                    </a:p>
                    <a:p>
                      <a:r>
                        <a:rPr lang="en-US" sz="1000" b="0" dirty="0">
                          <a:latin typeface="Consolas" panose="020B0609020204030204" pitchFamily="49" charset="0"/>
                        </a:rPr>
                        <a:t>var </a:t>
                      </a:r>
                      <a:r>
                        <a:rPr lang="en-US" sz="1000" b="0" dirty="0" err="1">
                          <a:latin typeface="Consolas" panose="020B0609020204030204" pitchFamily="49" charset="0"/>
                        </a:rPr>
                        <a:t>getType</a:t>
                      </a:r>
                      <a:r>
                        <a:rPr lang="en-US" sz="1000" b="0" dirty="0">
                          <a:latin typeface="Consolas" panose="020B0609020204030204" pitchFamily="49" charset="0"/>
                        </a:rPr>
                        <a:t> = </a:t>
                      </a:r>
                      <a:r>
                        <a:rPr lang="en-US" sz="1000" b="0" dirty="0" err="1">
                          <a:latin typeface="Consolas" panose="020B0609020204030204" pitchFamily="49" charset="0"/>
                        </a:rPr>
                        <a:t>checkType</a:t>
                      </a:r>
                      <a:r>
                        <a:rPr lang="en-US" sz="1000" b="0" dirty="0">
                          <a:latin typeface="Consolas" panose="020B0609020204030204" pitchFamily="49" charset="0"/>
                        </a:rPr>
                        <a:t> 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string</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string</a:t>
                      </a:r>
                      <a:r>
                        <a:rPr lang="en-US" sz="1000" b="0" dirty="0">
                          <a:latin typeface="Consolas" panose="020B0609020204030204" pitchFamily="49" charset="0"/>
                        </a:rPr>
                        <a:t>", </a:t>
                      </a:r>
                      <a:r>
                        <a:rPr lang="en-US" sz="900" b="0" dirty="0">
                          <a:solidFill>
                            <a:schemeClr val="accent4">
                              <a:lumMod val="50000"/>
                            </a:schemeClr>
                          </a:solidFill>
                          <a:latin typeface="Consolas" panose="020B0609020204030204" pitchFamily="49" charset="0"/>
                        </a:rPr>
                        <a:t>// match against the type only.</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int</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 </a:t>
                      </a:r>
                      <a:r>
                        <a:rPr lang="en-US" sz="1000" b="0" dirty="0">
                          <a:latin typeface="Consolas" panose="020B0609020204030204" pitchFamily="49" charset="0"/>
                        </a:rPr>
                        <a:t>=&gt;   "</a:t>
                      </a:r>
                      <a:r>
                        <a:rPr lang="en-US" sz="1000" b="0" dirty="0">
                          <a:solidFill>
                            <a:schemeClr val="accent6">
                              <a:lumMod val="75000"/>
                            </a:schemeClr>
                          </a:solidFill>
                          <a:latin typeface="Consolas" panose="020B0609020204030204" pitchFamily="49" charset="0"/>
                        </a:rPr>
                        <a:t>obj</a:t>
                      </a:r>
                      <a:r>
                        <a:rPr lang="en-US" sz="1000" b="0" dirty="0">
                          <a:latin typeface="Consolas" panose="020B0609020204030204" pitchFamily="49" charset="0"/>
                        </a:rPr>
                        <a:t>"</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getType</a:t>
                      </a:r>
                      <a:r>
                        <a:rPr lang="en-US" sz="1000" b="0" dirty="0">
                          <a:latin typeface="Consolas" panose="020B0609020204030204" pitchFamily="49" charset="0"/>
                        </a:rPr>
                        <a:t>);</a:t>
                      </a:r>
                      <a:r>
                        <a:rPr lang="en-US" sz="1000" b="0" dirty="0">
                          <a:solidFill>
                            <a:schemeClr val="accent4">
                              <a:lumMod val="50000"/>
                            </a:schemeClr>
                          </a:solidFill>
                          <a:latin typeface="Consolas" panose="020B0609020204030204" pitchFamily="49" charset="0"/>
                        </a:rPr>
                        <a:t> // Output: int</a:t>
                      </a:r>
                    </a:p>
                    <a:p>
                      <a:r>
                        <a:rPr lang="en-US" sz="1000" b="0" dirty="0"/>
                        <a:t> </a:t>
                      </a:r>
                    </a:p>
                    <a:p>
                      <a:r>
                        <a:rPr lang="en-US" sz="1200" b="1" dirty="0"/>
                        <a:t>Or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a:solidFill>
                            <a:schemeClr val="bg2">
                              <a:lumMod val="50000"/>
                            </a:schemeClr>
                          </a:solidFill>
                          <a:latin typeface="Consolas" panose="020B0609020204030204" pitchFamily="49" charset="0"/>
                        </a:rPr>
                        <a:t>Person</a:t>
                      </a:r>
                      <a:r>
                        <a:rPr lang="en-US" sz="1000" b="0" dirty="0">
                          <a:latin typeface="Consolas" panose="020B0609020204030204" pitchFamily="49" charset="0"/>
                        </a:rPr>
                        <a:t>("</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Person(</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or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or greater</a:t>
                      </a:r>
                      <a:r>
                        <a:rPr lang="en-US" sz="1000" b="0" dirty="0">
                          <a:latin typeface="Consolas" panose="020B0609020204030204" pitchFamily="49" charset="0"/>
                        </a:rPr>
                        <a:t>" </a:t>
                      </a:r>
                    </a:p>
                    <a:p>
                      <a:r>
                        <a:rPr lang="en-US" sz="1000" b="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18 or greater.</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graphicFrame>
        <p:nvGraphicFramePr>
          <p:cNvPr id="19" name="Table 18">
            <a:extLst>
              <a:ext uri="{FF2B5EF4-FFF2-40B4-BE49-F238E27FC236}">
                <a16:creationId xmlns:a16="http://schemas.microsoft.com/office/drawing/2014/main" id="{3966B260-2F93-4C92-ABB4-44BD4497707A}"/>
              </a:ext>
            </a:extLst>
          </p:cNvPr>
          <p:cNvGraphicFramePr>
            <a:graphicFrameLocks noGrp="1"/>
          </p:cNvGraphicFramePr>
          <p:nvPr>
            <p:extLst>
              <p:ext uri="{D42A27DB-BD31-4B8C-83A1-F6EECF244321}">
                <p14:modId xmlns:p14="http://schemas.microsoft.com/office/powerpoint/2010/main" val="1752482379"/>
              </p:ext>
            </p:extLst>
          </p:nvPr>
        </p:nvGraphicFramePr>
        <p:xfrm>
          <a:off x="4143994" y="3020624"/>
          <a:ext cx="3784918" cy="3576014"/>
        </p:xfrm>
        <a:graphic>
          <a:graphicData uri="http://schemas.openxmlformats.org/drawingml/2006/table">
            <a:tbl>
              <a:tblPr firstRow="1" bandRow="1">
                <a:tableStyleId>{69CF1AB2-1976-4502-BF36-3FF5EA218861}</a:tableStyleId>
              </a:tblPr>
              <a:tblGrid>
                <a:gridCol w="3784918">
                  <a:extLst>
                    <a:ext uri="{9D8B030D-6E8A-4147-A177-3AD203B41FA5}">
                      <a16:colId xmlns:a16="http://schemas.microsoft.com/office/drawing/2014/main" val="3798824116"/>
                    </a:ext>
                  </a:extLst>
                </a:gridCol>
              </a:tblGrid>
              <a:tr h="3576014">
                <a:tc>
                  <a:txBody>
                    <a:bodyPr/>
                    <a:lstStyle/>
                    <a:p>
                      <a:r>
                        <a:rPr lang="en-US" sz="1200" b="1" dirty="0"/>
                        <a:t>And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a:solidFill>
                            <a:schemeClr val="bg2">
                              <a:lumMod val="50000"/>
                            </a:schemeClr>
                          </a:solidFill>
                          <a:latin typeface="Consolas" panose="020B0609020204030204" pitchFamily="49" charset="0"/>
                        </a:rPr>
                        <a:t>Person</a:t>
                      </a:r>
                      <a:r>
                        <a:rPr lang="en-US" sz="1000" b="0" dirty="0">
                          <a:latin typeface="Consolas" panose="020B0609020204030204" pitchFamily="49" charset="0"/>
                        </a:rPr>
                        <a:t>("</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latin typeface="Consolas" panose="020B0609020204030204" pitchFamily="49" charset="0"/>
                        </a:rPr>
                        <a:t> </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50" b="0" dirty="0">
                          <a:latin typeface="Consolas" panose="020B0609020204030204" pitchFamily="49" charset="0"/>
                        </a:rPr>
                        <a:t> Person(</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&lt;</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18</a:t>
                      </a:r>
                      <a:r>
                        <a:rPr lang="en-US" sz="950" b="0" dirty="0">
                          <a:latin typeface="Consolas" panose="020B0609020204030204" pitchFamily="49" charset="0"/>
                        </a:rPr>
                        <a:t>) =&gt; "</a:t>
                      </a:r>
                      <a:r>
                        <a:rPr lang="en-US" sz="950" b="0" dirty="0">
                          <a:solidFill>
                            <a:srgbClr val="C00000"/>
                          </a:solidFill>
                          <a:latin typeface="Consolas" panose="020B0609020204030204" pitchFamily="49" charset="0"/>
                        </a:rPr>
                        <a:t>less than 18</a:t>
                      </a:r>
                      <a:r>
                        <a:rPr lang="en-US" sz="950" b="0" dirty="0">
                          <a:latin typeface="Consolas" panose="020B0609020204030204" pitchFamily="49" charset="0"/>
                        </a:rPr>
                        <a:t>",</a:t>
                      </a:r>
                    </a:p>
                    <a:p>
                      <a:r>
                        <a:rPr lang="en-US" sz="950" b="0" dirty="0">
                          <a:latin typeface="Consolas" panose="020B0609020204030204" pitchFamily="49" charset="0"/>
                        </a:rPr>
                        <a:t> ("</a:t>
                      </a:r>
                      <a:r>
                        <a:rPr lang="en-US" sz="950" b="0" dirty="0">
                          <a:solidFill>
                            <a:srgbClr val="C00000"/>
                          </a:solidFill>
                          <a:latin typeface="Consolas" panose="020B0609020204030204" pitchFamily="49" charset="0"/>
                        </a:rPr>
                        <a:t>Bassam</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and (</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&gt;18</a:t>
                      </a:r>
                      <a:r>
                        <a:rPr lang="en-US" sz="950" b="0" dirty="0">
                          <a:latin typeface="Consolas" panose="020B0609020204030204" pitchFamily="49" charset="0"/>
                        </a:rPr>
                        <a:t>)=&gt;"</a:t>
                      </a:r>
                      <a:r>
                        <a:rPr lang="en-US" sz="950" b="0" dirty="0">
                          <a:solidFill>
                            <a:srgbClr val="C00000"/>
                          </a:solidFill>
                          <a:latin typeface="Consolas" panose="020B0609020204030204" pitchFamily="49" charset="0"/>
                        </a:rPr>
                        <a:t>Bassam is greater than 18</a:t>
                      </a:r>
                      <a:r>
                        <a:rPr lang="en-US" sz="950" b="0" dirty="0">
                          <a:latin typeface="Consolas" panose="020B0609020204030204" pitchFamily="49" charset="0"/>
                        </a:rPr>
                        <a:t>" </a:t>
                      </a:r>
                    </a:p>
                    <a:p>
                      <a:r>
                        <a:rPr lang="en-US" sz="1000" b="0" dirty="0">
                          <a:latin typeface="Consolas" panose="020B0609020204030204" pitchFamily="49" charset="0"/>
                        </a:rPr>
                        <a:t>};</a:t>
                      </a:r>
                    </a:p>
                    <a:p>
                      <a:endParaRPr lang="ar-OM" sz="1000" b="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Bassam is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 </a:t>
                      </a:r>
                    </a:p>
                    <a:p>
                      <a:endParaRPr lang="en-US" sz="1000" b="0" dirty="0"/>
                    </a:p>
                    <a:p>
                      <a:r>
                        <a:rPr lang="en-US" sz="1200" b="1" dirty="0"/>
                        <a:t>Negated not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a:solidFill>
                            <a:schemeClr val="bg2">
                              <a:lumMod val="50000"/>
                            </a:schemeClr>
                          </a:solidFill>
                          <a:latin typeface="Consolas" panose="020B0609020204030204" pitchFamily="49" charset="0"/>
                        </a:rPr>
                        <a:t>Person</a:t>
                      </a:r>
                      <a:r>
                        <a:rPr lang="en-US" sz="1000" b="0" dirty="0">
                          <a:latin typeface="Consolas" panose="020B0609020204030204" pitchFamily="49" charset="0"/>
                        </a:rPr>
                        <a:t>("</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meOrNot</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not</a:t>
                      </a:r>
                      <a:r>
                        <a:rPr lang="en-US" sz="1000" b="0" dirty="0">
                          <a:latin typeface="Consolas" panose="020B0609020204030204" pitchFamily="49" charset="0"/>
                        </a:rPr>
                        <a:t> ("</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not me!</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=&gt;"</a:t>
                      </a:r>
                      <a:r>
                        <a:rPr lang="en-US" sz="1000" b="0" dirty="0">
                          <a:solidFill>
                            <a:srgbClr val="C00000"/>
                          </a:solidFill>
                          <a:latin typeface="Consolas" panose="020B0609020204030204" pitchFamily="49" charset="0"/>
                        </a:rPr>
                        <a:t>Me :-)"</a:t>
                      </a:r>
                    </a:p>
                    <a:p>
                      <a:r>
                        <a:rPr lang="en-US" sz="1000" b="0" dirty="0">
                          <a:latin typeface="Consolas" panose="020B0609020204030204" pitchFamily="49" charset="0"/>
                        </a:rPr>
                        <a:t>};</a:t>
                      </a:r>
                      <a:endParaRPr lang="ar-OM" sz="1000" b="0" dirty="0">
                        <a:latin typeface="Consolas" panose="020B0609020204030204" pitchFamily="49" charset="0"/>
                      </a:endParaRPr>
                    </a:p>
                    <a:p>
                      <a:r>
                        <a:rPr lang="en-US" sz="1000" b="0" dirty="0">
                          <a:solidFill>
                            <a:srgbClr val="23735D"/>
                          </a:solidFill>
                          <a:latin typeface="Consolas" panose="020B0609020204030204" pitchFamily="49" charset="0"/>
                        </a:rPr>
                        <a:t>// Output: Me </a:t>
                      </a:r>
                      <a:r>
                        <a:rPr lang="en-US" sz="1000" b="0" dirty="0">
                          <a:solidFill>
                            <a:srgbClr val="23735D"/>
                          </a:solidFill>
                          <a:latin typeface="Consolas" panose="020B0609020204030204" pitchFamily="49" charset="0"/>
                          <a:sym typeface="Wingdings" panose="05000000000000000000" pitchFamily="2" charset="2"/>
                        </a:rPr>
                        <a:t></a:t>
                      </a:r>
                      <a:endParaRPr lang="en-US" sz="1000" b="0" dirty="0">
                        <a:solidFill>
                          <a:srgbClr val="23735D"/>
                        </a:solidFill>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meOrNot</a:t>
                      </a:r>
                      <a:r>
                        <a:rPr lang="en-US" sz="1000" b="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20" name="Table 19">
            <a:extLst>
              <a:ext uri="{FF2B5EF4-FFF2-40B4-BE49-F238E27FC236}">
                <a16:creationId xmlns:a16="http://schemas.microsoft.com/office/drawing/2014/main" id="{14D05796-8CBF-420B-8388-8991B6CED8A7}"/>
              </a:ext>
            </a:extLst>
          </p:cNvPr>
          <p:cNvGraphicFramePr>
            <a:graphicFrameLocks noGrp="1"/>
          </p:cNvGraphicFramePr>
          <p:nvPr>
            <p:extLst>
              <p:ext uri="{D42A27DB-BD31-4B8C-83A1-F6EECF244321}">
                <p14:modId xmlns:p14="http://schemas.microsoft.com/office/powerpoint/2010/main" val="1722749975"/>
              </p:ext>
            </p:extLst>
          </p:nvPr>
        </p:nvGraphicFramePr>
        <p:xfrm>
          <a:off x="8150354" y="3020624"/>
          <a:ext cx="3696018" cy="3576015"/>
        </p:xfrm>
        <a:graphic>
          <a:graphicData uri="http://schemas.openxmlformats.org/drawingml/2006/table">
            <a:tbl>
              <a:tblPr firstRow="1" bandRow="1">
                <a:tableStyleId>{69CF1AB2-1976-4502-BF36-3FF5EA218861}</a:tableStyleId>
              </a:tblPr>
              <a:tblGrid>
                <a:gridCol w="3696018">
                  <a:extLst>
                    <a:ext uri="{9D8B030D-6E8A-4147-A177-3AD203B41FA5}">
                      <a16:colId xmlns:a16="http://schemas.microsoft.com/office/drawing/2014/main" val="3798824116"/>
                    </a:ext>
                  </a:extLst>
                </a:gridCol>
              </a:tblGrid>
              <a:tr h="3576015">
                <a:tc>
                  <a:txBody>
                    <a:bodyPr/>
                    <a:lstStyle/>
                    <a:p>
                      <a:r>
                        <a:rPr lang="en-US" sz="1200" b="1" dirty="0"/>
                        <a:t>Parenthesized patterns</a:t>
                      </a:r>
                      <a:r>
                        <a:rPr lang="en-US" sz="1200" b="0" dirty="0"/>
                        <a:t> </a:t>
                      </a:r>
                    </a:p>
                    <a:p>
                      <a:r>
                        <a:rPr lang="en-US" sz="1000" b="0" dirty="0">
                          <a:solidFill>
                            <a:srgbClr val="0000FF"/>
                          </a:solidFill>
                          <a:latin typeface="Consolas" panose="020B0609020204030204" pitchFamily="49" charset="0"/>
                        </a:rPr>
                        <a:t>public record </a:t>
                      </a:r>
                      <a:r>
                        <a:rPr lang="en-US" sz="1000" b="0" dirty="0" err="1">
                          <a:solidFill>
                            <a:schemeClr val="bg2">
                              <a:lumMod val="50000"/>
                            </a:schemeClr>
                          </a:solidFill>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bool</a:t>
                      </a:r>
                      <a:r>
                        <a:rPr lang="en-US" sz="1000" b="0" dirty="0">
                          <a:latin typeface="Consolas" panose="020B0609020204030204" pitchFamily="49" charset="0"/>
                        </a:rPr>
                        <a:t> </a:t>
                      </a:r>
                      <a:r>
                        <a:rPr lang="en-US" sz="1000" b="0" dirty="0" err="1">
                          <a:latin typeface="Consolas" panose="020B0609020204030204" pitchFamily="49" charset="0"/>
                        </a:rPr>
                        <a:t>Isvalid</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Number);</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is10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err="1">
                          <a:solidFill>
                            <a:schemeClr val="bg2">
                              <a:lumMod val="50000"/>
                            </a:schemeClr>
                          </a:solidFill>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true</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10</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n10 = is10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&gt;1</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&lt;9</a:t>
                      </a:r>
                      <a:r>
                        <a:rPr lang="en-US" sz="900" b="0" dirty="0">
                          <a:latin typeface="Consolas" panose="020B0609020204030204" pitchFamily="49" charset="0"/>
                        </a:rPr>
                        <a:t>)) or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10</a:t>
                      </a:r>
                      <a:r>
                        <a:rPr lang="en-US" sz="900" b="0" dirty="0">
                          <a:latin typeface="Consolas" panose="020B0609020204030204" pitchFamily="49" charset="0"/>
                        </a:rPr>
                        <a:t>) =&gt; "</a:t>
                      </a:r>
                      <a:r>
                        <a:rPr lang="en-US" sz="900" b="0" dirty="0">
                          <a:solidFill>
                            <a:srgbClr val="C00000"/>
                          </a:solidFill>
                          <a:latin typeface="Consolas" panose="020B0609020204030204" pitchFamily="49" charset="0"/>
                        </a:rPr>
                        <a:t>10</a:t>
                      </a:r>
                      <a:r>
                        <a:rPr lang="en-US" sz="9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 _</a:t>
                      </a:r>
                      <a:r>
                        <a:rPr lang="en-US" sz="900" b="0" dirty="0">
                          <a:latin typeface="Consolas" panose="020B0609020204030204" pitchFamily="49" charset="0"/>
                        </a:rPr>
                        <a:t>=&gt; "</a:t>
                      </a:r>
                      <a:r>
                        <a:rPr lang="en-US" sz="900" b="0" dirty="0">
                          <a:solidFill>
                            <a:srgbClr val="C00000"/>
                          </a:solidFill>
                          <a:latin typeface="Consolas" panose="020B0609020204030204" pitchFamily="49" charset="0"/>
                        </a:rPr>
                        <a:t>not 10</a:t>
                      </a:r>
                      <a:r>
                        <a:rPr lang="en-US" sz="900" b="0" dirty="0">
                          <a:latin typeface="Consolas" panose="020B0609020204030204" pitchFamily="49" charset="0"/>
                        </a:rPr>
                        <a:t>"</a:t>
                      </a:r>
                    </a:p>
                    <a:p>
                      <a:r>
                        <a:rPr lang="en-US" sz="1000" b="0" dirty="0">
                          <a:latin typeface="Consolas" panose="020B0609020204030204" pitchFamily="49" charset="0"/>
                        </a:rPr>
                        <a:t>};</a:t>
                      </a:r>
                    </a:p>
                    <a:p>
                      <a:r>
                        <a:rPr lang="en-US" sz="1000" b="0" dirty="0" err="1">
                          <a:latin typeface="Consolas" panose="020B0609020204030204" pitchFamily="49" charset="0"/>
                        </a:rPr>
                        <a:t>Console.WriteLine</a:t>
                      </a:r>
                      <a:r>
                        <a:rPr lang="en-US" sz="1000" b="0" dirty="0">
                          <a:latin typeface="Consolas" panose="020B0609020204030204" pitchFamily="49" charset="0"/>
                        </a:rPr>
                        <a:t>(n10); </a:t>
                      </a:r>
                      <a:r>
                        <a:rPr lang="en-US" sz="1000" b="0" dirty="0">
                          <a:solidFill>
                            <a:srgbClr val="23735D"/>
                          </a:solidFill>
                          <a:latin typeface="Consolas" panose="020B0609020204030204" pitchFamily="49" charset="0"/>
                        </a:rPr>
                        <a:t>// Output: 10</a:t>
                      </a:r>
                    </a:p>
                    <a:p>
                      <a:r>
                        <a:rPr lang="en-US" sz="1000" b="0" dirty="0"/>
                        <a:t> </a:t>
                      </a:r>
                    </a:p>
                    <a:p>
                      <a:r>
                        <a:rPr lang="en-US" sz="1200" b="1" dirty="0"/>
                        <a:t>Relational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43);</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person2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Thomas</a:t>
                      </a:r>
                      <a:r>
                        <a:rPr lang="en-US" sz="1000" b="0" dirty="0">
                          <a:latin typeface="Consolas" panose="020B0609020204030204" pitchFamily="49" charset="0"/>
                        </a:rPr>
                        <a:t>", 4);</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  </a:t>
                      </a:r>
                    </a:p>
                    <a:p>
                      <a:r>
                        <a:rPr lang="en-US" sz="1000" b="0" dirty="0">
                          <a:latin typeface="Consolas" panose="020B0609020204030204" pitchFamily="49" charset="0"/>
                        </a:rPr>
                        <a:t>  Person(_,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r>
                        <a:rPr lang="en-US" sz="900" b="0" dirty="0">
                          <a:latin typeface="Consolas" panose="020B0609020204030204" pitchFamily="49" charset="0"/>
                        </a:rPr>
                        <a:t>,</a:t>
                      </a:r>
                      <a:r>
                        <a:rPr lang="en-US" sz="900" b="0" dirty="0">
                          <a:solidFill>
                            <a:srgbClr val="23735D"/>
                          </a:solidFill>
                          <a:latin typeface="Consolas" panose="020B0609020204030204" pitchFamily="49" charset="0"/>
                        </a:rPr>
                        <a:t> </a:t>
                      </a:r>
                      <a:endParaRPr lang="ar-OM" sz="900" b="0" dirty="0">
                        <a:solidFill>
                          <a:srgbClr val="23735D"/>
                        </a:solidFill>
                        <a:latin typeface="Consolas" panose="020B0609020204030204" pitchFamily="49" charset="0"/>
                      </a:endParaRPr>
                    </a:p>
                    <a:p>
                      <a:r>
                        <a:rPr lang="ar-OM" sz="900" b="0" dirty="0">
                          <a:solidFill>
                            <a:srgbClr val="23735D"/>
                          </a:solidFill>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greater than 18</a:t>
                      </a:r>
                      <a:r>
                        <a:rPr lang="en-US" sz="900" b="0" dirty="0">
                          <a:latin typeface="Consolas" panose="020B0609020204030204" pitchFamily="49" charset="0"/>
                        </a:rPr>
                        <a:t>", </a:t>
                      </a:r>
                      <a:endParaRPr lang="ar-OM" sz="900" b="0" dirty="0">
                        <a:latin typeface="Consolas" panose="020B0609020204030204" pitchFamily="49" charset="0"/>
                      </a:endParaRPr>
                    </a:p>
                    <a:p>
                      <a:r>
                        <a:rPr lang="ar-OM" sz="900" b="0" dirty="0">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years old!</a:t>
                      </a:r>
                      <a:r>
                        <a:rPr lang="en-US" sz="1000" b="0" dirty="0">
                          <a:latin typeface="Consolas" panose="020B0609020204030204" pitchFamily="49" charset="0"/>
                        </a:rPr>
                        <a:t>"</a:t>
                      </a:r>
                    </a:p>
                    <a:p>
                      <a:r>
                        <a:rPr lang="en-US" sz="1000" b="0" dirty="0">
                          <a:latin typeface="Consolas" panose="020B0609020204030204" pitchFamily="49" charset="0"/>
                        </a:rPr>
                        <a:t>};</a:t>
                      </a:r>
                    </a:p>
                    <a:p>
                      <a:r>
                        <a:rPr lang="en-US" sz="1000" b="0" dirty="0">
                          <a:solidFill>
                            <a:srgbClr val="23735D"/>
                          </a:solidFill>
                          <a:latin typeface="Consolas" panose="020B0609020204030204" pitchFamily="49" charset="0"/>
                        </a:rPr>
                        <a:t>// Output: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8426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CA149-84F3-4C92-90FE-DA2167741E63}"/>
              </a:ext>
            </a:extLst>
          </p:cNvPr>
          <p:cNvGraphicFramePr>
            <a:graphicFrameLocks noGrp="1"/>
          </p:cNvGraphicFramePr>
          <p:nvPr>
            <p:extLst>
              <p:ext uri="{D42A27DB-BD31-4B8C-83A1-F6EECF244321}">
                <p14:modId xmlns:p14="http://schemas.microsoft.com/office/powerpoint/2010/main" val="4268147706"/>
              </p:ext>
            </p:extLst>
          </p:nvPr>
        </p:nvGraphicFramePr>
        <p:xfrm>
          <a:off x="246078" y="283464"/>
          <a:ext cx="4073970" cy="3632533"/>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61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Native </a:t>
                      </a:r>
                      <a:r>
                        <a:rPr lang="en-US" sz="1800" dirty="0" err="1"/>
                        <a:t>Ints</a:t>
                      </a:r>
                      <a:endParaRPr lang="en-US" sz="1800" dirty="0"/>
                    </a:p>
                  </a:txBody>
                  <a:tcPr/>
                </a:tc>
                <a:extLst>
                  <a:ext uri="{0D108BD9-81ED-4DB2-BD59-A6C34878D82A}">
                    <a16:rowId xmlns:a16="http://schemas.microsoft.com/office/drawing/2014/main" val="2883719962"/>
                  </a:ext>
                </a:extLst>
              </a:tr>
              <a:tr h="3266773">
                <a:tc>
                  <a:txBody>
                    <a:bodyPr/>
                    <a:lstStyle/>
                    <a:p>
                      <a:r>
                        <a:rPr lang="en-US" sz="1200" dirty="0"/>
                        <a:t>C# 9 adds two new data types (</a:t>
                      </a:r>
                      <a:r>
                        <a:rPr lang="en-US" sz="1200" i="1" dirty="0" err="1">
                          <a:solidFill>
                            <a:srgbClr val="0000FF"/>
                          </a:solidFill>
                        </a:rPr>
                        <a:t>nint</a:t>
                      </a:r>
                      <a:r>
                        <a:rPr lang="en-US" sz="1200" i="1" dirty="0"/>
                        <a:t>, </a:t>
                      </a:r>
                      <a:r>
                        <a:rPr lang="en-US" sz="1200" i="1" dirty="0" err="1">
                          <a:solidFill>
                            <a:srgbClr val="0000FF"/>
                          </a:solidFill>
                        </a:rPr>
                        <a:t>nuint</a:t>
                      </a:r>
                      <a:r>
                        <a:rPr lang="en-US" sz="1200" dirty="0"/>
                        <a:t>). The new types are </a:t>
                      </a:r>
                    </a:p>
                    <a:p>
                      <a:r>
                        <a:rPr lang="en-US" sz="1200" dirty="0"/>
                        <a:t>depending on the host platform and the compilation settings</a:t>
                      </a:r>
                    </a:p>
                    <a:p>
                      <a:r>
                        <a:rPr lang="en-US" sz="1200" dirty="0"/>
                        <a:t> </a:t>
                      </a:r>
                    </a:p>
                    <a:p>
                      <a:r>
                        <a:rPr lang="en-US" sz="1200" dirty="0" err="1">
                          <a:solidFill>
                            <a:srgbClr val="0000FF"/>
                          </a:solidFill>
                          <a:latin typeface="Consolas" panose="020B0609020204030204" pitchFamily="49" charset="0"/>
                        </a:rPr>
                        <a:t>nint</a:t>
                      </a:r>
                      <a:r>
                        <a:rPr lang="en-US" sz="1200" dirty="0">
                          <a:latin typeface="Consolas" panose="020B0609020204030204" pitchFamily="49" charset="0"/>
                        </a:rPr>
                        <a:t> </a:t>
                      </a:r>
                      <a:r>
                        <a:rPr lang="en-US" sz="1200" dirty="0" err="1">
                          <a:latin typeface="Consolas" panose="020B0609020204030204" pitchFamily="49" charset="0"/>
                        </a:rPr>
                        <a:t>nativeInt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55</a:t>
                      </a:r>
                      <a:r>
                        <a:rPr lang="en-US" sz="1200" dirty="0">
                          <a:latin typeface="Consolas" panose="020B0609020204030204" pitchFamily="49" charset="0"/>
                        </a:rPr>
                        <a:t>;</a:t>
                      </a:r>
                    </a:p>
                    <a:p>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err="1">
                          <a:solidFill>
                            <a:srgbClr val="0000FF"/>
                          </a:solidFill>
                          <a:latin typeface="Consolas" panose="020B0609020204030204" pitchFamily="49" charset="0"/>
                        </a:rPr>
                        <a:t>nint</a:t>
                      </a:r>
                      <a:r>
                        <a:rPr lang="en-US" sz="1200" dirty="0" err="1">
                          <a:latin typeface="Consolas" panose="020B0609020204030204" pitchFamily="49" charset="0"/>
                        </a:rPr>
                        <a:t>.MaxValue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x86</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2147483647</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x64</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9223372036854775807</a:t>
                      </a:r>
                    </a:p>
                    <a:p>
                      <a:r>
                        <a:rPr lang="en-US" sz="1200" dirty="0"/>
                        <a:t> </a:t>
                      </a:r>
                    </a:p>
                    <a:p>
                      <a:r>
                        <a:rPr lang="en-US" sz="1200" b="1" dirty="0"/>
                        <a:t>Pros:</a:t>
                      </a:r>
                    </a:p>
                    <a:p>
                      <a:r>
                        <a:rPr lang="en-US" sz="1200" dirty="0"/>
                        <a:t>Make C# more compatible with Mac and iOS APIs.</a:t>
                      </a:r>
                    </a:p>
                    <a:p>
                      <a:endParaRPr lang="en-US" sz="1200" dirty="0"/>
                    </a:p>
                    <a:p>
                      <a:r>
                        <a:rPr lang="en-US" sz="1200" b="1" dirty="0"/>
                        <a:t>Cons:</a:t>
                      </a:r>
                    </a:p>
                    <a:p>
                      <a:r>
                        <a:rPr lang="en-US" sz="1200" dirty="0"/>
                        <a:t>A lot of C# developers are not familiar with this concept.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6E775A59-2EE5-412C-B7B6-291FBE1AEA56}"/>
              </a:ext>
            </a:extLst>
          </p:cNvPr>
          <p:cNvGraphicFramePr>
            <a:graphicFrameLocks noGrp="1"/>
          </p:cNvGraphicFramePr>
          <p:nvPr>
            <p:extLst>
              <p:ext uri="{D42A27DB-BD31-4B8C-83A1-F6EECF244321}">
                <p14:modId xmlns:p14="http://schemas.microsoft.com/office/powerpoint/2010/main" val="2838404123"/>
              </p:ext>
            </p:extLst>
          </p:nvPr>
        </p:nvGraphicFramePr>
        <p:xfrm>
          <a:off x="4487945" y="283464"/>
          <a:ext cx="4073970" cy="362782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Init Only Setters</a:t>
                      </a:r>
                    </a:p>
                  </a:txBody>
                  <a:tcPr/>
                </a:tc>
                <a:extLst>
                  <a:ext uri="{0D108BD9-81ED-4DB2-BD59-A6C34878D82A}">
                    <a16:rowId xmlns:a16="http://schemas.microsoft.com/office/drawing/2014/main" val="2883719962"/>
                  </a:ext>
                </a:extLst>
              </a:tr>
              <a:tr h="3262069">
                <a:tc>
                  <a:txBody>
                    <a:bodyPr/>
                    <a:lstStyle/>
                    <a:p>
                      <a:r>
                        <a:rPr lang="en-US" sz="1200" dirty="0"/>
                        <a:t>This feature allows you to create an object in the nominal code style. Object initializer belongs to the nominal category.</a:t>
                      </a:r>
                    </a:p>
                    <a:p>
                      <a:r>
                        <a:rPr lang="en-US" sz="1200" dirty="0"/>
                        <a:t> </a:t>
                      </a:r>
                    </a:p>
                    <a:p>
                      <a:r>
                        <a:rPr lang="en-US" sz="1200" dirty="0">
                          <a:solidFill>
                            <a:srgbClr val="0000FF"/>
                          </a:solidFill>
                        </a:rPr>
                        <a:t>public class</a:t>
                      </a:r>
                      <a:r>
                        <a:rPr lang="en-US" sz="1200" dirty="0"/>
                        <a:t> </a:t>
                      </a:r>
                      <a:r>
                        <a:rPr lang="en-US" sz="1200" dirty="0" err="1">
                          <a:solidFill>
                            <a:schemeClr val="bg2">
                              <a:lumMod val="50000"/>
                            </a:schemeClr>
                          </a:solidFill>
                        </a:rPr>
                        <a:t>InitDemo</a:t>
                      </a:r>
                      <a:endParaRPr lang="en-US" sz="1200" dirty="0">
                        <a:solidFill>
                          <a:schemeClr val="bg2">
                            <a:lumMod val="50000"/>
                          </a:schemeClr>
                        </a:solidFill>
                      </a:endParaRPr>
                    </a:p>
                    <a:p>
                      <a:r>
                        <a:rPr lang="en-US" sz="1200" dirty="0"/>
                        <a:t>{</a:t>
                      </a:r>
                    </a:p>
                    <a:p>
                      <a:r>
                        <a:rPr lang="en-US" sz="1200" dirty="0"/>
                        <a:t>    </a:t>
                      </a:r>
                      <a:r>
                        <a:rPr lang="en-US" sz="1200" dirty="0">
                          <a:solidFill>
                            <a:srgbClr val="0000FF"/>
                          </a:solidFill>
                        </a:rPr>
                        <a:t>public string</a:t>
                      </a:r>
                      <a:r>
                        <a:rPr lang="en-US" sz="1200" dirty="0"/>
                        <a:t> Start { get; </a:t>
                      </a:r>
                      <a:r>
                        <a:rPr lang="en-US" sz="1200" dirty="0" err="1">
                          <a:solidFill>
                            <a:srgbClr val="0000FF"/>
                          </a:solidFill>
                        </a:rPr>
                        <a:t>init</a:t>
                      </a:r>
                      <a:r>
                        <a:rPr lang="en-US" sz="1200" dirty="0"/>
                        <a:t>; }</a:t>
                      </a:r>
                    </a:p>
                    <a:p>
                      <a:r>
                        <a:rPr lang="en-US" sz="1200" dirty="0"/>
                        <a:t>    </a:t>
                      </a:r>
                      <a:r>
                        <a:rPr lang="en-US" sz="1200" dirty="0">
                          <a:solidFill>
                            <a:srgbClr val="0000FF"/>
                          </a:solidFill>
                        </a:rPr>
                        <a:t>public string </a:t>
                      </a:r>
                      <a:r>
                        <a:rPr lang="en-US" sz="1200" dirty="0"/>
                        <a:t>Stop { get; </a:t>
                      </a:r>
                      <a:r>
                        <a:rPr lang="en-US" sz="1200" dirty="0" err="1">
                          <a:solidFill>
                            <a:srgbClr val="0000FF"/>
                          </a:solidFill>
                        </a:rPr>
                        <a:t>init</a:t>
                      </a:r>
                      <a:r>
                        <a:rPr lang="en-US" sz="1200" dirty="0"/>
                        <a:t>; }</a:t>
                      </a:r>
                    </a:p>
                    <a:p>
                      <a:r>
                        <a:rPr lang="en-US" sz="1200" dirty="0"/>
                        <a:t>}</a:t>
                      </a:r>
                    </a:p>
                    <a:p>
                      <a:r>
                        <a:rPr lang="en-US" sz="1200" dirty="0">
                          <a:solidFill>
                            <a:srgbClr val="23735D"/>
                          </a:solidFill>
                          <a:latin typeface="Consolas" panose="020B0609020204030204" pitchFamily="49" charset="0"/>
                        </a:rPr>
                        <a:t>// Creating the object with the nominal style. </a:t>
                      </a:r>
                    </a:p>
                    <a:p>
                      <a:r>
                        <a:rPr lang="en-US" sz="1200" dirty="0">
                          <a:solidFill>
                            <a:srgbClr val="0000FF"/>
                          </a:solidFill>
                          <a:latin typeface="Consolas" panose="020B0609020204030204" pitchFamily="49" charset="0"/>
                        </a:rPr>
                        <a:t>var</a:t>
                      </a:r>
                      <a:r>
                        <a:rPr lang="en-US" sz="1200" dirty="0">
                          <a:latin typeface="Consolas" panose="020B0609020204030204" pitchFamily="49" charset="0"/>
                        </a:rPr>
                        <a:t> </a:t>
                      </a:r>
                      <a:r>
                        <a:rPr lang="en-US" sz="1200" dirty="0" err="1">
                          <a:latin typeface="Consolas" panose="020B0609020204030204" pitchFamily="49" charset="0"/>
                        </a:rPr>
                        <a:t>initDemo</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latin typeface="Consolas" panose="020B0609020204030204" pitchFamily="49" charset="0"/>
                        </a:rPr>
                        <a:t>InitDemo</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    Start = "</a:t>
                      </a:r>
                      <a:r>
                        <a:rPr lang="en-US" sz="1200" dirty="0">
                          <a:solidFill>
                            <a:srgbClr val="C00000"/>
                          </a:solidFill>
                          <a:latin typeface="Consolas" panose="020B0609020204030204" pitchFamily="49" charset="0"/>
                        </a:rPr>
                        <a:t>S1</a:t>
                      </a:r>
                      <a:r>
                        <a:rPr lang="en-US" sz="1200" dirty="0">
                          <a:latin typeface="Consolas" panose="020B0609020204030204" pitchFamily="49" charset="0"/>
                        </a:rPr>
                        <a:t>",</a:t>
                      </a:r>
                    </a:p>
                    <a:p>
                      <a:r>
                        <a:rPr lang="en-US" sz="1200" dirty="0">
                          <a:latin typeface="Consolas" panose="020B0609020204030204" pitchFamily="49" charset="0"/>
                        </a:rPr>
                        <a:t>    Stop = "</a:t>
                      </a:r>
                      <a:r>
                        <a:rPr lang="en-US" sz="1200" dirty="0">
                          <a:solidFill>
                            <a:srgbClr val="C00000"/>
                          </a:solidFill>
                          <a:latin typeface="Consolas" panose="020B0609020204030204" pitchFamily="49" charset="0"/>
                        </a:rPr>
                        <a:t>S2</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t> </a:t>
                      </a:r>
                    </a:p>
                    <a:p>
                      <a:r>
                        <a:rPr lang="en-US" sz="1200" b="1" dirty="0"/>
                        <a:t>Pros:</a:t>
                      </a:r>
                    </a:p>
                    <a:p>
                      <a:r>
                        <a:rPr lang="en-US" sz="1200" dirty="0"/>
                        <a:t>Nice syntax and it removes some code overhead.</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708C68A1-C908-4661-86E6-6D42C1299E87}"/>
              </a:ext>
            </a:extLst>
          </p:cNvPr>
          <p:cNvGraphicFramePr>
            <a:graphicFrameLocks noGrp="1"/>
          </p:cNvGraphicFramePr>
          <p:nvPr>
            <p:extLst>
              <p:ext uri="{D42A27DB-BD31-4B8C-83A1-F6EECF244321}">
                <p14:modId xmlns:p14="http://schemas.microsoft.com/office/powerpoint/2010/main" val="155311003"/>
              </p:ext>
            </p:extLst>
          </p:nvPr>
        </p:nvGraphicFramePr>
        <p:xfrm>
          <a:off x="246078" y="4032503"/>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 New Types</a:t>
                      </a:r>
                    </a:p>
                  </a:txBody>
                  <a:tcPr/>
                </a:tc>
                <a:extLst>
                  <a:ext uri="{0D108BD9-81ED-4DB2-BD59-A6C34878D82A}">
                    <a16:rowId xmlns:a16="http://schemas.microsoft.com/office/drawing/2014/main" val="2883719962"/>
                  </a:ext>
                </a:extLst>
              </a:tr>
              <a:tr h="2224829">
                <a:tc>
                  <a:txBody>
                    <a:bodyPr/>
                    <a:lstStyle/>
                    <a:p>
                      <a:r>
                        <a:rPr lang="en-US" sz="1200" dirty="0"/>
                        <a:t>This feature allows you to omit the type of object you are instantiating.  </a:t>
                      </a:r>
                    </a:p>
                    <a:p>
                      <a:r>
                        <a:rPr lang="en-US" sz="1200" dirty="0">
                          <a:solidFill>
                            <a:schemeClr val="bg2">
                              <a:lumMod val="50000"/>
                            </a:schemeClr>
                          </a:solidFill>
                          <a:latin typeface="Consolas" panose="020B0609020204030204" pitchFamily="49" charset="0"/>
                        </a:rPr>
                        <a:t>Point</a:t>
                      </a:r>
                      <a:r>
                        <a:rPr lang="en-US" sz="1200" dirty="0">
                          <a:latin typeface="Consolas" panose="020B0609020204030204" pitchFamily="49" charset="0"/>
                        </a:rPr>
                        <a:t> p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p>
                    <a:p>
                      <a:r>
                        <a:rPr lang="en-US" sz="1200" dirty="0" err="1">
                          <a:solidFill>
                            <a:schemeClr val="bg2">
                              <a:lumMod val="50000"/>
                            </a:schemeClr>
                          </a:solidFill>
                          <a:latin typeface="Consolas" panose="020B0609020204030204" pitchFamily="49" charset="0"/>
                        </a:rPr>
                        <a:t>ConcurrentDictionary</a:t>
                      </a:r>
                      <a:r>
                        <a:rPr lang="en-US" sz="1200" dirty="0">
                          <a:latin typeface="Consolas" panose="020B0609020204030204" pitchFamily="49" charset="0"/>
                        </a:rPr>
                        <a:t>&lt;</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&gt; </a:t>
                      </a:r>
                      <a:r>
                        <a:rPr lang="en-US" sz="1200" dirty="0" err="1">
                          <a:latin typeface="Consolas" panose="020B0609020204030204" pitchFamily="49" charset="0"/>
                        </a:rPr>
                        <a:t>dict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a:t>
                      </a:r>
                    </a:p>
                    <a:p>
                      <a:r>
                        <a:rPr lang="en-US" sz="1200" dirty="0">
                          <a:solidFill>
                            <a:schemeClr val="bg2">
                              <a:lumMod val="50000"/>
                            </a:schemeClr>
                          </a:solidFill>
                          <a:latin typeface="Consolas" panose="020B0609020204030204" pitchFamily="49" charset="0"/>
                        </a:rPr>
                        <a:t>Point</a:t>
                      </a:r>
                      <a:r>
                        <a:rPr lang="en-US" sz="1200" dirty="0">
                          <a:solidFill>
                            <a:srgbClr val="0000FF"/>
                          </a:solidFill>
                          <a:latin typeface="Consolas" panose="020B0609020204030204" pitchFamily="49" charset="0"/>
                        </a:rPr>
                        <a:t>[]</a:t>
                      </a:r>
                      <a:r>
                        <a:rPr lang="en-US" sz="1200" dirty="0">
                          <a:latin typeface="Consolas" panose="020B0609020204030204" pitchFamily="49" charset="0"/>
                        </a:rPr>
                        <a:t> </a:t>
                      </a:r>
                      <a:r>
                        <a:rPr lang="en-US" sz="1200" dirty="0" err="1">
                          <a:latin typeface="Consolas" panose="020B0609020204030204" pitchFamily="49" charset="0"/>
                        </a:rPr>
                        <a:t>ps</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(2, 2),</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(3, 3)};</a:t>
                      </a:r>
                    </a:p>
                    <a:p>
                      <a:r>
                        <a:rPr lang="en-US" sz="1200" dirty="0"/>
                        <a:t> </a:t>
                      </a:r>
                    </a:p>
                    <a:p>
                      <a:r>
                        <a:rPr lang="en-US" sz="1200" b="1" dirty="0"/>
                        <a:t>Pros:</a:t>
                      </a:r>
                    </a:p>
                    <a:p>
                      <a:r>
                        <a:rPr lang="en-US" sz="1200" dirty="0"/>
                        <a:t>Less code.</a:t>
                      </a:r>
                    </a:p>
                    <a:p>
                      <a:endParaRPr lang="en-US" sz="1200" dirty="0"/>
                    </a:p>
                    <a:p>
                      <a:r>
                        <a:rPr lang="en-US" sz="1200" b="1" dirty="0"/>
                        <a:t>Cons: </a:t>
                      </a:r>
                    </a:p>
                    <a:p>
                      <a:r>
                        <a:rPr lang="en-US" sz="1200" dirty="0"/>
                        <a:t>It can make your code harder to read. </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9" name="Table 8">
            <a:extLst>
              <a:ext uri="{FF2B5EF4-FFF2-40B4-BE49-F238E27FC236}">
                <a16:creationId xmlns:a16="http://schemas.microsoft.com/office/drawing/2014/main" id="{8903AD96-DFD3-4410-B585-B0C20AEF0116}"/>
              </a:ext>
            </a:extLst>
          </p:cNvPr>
          <p:cNvGraphicFramePr>
            <a:graphicFrameLocks noGrp="1"/>
          </p:cNvGraphicFramePr>
          <p:nvPr>
            <p:extLst>
              <p:ext uri="{D42A27DB-BD31-4B8C-83A1-F6EECF244321}">
                <p14:modId xmlns:p14="http://schemas.microsoft.com/office/powerpoint/2010/main" val="4048260325"/>
              </p:ext>
            </p:extLst>
          </p:nvPr>
        </p:nvGraphicFramePr>
        <p:xfrm>
          <a:off x="4487945" y="4029901"/>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Target-typed Conditional Expressions</a:t>
                      </a:r>
                    </a:p>
                  </a:txBody>
                  <a:tcPr/>
                </a:tc>
                <a:extLst>
                  <a:ext uri="{0D108BD9-81ED-4DB2-BD59-A6C34878D82A}">
                    <a16:rowId xmlns:a16="http://schemas.microsoft.com/office/drawing/2014/main" val="2883719962"/>
                  </a:ext>
                </a:extLst>
              </a:tr>
              <a:tr h="2224829">
                <a:tc>
                  <a:txBody>
                    <a:bodyPr/>
                    <a:lstStyle/>
                    <a:p>
                      <a:r>
                        <a:rPr lang="en-US" sz="1200" dirty="0"/>
                        <a:t>This feature allows you the implicit conversion from the null coalescing expression.</a:t>
                      </a:r>
                    </a:p>
                    <a:p>
                      <a:r>
                        <a:rPr lang="en-US" sz="1200" dirty="0"/>
                        <a:t> </a:t>
                      </a:r>
                    </a:p>
                    <a:p>
                      <a:endParaRPr lang="en-US" sz="1200" dirty="0"/>
                    </a:p>
                    <a:p>
                      <a:r>
                        <a:rPr lang="en-US" sz="1200" dirty="0">
                          <a:latin typeface="Consolas" panose="020B0609020204030204" pitchFamily="49" charset="0"/>
                        </a:rPr>
                        <a:t>void M(</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list, </a:t>
                      </a:r>
                      <a:r>
                        <a:rPr lang="en-US" sz="1200" dirty="0" err="1">
                          <a:solidFill>
                            <a:srgbClr val="0000FF"/>
                          </a:solidFill>
                          <a:latin typeface="Consolas" panose="020B0609020204030204" pitchFamily="49" charset="0"/>
                        </a:rPr>
                        <a:t>uint</a:t>
                      </a:r>
                      <a:r>
                        <a:rPr lang="en-US" sz="1200" dirty="0">
                          <a:latin typeface="Consolas" panose="020B0609020204030204" pitchFamily="49" charset="0"/>
                        </a:rPr>
                        <a:t>? u)</a:t>
                      </a:r>
                    </a:p>
                    <a:p>
                      <a:r>
                        <a:rPr lang="en-US" sz="1200" dirty="0">
                          <a:latin typeface="Consolas" panose="020B0609020204030204" pitchFamily="49" charset="0"/>
                        </a:rPr>
                        <a:t>{</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x = list ??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latin typeface="Consolas" panose="020B0609020204030204" pitchFamily="49" charset="0"/>
                        </a:rPr>
                        <a:t>[] {1,2};</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var</a:t>
                      </a:r>
                      <a:r>
                        <a:rPr lang="en-US" sz="1100" dirty="0">
                          <a:latin typeface="Consolas" panose="020B0609020204030204" pitchFamily="49" charset="0"/>
                        </a:rPr>
                        <a:t> l = u </a:t>
                      </a:r>
                      <a:r>
                        <a:rPr lang="en-US" sz="1100" dirty="0">
                          <a:solidFill>
                            <a:srgbClr val="0000FF"/>
                          </a:solidFill>
                          <a:latin typeface="Consolas" panose="020B0609020204030204" pitchFamily="49" charset="0"/>
                        </a:rPr>
                        <a:t>??</a:t>
                      </a:r>
                      <a:r>
                        <a:rPr lang="en-US" sz="1100" dirty="0">
                          <a:latin typeface="Consolas" panose="020B0609020204030204" pitchFamily="49" charset="0"/>
                        </a:rPr>
                        <a:t> </a:t>
                      </a:r>
                      <a:r>
                        <a:rPr lang="en-US" sz="1100" dirty="0">
                          <a:solidFill>
                            <a:srgbClr val="0000FF"/>
                          </a:solidFill>
                          <a:latin typeface="Consolas" panose="020B0609020204030204" pitchFamily="49" charset="0"/>
                        </a:rPr>
                        <a:t>-1</a:t>
                      </a:r>
                      <a:r>
                        <a:rPr lang="en-US" sz="1100" dirty="0">
                          <a:latin typeface="Consolas" panose="020B0609020204030204" pitchFamily="49" charset="0"/>
                        </a:rPr>
                        <a:t>; // C# 9 in C# 8 you need -1u  </a:t>
                      </a:r>
                    </a:p>
                    <a:p>
                      <a:r>
                        <a:rPr lang="en-US" sz="120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0" name="Table 9">
            <a:extLst>
              <a:ext uri="{FF2B5EF4-FFF2-40B4-BE49-F238E27FC236}">
                <a16:creationId xmlns:a16="http://schemas.microsoft.com/office/drawing/2014/main" id="{DE00BB1F-C461-43EB-8C81-546AB02F03CC}"/>
              </a:ext>
            </a:extLst>
          </p:cNvPr>
          <p:cNvGraphicFramePr>
            <a:graphicFrameLocks noGrp="1"/>
          </p:cNvGraphicFramePr>
          <p:nvPr>
            <p:extLst>
              <p:ext uri="{D42A27DB-BD31-4B8C-83A1-F6EECF244321}">
                <p14:modId xmlns:p14="http://schemas.microsoft.com/office/powerpoint/2010/main" val="2389781061"/>
              </p:ext>
            </p:extLst>
          </p:nvPr>
        </p:nvGraphicFramePr>
        <p:xfrm>
          <a:off x="8729812" y="283463"/>
          <a:ext cx="3216109" cy="634040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2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Localsinit</a:t>
                      </a:r>
                      <a:endParaRPr lang="en-US" sz="1800" dirty="0"/>
                    </a:p>
                  </a:txBody>
                  <a:tcPr/>
                </a:tc>
                <a:extLst>
                  <a:ext uri="{0D108BD9-81ED-4DB2-BD59-A6C34878D82A}">
                    <a16:rowId xmlns:a16="http://schemas.microsoft.com/office/drawing/2014/main" val="2883719962"/>
                  </a:ext>
                </a:extLst>
              </a:tr>
              <a:tr h="5974643">
                <a:tc>
                  <a:txBody>
                    <a:bodyPr/>
                    <a:lstStyle/>
                    <a:p>
                      <a:r>
                        <a:rPr lang="en-US" sz="1200" dirty="0"/>
                        <a:t>In C# 9, you can use the new attribute </a:t>
                      </a:r>
                      <a:r>
                        <a:rPr lang="en-US" sz="1200" i="1" dirty="0" err="1">
                          <a:solidFill>
                            <a:srgbClr val="0000FF"/>
                          </a:solidFill>
                        </a:rPr>
                        <a:t>SkipLocalsInit</a:t>
                      </a:r>
                      <a:r>
                        <a:rPr lang="en-US" sz="1200" dirty="0"/>
                        <a:t> to instruct the compiler to suppress the emitting .</a:t>
                      </a:r>
                      <a:r>
                        <a:rPr lang="en-US" sz="1200" i="1" dirty="0"/>
                        <a:t>locals</a:t>
                      </a:r>
                      <a:r>
                        <a:rPr lang="en-US" sz="1200" dirty="0"/>
                        <a:t> </a:t>
                      </a:r>
                      <a:r>
                        <a:rPr lang="en-US" sz="1200" dirty="0" err="1"/>
                        <a:t>init</a:t>
                      </a:r>
                      <a:r>
                        <a:rPr lang="en-US" sz="1200" dirty="0"/>
                        <a:t> flag. This attribute applies at module, class, or method level.</a:t>
                      </a:r>
                    </a:p>
                    <a:p>
                      <a:r>
                        <a:rPr lang="en-US" sz="1200" dirty="0"/>
                        <a:t> </a:t>
                      </a:r>
                    </a:p>
                    <a:p>
                      <a:r>
                        <a:rPr lang="en-US" sz="870" b="1" dirty="0">
                          <a:solidFill>
                            <a:srgbClr val="0000FF"/>
                          </a:solidFill>
                          <a:latin typeface="Consolas" panose="020B0609020204030204" pitchFamily="49" charset="0"/>
                        </a:rPr>
                        <a:t>[</a:t>
                      </a:r>
                      <a:r>
                        <a:rPr lang="en-US" sz="870" b="1" dirty="0" err="1">
                          <a:solidFill>
                            <a:srgbClr val="0000FF"/>
                          </a:solidFill>
                          <a:latin typeface="Consolas" panose="020B0609020204030204" pitchFamily="49" charset="0"/>
                        </a:rPr>
                        <a:t>System.Runtime.CompilerServices.SkipLocalsInit</a:t>
                      </a:r>
                      <a:r>
                        <a:rPr lang="en-US" sz="870" b="1" dirty="0">
                          <a:solidFill>
                            <a:srgbClr val="0000FF"/>
                          </a:solidFill>
                          <a:latin typeface="Consolas" panose="020B0609020204030204" pitchFamily="49" charset="0"/>
                        </a:rPr>
                        <a:t>]</a:t>
                      </a:r>
                    </a:p>
                    <a:p>
                      <a:r>
                        <a:rPr lang="en-US" sz="1000" dirty="0">
                          <a:solidFill>
                            <a:srgbClr val="0000FF"/>
                          </a:solidFill>
                          <a:latin typeface="Consolas" panose="020B0609020204030204" pitchFamily="49" charset="0"/>
                        </a:rPr>
                        <a:t>static unsafe </a:t>
                      </a:r>
                      <a:r>
                        <a:rPr lang="en-US" sz="1000" dirty="0">
                          <a:latin typeface="Consolas" panose="020B0609020204030204" pitchFamily="49" charset="0"/>
                        </a:rPr>
                        <a:t>void </a:t>
                      </a:r>
                      <a:r>
                        <a:rPr lang="en-US" sz="1000" dirty="0" err="1">
                          <a:solidFill>
                            <a:schemeClr val="bg2">
                              <a:lumMod val="50000"/>
                            </a:schemeClr>
                          </a:solidFill>
                          <a:latin typeface="Consolas" panose="020B0609020204030204" pitchFamily="49" charset="0"/>
                        </a:rPr>
                        <a:t>DemoLocalsinit</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latin typeface="Consolas" panose="020B0609020204030204"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23735D"/>
                          </a:solidFill>
                          <a:latin typeface="Consolas" panose="020B0609020204030204" pitchFamily="49" charset="0"/>
                        </a:rPr>
                        <a:t>    // Take care! x is not initialized!</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0000FF"/>
                          </a:solidFill>
                          <a:latin typeface="Consolas" panose="020B0609020204030204" pitchFamily="49" charset="0"/>
                        </a:rPr>
                        <a:t>*&amp;</a:t>
                      </a:r>
                      <a:r>
                        <a:rPr lang="en-US" sz="1000" dirty="0">
                          <a:latin typeface="Consolas" panose="020B0609020204030204" pitchFamily="49" charset="0"/>
                        </a:rPr>
                        <a:t>x); </a:t>
                      </a:r>
                    </a:p>
                    <a:p>
                      <a:r>
                        <a:rPr lang="en-US" sz="1000" dirty="0">
                          <a:latin typeface="Consolas" panose="020B0609020204030204" pitchFamily="49" charset="0"/>
                        </a:rPr>
                        <a:t>}</a:t>
                      </a:r>
                    </a:p>
                    <a:p>
                      <a:r>
                        <a:rPr lang="en-US" sz="1200" dirty="0"/>
                        <a:t> </a:t>
                      </a:r>
                    </a:p>
                    <a:p>
                      <a:r>
                        <a:rPr lang="en-US" sz="1200" b="1" dirty="0"/>
                        <a:t>Pros:</a:t>
                      </a:r>
                    </a:p>
                    <a:p>
                      <a:r>
                        <a:rPr lang="en-US" sz="1200" dirty="0"/>
                        <a:t>Improves the performance of the methods.</a:t>
                      </a:r>
                    </a:p>
                    <a:p>
                      <a:r>
                        <a:rPr lang="en-US" sz="1200" dirty="0"/>
                        <a:t> </a:t>
                      </a:r>
                    </a:p>
                    <a:p>
                      <a:r>
                        <a:rPr lang="en-US" sz="1200" b="1" dirty="0"/>
                        <a:t>Cons:</a:t>
                      </a:r>
                    </a:p>
                    <a:p>
                      <a:r>
                        <a:rPr lang="en-US" sz="1200" dirty="0"/>
                        <a:t>The impact on the method performance in most cases is small. Please use it only if you know exactly what you are doing! And with profiling.</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0010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C83778-B1C5-402A-9F7F-D28BE138C5BA}"/>
              </a:ext>
            </a:extLst>
          </p:cNvPr>
          <p:cNvGraphicFramePr>
            <a:graphicFrameLocks noGrp="1"/>
          </p:cNvGraphicFramePr>
          <p:nvPr>
            <p:extLst>
              <p:ext uri="{D42A27DB-BD31-4B8C-83A1-F6EECF244321}">
                <p14:modId xmlns:p14="http://schemas.microsoft.com/office/powerpoint/2010/main" val="3782040891"/>
              </p:ext>
            </p:extLst>
          </p:nvPr>
        </p:nvGraphicFramePr>
        <p:xfrm>
          <a:off x="337969" y="294220"/>
          <a:ext cx="11504407" cy="3134780"/>
        </p:xfrm>
        <a:graphic>
          <a:graphicData uri="http://schemas.openxmlformats.org/drawingml/2006/table">
            <a:tbl>
              <a:tblPr firstRow="1" bandRow="1">
                <a:tableStyleId>{5C22544A-7EE6-4342-B048-85BDC9FD1C3A}</a:tableStyleId>
              </a:tblPr>
              <a:tblGrid>
                <a:gridCol w="11504407">
                  <a:extLst>
                    <a:ext uri="{9D8B030D-6E8A-4147-A177-3AD203B41FA5}">
                      <a16:colId xmlns:a16="http://schemas.microsoft.com/office/drawing/2014/main" val="3798824116"/>
                    </a:ext>
                  </a:extLst>
                </a:gridCol>
              </a:tblGrid>
              <a:tr h="372449">
                <a:tc>
                  <a:txBody>
                    <a:bodyPr/>
                    <a:lstStyle/>
                    <a:p>
                      <a:r>
                        <a:rPr lang="en-US" sz="1800" dirty="0">
                          <a:latin typeface="Consolas" panose="020B0609020204030204" pitchFamily="49" charset="0"/>
                        </a:rPr>
                        <a:t>Extension </a:t>
                      </a:r>
                      <a:r>
                        <a:rPr lang="en-US" sz="1800" dirty="0" err="1">
                          <a:latin typeface="Consolas" panose="020B0609020204030204" pitchFamily="49" charset="0"/>
                        </a:rPr>
                        <a:t>GetEnumerator</a:t>
                      </a:r>
                      <a:endParaRPr lang="en-US" sz="1800" dirty="0"/>
                    </a:p>
                  </a:txBody>
                  <a:tcPr/>
                </a:tc>
                <a:extLst>
                  <a:ext uri="{0D108BD9-81ED-4DB2-BD59-A6C34878D82A}">
                    <a16:rowId xmlns:a16="http://schemas.microsoft.com/office/drawing/2014/main" val="2883719962"/>
                  </a:ext>
                </a:extLst>
              </a:tr>
              <a:tr h="2762331">
                <a:tc>
                  <a:txBody>
                    <a:bodyPr/>
                    <a:lstStyle/>
                    <a:p>
                      <a:r>
                        <a:rPr lang="en-US" sz="1200" dirty="0"/>
                        <a:t>This feature allows you to create an extension method to allow foreach loops on </a:t>
                      </a:r>
                      <a:r>
                        <a:rPr lang="en-US" sz="1200" i="1" dirty="0" err="1">
                          <a:solidFill>
                            <a:schemeClr val="bg2">
                              <a:lumMod val="50000"/>
                            </a:schemeClr>
                          </a:solidFill>
                        </a:rPr>
                        <a:t>IEnumerator</a:t>
                      </a:r>
                      <a:r>
                        <a:rPr lang="en-US" sz="1200" i="1" dirty="0"/>
                        <a:t>&lt;T&gt; </a:t>
                      </a:r>
                      <a:r>
                        <a:rPr lang="en-US" sz="1200" dirty="0"/>
                        <a:t>and </a:t>
                      </a:r>
                      <a:r>
                        <a:rPr lang="en-US" sz="1200" i="1" dirty="0" err="1">
                          <a:solidFill>
                            <a:schemeClr val="bg2">
                              <a:lumMod val="50000"/>
                            </a:schemeClr>
                          </a:solidFill>
                        </a:rPr>
                        <a:t>IAsyncEnumerator</a:t>
                      </a:r>
                      <a:r>
                        <a:rPr lang="en-US" sz="1200" i="1" dirty="0"/>
                        <a:t>&lt;T&gt;</a:t>
                      </a:r>
                      <a:r>
                        <a:rPr lang="en-US" sz="1200" dirty="0"/>
                        <a:t> interfaces.</a:t>
                      </a:r>
                    </a:p>
                    <a:p>
                      <a:r>
                        <a:rPr lang="en-US" sz="1200" dirty="0"/>
                        <a:t> </a:t>
                      </a:r>
                    </a:p>
                    <a:p>
                      <a:r>
                        <a:rPr lang="en-US" sz="1000" dirty="0">
                          <a:solidFill>
                            <a:srgbClr val="0000FF"/>
                          </a:solidFill>
                          <a:latin typeface="Consolas" panose="020B0609020204030204" pitchFamily="49" charset="0"/>
                        </a:rPr>
                        <a:t>public static class </a:t>
                      </a:r>
                      <a:r>
                        <a:rPr lang="en-US" sz="1000" dirty="0">
                          <a:solidFill>
                            <a:schemeClr val="bg2">
                              <a:lumMod val="50000"/>
                            </a:schemeClr>
                          </a:solidFill>
                          <a:latin typeface="Consolas" panose="020B0609020204030204" pitchFamily="49" charset="0"/>
                        </a:rPr>
                        <a:t>Extensions</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public static </a:t>
                      </a:r>
                      <a:r>
                        <a:rPr lang="en-US" sz="1000" dirty="0" err="1">
                          <a:latin typeface="Consolas" panose="020B0609020204030204" pitchFamily="49" charset="0"/>
                        </a:rPr>
                        <a:t>IEnumerator</a:t>
                      </a:r>
                      <a:r>
                        <a:rPr lang="en-US" sz="1000" dirty="0">
                          <a:latin typeface="Consolas" panose="020B0609020204030204" pitchFamily="49" charset="0"/>
                        </a:rPr>
                        <a:t>&lt;T&gt; </a:t>
                      </a:r>
                      <a:r>
                        <a:rPr lang="en-US" sz="1000" dirty="0" err="1">
                          <a:latin typeface="Consolas" panose="020B0609020204030204" pitchFamily="49" charset="0"/>
                        </a:rPr>
                        <a:t>GetEnumerator</a:t>
                      </a:r>
                      <a:r>
                        <a:rPr lang="en-US" sz="1000" dirty="0">
                          <a:latin typeface="Consolas" panose="020B0609020204030204" pitchFamily="49" charset="0"/>
                        </a:rPr>
                        <a:t>&lt;T&gt;(</a:t>
                      </a:r>
                      <a:r>
                        <a:rPr lang="en-US" sz="1000" dirty="0">
                          <a:solidFill>
                            <a:srgbClr val="0000FF"/>
                          </a:solidFill>
                          <a:latin typeface="Consolas" panose="020B0609020204030204" pitchFamily="49" charset="0"/>
                        </a:rPr>
                        <a:t>this</a:t>
                      </a:r>
                      <a:r>
                        <a:rPr lang="en-US" sz="1000" dirty="0">
                          <a:latin typeface="Consolas" panose="020B0609020204030204" pitchFamily="49" charset="0"/>
                        </a:rPr>
                        <a:t> </a:t>
                      </a:r>
                      <a:r>
                        <a:rPr lang="en-US" sz="1000" dirty="0" err="1">
                          <a:latin typeface="Consolas" panose="020B0609020204030204" pitchFamily="49" charset="0"/>
                        </a:rPr>
                        <a:t>IEnumerator</a:t>
                      </a:r>
                      <a:r>
                        <a:rPr lang="en-US" sz="1000" dirty="0">
                          <a:latin typeface="Consolas" panose="020B0609020204030204" pitchFamily="49" charset="0"/>
                        </a:rPr>
                        <a:t>&lt;T&gt; enumerator) =&gt; enumerator;</a:t>
                      </a:r>
                    </a:p>
                    <a:p>
                      <a:r>
                        <a:rPr lang="en-US" sz="1000" dirty="0">
                          <a:latin typeface="Consolas" panose="020B0609020204030204" pitchFamily="49" charset="0"/>
                        </a:rPr>
                        <a:t>}</a:t>
                      </a:r>
                    </a:p>
                    <a:p>
                      <a:r>
                        <a:rPr lang="en-US" sz="1200" dirty="0"/>
                        <a:t> </a:t>
                      </a:r>
                    </a:p>
                    <a:p>
                      <a:r>
                        <a:rPr lang="en-US" sz="1200" dirty="0"/>
                        <a:t>With the above extension you can do:</a:t>
                      </a:r>
                    </a:p>
                    <a:p>
                      <a:endParaRPr lang="en-US" sz="1200" dirty="0"/>
                    </a:p>
                    <a:p>
                      <a:r>
                        <a:rPr lang="en-US" sz="1200" dirty="0">
                          <a:latin typeface="Consolas" panose="020B0609020204030204" pitchFamily="49" charset="0"/>
                        </a:rPr>
                        <a:t> </a:t>
                      </a:r>
                      <a:r>
                        <a:rPr lang="en-US" sz="1200" dirty="0" err="1">
                          <a:solidFill>
                            <a:schemeClr val="bg2">
                              <a:lumMod val="50000"/>
                            </a:schemeClr>
                          </a:solidFill>
                          <a:latin typeface="Consolas" panose="020B0609020204030204" pitchFamily="49" charset="0"/>
                        </a:rPr>
                        <a:t>IEnumerator</a:t>
                      </a:r>
                      <a:r>
                        <a:rPr lang="en-US" sz="1200" dirty="0">
                          <a:latin typeface="Consolas" panose="020B0609020204030204" pitchFamily="49" charset="0"/>
                        </a:rPr>
                        <a:t>&lt;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enumerator = new </a:t>
                      </a:r>
                      <a:r>
                        <a:rPr lang="en-US" sz="1200" dirty="0">
                          <a:solidFill>
                            <a:schemeClr val="bg2">
                              <a:lumMod val="50000"/>
                            </a:schemeClr>
                          </a:solidFill>
                          <a:latin typeface="Consolas" panose="020B0609020204030204" pitchFamily="49" charset="0"/>
                        </a:rPr>
                        <a:t>Collection</a:t>
                      </a:r>
                      <a:r>
                        <a:rPr lang="en-US" sz="1200" dirty="0">
                          <a:latin typeface="Consolas" panose="020B0609020204030204" pitchFamily="49" charset="0"/>
                        </a:rPr>
                        <a:t>&lt;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 "</a:t>
                      </a:r>
                      <a:r>
                        <a:rPr lang="en-US" sz="1200" dirty="0">
                          <a:solidFill>
                            <a:srgbClr val="C00000"/>
                          </a:solidFill>
                          <a:latin typeface="Consolas" panose="020B0609020204030204" pitchFamily="49" charset="0"/>
                        </a:rPr>
                        <a:t>Bassam</a:t>
                      </a:r>
                      <a:r>
                        <a:rPr lang="en-US" sz="1200" dirty="0">
                          <a:latin typeface="Consolas" panose="020B0609020204030204" pitchFamily="49" charset="0"/>
                        </a:rPr>
                        <a:t>", "</a:t>
                      </a:r>
                      <a:r>
                        <a:rPr lang="en-US" sz="1200" dirty="0">
                          <a:solidFill>
                            <a:srgbClr val="C00000"/>
                          </a:solidFill>
                          <a:latin typeface="Consolas" panose="020B0609020204030204" pitchFamily="49" charset="0"/>
                        </a:rPr>
                        <a:t>Thomas</a:t>
                      </a:r>
                      <a:r>
                        <a:rPr lang="en-US" sz="1200" dirty="0">
                          <a:latin typeface="Consolas" panose="020B0609020204030204" pitchFamily="49" charset="0"/>
                        </a:rPr>
                        <a:t>", "</a:t>
                      </a:r>
                      <a:r>
                        <a:rPr lang="en-US" sz="1200" dirty="0">
                          <a:solidFill>
                            <a:srgbClr val="C00000"/>
                          </a:solidFill>
                          <a:latin typeface="Consolas" panose="020B0609020204030204" pitchFamily="49" charset="0"/>
                        </a:rPr>
                        <a:t>Volker</a:t>
                      </a:r>
                      <a:r>
                        <a:rPr lang="en-US" sz="1200" dirty="0">
                          <a:latin typeface="Consolas" panose="020B0609020204030204" pitchFamily="49" charset="0"/>
                        </a:rPr>
                        <a:t>" }.</a:t>
                      </a:r>
                      <a:r>
                        <a:rPr lang="en-US" sz="1200" dirty="0" err="1">
                          <a:latin typeface="Consolas" panose="020B0609020204030204" pitchFamily="49" charset="0"/>
                        </a:rPr>
                        <a:t>GetEnumerator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foreach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guru </a:t>
                      </a:r>
                      <a:r>
                        <a:rPr lang="en-US" sz="1200" dirty="0">
                          <a:solidFill>
                            <a:srgbClr val="0000FF"/>
                          </a:solidFill>
                          <a:latin typeface="Consolas" panose="020B0609020204030204" pitchFamily="49" charset="0"/>
                        </a:rPr>
                        <a:t>in</a:t>
                      </a:r>
                      <a:r>
                        <a:rPr lang="en-US" sz="1200" dirty="0">
                          <a:latin typeface="Consolas" panose="020B0609020204030204" pitchFamily="49" charset="0"/>
                        </a:rPr>
                        <a:t> enumerator)</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a:solidFill>
                            <a:srgbClr val="C00000"/>
                          </a:solidFill>
                          <a:latin typeface="Consolas" panose="020B0609020204030204" pitchFamily="49" charset="0"/>
                        </a:rPr>
                        <a:t>Welcome {guru}!</a:t>
                      </a:r>
                      <a:r>
                        <a:rPr lang="en-US" sz="1200" dirty="0">
                          <a:latin typeface="Consolas" panose="020B0609020204030204" pitchFamily="49" charset="0"/>
                        </a:rPr>
                        <a:t>");</a:t>
                      </a:r>
                    </a:p>
                    <a:p>
                      <a:r>
                        <a:rPr lang="en-US" sz="1200" dirty="0">
                          <a:latin typeface="Consolas" panose="020B0609020204030204" pitchFamily="49" charset="0"/>
                        </a:rPr>
                        <a:t>}</a:t>
                      </a:r>
                      <a:endParaRPr lang="en-US"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5" name="Table 4">
            <a:extLst>
              <a:ext uri="{FF2B5EF4-FFF2-40B4-BE49-F238E27FC236}">
                <a16:creationId xmlns:a16="http://schemas.microsoft.com/office/drawing/2014/main" id="{57E16C7C-455A-4654-B238-D42FAD454CE2}"/>
              </a:ext>
            </a:extLst>
          </p:cNvPr>
          <p:cNvGraphicFramePr>
            <a:graphicFrameLocks noGrp="1"/>
          </p:cNvGraphicFramePr>
          <p:nvPr>
            <p:extLst>
              <p:ext uri="{D42A27DB-BD31-4B8C-83A1-F6EECF244321}">
                <p14:modId xmlns:p14="http://schemas.microsoft.com/office/powerpoint/2010/main" val="2338682648"/>
              </p:ext>
            </p:extLst>
          </p:nvPr>
        </p:nvGraphicFramePr>
        <p:xfrm>
          <a:off x="337969" y="3575303"/>
          <a:ext cx="3705525" cy="3134779"/>
        </p:xfrm>
        <a:graphic>
          <a:graphicData uri="http://schemas.openxmlformats.org/drawingml/2006/table">
            <a:tbl>
              <a:tblPr firstRow="1" bandRow="1">
                <a:tableStyleId>{5C22544A-7EE6-4342-B048-85BDC9FD1C3A}</a:tableStyleId>
              </a:tblPr>
              <a:tblGrid>
                <a:gridCol w="3705525">
                  <a:extLst>
                    <a:ext uri="{9D8B030D-6E8A-4147-A177-3AD203B41FA5}">
                      <a16:colId xmlns:a16="http://schemas.microsoft.com/office/drawing/2014/main" val="3798824116"/>
                    </a:ext>
                  </a:extLst>
                </a:gridCol>
              </a:tblGrid>
              <a:tr h="44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Lambda Discard Parameters</a:t>
                      </a:r>
                    </a:p>
                  </a:txBody>
                  <a:tcPr/>
                </a:tc>
                <a:extLst>
                  <a:ext uri="{0D108BD9-81ED-4DB2-BD59-A6C34878D82A}">
                    <a16:rowId xmlns:a16="http://schemas.microsoft.com/office/drawing/2014/main" val="2883719962"/>
                  </a:ext>
                </a:extLst>
              </a:tr>
              <a:tr h="2692186">
                <a:tc>
                  <a:txBody>
                    <a:bodyPr/>
                    <a:lstStyle/>
                    <a:p>
                      <a:r>
                        <a:rPr lang="en-US" sz="1200" dirty="0"/>
                        <a:t>This feature allows you to add multiple discards (_,_) to be used as ignored parameters of lambdas and anonymous methods. </a:t>
                      </a:r>
                    </a:p>
                    <a:p>
                      <a:r>
                        <a:rPr lang="en-US" sz="1200" dirty="0"/>
                        <a:t> </a:t>
                      </a:r>
                    </a:p>
                    <a:p>
                      <a:r>
                        <a:rPr lang="en-US" sz="1200" dirty="0" err="1">
                          <a:solidFill>
                            <a:schemeClr val="bg2">
                              <a:lumMod val="50000"/>
                            </a:schemeClr>
                          </a:solidFill>
                        </a:rPr>
                        <a:t>Func</a:t>
                      </a:r>
                      <a:r>
                        <a:rPr lang="en-US" sz="1200" dirty="0"/>
                        <a:t>&lt;</a:t>
                      </a:r>
                      <a:r>
                        <a:rPr lang="en-US" sz="1200" dirty="0" err="1">
                          <a:solidFill>
                            <a:srgbClr val="0000FF"/>
                          </a:solidFill>
                        </a:rPr>
                        <a:t>int</a:t>
                      </a:r>
                      <a:r>
                        <a:rPr lang="en-US" sz="1200" dirty="0" err="1"/>
                        <a:t>,</a:t>
                      </a:r>
                      <a:r>
                        <a:rPr lang="en-US" sz="1200" dirty="0" err="1">
                          <a:solidFill>
                            <a:srgbClr val="0000FF"/>
                          </a:solidFill>
                        </a:rPr>
                        <a:t>int</a:t>
                      </a:r>
                      <a:r>
                        <a:rPr lang="en-US" sz="1200" dirty="0" err="1"/>
                        <a:t>,</a:t>
                      </a:r>
                      <a:r>
                        <a:rPr lang="en-US" sz="1200" dirty="0" err="1">
                          <a:solidFill>
                            <a:srgbClr val="0000FF"/>
                          </a:solidFill>
                        </a:rPr>
                        <a:t>int</a:t>
                      </a:r>
                      <a:r>
                        <a:rPr lang="en-US" sz="1200" dirty="0"/>
                        <a:t>&gt; zero = (</a:t>
                      </a:r>
                      <a:r>
                        <a:rPr lang="en-US" sz="1200" dirty="0">
                          <a:solidFill>
                            <a:srgbClr val="0000FF"/>
                          </a:solidFill>
                        </a:rPr>
                        <a:t>_</a:t>
                      </a:r>
                      <a:r>
                        <a:rPr lang="en-US" sz="1200" dirty="0"/>
                        <a:t>,</a:t>
                      </a:r>
                      <a:r>
                        <a:rPr lang="en-US" sz="1200" dirty="0">
                          <a:solidFill>
                            <a:srgbClr val="0000FF"/>
                          </a:solidFill>
                        </a:rPr>
                        <a:t>_</a:t>
                      </a:r>
                      <a:r>
                        <a:rPr lang="en-US" sz="1200" dirty="0"/>
                        <a:t>) =&gt; 0;</a:t>
                      </a:r>
                    </a:p>
                    <a:p>
                      <a:r>
                        <a:rPr lang="en-US" sz="1200" dirty="0"/>
                        <a:t> </a:t>
                      </a:r>
                    </a:p>
                    <a:p>
                      <a:r>
                        <a:rPr lang="en-US" sz="1200" b="1" dirty="0"/>
                        <a:t>Pros:</a:t>
                      </a:r>
                    </a:p>
                    <a:p>
                      <a:r>
                        <a:rPr lang="en-US" sz="1200" dirty="0"/>
                        <a:t>Syntax Sugar.</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6" name="Table 5">
            <a:extLst>
              <a:ext uri="{FF2B5EF4-FFF2-40B4-BE49-F238E27FC236}">
                <a16:creationId xmlns:a16="http://schemas.microsoft.com/office/drawing/2014/main" id="{E7213AF0-5B04-40FA-92D9-40C6498FB0A2}"/>
              </a:ext>
            </a:extLst>
          </p:cNvPr>
          <p:cNvGraphicFramePr>
            <a:graphicFrameLocks noGrp="1"/>
          </p:cNvGraphicFramePr>
          <p:nvPr>
            <p:extLst>
              <p:ext uri="{D42A27DB-BD31-4B8C-83A1-F6EECF244321}">
                <p14:modId xmlns:p14="http://schemas.microsoft.com/office/powerpoint/2010/main" val="285439771"/>
              </p:ext>
            </p:extLst>
          </p:nvPr>
        </p:nvGraphicFramePr>
        <p:xfrm>
          <a:off x="4195217" y="3585286"/>
          <a:ext cx="3606544" cy="3134779"/>
        </p:xfrm>
        <a:graphic>
          <a:graphicData uri="http://schemas.openxmlformats.org/drawingml/2006/table">
            <a:tbl>
              <a:tblPr firstRow="1" bandRow="1">
                <a:tableStyleId>{5C22544A-7EE6-4342-B048-85BDC9FD1C3A}</a:tableStyleId>
              </a:tblPr>
              <a:tblGrid>
                <a:gridCol w="3606544">
                  <a:extLst>
                    <a:ext uri="{9D8B030D-6E8A-4147-A177-3AD203B41FA5}">
                      <a16:colId xmlns:a16="http://schemas.microsoft.com/office/drawing/2014/main" val="3798824116"/>
                    </a:ext>
                  </a:extLst>
                </a:gridCol>
              </a:tblGrid>
              <a:tr h="43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Attributes on Local Functions</a:t>
                      </a:r>
                    </a:p>
                  </a:txBody>
                  <a:tcPr/>
                </a:tc>
                <a:extLst>
                  <a:ext uri="{0D108BD9-81ED-4DB2-BD59-A6C34878D82A}">
                    <a16:rowId xmlns:a16="http://schemas.microsoft.com/office/drawing/2014/main" val="2883719962"/>
                  </a:ext>
                </a:extLst>
              </a:tr>
              <a:tr h="2702396">
                <a:tc>
                  <a:txBody>
                    <a:bodyPr/>
                    <a:lstStyle/>
                    <a:p>
                      <a:r>
                        <a:rPr lang="en-US" sz="1200" dirty="0"/>
                        <a:t>The idea is to permit attributes to be part of the declaration of a local function.</a:t>
                      </a:r>
                    </a:p>
                    <a:p>
                      <a:r>
                        <a:rPr lang="en-US" sz="1000" dirty="0">
                          <a:latin typeface="Consolas" panose="020B0609020204030204" pitchFamily="49" charset="0"/>
                        </a:rPr>
                        <a:t> </a:t>
                      </a:r>
                    </a:p>
                    <a:p>
                      <a:r>
                        <a:rPr lang="en-US" sz="1000" dirty="0">
                          <a:solidFill>
                            <a:srgbClr val="0000FF"/>
                          </a:solidFill>
                          <a:latin typeface="Consolas" panose="020B0609020204030204" pitchFamily="49" charset="0"/>
                        </a:rPr>
                        <a:t>static void </a:t>
                      </a:r>
                      <a:r>
                        <a:rPr lang="en-US" sz="1000" dirty="0">
                          <a:latin typeface="Consolas" panose="020B0609020204030204" pitchFamily="49" charset="0"/>
                        </a:rPr>
                        <a:t>Main(</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a:t>
                      </a:r>
                      <a:r>
                        <a:rPr lang="en-US" sz="1000" dirty="0" err="1">
                          <a:latin typeface="Consolas" panose="020B0609020204030204" pitchFamily="49" charset="0"/>
                        </a:rPr>
                        <a:t>args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b="1" dirty="0">
                          <a:solidFill>
                            <a:srgbClr val="0000FF"/>
                          </a:solidFill>
                          <a:latin typeface="Consolas" panose="020B0609020204030204" pitchFamily="49" charset="0"/>
                        </a:rPr>
                        <a:t>Conditional</a:t>
                      </a:r>
                      <a:r>
                        <a:rPr lang="en-US" sz="1000" dirty="0">
                          <a:latin typeface="Consolas" panose="020B0609020204030204" pitchFamily="49" charset="0"/>
                        </a:rPr>
                        <a:t>("DEBUG")]</a:t>
                      </a:r>
                    </a:p>
                    <a:p>
                      <a:r>
                        <a:rPr lang="en-US" sz="1000" dirty="0">
                          <a:latin typeface="Consolas" panose="020B0609020204030204" pitchFamily="49" charset="0"/>
                        </a:rPr>
                        <a:t>   // </a:t>
                      </a:r>
                      <a:r>
                        <a:rPr lang="en-US" sz="1000" dirty="0" err="1">
                          <a:latin typeface="Consolas" panose="020B0609020204030204" pitchFamily="49" charset="0"/>
                        </a:rPr>
                        <a:t>NotNull</a:t>
                      </a:r>
                      <a:r>
                        <a:rPr lang="en-US" sz="1000" dirty="0">
                          <a:latin typeface="Consolas" panose="020B0609020204030204" pitchFamily="49" charset="0"/>
                        </a:rPr>
                        <a:t>-attribute.</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latin typeface="Consolas" panose="020B0609020204030204" pitchFamily="49" charset="0"/>
                        </a:rPr>
                        <a:t> DoSomething([</a:t>
                      </a:r>
                      <a:r>
                        <a:rPr lang="en-US" sz="1000" b="1" dirty="0" err="1">
                          <a:solidFill>
                            <a:srgbClr val="0000FF"/>
                          </a:solidFill>
                          <a:latin typeface="Consolas" panose="020B0609020204030204" pitchFamily="49" charset="0"/>
                        </a:rPr>
                        <a:t>NotNull</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test)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C00000"/>
                          </a:solidFill>
                          <a:latin typeface="Consolas" panose="020B0609020204030204" pitchFamily="49" charset="0"/>
                        </a:rPr>
                        <a:t>Do it!</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DoSomething (“</a:t>
                      </a:r>
                      <a:r>
                        <a:rPr lang="en-US" sz="1000" dirty="0">
                          <a:solidFill>
                            <a:srgbClr val="C00000"/>
                          </a:solidFill>
                          <a:latin typeface="Consolas" panose="020B0609020204030204" pitchFamily="49" charset="0"/>
                        </a:rPr>
                        <a:t>Doing!</a:t>
                      </a:r>
                      <a:r>
                        <a:rPr lang="en-US" sz="1000" dirty="0">
                          <a:latin typeface="Consolas" panose="020B0609020204030204" pitchFamily="49" charset="0"/>
                        </a:rPr>
                        <a:t>");</a:t>
                      </a:r>
                    </a:p>
                    <a:p>
                      <a:r>
                        <a:rPr lang="en-US" sz="1000" dirty="0">
                          <a:latin typeface="Consolas" panose="020B0609020204030204" pitchFamily="49" charset="0"/>
                        </a:rPr>
                        <a: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389BF23C-C01E-4A9B-9895-6EB26B83A30A}"/>
              </a:ext>
            </a:extLst>
          </p:cNvPr>
          <p:cNvGraphicFramePr>
            <a:graphicFrameLocks noGrp="1"/>
          </p:cNvGraphicFramePr>
          <p:nvPr>
            <p:extLst>
              <p:ext uri="{D42A27DB-BD31-4B8C-83A1-F6EECF244321}">
                <p14:modId xmlns:p14="http://schemas.microsoft.com/office/powerpoint/2010/main" val="2733844329"/>
              </p:ext>
            </p:extLst>
          </p:nvPr>
        </p:nvGraphicFramePr>
        <p:xfrm>
          <a:off x="7953484" y="3585287"/>
          <a:ext cx="3888892" cy="3134778"/>
        </p:xfrm>
        <a:graphic>
          <a:graphicData uri="http://schemas.openxmlformats.org/drawingml/2006/table">
            <a:tbl>
              <a:tblPr firstRow="1" bandRow="1">
                <a:tableStyleId>{5C22544A-7EE6-4342-B048-85BDC9FD1C3A}</a:tableStyleId>
              </a:tblPr>
              <a:tblGrid>
                <a:gridCol w="3888892">
                  <a:extLst>
                    <a:ext uri="{9D8B030D-6E8A-4147-A177-3AD203B41FA5}">
                      <a16:colId xmlns:a16="http://schemas.microsoft.com/office/drawing/2014/main" val="2626647059"/>
                    </a:ext>
                  </a:extLst>
                </a:gridCol>
              </a:tblGrid>
              <a:tr h="472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Extending Partial Methods</a:t>
                      </a:r>
                    </a:p>
                  </a:txBody>
                  <a:tcPr/>
                </a:tc>
                <a:extLst>
                  <a:ext uri="{0D108BD9-81ED-4DB2-BD59-A6C34878D82A}">
                    <a16:rowId xmlns:a16="http://schemas.microsoft.com/office/drawing/2014/main" val="2183117659"/>
                  </a:ext>
                </a:extLst>
              </a:tr>
              <a:tr h="2662627">
                <a:tc>
                  <a:txBody>
                    <a:bodyPr/>
                    <a:lstStyle/>
                    <a:p>
                      <a:r>
                        <a:rPr lang="en-US" sz="1200" kern="1200" dirty="0">
                          <a:solidFill>
                            <a:schemeClr val="dk1"/>
                          </a:solidFill>
                          <a:effectLst/>
                          <a:latin typeface="+mn-lt"/>
                          <a:ea typeface="+mn-ea"/>
                          <a:cs typeface="+mn-cs"/>
                        </a:rPr>
                        <a:t>This feature allows you to remove the partial method's restrictions (</a:t>
                      </a:r>
                      <a:r>
                        <a:rPr lang="en-US" sz="1200" i="1" kern="1200" dirty="0">
                          <a:solidFill>
                            <a:srgbClr val="0000FF"/>
                          </a:solidFill>
                          <a:effectLst/>
                          <a:latin typeface="+mn-lt"/>
                          <a:ea typeface="+mn-ea"/>
                          <a:cs typeface="+mn-cs"/>
                        </a:rPr>
                        <a:t>void</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out</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accessibility</a:t>
                      </a:r>
                      <a:r>
                        <a:rPr lang="en-US" sz="1200" kern="1200" dirty="0">
                          <a:solidFill>
                            <a:schemeClr val="dk1"/>
                          </a:solidFill>
                          <a:effectLst/>
                          <a:latin typeface="+mn-lt"/>
                          <a:ea typeface="+mn-ea"/>
                          <a:cs typeface="+mn-cs"/>
                        </a:rPr>
                        <a:t>). </a:t>
                      </a:r>
                    </a:p>
                    <a:p>
                      <a:endParaRPr lang="en-US" sz="1200" kern="1200" dirty="0">
                        <a:solidFill>
                          <a:schemeClr val="dk1"/>
                        </a:solidFill>
                        <a:effectLst/>
                        <a:latin typeface="+mn-lt"/>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bg2">
                              <a:lumMod val="50000"/>
                            </a:schemeClr>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p>
                    <a:p>
                      <a:endParaRPr lang="en-US" sz="900" kern="1200" dirty="0">
                        <a:solidFill>
                          <a:srgbClr val="0000FF"/>
                        </a:solidFill>
                        <a:effectLst/>
                        <a:latin typeface="Consolas" panose="020B0609020204030204" pitchFamily="49" charset="0"/>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bg2">
                              <a:lumMod val="50000"/>
                            </a:schemeClr>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 0;</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return</a:t>
                      </a:r>
                      <a:r>
                        <a:rPr lang="en-US" sz="900" kern="1200" dirty="0">
                          <a:solidFill>
                            <a:schemeClr val="dk1"/>
                          </a:solidFill>
                          <a:effectLst/>
                          <a:latin typeface="Consolas" panose="020B0609020204030204" pitchFamily="49" charset="0"/>
                          <a:ea typeface="+mn-ea"/>
                          <a:cs typeface="+mn-cs"/>
                        </a:rPr>
                        <a:t> true;</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endParaRPr lang="de-DE" sz="900" dirty="0">
                        <a:latin typeface="Consolas" panose="020B0609020204030204" pitchFamily="49" charset="0"/>
                      </a:endParaRPr>
                    </a:p>
                  </a:txBody>
                  <a:tcPr>
                    <a:solidFill>
                      <a:srgbClr val="E9EBF5"/>
                    </a:solidFill>
                  </a:tcPr>
                </a:tc>
                <a:extLst>
                  <a:ext uri="{0D108BD9-81ED-4DB2-BD59-A6C34878D82A}">
                    <a16:rowId xmlns:a16="http://schemas.microsoft.com/office/drawing/2014/main" val="2950645343"/>
                  </a:ext>
                </a:extLst>
              </a:tr>
            </a:tbl>
          </a:graphicData>
        </a:graphic>
      </p:graphicFrame>
    </p:spTree>
    <p:extLst>
      <p:ext uri="{BB962C8B-B14F-4D97-AF65-F5344CB8AC3E}">
        <p14:creationId xmlns:p14="http://schemas.microsoft.com/office/powerpoint/2010/main" val="17638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A341AD-9764-4107-800F-8BB1B0217B94}"/>
              </a:ext>
            </a:extLst>
          </p:cNvPr>
          <p:cNvGraphicFramePr>
            <a:graphicFrameLocks noGrp="1"/>
          </p:cNvGraphicFramePr>
          <p:nvPr>
            <p:extLst>
              <p:ext uri="{D42A27DB-BD31-4B8C-83A1-F6EECF244321}">
                <p14:modId xmlns:p14="http://schemas.microsoft.com/office/powerpoint/2010/main" val="3189005308"/>
              </p:ext>
            </p:extLst>
          </p:nvPr>
        </p:nvGraphicFramePr>
        <p:xfrm>
          <a:off x="337970" y="294220"/>
          <a:ext cx="4073970" cy="4023360"/>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r>
                        <a:rPr lang="en-US" sz="1800" dirty="0"/>
                        <a:t>Static Anonymous Functions </a:t>
                      </a:r>
                    </a:p>
                  </a:txBody>
                  <a:tcPr/>
                </a:tc>
                <a:extLst>
                  <a:ext uri="{0D108BD9-81ED-4DB2-BD59-A6C34878D82A}">
                    <a16:rowId xmlns:a16="http://schemas.microsoft.com/office/drawing/2014/main" val="2883719962"/>
                  </a:ext>
                </a:extLst>
              </a:tr>
              <a:tr h="2224829">
                <a:tc>
                  <a:txBody>
                    <a:bodyPr/>
                    <a:lstStyle/>
                    <a:p>
                      <a:r>
                        <a:rPr lang="en-US" sz="1200" dirty="0"/>
                        <a:t>This feature allows you to use the static keyword for lambdas to prevent capturing locals and parameters.</a:t>
                      </a:r>
                    </a:p>
                    <a:p>
                      <a:r>
                        <a:rPr lang="en-US" sz="1000" dirty="0"/>
                        <a:t> </a:t>
                      </a:r>
                    </a:p>
                    <a:p>
                      <a:r>
                        <a:rPr lang="en-US" sz="1000" dirty="0">
                          <a:solidFill>
                            <a:srgbClr val="0000FF"/>
                          </a:solidFill>
                          <a:latin typeface="Consolas" panose="020B0609020204030204" pitchFamily="49" charset="0"/>
                        </a:rPr>
                        <a:t>public int</a:t>
                      </a:r>
                      <a:r>
                        <a:rPr lang="en-US" sz="1000" dirty="0">
                          <a:latin typeface="Consolas" panose="020B0609020204030204" pitchFamily="49" charset="0"/>
                        </a:rPr>
                        <a:t> number = </a:t>
                      </a:r>
                      <a:r>
                        <a:rPr lang="en-US" sz="1000" dirty="0">
                          <a:solidFill>
                            <a:srgbClr val="0000FF"/>
                          </a:solidFill>
                          <a:latin typeface="Consolas" panose="020B0609020204030204" pitchFamily="49" charset="0"/>
                        </a:rPr>
                        <a:t>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chemeClr val="bg2">
                              <a:lumMod val="50000"/>
                            </a:schemeClr>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dirty="0"/>
                        <a:t>The field number is captured by the anonymous lambda function and can cause an unintended allocation. To solve that you can add the modifier static on the lambda and use the const modifier on the field (number).</a:t>
                      </a:r>
                    </a:p>
                    <a:p>
                      <a:r>
                        <a:rPr lang="en-US" sz="1200" dirty="0"/>
                        <a:t> </a:t>
                      </a:r>
                    </a:p>
                    <a:p>
                      <a:r>
                        <a:rPr lang="en-US" sz="1000" dirty="0">
                          <a:solidFill>
                            <a:srgbClr val="0000FF"/>
                          </a:solidFill>
                          <a:latin typeface="Consolas" panose="020B0609020204030204" pitchFamily="49" charset="0"/>
                        </a:rPr>
                        <a:t>public const int </a:t>
                      </a:r>
                      <a:r>
                        <a:rPr lang="en-US" sz="1000" dirty="0">
                          <a:latin typeface="Consolas" panose="020B0609020204030204" pitchFamily="49" charset="0"/>
                        </a:rPr>
                        <a:t>number =</a:t>
                      </a:r>
                      <a:r>
                        <a:rPr lang="en-US" sz="1000" dirty="0">
                          <a:solidFill>
                            <a:srgbClr val="0000FF"/>
                          </a:solidFill>
                          <a:latin typeface="Consolas" panose="020B0609020204030204" pitchFamily="49" charset="0"/>
                        </a:rPr>
                        <a:t> 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chemeClr val="bg2">
                              <a:lumMod val="50000"/>
                            </a:schemeClr>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b="1" dirty="0"/>
                        <a:t>Pros:</a:t>
                      </a:r>
                    </a:p>
                    <a:p>
                      <a:r>
                        <a:rPr lang="en-US" sz="1200" dirty="0"/>
                        <a:t>Anonymous methods need allocations, and this feature might help to make it more performant.</a:t>
                      </a:r>
                      <a:endParaRPr lang="en-US" sz="1200" dirty="0">
                        <a:latin typeface="Consolas" panose="020B0609020204030204" pitchFamily="49" charset="0"/>
                      </a:endParaRP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47C9DC48-12B4-473C-879E-71C047A06BD4}"/>
              </a:ext>
            </a:extLst>
          </p:cNvPr>
          <p:cNvGraphicFramePr>
            <a:graphicFrameLocks noGrp="1"/>
          </p:cNvGraphicFramePr>
          <p:nvPr>
            <p:extLst>
              <p:ext uri="{D42A27DB-BD31-4B8C-83A1-F6EECF244321}">
                <p14:modId xmlns:p14="http://schemas.microsoft.com/office/powerpoint/2010/main" val="3191568537"/>
              </p:ext>
            </p:extLst>
          </p:nvPr>
        </p:nvGraphicFramePr>
        <p:xfrm>
          <a:off x="4594150" y="285504"/>
          <a:ext cx="4073970" cy="6392291"/>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72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Covariant Return Types</a:t>
                      </a:r>
                    </a:p>
                  </a:txBody>
                  <a:tcPr/>
                </a:tc>
                <a:extLst>
                  <a:ext uri="{0D108BD9-81ED-4DB2-BD59-A6C34878D82A}">
                    <a16:rowId xmlns:a16="http://schemas.microsoft.com/office/drawing/2014/main" val="2883719962"/>
                  </a:ext>
                </a:extLst>
              </a:tr>
              <a:tr h="6019925">
                <a:tc>
                  <a:txBody>
                    <a:bodyPr/>
                    <a:lstStyle/>
                    <a:p>
                      <a:r>
                        <a:rPr lang="en-US" sz="1200" dirty="0"/>
                        <a:t>Covariant return types is a feature in which a subclass of a type can be specified in a method override in a derived type; in other words, the overridden method has a more specific return type than the declaration in the base type.</a:t>
                      </a:r>
                    </a:p>
                    <a:p>
                      <a:r>
                        <a:rPr lang="en-US" sz="1200" dirty="0"/>
                        <a:t> </a:t>
                      </a:r>
                    </a:p>
                    <a:p>
                      <a:r>
                        <a:rPr lang="en-US" sz="1100" dirty="0">
                          <a:solidFill>
                            <a:srgbClr val="0000FF"/>
                          </a:solidFill>
                          <a:latin typeface="Consolas" panose="020B0609020204030204" pitchFamily="49" charset="0"/>
                        </a:rPr>
                        <a:t>public virtual </a:t>
                      </a:r>
                      <a:r>
                        <a:rPr lang="en-US" sz="1100" dirty="0">
                          <a:solidFill>
                            <a:schemeClr val="bg2">
                              <a:lumMod val="50000"/>
                            </a:schemeClr>
                          </a:solidFill>
                          <a:latin typeface="Consolas" panose="020B0609020204030204" pitchFamily="49" charset="0"/>
                        </a:rPr>
                        <a:t>Person</a:t>
                      </a:r>
                      <a:r>
                        <a:rPr lang="en-US" sz="1100" dirty="0">
                          <a:latin typeface="Consolas" panose="020B0609020204030204" pitchFamily="49" charset="0"/>
                        </a:rPr>
                        <a:t>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solidFill>
                            <a:srgbClr val="23735D"/>
                          </a:solidFill>
                          <a:latin typeface="Consolas" panose="020B0609020204030204" pitchFamily="49" charset="0"/>
                        </a:rPr>
                        <a:t>    // This is the parent (or base) class.</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return new </a:t>
                      </a:r>
                      <a:r>
                        <a:rPr lang="en-US" sz="1100" dirty="0">
                          <a:solidFill>
                            <a:schemeClr val="bg2">
                              <a:lumMod val="50000"/>
                            </a:schemeClr>
                          </a:solidFill>
                          <a:latin typeface="Consolas" panose="020B0609020204030204" pitchFamily="49" charset="0"/>
                        </a:rPr>
                        <a: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0000FF"/>
                          </a:solidFill>
                          <a:latin typeface="Consolas" panose="020B0609020204030204" pitchFamily="49" charset="0"/>
                        </a:rPr>
                        <a:t>public override </a:t>
                      </a:r>
                      <a:r>
                        <a:rPr lang="en-US" sz="1100" dirty="0">
                          <a:solidFill>
                            <a:schemeClr val="bg2">
                              <a:lumMod val="50000"/>
                            </a:schemeClr>
                          </a:solidFill>
                          <a:latin typeface="Consolas" panose="020B0609020204030204" pitchFamily="49" charset="0"/>
                        </a:rPr>
                        <a:t>Person</a:t>
                      </a:r>
                      <a:r>
                        <a:rPr lang="en-US" sz="1100" dirty="0">
                          <a:latin typeface="Consolas" panose="020B0609020204030204" pitchFamily="49" charset="0"/>
                        </a:rPr>
                        <a:t>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900" dirty="0">
                          <a:solidFill>
                            <a:srgbClr val="23735D"/>
                          </a:solidFill>
                          <a:latin typeface="Consolas" panose="020B0609020204030204" pitchFamily="49" charset="0"/>
                        </a:rPr>
                        <a:t>  //You can return the child class, but still return a Person</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return new </a:t>
                      </a:r>
                      <a:r>
                        <a:rPr lang="en-US" sz="1000" dirty="0">
                          <a:solidFill>
                            <a:schemeClr val="bg2">
                              <a:lumMod val="50000"/>
                            </a:schemeClr>
                          </a:solidFill>
                          <a:latin typeface="Consolas" panose="020B0609020204030204" pitchFamily="49" charset="0"/>
                        </a:rPr>
                        <a:t>Student</a:t>
                      </a:r>
                      <a:r>
                        <a:rPr lang="en-US" sz="1000" dirty="0">
                          <a:latin typeface="Consolas" panose="020B0609020204030204" pitchFamily="49" charset="0"/>
                        </a:rPr>
                        <a:t>();</a:t>
                      </a:r>
                    </a:p>
                    <a:p>
                      <a:r>
                        <a:rPr lang="en-US" sz="1100" dirty="0">
                          <a:latin typeface="Consolas" panose="020B0609020204030204" pitchFamily="49" charset="0"/>
                        </a:rPr>
                        <a:t>}</a:t>
                      </a:r>
                    </a:p>
                    <a:p>
                      <a:r>
                        <a:rPr lang="en-US" sz="1200" dirty="0"/>
                        <a:t> </a:t>
                      </a:r>
                    </a:p>
                    <a:p>
                      <a:r>
                        <a:rPr lang="en-US" sz="1200" dirty="0"/>
                        <a:t>Now, you can return the more specific type in C# 9.</a:t>
                      </a:r>
                    </a:p>
                    <a:p>
                      <a:r>
                        <a:rPr lang="en-US" sz="1200" dirty="0"/>
                        <a:t> </a:t>
                      </a:r>
                    </a:p>
                    <a:p>
                      <a:r>
                        <a:rPr lang="en-US" sz="1200" dirty="0">
                          <a:solidFill>
                            <a:srgbClr val="0000FF"/>
                          </a:solidFill>
                          <a:latin typeface="Consolas" panose="020B0609020204030204" pitchFamily="49" charset="0"/>
                        </a:rPr>
                        <a:t>public virtual </a:t>
                      </a:r>
                      <a:r>
                        <a:rPr lang="en-US" sz="1200" dirty="0">
                          <a:solidFill>
                            <a:schemeClr val="bg2">
                              <a:lumMod val="50000"/>
                            </a:schemeClr>
                          </a:solidFill>
                          <a:latin typeface="Consolas" panose="020B0609020204030204" pitchFamily="49" charset="0"/>
                        </a:rPr>
                        <a:t>Person</a:t>
                      </a:r>
                      <a:r>
                        <a:rPr lang="en-US" sz="1200" dirty="0">
                          <a:latin typeface="Consolas" panose="020B0609020204030204" pitchFamily="49" charset="0"/>
                        </a:rPr>
                        <a:t>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This is the parent (or base) class.</a:t>
                      </a:r>
                    </a:p>
                    <a:p>
                      <a:r>
                        <a:rPr lang="en-US" sz="1200" dirty="0">
                          <a:latin typeface="Consolas" panose="020B0609020204030204" pitchFamily="49" charset="0"/>
                        </a:rPr>
                        <a:t>    return new </a:t>
                      </a:r>
                      <a:r>
                        <a:rPr lang="en-US" sz="1200" dirty="0">
                          <a:solidFill>
                            <a:schemeClr val="bg2">
                              <a:lumMod val="50000"/>
                            </a:schemeClr>
                          </a:solidFill>
                          <a:latin typeface="Consolas" panose="020B0609020204030204" pitchFamily="49" charset="0"/>
                        </a:rPr>
                        <a: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solidFill>
                            <a:srgbClr val="0000FF"/>
                          </a:solidFill>
                          <a:latin typeface="Consolas" panose="020B0609020204030204" pitchFamily="49" charset="0"/>
                        </a:rPr>
                        <a:t>public override </a:t>
                      </a:r>
                      <a:r>
                        <a:rPr lang="en-US" sz="1200" dirty="0">
                          <a:solidFill>
                            <a:schemeClr val="bg2">
                              <a:lumMod val="50000"/>
                            </a:schemeClr>
                          </a:solidFill>
                          <a:latin typeface="Consolas" panose="020B0609020204030204" pitchFamily="49" charset="0"/>
                        </a:rPr>
                        <a:t>Student</a:t>
                      </a:r>
                      <a:r>
                        <a:rPr lang="en-US" sz="1200" dirty="0">
                          <a:latin typeface="Consolas" panose="020B0609020204030204" pitchFamily="49" charset="0"/>
                        </a:rPr>
                        <a:t>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Better!</a:t>
                      </a:r>
                    </a:p>
                    <a:p>
                      <a:r>
                        <a:rPr lang="en-US" sz="1200" dirty="0">
                          <a:latin typeface="Consolas" panose="020B0609020204030204" pitchFamily="49" charset="0"/>
                        </a:rPr>
                        <a:t>    </a:t>
                      </a:r>
                      <a:r>
                        <a:rPr lang="en-US" sz="1200" dirty="0">
                          <a:solidFill>
                            <a:srgbClr val="0000FF"/>
                          </a:solidFill>
                          <a:latin typeface="Consolas" panose="020B0609020204030204" pitchFamily="49" charset="0"/>
                        </a:rPr>
                        <a:t>return new </a:t>
                      </a:r>
                      <a:r>
                        <a:rPr lang="en-US" sz="1200" dirty="0">
                          <a:solidFill>
                            <a:schemeClr val="bg2">
                              <a:lumMod val="50000"/>
                            </a:schemeClr>
                          </a:solidFill>
                          <a:latin typeface="Consolas" panose="020B0609020204030204" pitchFamily="49" charset="0"/>
                        </a:rPr>
                        <a:t>Student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t> </a:t>
                      </a:r>
                    </a:p>
                    <a:p>
                      <a:r>
                        <a:rPr lang="en-US" sz="1200" b="1" dirty="0"/>
                        <a:t>Pros:</a:t>
                      </a:r>
                    </a:p>
                    <a:p>
                      <a:r>
                        <a:rPr lang="en-US" sz="1200" dirty="0"/>
                        <a:t>It can help you to remove a lot of ugly typecasting.</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C0A29698-42A4-41C7-B195-F250657C50D6}"/>
              </a:ext>
            </a:extLst>
          </p:cNvPr>
          <p:cNvGraphicFramePr>
            <a:graphicFrameLocks noGrp="1"/>
          </p:cNvGraphicFramePr>
          <p:nvPr>
            <p:extLst>
              <p:ext uri="{D42A27DB-BD31-4B8C-83A1-F6EECF244321}">
                <p14:modId xmlns:p14="http://schemas.microsoft.com/office/powerpoint/2010/main" val="1170215749"/>
              </p:ext>
            </p:extLst>
          </p:nvPr>
        </p:nvGraphicFramePr>
        <p:xfrm>
          <a:off x="337971" y="4428565"/>
          <a:ext cx="4073969" cy="2249231"/>
        </p:xfrm>
        <a:graphic>
          <a:graphicData uri="http://schemas.openxmlformats.org/drawingml/2006/table">
            <a:tbl>
              <a:tblPr firstRow="1" bandRow="1">
                <a:tableStyleId>{5C22544A-7EE6-4342-B048-85BDC9FD1C3A}</a:tableStyleId>
              </a:tblPr>
              <a:tblGrid>
                <a:gridCol w="4073969">
                  <a:extLst>
                    <a:ext uri="{9D8B030D-6E8A-4147-A177-3AD203B41FA5}">
                      <a16:colId xmlns:a16="http://schemas.microsoft.com/office/drawing/2014/main" val="2626647059"/>
                    </a:ext>
                  </a:extLst>
                </a:gridCol>
              </a:tblGrid>
              <a:tr h="2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Module Initializers</a:t>
                      </a:r>
                    </a:p>
                  </a:txBody>
                  <a:tcPr/>
                </a:tc>
                <a:extLst>
                  <a:ext uri="{0D108BD9-81ED-4DB2-BD59-A6C34878D82A}">
                    <a16:rowId xmlns:a16="http://schemas.microsoft.com/office/drawing/2014/main" val="2183117659"/>
                  </a:ext>
                </a:extLst>
              </a:tr>
              <a:tr h="1883471">
                <a:tc>
                  <a:txBody>
                    <a:bodyPr/>
                    <a:lstStyle/>
                    <a:p>
                      <a:r>
                        <a:rPr lang="en-US" sz="1200" kern="1200" dirty="0">
                          <a:solidFill>
                            <a:schemeClr val="dk1"/>
                          </a:solidFill>
                          <a:effectLst/>
                          <a:latin typeface="+mn-lt"/>
                          <a:ea typeface="+mn-ea"/>
                          <a:cs typeface="+mn-cs"/>
                        </a:rPr>
                        <a:t>The module initializer code is executed when an assembly is Loaded/ Initialized. You can compare it with the static constructor in C#, but in the case of module initializers, the method is executed only once for the entire assembly.</a:t>
                      </a:r>
                    </a:p>
                    <a:p>
                      <a:r>
                        <a:rPr lang="en-US" sz="1200" kern="1200" dirty="0">
                          <a:solidFill>
                            <a:schemeClr val="dk1"/>
                          </a:solidFill>
                          <a:effectLst/>
                          <a:latin typeface="+mn-lt"/>
                          <a:ea typeface="+mn-ea"/>
                          <a:cs typeface="+mn-cs"/>
                        </a:rPr>
                        <a:t> </a:t>
                      </a:r>
                    </a:p>
                    <a:p>
                      <a:r>
                        <a:rPr lang="en-US" sz="1100" kern="1200" dirty="0">
                          <a:solidFill>
                            <a:schemeClr val="dk1"/>
                          </a:solidFill>
                          <a:effectLst/>
                          <a:latin typeface="+mn-lt"/>
                          <a:ea typeface="+mn-ea"/>
                          <a:cs typeface="+mn-cs"/>
                        </a:rPr>
                        <a:t>[</a:t>
                      </a:r>
                      <a:r>
                        <a:rPr lang="en-US" sz="1100" kern="1200" dirty="0" err="1">
                          <a:solidFill>
                            <a:srgbClr val="0000FF"/>
                          </a:solidFill>
                          <a:effectLst/>
                          <a:latin typeface="+mn-lt"/>
                          <a:ea typeface="+mn-ea"/>
                          <a:cs typeface="+mn-cs"/>
                        </a:rPr>
                        <a:t>ModuleInitializer</a:t>
                      </a:r>
                      <a:r>
                        <a:rPr lang="en-US" sz="1100" kern="1200" dirty="0">
                          <a:solidFill>
                            <a:schemeClr val="dk1"/>
                          </a:solidFill>
                          <a:effectLst/>
                          <a:latin typeface="+mn-lt"/>
                          <a:ea typeface="+mn-ea"/>
                          <a:cs typeface="+mn-cs"/>
                        </a:rPr>
                        <a:t>]</a:t>
                      </a:r>
                    </a:p>
                    <a:p>
                      <a:r>
                        <a:rPr lang="en-US" sz="1100" kern="1200" dirty="0">
                          <a:solidFill>
                            <a:srgbClr val="0000FF"/>
                          </a:solidFill>
                          <a:effectLst/>
                          <a:latin typeface="+mn-lt"/>
                          <a:ea typeface="+mn-ea"/>
                          <a:cs typeface="+mn-cs"/>
                        </a:rPr>
                        <a:t>public static </a:t>
                      </a:r>
                      <a:r>
                        <a:rPr lang="en-US" sz="1100" kern="1200" dirty="0">
                          <a:solidFill>
                            <a:schemeClr val="dk1"/>
                          </a:solidFill>
                          <a:effectLst/>
                          <a:latin typeface="+mn-lt"/>
                          <a:ea typeface="+mn-ea"/>
                          <a:cs typeface="+mn-cs"/>
                        </a:rPr>
                        <a:t>void </a:t>
                      </a:r>
                      <a:r>
                        <a:rPr lang="en-US" sz="1100" kern="1200" dirty="0" err="1">
                          <a:solidFill>
                            <a:schemeClr val="bg2">
                              <a:lumMod val="50000"/>
                            </a:schemeClr>
                          </a:solidFill>
                          <a:effectLst/>
                          <a:latin typeface="+mn-lt"/>
                          <a:ea typeface="+mn-ea"/>
                          <a:cs typeface="+mn-cs"/>
                        </a:rPr>
                        <a:t>DoSomethingBeforeMain</a:t>
                      </a:r>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    </a:t>
                      </a:r>
                      <a:r>
                        <a:rPr lang="en-US" sz="1100" kern="1200" dirty="0" err="1">
                          <a:solidFill>
                            <a:schemeClr val="dk1"/>
                          </a:solidFill>
                          <a:effectLst/>
                          <a:latin typeface="+mn-lt"/>
                          <a:ea typeface="+mn-ea"/>
                          <a:cs typeface="+mn-cs"/>
                        </a:rPr>
                        <a:t>Console.WriteLine</a:t>
                      </a:r>
                      <a:r>
                        <a:rPr lang="en-US" sz="1100" kern="1200" dirty="0">
                          <a:solidFill>
                            <a:schemeClr val="dk1"/>
                          </a:solidFill>
                          <a:effectLst/>
                          <a:latin typeface="+mn-lt"/>
                          <a:ea typeface="+mn-ea"/>
                          <a:cs typeface="+mn-cs"/>
                        </a:rPr>
                        <a:t>(“</a:t>
                      </a:r>
                      <a:r>
                        <a:rPr lang="en-US" sz="1100" kern="1200" dirty="0" err="1">
                          <a:solidFill>
                            <a:srgbClr val="C00000"/>
                          </a:solidFill>
                          <a:effectLst/>
                          <a:latin typeface="+mn-lt"/>
                          <a:ea typeface="+mn-ea"/>
                          <a:cs typeface="+mn-cs"/>
                        </a:rPr>
                        <a:t>Huhu</a:t>
                      </a:r>
                      <a:r>
                        <a:rPr lang="en-US" sz="1100" kern="1200" dirty="0">
                          <a:solidFill>
                            <a:schemeClr val="dk1"/>
                          </a:solidFill>
                          <a:effectLst/>
                          <a:latin typeface="+mn-lt"/>
                          <a:ea typeface="+mn-ea"/>
                          <a:cs typeface="+mn-cs"/>
                        </a:rPr>
                        <a:t>”);</a:t>
                      </a:r>
                    </a:p>
                    <a:p>
                      <a:r>
                        <a:rPr lang="en-US" sz="1200" kern="1200" dirty="0">
                          <a:solidFill>
                            <a:schemeClr val="dk1"/>
                          </a:solidFill>
                          <a:effectLst/>
                          <a:latin typeface="+mn-lt"/>
                          <a:ea typeface="+mn-ea"/>
                          <a:cs typeface="+mn-cs"/>
                        </a:rPr>
                        <a:t>}</a:t>
                      </a:r>
                      <a:endParaRPr lang="de-DE" sz="1200" dirty="0"/>
                    </a:p>
                  </a:txBody>
                  <a:tcPr>
                    <a:solidFill>
                      <a:srgbClr val="E9EBF5"/>
                    </a:solidFill>
                  </a:tcPr>
                </a:tc>
                <a:extLst>
                  <a:ext uri="{0D108BD9-81ED-4DB2-BD59-A6C34878D82A}">
                    <a16:rowId xmlns:a16="http://schemas.microsoft.com/office/drawing/2014/main" val="2950645343"/>
                  </a:ext>
                </a:extLst>
              </a:tr>
            </a:tbl>
          </a:graphicData>
        </a:graphic>
      </p:graphicFrame>
      <p:graphicFrame>
        <p:nvGraphicFramePr>
          <p:cNvPr id="12" name="Table 11">
            <a:extLst>
              <a:ext uri="{FF2B5EF4-FFF2-40B4-BE49-F238E27FC236}">
                <a16:creationId xmlns:a16="http://schemas.microsoft.com/office/drawing/2014/main" id="{DC4F0E93-36D2-46F2-9ECE-156A8768B3FA}"/>
              </a:ext>
            </a:extLst>
          </p:cNvPr>
          <p:cNvGraphicFramePr>
            <a:graphicFrameLocks noGrp="1"/>
          </p:cNvGraphicFramePr>
          <p:nvPr>
            <p:extLst>
              <p:ext uri="{D42A27DB-BD31-4B8C-83A1-F6EECF244321}">
                <p14:modId xmlns:p14="http://schemas.microsoft.com/office/powerpoint/2010/main" val="2350986450"/>
              </p:ext>
            </p:extLst>
          </p:nvPr>
        </p:nvGraphicFramePr>
        <p:xfrm>
          <a:off x="8850329" y="3980821"/>
          <a:ext cx="3216109" cy="2696974"/>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5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About me</a:t>
                      </a:r>
                    </a:p>
                  </a:txBody>
                  <a:tcPr/>
                </a:tc>
                <a:extLst>
                  <a:ext uri="{0D108BD9-81ED-4DB2-BD59-A6C34878D82A}">
                    <a16:rowId xmlns:a16="http://schemas.microsoft.com/office/drawing/2014/main" val="2883719962"/>
                  </a:ext>
                </a:extLst>
              </a:tr>
              <a:tr h="2331214">
                <a:tc>
                  <a:txBody>
                    <a:bodyPr/>
                    <a:lstStyle/>
                    <a:p>
                      <a:pPr algn="ctr"/>
                      <a:endParaRPr lang="en-US" sz="1200" dirty="0"/>
                    </a:p>
                    <a:p>
                      <a:pPr algn="ctr"/>
                      <a:endParaRPr lang="en-US" sz="1200" dirty="0"/>
                    </a:p>
                    <a:p>
                      <a:pPr algn="ct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                                               Bassam Alugili</a:t>
                      </a:r>
                      <a:endParaRPr lang="en-US" sz="1200" dirty="0"/>
                    </a:p>
                    <a:p>
                      <a:pPr algn="l"/>
                      <a:r>
                        <a:rPr lang="en-US" sz="1200" dirty="0"/>
                        <a:t>                                      Senior Specialist/Database                        </a:t>
                      </a:r>
                    </a:p>
                    <a:p>
                      <a:pPr algn="l"/>
                      <a:r>
                        <a:rPr lang="en-US" sz="1200" dirty="0"/>
                        <a:t>                                            Expert at STRATEC SE</a:t>
                      </a:r>
                    </a:p>
                    <a:p>
                      <a:pPr algn="l"/>
                      <a:r>
                        <a:rPr lang="en-US" sz="1200" u="sng" dirty="0">
                          <a:solidFill>
                            <a:srgbClr val="E9EBF5"/>
                          </a:solidFill>
                          <a:hlinkClick r:id="rId2">
                            <a:extLst>
                              <a:ext uri="{A12FA001-AC4F-418D-AE19-62706E023703}">
                                <ahyp:hlinkClr xmlns:ahyp="http://schemas.microsoft.com/office/drawing/2018/hyperlinkcolor" val="tx"/>
                              </a:ext>
                            </a:extLst>
                          </a:hlinkClick>
                        </a:rPr>
                        <a:t>                                               </a:t>
                      </a:r>
                      <a:r>
                        <a:rPr lang="en-US" sz="1200" u="sng" dirty="0">
                          <a:solidFill>
                            <a:srgbClr val="0000FF"/>
                          </a:solidFill>
                          <a:hlinkClick r:id="rId2">
                            <a:extLst>
                              <a:ext uri="{A12FA001-AC4F-418D-AE19-62706E023703}">
                                <ahyp:hlinkClr xmlns:ahyp="http://schemas.microsoft.com/office/drawing/2018/hyperlinkcolor" val="tx"/>
                              </a:ext>
                            </a:extLst>
                          </a:hlinkClick>
                        </a:rPr>
                        <a:t>alugili@gmail.com</a:t>
                      </a:r>
                      <a:endParaRPr lang="en-US" sz="1200" u="sng" dirty="0">
                        <a:solidFill>
                          <a:srgbClr val="0000FF"/>
                        </a:solidFill>
                      </a:endParaRPr>
                    </a:p>
                    <a:p>
                      <a:pPr algn="l"/>
                      <a:r>
                        <a:rPr lang="en-US" sz="1200" dirty="0">
                          <a:solidFill>
                            <a:srgbClr val="E9EBF5"/>
                          </a:solidFill>
                          <a:hlinkClick r:id="rId3">
                            <a:extLst>
                              <a:ext uri="{A12FA001-AC4F-418D-AE19-62706E023703}">
                                <ahyp:hlinkClr xmlns:ahyp="http://schemas.microsoft.com/office/drawing/2018/hyperlinkcolor" val="tx"/>
                              </a:ext>
                            </a:extLst>
                          </a:hlinkClick>
                        </a:rPr>
                        <a:t>                                        </a:t>
                      </a:r>
                      <a:r>
                        <a:rPr lang="en-US" sz="1200" dirty="0">
                          <a:solidFill>
                            <a:srgbClr val="0000FF"/>
                          </a:solidFill>
                          <a:hlinkClick r:id="rId3">
                            <a:extLst>
                              <a:ext uri="{A12FA001-AC4F-418D-AE19-62706E023703}">
                                <ahyp:hlinkClr xmlns:ahyp="http://schemas.microsoft.com/office/drawing/2018/hyperlinkcolor" val="tx"/>
                              </a:ext>
                            </a:extLst>
                          </a:hlinkClick>
                        </a:rPr>
                        <a:t>https://github.com/alugili</a:t>
                      </a:r>
                      <a:endParaRPr lang="en-US" sz="1200" dirty="0">
                        <a:solidFill>
                          <a:srgbClr val="0000FF"/>
                        </a:solidFill>
                      </a:endParaRPr>
                    </a:p>
                    <a:p>
                      <a:pPr algn="l"/>
                      <a:r>
                        <a:rPr lang="en-US" sz="1200" dirty="0">
                          <a:solidFill>
                            <a:srgbClr val="E9EBF5"/>
                          </a:solidFill>
                          <a:hlinkClick r:id="rId4">
                            <a:extLst>
                              <a:ext uri="{A12FA001-AC4F-418D-AE19-62706E023703}">
                                <ahyp:hlinkClr xmlns:ahyp="http://schemas.microsoft.com/office/drawing/2018/hyperlinkcolor" val="tx"/>
                              </a:ext>
                            </a:extLst>
                          </a:hlinkClick>
                        </a:rPr>
                        <a:t>                                        </a:t>
                      </a:r>
                      <a:r>
                        <a:rPr lang="en-US" sz="1200" dirty="0">
                          <a:solidFill>
                            <a:srgbClr val="0000FF"/>
                          </a:solidFill>
                          <a:hlinkClick r:id="rId4">
                            <a:extLst>
                              <a:ext uri="{A12FA001-AC4F-418D-AE19-62706E023703}">
                                <ahyp:hlinkClr xmlns:ahyp="http://schemas.microsoft.com/office/drawing/2018/hyperlinkcolor" val="tx"/>
                              </a:ext>
                            </a:extLst>
                          </a:hlinkClick>
                        </a:rPr>
                        <a:t>www.bassam.ml</a:t>
                      </a:r>
                      <a:endParaRPr lang="en-US" sz="1200" dirty="0">
                        <a:solidFill>
                          <a:srgbClr val="0000FF"/>
                        </a:solidFill>
                      </a:endParaRPr>
                    </a:p>
                  </a:txBody>
                  <a:tcPr>
                    <a:solidFill>
                      <a:srgbClr val="E9EBF5"/>
                    </a:solidFill>
                  </a:tcPr>
                </a:tc>
                <a:extLst>
                  <a:ext uri="{0D108BD9-81ED-4DB2-BD59-A6C34878D82A}">
                    <a16:rowId xmlns:a16="http://schemas.microsoft.com/office/drawing/2014/main" val="3129916919"/>
                  </a:ext>
                </a:extLst>
              </a:tr>
            </a:tbl>
          </a:graphicData>
        </a:graphic>
      </p:graphicFrame>
      <p:pic>
        <p:nvPicPr>
          <p:cNvPr id="14" name="Picture 13">
            <a:extLst>
              <a:ext uri="{FF2B5EF4-FFF2-40B4-BE49-F238E27FC236}">
                <a16:creationId xmlns:a16="http://schemas.microsoft.com/office/drawing/2014/main" id="{5C729EA4-D813-418A-9E9E-8B7313B3032E}"/>
              </a:ext>
            </a:extLst>
          </p:cNvPr>
          <p:cNvPicPr>
            <a:picLocks noChangeAspect="1"/>
          </p:cNvPicPr>
          <p:nvPr/>
        </p:nvPicPr>
        <p:blipFill>
          <a:blip r:embed="rId5">
            <a:clrChange>
              <a:clrFrom>
                <a:srgbClr val="ECF0F1"/>
              </a:clrFrom>
              <a:clrTo>
                <a:srgbClr val="ECF0F1">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50329" y="4594034"/>
            <a:ext cx="1735494" cy="1735494"/>
          </a:xfrm>
          <a:prstGeom prst="rect">
            <a:avLst/>
          </a:prstGeom>
          <a:noFill/>
        </p:spPr>
      </p:pic>
      <p:graphicFrame>
        <p:nvGraphicFramePr>
          <p:cNvPr id="9" name="Table 8">
            <a:extLst>
              <a:ext uri="{FF2B5EF4-FFF2-40B4-BE49-F238E27FC236}">
                <a16:creationId xmlns:a16="http://schemas.microsoft.com/office/drawing/2014/main" id="{8780731A-CA15-4CA4-A51B-CF6B1998288A}"/>
              </a:ext>
            </a:extLst>
          </p:cNvPr>
          <p:cNvGraphicFramePr>
            <a:graphicFrameLocks noGrp="1"/>
          </p:cNvGraphicFramePr>
          <p:nvPr>
            <p:extLst>
              <p:ext uri="{D42A27DB-BD31-4B8C-83A1-F6EECF244321}">
                <p14:modId xmlns:p14="http://schemas.microsoft.com/office/powerpoint/2010/main" val="1873136587"/>
              </p:ext>
            </p:extLst>
          </p:nvPr>
        </p:nvGraphicFramePr>
        <p:xfrm>
          <a:off x="8850329" y="294219"/>
          <a:ext cx="3216109" cy="355932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48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Function Pointers</a:t>
                      </a:r>
                    </a:p>
                  </a:txBody>
                  <a:tcPr/>
                </a:tc>
                <a:extLst>
                  <a:ext uri="{0D108BD9-81ED-4DB2-BD59-A6C34878D82A}">
                    <a16:rowId xmlns:a16="http://schemas.microsoft.com/office/drawing/2014/main" val="2883719962"/>
                  </a:ext>
                </a:extLst>
              </a:tr>
              <a:tr h="3076612">
                <a:tc>
                  <a:txBody>
                    <a:bodyPr/>
                    <a:lstStyle/>
                    <a:p>
                      <a:pPr algn="l"/>
                      <a:r>
                        <a:rPr lang="en-US" sz="1200" dirty="0"/>
                        <a:t>This feature allows you to use delegate* for the declaration of function pointers. </a:t>
                      </a:r>
                    </a:p>
                    <a:p>
                      <a:pPr algn="l"/>
                      <a:endParaRPr lang="en-US" sz="1200" dirty="0"/>
                    </a:p>
                    <a:p>
                      <a:pPr algn="l"/>
                      <a:r>
                        <a:rPr lang="en-US" sz="950" dirty="0">
                          <a:solidFill>
                            <a:srgbClr val="0000FF"/>
                          </a:solidFill>
                          <a:latin typeface="Consolas" panose="020B0609020204030204" pitchFamily="49" charset="0"/>
                        </a:rPr>
                        <a:t>unsafe class </a:t>
                      </a:r>
                      <a:r>
                        <a:rPr lang="en-US" sz="950" dirty="0" err="1">
                          <a:solidFill>
                            <a:schemeClr val="bg2">
                              <a:lumMod val="50000"/>
                            </a:schemeClr>
                          </a:solidFill>
                          <a:latin typeface="Consolas" panose="020B0609020204030204" pitchFamily="49" charset="0"/>
                        </a:rPr>
                        <a:t>FunctionPointer</a:t>
                      </a:r>
                      <a:endParaRPr lang="en-US" sz="950" dirty="0">
                        <a:solidFill>
                          <a:schemeClr val="bg2">
                            <a:lumMod val="50000"/>
                          </a:schemeClr>
                        </a:solidFill>
                        <a:latin typeface="Consolas" panose="020B0609020204030204" pitchFamily="49" charset="0"/>
                      </a:endParaRPr>
                    </a:p>
                    <a:p>
                      <a:pPr algn="l"/>
                      <a:r>
                        <a:rPr lang="en-US" sz="950" dirty="0">
                          <a:latin typeface="Consolas" panose="020B0609020204030204" pitchFamily="49" charset="0"/>
                        </a:rPr>
                        <a:t>{</a:t>
                      </a: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static int </a:t>
                      </a:r>
                      <a:r>
                        <a:rPr lang="en-US" sz="950" dirty="0" err="1">
                          <a:latin typeface="Consolas" panose="020B0609020204030204" pitchFamily="49" charset="0"/>
                        </a:rPr>
                        <a:t>GetLength</a:t>
                      </a:r>
                      <a:r>
                        <a:rPr lang="en-US" sz="950" dirty="0">
                          <a:latin typeface="Consolas" panose="020B0609020204030204" pitchFamily="49" charset="0"/>
                        </a:rPr>
                        <a:t>(</a:t>
                      </a:r>
                      <a:r>
                        <a:rPr lang="en-US" sz="950" dirty="0">
                          <a:solidFill>
                            <a:srgbClr val="0000FF"/>
                          </a:solidFill>
                          <a:latin typeface="Consolas" panose="020B0609020204030204" pitchFamily="49" charset="0"/>
                        </a:rPr>
                        <a:t>string</a:t>
                      </a:r>
                      <a:r>
                        <a:rPr lang="en-US" sz="950" dirty="0">
                          <a:latin typeface="Consolas" panose="020B0609020204030204" pitchFamily="49" charset="0"/>
                        </a:rPr>
                        <a:t> s) =&gt; </a:t>
                      </a:r>
                      <a:r>
                        <a:rPr lang="en-US" sz="950" dirty="0" err="1">
                          <a:latin typeface="Consolas" panose="020B0609020204030204" pitchFamily="49" charset="0"/>
                        </a:rPr>
                        <a:t>s.Length</a:t>
                      </a:r>
                      <a:r>
                        <a:rPr lang="en-US" sz="950" dirty="0">
                          <a:latin typeface="Consolas" panose="020B0609020204030204" pitchFamily="49" charset="0"/>
                        </a:rPr>
                        <a:t>;</a:t>
                      </a:r>
                    </a:p>
                    <a:p>
                      <a:pPr algn="l"/>
                      <a:endParaRPr lang="en-US" sz="950" dirty="0">
                        <a:latin typeface="Consolas" panose="020B0609020204030204" pitchFamily="49" charset="0"/>
                      </a:endParaRP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delegate</a:t>
                      </a:r>
                      <a:r>
                        <a:rPr lang="en-US" sz="950" b="1" dirty="0">
                          <a:solidFill>
                            <a:srgbClr val="0000FF"/>
                          </a:solidFill>
                          <a:latin typeface="Consolas" panose="020B0609020204030204" pitchFamily="49" charset="0"/>
                        </a:rPr>
                        <a:t>*</a:t>
                      </a:r>
                      <a:r>
                        <a:rPr lang="en-US" sz="950" dirty="0">
                          <a:latin typeface="Consolas" panose="020B0609020204030204" pitchFamily="49" charset="0"/>
                        </a:rPr>
                        <a:t>&lt;</a:t>
                      </a:r>
                      <a:r>
                        <a:rPr lang="en-US" sz="950" dirty="0">
                          <a:solidFill>
                            <a:srgbClr val="0000FF"/>
                          </a:solidFill>
                          <a:latin typeface="Consolas" panose="020B0609020204030204" pitchFamily="49" charset="0"/>
                        </a:rPr>
                        <a:t>string</a:t>
                      </a:r>
                      <a:r>
                        <a:rPr lang="en-US" sz="950" dirty="0">
                          <a:latin typeface="Consolas" panose="020B0609020204030204" pitchFamily="49" charset="0"/>
                        </a:rPr>
                        <a:t>, </a:t>
                      </a:r>
                      <a:r>
                        <a:rPr lang="en-US" sz="950" dirty="0">
                          <a:solidFill>
                            <a:srgbClr val="0000FF"/>
                          </a:solidFill>
                          <a:latin typeface="Consolas" panose="020B0609020204030204" pitchFamily="49" charset="0"/>
                        </a:rPr>
                        <a:t>int</a:t>
                      </a:r>
                      <a:r>
                        <a:rPr lang="en-US" sz="950" dirty="0">
                          <a:latin typeface="Consolas" panose="020B0609020204030204" pitchFamily="49" charset="0"/>
                        </a:rPr>
                        <a:t>&gt; </a:t>
                      </a:r>
                      <a:r>
                        <a:rPr lang="en-US" sz="950" dirty="0" err="1">
                          <a:latin typeface="Consolas" panose="020B0609020204030204" pitchFamily="49" charset="0"/>
                        </a:rPr>
                        <a:t>functionPointer</a:t>
                      </a:r>
                      <a:r>
                        <a:rPr lang="en-US" sz="950" dirty="0">
                          <a:latin typeface="Consolas" panose="020B0609020204030204" pitchFamily="49" charset="0"/>
                        </a:rPr>
                        <a:t> =</a:t>
                      </a:r>
                    </a:p>
                    <a:p>
                      <a:pPr algn="l"/>
                      <a:r>
                        <a:rPr lang="en-US" sz="950" b="1" dirty="0">
                          <a:solidFill>
                            <a:srgbClr val="0000FF"/>
                          </a:solidFill>
                          <a:latin typeface="Consolas" panose="020B0609020204030204" pitchFamily="49" charset="0"/>
                        </a:rPr>
                        <a:t>                        &amp;</a:t>
                      </a:r>
                      <a:r>
                        <a:rPr lang="en-US" sz="950" dirty="0" err="1">
                          <a:latin typeface="Consolas" panose="020B0609020204030204" pitchFamily="49" charset="0"/>
                        </a:rPr>
                        <a:t>GetLength</a:t>
                      </a:r>
                      <a:r>
                        <a:rPr lang="en-US" sz="950" dirty="0">
                          <a:latin typeface="Consolas" panose="020B0609020204030204" pitchFamily="49" charset="0"/>
                        </a:rPr>
                        <a:t>;</a:t>
                      </a:r>
                    </a:p>
                    <a:p>
                      <a:pPr algn="l"/>
                      <a:endParaRPr lang="en-US" sz="950" dirty="0">
                        <a:latin typeface="Consolas" panose="020B0609020204030204" pitchFamily="49" charset="0"/>
                      </a:endParaRP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latin typeface="Consolas" panose="020B0609020204030204" pitchFamily="49" charset="0"/>
                        </a:rPr>
                        <a:t> </a:t>
                      </a:r>
                      <a:r>
                        <a:rPr lang="en-US" sz="950" dirty="0">
                          <a:solidFill>
                            <a:srgbClr val="0000FF"/>
                          </a:solidFill>
                          <a:latin typeface="Consolas" panose="020B0609020204030204" pitchFamily="49" charset="0"/>
                        </a:rPr>
                        <a:t>void</a:t>
                      </a:r>
                      <a:r>
                        <a:rPr lang="en-US" sz="950" dirty="0">
                          <a:latin typeface="Consolas" panose="020B0609020204030204" pitchFamily="49" charset="0"/>
                        </a:rPr>
                        <a:t> Test()</a:t>
                      </a:r>
                    </a:p>
                    <a:p>
                      <a:pPr algn="l"/>
                      <a:r>
                        <a:rPr lang="en-US" sz="950" dirty="0">
                          <a:latin typeface="Consolas" panose="020B0609020204030204" pitchFamily="49" charset="0"/>
                        </a:rPr>
                        <a:t> {</a:t>
                      </a:r>
                    </a:p>
                    <a:p>
                      <a:pPr algn="l"/>
                      <a:r>
                        <a:rPr lang="en-US" sz="1000" dirty="0">
                          <a:solidFill>
                            <a:srgbClr val="23735D"/>
                          </a:solidFill>
                          <a:latin typeface="Consolas" panose="020B0609020204030204" pitchFamily="49" charset="0"/>
                        </a:rPr>
                        <a:t>  // Output: 4</a:t>
                      </a:r>
                    </a:p>
                    <a:p>
                      <a:pPr algn="l"/>
                      <a:r>
                        <a:rPr lang="en-US" sz="950" dirty="0">
                          <a:latin typeface="Consolas" panose="020B0609020204030204" pitchFamily="49" charset="0"/>
                        </a:rPr>
                        <a:t>  </a:t>
                      </a:r>
                      <a:r>
                        <a:rPr lang="en-US" sz="950" dirty="0" err="1">
                          <a:latin typeface="Consolas" panose="020B0609020204030204" pitchFamily="49" charset="0"/>
                        </a:rPr>
                        <a:t>Console.WriteLine</a:t>
                      </a:r>
                      <a:r>
                        <a:rPr lang="en-US" sz="950" dirty="0">
                          <a:latin typeface="Consolas" panose="020B0609020204030204" pitchFamily="49" charset="0"/>
                        </a:rPr>
                        <a:t>(</a:t>
                      </a:r>
                      <a:r>
                        <a:rPr lang="en-US" sz="950" dirty="0" err="1">
                          <a:latin typeface="Consolas" panose="020B0609020204030204" pitchFamily="49" charset="0"/>
                        </a:rPr>
                        <a:t>functionPointer</a:t>
                      </a:r>
                      <a:r>
                        <a:rPr lang="en-US" sz="950" dirty="0">
                          <a:latin typeface="Consolas" panose="020B0609020204030204" pitchFamily="49" charset="0"/>
                        </a:rPr>
                        <a:t>("</a:t>
                      </a:r>
                      <a:r>
                        <a:rPr lang="en-US" sz="950" dirty="0">
                          <a:solidFill>
                            <a:srgbClr val="C00000"/>
                          </a:solidFill>
                          <a:latin typeface="Consolas" panose="020B0609020204030204" pitchFamily="49" charset="0"/>
                        </a:rPr>
                        <a:t>test</a:t>
                      </a:r>
                      <a:r>
                        <a:rPr lang="en-US" sz="950" dirty="0">
                          <a:latin typeface="Consolas" panose="020B0609020204030204" pitchFamily="49" charset="0"/>
                        </a:rPr>
                        <a:t>"));</a:t>
                      </a:r>
                    </a:p>
                    <a:p>
                      <a:pPr algn="l"/>
                      <a:r>
                        <a:rPr lang="en-US" sz="950" dirty="0">
                          <a:latin typeface="Consolas" panose="020B0609020204030204" pitchFamily="49" charset="0"/>
                        </a:rPr>
                        <a:t> }</a:t>
                      </a:r>
                    </a:p>
                    <a:p>
                      <a:pPr algn="l"/>
                      <a:r>
                        <a:rPr lang="en-US" sz="95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9651613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2089</Words>
  <Application>Microsoft Office PowerPoint</Application>
  <PresentationFormat>Widescreen</PresentationFormat>
  <Paragraphs>326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STRATEC Biomedical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Alugili, Bassam</dc:creator>
  <cp:lastModifiedBy>Alugili, Bassam</cp:lastModifiedBy>
  <cp:revision>326</cp:revision>
  <cp:lastPrinted>2019-03-19T14:06:01Z</cp:lastPrinted>
  <dcterms:created xsi:type="dcterms:W3CDTF">2019-03-18T10:36:05Z</dcterms:created>
  <dcterms:modified xsi:type="dcterms:W3CDTF">2020-12-07T08:56:05Z</dcterms:modified>
</cp:coreProperties>
</file>