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72" r:id="rId2"/>
    <p:sldId id="274" r:id="rId3"/>
    <p:sldId id="275" r:id="rId4"/>
    <p:sldId id="276" r:id="rId5"/>
    <p:sldId id="277" r:id="rId6"/>
    <p:sldId id="284" r:id="rId7"/>
    <p:sldId id="282" r:id="rId8"/>
    <p:sldId id="257" r:id="rId9"/>
    <p:sldId id="258" r:id="rId10"/>
    <p:sldId id="259" r:id="rId11"/>
    <p:sldId id="260" r:id="rId12"/>
    <p:sldId id="264" r:id="rId13"/>
    <p:sldId id="265" r:id="rId14"/>
    <p:sldId id="266" r:id="rId15"/>
    <p:sldId id="267" r:id="rId16"/>
    <p:sldId id="261" r:id="rId17"/>
    <p:sldId id="262" r:id="rId18"/>
  </p:sldIdLst>
  <p:sldSz cx="9144000" cy="6858000" type="screen4x3"/>
  <p:notesSz cx="6858000" cy="9144000"/>
  <p:custDataLst>
    <p:tags r:id="rId20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itchFamily="34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itchFamily="34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itchFamily="34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itchFamily="34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itchFamily="34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60"/>
  </p:normalViewPr>
  <p:slideViewPr>
    <p:cSldViewPr>
      <p:cViewPr varScale="1">
        <p:scale>
          <a:sx n="70" d="100"/>
          <a:sy n="70" d="100"/>
        </p:scale>
        <p:origin x="1819" y="19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usz Piwowraczyk" userId="80b6fd269cbd7087" providerId="LiveId" clId="{5C31999F-E021-48DA-829A-E64034C0AF74}"/>
    <pc:docChg chg="modSld">
      <pc:chgData name="Dariusz Piwowraczyk" userId="80b6fd269cbd7087" providerId="LiveId" clId="{5C31999F-E021-48DA-829A-E64034C0AF74}" dt="2025-05-17T13:27:01.401" v="3" actId="255"/>
      <pc:docMkLst>
        <pc:docMk/>
      </pc:docMkLst>
      <pc:sldChg chg="modSp mod">
        <pc:chgData name="Dariusz Piwowraczyk" userId="80b6fd269cbd7087" providerId="LiveId" clId="{5C31999F-E021-48DA-829A-E64034C0AF74}" dt="2025-05-17T13:27:01.401" v="3" actId="255"/>
        <pc:sldMkLst>
          <pc:docMk/>
          <pc:sldMk cId="0" sldId="257"/>
        </pc:sldMkLst>
        <pc:spChg chg="mod">
          <ac:chgData name="Dariusz Piwowraczyk" userId="80b6fd269cbd7087" providerId="LiveId" clId="{5C31999F-E021-48DA-829A-E64034C0AF74}" dt="2025-05-17T13:27:01.401" v="3" actId="255"/>
          <ac:spMkLst>
            <pc:docMk/>
            <pc:sldMk cId="0" sldId="257"/>
            <ac:spMk id="2" creationId="{00000000-0000-0000-0000-000000000000}"/>
          </ac:spMkLst>
        </pc:spChg>
        <pc:spChg chg="mod">
          <ac:chgData name="Dariusz Piwowraczyk" userId="80b6fd269cbd7087" providerId="LiveId" clId="{5C31999F-E021-48DA-829A-E64034C0AF74}" dt="2025-05-17T13:25:01.612" v="1" actId="1076"/>
          <ac:spMkLst>
            <pc:docMk/>
            <pc:sldMk cId="0" sldId="257"/>
            <ac:spMk id="20" creationId="{00000000-0000-0000-0000-000000000000}"/>
          </ac:spMkLst>
        </pc:spChg>
      </pc:sldChg>
      <pc:sldChg chg="modSp mod">
        <pc:chgData name="Dariusz Piwowraczyk" userId="80b6fd269cbd7087" providerId="LiveId" clId="{5C31999F-E021-48DA-829A-E64034C0AF74}" dt="2025-05-17T13:24:40.811" v="0" actId="20577"/>
        <pc:sldMkLst>
          <pc:docMk/>
          <pc:sldMk cId="1632859566" sldId="282"/>
        </pc:sldMkLst>
        <pc:spChg chg="mod">
          <ac:chgData name="Dariusz Piwowraczyk" userId="80b6fd269cbd7087" providerId="LiveId" clId="{5C31999F-E021-48DA-829A-E64034C0AF74}" dt="2025-05-17T13:24:40.811" v="0" actId="20577"/>
          <ac:spMkLst>
            <pc:docMk/>
            <pc:sldMk cId="1632859566" sldId="282"/>
            <ac:spMk id="3" creationId="{D3F0C150-826F-F842-E79E-89DADB8BBEB1}"/>
          </ac:spMkLst>
        </pc:spChg>
      </pc:sldChg>
    </pc:docChg>
  </pc:docChgLst>
  <pc:docChgLst>
    <pc:chgData name="Dariusz Piwowraczyk" userId="80b6fd269cbd7087" providerId="LiveId" clId="{08661C02-AD87-4DDE-9ACB-969FFF756CE7}"/>
    <pc:docChg chg="undo custSel modSld">
      <pc:chgData name="Dariusz Piwowraczyk" userId="80b6fd269cbd7087" providerId="LiveId" clId="{08661C02-AD87-4DDE-9ACB-969FFF756CE7}" dt="2025-05-17T16:52:03.659" v="203" actId="20577"/>
      <pc:docMkLst>
        <pc:docMk/>
      </pc:docMkLst>
      <pc:sldChg chg="modSp mod">
        <pc:chgData name="Dariusz Piwowraczyk" userId="80b6fd269cbd7087" providerId="LiveId" clId="{08661C02-AD87-4DDE-9ACB-969FFF756CE7}" dt="2025-05-17T16:47:13.331" v="82" actId="20577"/>
        <pc:sldMkLst>
          <pc:docMk/>
          <pc:sldMk cId="0" sldId="257"/>
        </pc:sldMkLst>
        <pc:spChg chg="mod">
          <ac:chgData name="Dariusz Piwowraczyk" userId="80b6fd269cbd7087" providerId="LiveId" clId="{08661C02-AD87-4DDE-9ACB-969FFF756CE7}" dt="2025-05-17T16:47:13.331" v="82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Dariusz Piwowraczyk" userId="80b6fd269cbd7087" providerId="LiveId" clId="{08661C02-AD87-4DDE-9ACB-969FFF756CE7}" dt="2025-05-17T16:49:40.590" v="132" actId="20577"/>
        <pc:sldMkLst>
          <pc:docMk/>
          <pc:sldMk cId="0" sldId="260"/>
        </pc:sldMkLst>
        <pc:spChg chg="mod">
          <ac:chgData name="Dariusz Piwowraczyk" userId="80b6fd269cbd7087" providerId="LiveId" clId="{08661C02-AD87-4DDE-9ACB-969FFF756CE7}" dt="2025-05-17T16:49:40.590" v="132" actId="20577"/>
          <ac:spMkLst>
            <pc:docMk/>
            <pc:sldMk cId="0" sldId="260"/>
            <ac:spMk id="34" creationId="{00000000-0000-0000-0000-000000000000}"/>
          </ac:spMkLst>
        </pc:spChg>
      </pc:sldChg>
      <pc:sldChg chg="modSp mod">
        <pc:chgData name="Dariusz Piwowraczyk" userId="80b6fd269cbd7087" providerId="LiveId" clId="{08661C02-AD87-4DDE-9ACB-969FFF756CE7}" dt="2025-05-17T16:52:03.659" v="203" actId="20577"/>
        <pc:sldMkLst>
          <pc:docMk/>
          <pc:sldMk cId="0" sldId="277"/>
        </pc:sldMkLst>
        <pc:graphicFrameChg chg="modGraphic">
          <ac:chgData name="Dariusz Piwowraczyk" userId="80b6fd269cbd7087" providerId="LiveId" clId="{08661C02-AD87-4DDE-9ACB-969FFF756CE7}" dt="2025-05-17T16:52:03.659" v="203" actId="20577"/>
          <ac:graphicFrameMkLst>
            <pc:docMk/>
            <pc:sldMk cId="0" sldId="277"/>
            <ac:graphicFrameMk id="3" creationId="{50FDD1CD-1414-D172-D56B-9CF8B5C779DE}"/>
          </ac:graphicFrameMkLst>
        </pc:graphicFrameChg>
      </pc:sldChg>
    </pc:docChg>
  </pc:docChgLst>
  <pc:docChgLst>
    <pc:chgData name="Dariusz Piwowraczyk" userId="80b6fd269cbd7087" providerId="LiveId" clId="{53D8B3F9-999C-4179-986D-07E9AE6B4086}"/>
    <pc:docChg chg="delSld">
      <pc:chgData name="Dariusz Piwowraczyk" userId="80b6fd269cbd7087" providerId="LiveId" clId="{53D8B3F9-999C-4179-986D-07E9AE6B4086}" dt="2025-05-17T13:16:54.527" v="0" actId="2696"/>
      <pc:docMkLst>
        <pc:docMk/>
      </pc:docMkLst>
      <pc:sldChg chg="del">
        <pc:chgData name="Dariusz Piwowraczyk" userId="80b6fd269cbd7087" providerId="LiveId" clId="{53D8B3F9-999C-4179-986D-07E9AE6B4086}" dt="2025-05-17T13:16:54.527" v="0" actId="2696"/>
        <pc:sldMkLst>
          <pc:docMk/>
          <pc:sldMk cId="0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4488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ymbol zastępczy obrazu slajdu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ymbol zastępczy obrazu slajdu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ymbol zastępczy obrazu slajdu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ymbol zastępczy obrazu slajdu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D8791-1B7A-A067-F9BC-FEAB9C3D3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ymbol zastępczy obrazu slajdu 1">
            <a:extLst>
              <a:ext uri="{FF2B5EF4-FFF2-40B4-BE49-F238E27FC236}">
                <a16:creationId xmlns:a16="http://schemas.microsoft.com/office/drawing/2014/main" id="{7FA83C80-5867-214B-CC33-D901358195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Symbol zastępczy notatek 2">
            <a:extLst>
              <a:ext uri="{FF2B5EF4-FFF2-40B4-BE49-F238E27FC236}">
                <a16:creationId xmlns:a16="http://schemas.microsoft.com/office/drawing/2014/main" id="{3E1C2012-6F3A-D2F8-91EA-6AA0E4E58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46458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121A2-8D58-460F-A68F-2C429D8BDBC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885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CB1F-697B-48CB-9B76-FE25B6D3EEC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7693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B9C9C-004C-4A43-A45B-BAE2DD35D92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0449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F7500-B86E-4E76-8D62-7F3066E4BEF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93938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CB77B-EF19-4977-A482-48D2A4F2927D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9852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1D6D2-1C7A-41BE-A546-C74FF6384A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3458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2C99D-17C3-413D-A1E1-A50E6D800AA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1553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7175C-EF70-4054-8D2A-5751349E574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35661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B9008-188B-44D2-8B42-25FB53BD764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932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C91F8-9CD6-4862-A3A7-9D0E759FADB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391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8534D-612A-4F1D-8D90-1DBB4ACF11F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9927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materiałów informacyjnych</a:t>
            </a:r>
          </a:p>
          <a:p>
            <a:pPr lvl="2"/>
            <a:r>
              <a:rPr lang="en-GB" altLang="pl-PL"/>
              <a:t>Trzeci poziom materiałów informacyjnych</a:t>
            </a:r>
          </a:p>
          <a:p>
            <a:pPr lvl="3"/>
            <a:r>
              <a:rPr lang="en-GB" altLang="pl-PL"/>
              <a:t>Czwarty poziom rozdania</a:t>
            </a:r>
          </a:p>
          <a:p>
            <a:pPr lvl="4"/>
            <a:r>
              <a:rPr lang="en-GB" altLang="pl-PL"/>
              <a:t>Piąty poziom rozdania</a:t>
            </a:r>
          </a:p>
          <a:p>
            <a:pPr lvl="4"/>
            <a:r>
              <a:rPr lang="en-GB" altLang="pl-PL"/>
              <a:t>Szósty poziom rozdania</a:t>
            </a:r>
          </a:p>
          <a:p>
            <a:pPr lvl="4"/>
            <a:r>
              <a:rPr lang="en-GB" altLang="pl-PL"/>
              <a:t>Siódmy poziom rozdania</a:t>
            </a:r>
          </a:p>
          <a:p>
            <a:pPr lvl="4"/>
            <a:r>
              <a:rPr lang="en-GB" altLang="pl-PL"/>
              <a:t>Ósmy poziom rozdania</a:t>
            </a:r>
          </a:p>
          <a:p>
            <a:pPr lvl="4"/>
            <a:r>
              <a:rPr lang="en-GB" altLang="pl-PL"/>
              <a:t>Dziewiąty poziom rozdania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pl-PL" alt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3655597-9676-4654-A2D9-53AE2DD09DD2}" type="slidenum">
              <a:rPr lang="pl-PL" altLang="pl-PL"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ffy.io/fundacja_werbekoordinator/pakiet-vip-menadzer-licencja-Jqp" TargetMode="External"/><Relationship Id="rId3" Type="http://schemas.openxmlformats.org/officeDocument/2006/relationships/hyperlink" Target="https://www.naffy.io/fundacja_werbekoordinator/pakiet-powitalny-partnera-ndy" TargetMode="External"/><Relationship Id="rId7" Type="http://schemas.openxmlformats.org/officeDocument/2006/relationships/hyperlink" Target="https://www.naffy.io/fundacja_werbekoordinator/pakiet-premium-2w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affy.io/fundacja_werbekoordinator/pakiet-standard-lTQ" TargetMode="External"/><Relationship Id="rId5" Type="http://schemas.openxmlformats.org/officeDocument/2006/relationships/hyperlink" Target="https://www.naffy.io/fundacja_werbekoordinator/pakiet-mini-nek" TargetMode="External"/><Relationship Id="rId4" Type="http://schemas.openxmlformats.org/officeDocument/2006/relationships/hyperlink" Target="https://www.naffy.io/fundacja_werbekoordinator/pakiet-student-VUr" TargetMode="Externa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Obraz 8" descr="slid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850"/>
            <a:ext cx="9144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824322" y="6297613"/>
            <a:ext cx="3495358" cy="463846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pl-PL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www.werbrkoordinator.pl</a:t>
            </a:r>
          </a:p>
        </p:txBody>
      </p:sp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3638EF38-47E0-A900-3C7F-03CAA77FB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692150"/>
            <a:ext cx="3921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7904163" y="34972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pic>
        <p:nvPicPr>
          <p:cNvPr id="922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75" y="1244827"/>
            <a:ext cx="24669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221" name="Text Box 12"/>
          <p:cNvSpPr txBox="1">
            <a:spLocks noChangeArrowheads="1"/>
          </p:cNvSpPr>
          <p:nvPr/>
        </p:nvSpPr>
        <p:spPr bwMode="auto">
          <a:xfrm>
            <a:off x="5867400" y="2479675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9222" name="Text Box 13"/>
          <p:cNvSpPr txBox="1">
            <a:spLocks noChangeArrowheads="1"/>
          </p:cNvSpPr>
          <p:nvPr/>
        </p:nvSpPr>
        <p:spPr bwMode="auto">
          <a:xfrm>
            <a:off x="5867400" y="3335338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9223" name="Text Box 14"/>
          <p:cNvSpPr txBox="1">
            <a:spLocks noChangeArrowheads="1"/>
          </p:cNvSpPr>
          <p:nvPr/>
        </p:nvSpPr>
        <p:spPr bwMode="auto">
          <a:xfrm>
            <a:off x="5867400" y="4054475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9224" name="Text Box 15"/>
          <p:cNvSpPr txBox="1">
            <a:spLocks noChangeArrowheads="1"/>
          </p:cNvSpPr>
          <p:nvPr/>
        </p:nvSpPr>
        <p:spPr bwMode="auto">
          <a:xfrm>
            <a:off x="5867400" y="4846638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9225" name="Text Box 16"/>
          <p:cNvSpPr txBox="1">
            <a:spLocks noChangeArrowheads="1"/>
          </p:cNvSpPr>
          <p:nvPr/>
        </p:nvSpPr>
        <p:spPr bwMode="auto">
          <a:xfrm>
            <a:off x="6588125" y="36957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9226" name="Text Box 17"/>
          <p:cNvSpPr txBox="1">
            <a:spLocks noChangeArrowheads="1"/>
          </p:cNvSpPr>
          <p:nvPr/>
        </p:nvSpPr>
        <p:spPr bwMode="auto">
          <a:xfrm>
            <a:off x="7242352" y="2468525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9227" name="Text Box 18"/>
          <p:cNvSpPr txBox="1">
            <a:spLocks noChangeArrowheads="1"/>
          </p:cNvSpPr>
          <p:nvPr/>
        </p:nvSpPr>
        <p:spPr bwMode="auto">
          <a:xfrm>
            <a:off x="7243740" y="3360601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9228" name="Text Box 19"/>
          <p:cNvSpPr txBox="1">
            <a:spLocks noChangeArrowheads="1"/>
          </p:cNvSpPr>
          <p:nvPr/>
        </p:nvSpPr>
        <p:spPr bwMode="auto">
          <a:xfrm>
            <a:off x="7252706" y="4185375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9229" name="Text Box 20"/>
          <p:cNvSpPr txBox="1">
            <a:spLocks noChangeArrowheads="1"/>
          </p:cNvSpPr>
          <p:nvPr/>
        </p:nvSpPr>
        <p:spPr bwMode="auto">
          <a:xfrm>
            <a:off x="7259655" y="4976007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9230" name="Text Box 21"/>
          <p:cNvSpPr txBox="1">
            <a:spLocks noChangeArrowheads="1"/>
          </p:cNvSpPr>
          <p:nvPr/>
        </p:nvSpPr>
        <p:spPr bwMode="auto">
          <a:xfrm>
            <a:off x="7918450" y="156368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9231" name="Text Box 22"/>
          <p:cNvSpPr txBox="1">
            <a:spLocks noChangeArrowheads="1"/>
          </p:cNvSpPr>
          <p:nvPr/>
        </p:nvSpPr>
        <p:spPr bwMode="auto">
          <a:xfrm>
            <a:off x="7918450" y="221138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9232" name="Text Box 23"/>
          <p:cNvSpPr txBox="1">
            <a:spLocks noChangeArrowheads="1"/>
          </p:cNvSpPr>
          <p:nvPr/>
        </p:nvSpPr>
        <p:spPr bwMode="auto">
          <a:xfrm>
            <a:off x="7918450" y="28495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9233" name="Text Box 24"/>
          <p:cNvSpPr txBox="1">
            <a:spLocks noChangeArrowheads="1"/>
          </p:cNvSpPr>
          <p:nvPr/>
        </p:nvSpPr>
        <p:spPr bwMode="auto">
          <a:xfrm>
            <a:off x="7918450" y="407352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9234" name="Text Box 25"/>
          <p:cNvSpPr txBox="1">
            <a:spLocks noChangeArrowheads="1"/>
          </p:cNvSpPr>
          <p:nvPr/>
        </p:nvSpPr>
        <p:spPr bwMode="auto">
          <a:xfrm>
            <a:off x="7918450" y="472281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9235" name="Text Box 26"/>
          <p:cNvSpPr txBox="1">
            <a:spLocks noChangeArrowheads="1"/>
          </p:cNvSpPr>
          <p:nvPr/>
        </p:nvSpPr>
        <p:spPr bwMode="auto">
          <a:xfrm>
            <a:off x="7904163" y="537051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9236" name="Text Box 27"/>
          <p:cNvSpPr txBox="1">
            <a:spLocks noChangeArrowheads="1"/>
          </p:cNvSpPr>
          <p:nvPr/>
        </p:nvSpPr>
        <p:spPr bwMode="auto">
          <a:xfrm>
            <a:off x="7918450" y="601821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9237" name="Text Box 31"/>
          <p:cNvSpPr txBox="1">
            <a:spLocks noChangeArrowheads="1"/>
          </p:cNvSpPr>
          <p:nvPr/>
        </p:nvSpPr>
        <p:spPr bwMode="auto">
          <a:xfrm>
            <a:off x="5363827" y="2840038"/>
            <a:ext cx="87265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000000"/>
                </a:solidFill>
              </a:rPr>
              <a:t>1920 € </a:t>
            </a:r>
          </a:p>
        </p:txBody>
      </p:sp>
      <p:sp>
        <p:nvSpPr>
          <p:cNvPr id="9241" name="Text Box 43"/>
          <p:cNvSpPr txBox="1">
            <a:spLocks noChangeArrowheads="1"/>
          </p:cNvSpPr>
          <p:nvPr/>
        </p:nvSpPr>
        <p:spPr bwMode="auto">
          <a:xfrm>
            <a:off x="7918450" y="34972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7448" name="Prostokąt 52"/>
          <p:cNvSpPr>
            <a:spLocks noChangeArrowheads="1"/>
          </p:cNvSpPr>
          <p:nvPr/>
        </p:nvSpPr>
        <p:spPr bwMode="auto">
          <a:xfrm>
            <a:off x="42158" y="2592493"/>
            <a:ext cx="5474739" cy="40882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1200" b="1" dirty="0">
                <a:solidFill>
                  <a:srgbClr val="FF9900"/>
                </a:solidFill>
              </a:rPr>
              <a:t>Koordynator ds. reklamy o wartości 7 680 EUR otrzymał premię w wysokości 3%, a zatem z obrotu sieci w wysokości 15 360 EUR </a:t>
            </a:r>
            <a:r>
              <a:rPr lang="pl-PL" sz="1200" b="1" dirty="0" err="1">
                <a:solidFill>
                  <a:srgbClr val="FF9900"/>
                </a:solidFill>
              </a:rPr>
              <a:t>otrzymujesz </a:t>
            </a:r>
            <a:r>
              <a:rPr lang="pl-PL" sz="1200" b="1" dirty="0">
                <a:solidFill>
                  <a:srgbClr val="FF9900"/>
                </a:solidFill>
              </a:rPr>
              <a:t>saldo w wysokości 2% = 307 EUR.</a:t>
            </a:r>
          </a:p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1200" b="1" dirty="0">
                <a:solidFill>
                  <a:srgbClr val="FF9900"/>
                </a:solidFill>
              </a:rPr>
              <a:t>Twoja własna sprzedaż plus sprzedaż sieci to Twój obrót = 23 040 € </a:t>
            </a:r>
            <a:r>
              <a:rPr lang="pl-PL" sz="1200" b="1" dirty="0" err="1">
                <a:solidFill>
                  <a:srgbClr val="FF9900"/>
                </a:solidFill>
              </a:rPr>
              <a:t>Otrzymujesz </a:t>
            </a:r>
            <a:r>
              <a:rPr lang="pl-PL" sz="1200" b="1" dirty="0">
                <a:solidFill>
                  <a:srgbClr val="FF9900"/>
                </a:solidFill>
              </a:rPr>
              <a:t>premię w wysokości 5% własnej sprzedaży = 32 000 PLN x 5% = 384 € </a:t>
            </a:r>
          </a:p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Oto obrót grupy: </a:t>
            </a:r>
            <a:r>
              <a:rPr lang="pl-PL" sz="2800" b="1" dirty="0">
                <a:solidFill>
                  <a:srgbClr val="FF9900"/>
                </a:solidFill>
              </a:rPr>
              <a:t>23 040 euro</a:t>
            </a:r>
            <a:br>
              <a:rPr lang="pl-PL" sz="2400" b="1" dirty="0">
                <a:solidFill>
                  <a:srgbClr val="FF9900"/>
                </a:solidFill>
              </a:rPr>
            </a:b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Twój przychód wynosi: </a:t>
            </a:r>
            <a:r>
              <a:rPr lang="pl-PL" sz="1200" b="1" u="sng" dirty="0">
                <a:solidFill>
                  <a:srgbClr val="FF9900"/>
                </a:solidFill>
              </a:rPr>
              <a:t>2304+ 307 + 384 = </a:t>
            </a:r>
            <a:r>
              <a:rPr lang="pl-PL" sz="2000" b="1" u="sng" dirty="0">
                <a:solidFill>
                  <a:srgbClr val="FF9900"/>
                </a:solidFill>
              </a:rPr>
              <a:t>€ 2995 </a:t>
            </a:r>
            <a:r>
              <a:rPr lang="pl-PL" sz="1200" b="1" i="1" u="sng" dirty="0">
                <a:solidFill>
                  <a:srgbClr val="FF9900"/>
                </a:solidFill>
              </a:rPr>
              <a:t>(netto)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plus średnio 3% </a:t>
            </a:r>
            <a:r>
              <a:rPr lang="pl-PL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wartości reklam zleconych przez wszystkich partnerów w grupie oraz usług i produktów oferowanych również przez partnerów w sieci.</a:t>
            </a:r>
            <a:br>
              <a:rPr lang="pl-PL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l-PL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produktów oferowanych przez partnerów w sieci.</a:t>
            </a:r>
          </a:p>
        </p:txBody>
      </p:sp>
      <p:sp>
        <p:nvSpPr>
          <p:cNvPr id="41" name="Text Box 1"/>
          <p:cNvSpPr txBox="1">
            <a:spLocks noChangeArrowheads="1"/>
          </p:cNvSpPr>
          <p:nvPr/>
        </p:nvSpPr>
        <p:spPr bwMode="auto">
          <a:xfrm>
            <a:off x="375877" y="268287"/>
            <a:ext cx="8374063" cy="406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>
              <a:buClr>
                <a:srgbClr val="000000"/>
              </a:buClr>
              <a:buSzPct val="100000"/>
              <a:buFont typeface="Times New Roman" panose="02020603050405020304" pitchFamily="18" charset="0"/>
              <a:buBlip>
                <a:blip r:embed="rId5"/>
              </a:buBlip>
              <a:defRPr/>
            </a:pPr>
            <a:r>
              <a:rPr lang="pl-PL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Porsche Team Elite Club - drugi miesiąc zarobków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407046" y="674687"/>
            <a:ext cx="4568399" cy="2103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Sprzedaż własna</a:t>
            </a:r>
            <a:b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4 x 1 920 € = 7 680 € x 30 % = 2 304 €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000"/>
              </a:spcAft>
              <a:defRPr/>
            </a:pPr>
            <a:r>
              <a: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Tylko dwóch partnerów chciało odpracować koszt zakupu pakietu usług, więc podpisali umowę jako koordynatorzy reklam i robili to, co ONI.</a:t>
            </a:r>
          </a:p>
          <a:p>
            <a:pPr>
              <a:spcAft>
                <a:spcPts val="1000"/>
              </a:spcAft>
              <a:defRPr/>
            </a:pPr>
            <a: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Sprzedaż własna koordynatorów</a:t>
            </a:r>
            <a:b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2 x 4 = 8 x 1 920 € = 15 360 € </a:t>
            </a:r>
            <a:r>
              <a:rPr lang="pl-PL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obrotu</a:t>
            </a:r>
            <a:b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sz="1400" b="1" i="1" dirty="0">
                <a:solidFill>
                  <a:srgbClr val="C00000"/>
                </a:solidFill>
                <a:ea typeface="Microsoft YaHei" panose="020B0503020204020204" pitchFamily="34" charset="-122"/>
              </a:rPr>
              <a:t>(Nie masz prowizji tymczasowych)</a:t>
            </a:r>
          </a:p>
        </p:txBody>
      </p:sp>
      <p:sp>
        <p:nvSpPr>
          <p:cNvPr id="46" name="Text Box 35"/>
          <p:cNvSpPr txBox="1">
            <a:spLocks noChangeArrowheads="1"/>
          </p:cNvSpPr>
          <p:nvPr/>
        </p:nvSpPr>
        <p:spPr bwMode="auto">
          <a:xfrm>
            <a:off x="7852885" y="1244827"/>
            <a:ext cx="797311" cy="4847097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3100"/>
              </a:spcAft>
              <a:buClrTx/>
              <a:defRPr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1 920 €</a:t>
            </a:r>
          </a:p>
          <a:p>
            <a:pPr algn="ctr" eaLnBrk="1" hangingPunct="1">
              <a:spcBef>
                <a:spcPct val="0"/>
              </a:spcBef>
              <a:spcAft>
                <a:spcPts val="3100"/>
              </a:spcAft>
              <a:buClrTx/>
              <a:defRPr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1 920 €</a:t>
            </a:r>
          </a:p>
          <a:p>
            <a:pPr algn="ctr" eaLnBrk="1" hangingPunct="1">
              <a:spcBef>
                <a:spcPct val="0"/>
              </a:spcBef>
              <a:spcAft>
                <a:spcPts val="3100"/>
              </a:spcAft>
              <a:buClrTx/>
              <a:defRPr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1 920 €</a:t>
            </a:r>
          </a:p>
          <a:p>
            <a:pPr algn="ctr" eaLnBrk="1" hangingPunct="1">
              <a:spcBef>
                <a:spcPct val="0"/>
              </a:spcBef>
              <a:spcAft>
                <a:spcPts val="3100"/>
              </a:spcAft>
              <a:buClrTx/>
              <a:defRPr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1 920 €</a:t>
            </a:r>
          </a:p>
          <a:p>
            <a:pPr algn="ctr" eaLnBrk="1" hangingPunct="1">
              <a:spcBef>
                <a:spcPct val="0"/>
              </a:spcBef>
              <a:spcAft>
                <a:spcPts val="3100"/>
              </a:spcAft>
              <a:buClrTx/>
              <a:defRPr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1 920 €</a:t>
            </a:r>
          </a:p>
          <a:p>
            <a:pPr algn="ctr" eaLnBrk="1" hangingPunct="1">
              <a:spcBef>
                <a:spcPct val="0"/>
              </a:spcBef>
              <a:spcAft>
                <a:spcPts val="3100"/>
              </a:spcAft>
              <a:buClrTx/>
              <a:defRPr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1 920 €</a:t>
            </a:r>
          </a:p>
          <a:p>
            <a:pPr algn="ctr" eaLnBrk="1" hangingPunct="1">
              <a:spcBef>
                <a:spcPct val="0"/>
              </a:spcBef>
              <a:spcAft>
                <a:spcPts val="3100"/>
              </a:spcAft>
              <a:buClrTx/>
              <a:defRPr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1 920 €</a:t>
            </a:r>
          </a:p>
          <a:p>
            <a:pPr algn="ctr" eaLnBrk="1" hangingPunct="1">
              <a:spcBef>
                <a:spcPct val="0"/>
              </a:spcBef>
              <a:spcAft>
                <a:spcPts val="3100"/>
              </a:spcAft>
              <a:buClrTx/>
              <a:defRPr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1 920 €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2BCA6281-A7F6-4158-8C9A-1511E4DB8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833" y="3618953"/>
            <a:ext cx="87265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000000"/>
                </a:solidFill>
              </a:rPr>
              <a:t>1920 € </a:t>
            </a:r>
          </a:p>
        </p:txBody>
      </p:sp>
      <p:sp>
        <p:nvSpPr>
          <p:cNvPr id="34" name="Text Box 31">
            <a:extLst>
              <a:ext uri="{FF2B5EF4-FFF2-40B4-BE49-F238E27FC236}">
                <a16:creationId xmlns:a16="http://schemas.microsoft.com/office/drawing/2014/main" id="{817579A8-66C9-48F1-B8CA-F1E1BBE17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5" y="4441825"/>
            <a:ext cx="87265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000000"/>
                </a:solidFill>
              </a:rPr>
              <a:t>1920 € </a:t>
            </a:r>
          </a:p>
        </p:txBody>
      </p:sp>
      <p:sp>
        <p:nvSpPr>
          <p:cNvPr id="35" name="Text Box 31">
            <a:extLst>
              <a:ext uri="{FF2B5EF4-FFF2-40B4-BE49-F238E27FC236}">
                <a16:creationId xmlns:a16="http://schemas.microsoft.com/office/drawing/2014/main" id="{BC556332-48ED-4987-BE04-35C96D435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616" y="5273637"/>
            <a:ext cx="87265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000000"/>
                </a:solidFill>
              </a:rPr>
              <a:t>1920 € 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54A4F89-A9AD-C86C-F99E-9065D398E3B2}"/>
              </a:ext>
            </a:extLst>
          </p:cNvPr>
          <p:cNvSpPr txBox="1"/>
          <p:nvPr/>
        </p:nvSpPr>
        <p:spPr>
          <a:xfrm>
            <a:off x="5463116" y="2087336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b="1" dirty="0">
                <a:solidFill>
                  <a:schemeClr val="tx1"/>
                </a:solidFill>
              </a:rPr>
              <a:t>Twój miesięczny </a:t>
            </a:r>
            <a:br>
              <a:rPr lang="pl-PL" sz="1000" b="1" dirty="0">
                <a:solidFill>
                  <a:schemeClr val="tx1"/>
                </a:solidFill>
              </a:rPr>
            </a:br>
            <a:r>
              <a:rPr lang="pl-PL" sz="1000" b="1" dirty="0">
                <a:solidFill>
                  <a:schemeClr val="tx1"/>
                </a:solidFill>
              </a:rPr>
              <a:t>Wynik zatrudnienia w KR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7FA2AC3-3532-F732-54D6-798A9411750D}"/>
              </a:ext>
            </a:extLst>
          </p:cNvPr>
          <p:cNvSpPr txBox="1"/>
          <p:nvPr/>
        </p:nvSpPr>
        <p:spPr>
          <a:xfrm>
            <a:off x="7596377" y="960572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b="1" dirty="0">
                <a:solidFill>
                  <a:schemeClr val="tx1"/>
                </a:solidFill>
              </a:rPr>
              <a:t>Wyniki miesięczne</a:t>
            </a:r>
          </a:p>
          <a:p>
            <a:r>
              <a:rPr lang="pl-PL" sz="1000" b="1" dirty="0">
                <a:solidFill>
                  <a:schemeClr val="tx1"/>
                </a:solidFill>
              </a:rPr>
              <a:t>Zatrudnienie w sieci</a:t>
            </a:r>
          </a:p>
        </p:txBody>
      </p:sp>
      <p:pic>
        <p:nvPicPr>
          <p:cNvPr id="3" name="Obraz 2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64E8292D-3D64-3431-806B-E92799A4AF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455" y="1776376"/>
            <a:ext cx="3040063" cy="412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3" name="Text Box 12"/>
          <p:cNvSpPr txBox="1">
            <a:spLocks noChangeArrowheads="1"/>
          </p:cNvSpPr>
          <p:nvPr/>
        </p:nvSpPr>
        <p:spPr bwMode="auto">
          <a:xfrm>
            <a:off x="5680177" y="4457662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0244" name="Text Box 12"/>
          <p:cNvSpPr txBox="1">
            <a:spLocks noChangeArrowheads="1"/>
          </p:cNvSpPr>
          <p:nvPr/>
        </p:nvSpPr>
        <p:spPr bwMode="auto">
          <a:xfrm>
            <a:off x="6170613" y="29114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5680024" y="3854489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10246" name="Text Box 12"/>
          <p:cNvSpPr txBox="1">
            <a:spLocks noChangeArrowheads="1"/>
          </p:cNvSpPr>
          <p:nvPr/>
        </p:nvSpPr>
        <p:spPr bwMode="auto">
          <a:xfrm>
            <a:off x="5680177" y="3318631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10247" name="Text Box 12"/>
          <p:cNvSpPr txBox="1">
            <a:spLocks noChangeArrowheads="1"/>
          </p:cNvSpPr>
          <p:nvPr/>
        </p:nvSpPr>
        <p:spPr bwMode="auto">
          <a:xfrm>
            <a:off x="5680177" y="2692362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6374617" y="3548063"/>
            <a:ext cx="40617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TY</a:t>
            </a:r>
          </a:p>
        </p:txBody>
      </p:sp>
      <p:sp>
        <p:nvSpPr>
          <p:cNvPr id="10249" name="Text Box 12"/>
          <p:cNvSpPr txBox="1">
            <a:spLocks noChangeArrowheads="1"/>
          </p:cNvSpPr>
          <p:nvPr/>
        </p:nvSpPr>
        <p:spPr bwMode="auto">
          <a:xfrm>
            <a:off x="7101691" y="2691133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0250" name="Text Box 12"/>
          <p:cNvSpPr txBox="1">
            <a:spLocks noChangeArrowheads="1"/>
          </p:cNvSpPr>
          <p:nvPr/>
        </p:nvSpPr>
        <p:spPr bwMode="auto">
          <a:xfrm>
            <a:off x="7100143" y="3328354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7108874" y="3854489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323013" y="30638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7100143" y="4516022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0254" name="Text Box 12"/>
          <p:cNvSpPr txBox="1">
            <a:spLocks noChangeArrowheads="1"/>
          </p:cNvSpPr>
          <p:nvPr/>
        </p:nvSpPr>
        <p:spPr bwMode="auto">
          <a:xfrm>
            <a:off x="7947829" y="2050994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0255" name="Text Box 12"/>
          <p:cNvSpPr txBox="1">
            <a:spLocks noChangeArrowheads="1"/>
          </p:cNvSpPr>
          <p:nvPr/>
        </p:nvSpPr>
        <p:spPr bwMode="auto">
          <a:xfrm>
            <a:off x="7937549" y="2525966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10256" name="Text Box 12"/>
          <p:cNvSpPr txBox="1">
            <a:spLocks noChangeArrowheads="1"/>
          </p:cNvSpPr>
          <p:nvPr/>
        </p:nvSpPr>
        <p:spPr bwMode="auto">
          <a:xfrm>
            <a:off x="7945565" y="3456878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10257" name="Text Box 12"/>
          <p:cNvSpPr txBox="1">
            <a:spLocks noChangeArrowheads="1"/>
          </p:cNvSpPr>
          <p:nvPr/>
        </p:nvSpPr>
        <p:spPr bwMode="auto">
          <a:xfrm>
            <a:off x="7937549" y="2967000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0258" name="Text Box 12"/>
          <p:cNvSpPr txBox="1">
            <a:spLocks noChangeArrowheads="1"/>
          </p:cNvSpPr>
          <p:nvPr/>
        </p:nvSpPr>
        <p:spPr bwMode="auto">
          <a:xfrm>
            <a:off x="7977034" y="3866921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10259" name="Text Box 12"/>
          <p:cNvSpPr txBox="1">
            <a:spLocks noChangeArrowheads="1"/>
          </p:cNvSpPr>
          <p:nvPr/>
        </p:nvSpPr>
        <p:spPr bwMode="auto">
          <a:xfrm>
            <a:off x="7974958" y="4352635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0260" name="Text Box 12"/>
          <p:cNvSpPr txBox="1">
            <a:spLocks noChangeArrowheads="1"/>
          </p:cNvSpPr>
          <p:nvPr/>
        </p:nvSpPr>
        <p:spPr bwMode="auto">
          <a:xfrm>
            <a:off x="7981450" y="4813009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10261" name="Text Box 12"/>
          <p:cNvSpPr txBox="1">
            <a:spLocks noChangeArrowheads="1"/>
          </p:cNvSpPr>
          <p:nvPr/>
        </p:nvSpPr>
        <p:spPr bwMode="auto">
          <a:xfrm>
            <a:off x="7964970" y="5307105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30" name="Text Box 1"/>
          <p:cNvSpPr txBox="1">
            <a:spLocks noChangeArrowheads="1"/>
          </p:cNvSpPr>
          <p:nvPr/>
        </p:nvSpPr>
        <p:spPr bwMode="auto">
          <a:xfrm>
            <a:off x="373759" y="332656"/>
            <a:ext cx="8374063" cy="406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>
              <a:buClr>
                <a:srgbClr val="000000"/>
              </a:buClr>
              <a:buSzPct val="100000"/>
              <a:buFont typeface="Times New Roman" panose="02020603050405020304" pitchFamily="18" charset="0"/>
              <a:buBlip>
                <a:blip r:embed="rId4"/>
              </a:buBlip>
              <a:defRPr/>
            </a:pPr>
            <a:r>
              <a:rPr lang="pl-PL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Porsche Team Elite Club - 3. miesiąc zarobków</a:t>
            </a:r>
          </a:p>
        </p:txBody>
      </p:sp>
      <p:sp>
        <p:nvSpPr>
          <p:cNvPr id="34" name="pole tekstowe 33"/>
          <p:cNvSpPr txBox="1"/>
          <p:nvPr/>
        </p:nvSpPr>
        <p:spPr>
          <a:xfrm>
            <a:off x="363927" y="1227819"/>
            <a:ext cx="4529933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Sprzedaż własna </a:t>
            </a:r>
            <a:b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4 x 1 920 € = 7 680 € x 30% = 2 304 €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000"/>
              </a:spcAft>
              <a:defRPr/>
            </a:pPr>
            <a: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Obrót grupy analogiczny do drugiego miesiąca</a:t>
            </a:r>
            <a:b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32 x 1 920 €= 61 440 € obrotu</a:t>
            </a:r>
          </a:p>
          <a:p>
            <a:pPr>
              <a:spcAft>
                <a:spcPts val="1000"/>
              </a:spcAft>
              <a:defRPr/>
            </a:pPr>
            <a:r>
              <a:rPr lang="pl-PL" sz="1800" b="1" i="1" dirty="0">
                <a:solidFill>
                  <a:srgbClr val="C00000"/>
                </a:solidFill>
                <a:ea typeface="Microsoft YaHei" panose="020B0503020204020204" pitchFamily="34" charset="-122"/>
              </a:rPr>
              <a:t>(Nie masz </a:t>
            </a:r>
            <a:r>
              <a:rPr lang="pl-PL" sz="1800" b="1" i="1" dirty="0" err="1">
                <a:solidFill>
                  <a:srgbClr val="C00000"/>
                </a:solidFill>
                <a:ea typeface="Microsoft YaHei" panose="020B0503020204020204" pitchFamily="34" charset="-122"/>
              </a:rPr>
              <a:t>miedzyprowizji</a:t>
            </a:r>
            <a:r>
              <a:rPr lang="pl-PL" sz="1800" b="1" i="1" dirty="0">
                <a:solidFill>
                  <a:srgbClr val="C00000"/>
                </a:solidFill>
                <a:ea typeface="Microsoft YaHei" panose="020B0503020204020204" pitchFamily="34" charset="-122"/>
              </a:rPr>
              <a:t>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  <a:ea typeface="Microsoft YaHei" panose="020B0503020204020204" pitchFamily="34" charset="-122"/>
            </a:endParaRPr>
          </a:p>
        </p:txBody>
      </p:sp>
      <p:sp>
        <p:nvSpPr>
          <p:cNvPr id="35" name="Prostokąt 52"/>
          <p:cNvSpPr>
            <a:spLocks noChangeArrowheads="1"/>
          </p:cNvSpPr>
          <p:nvPr/>
        </p:nvSpPr>
        <p:spPr bwMode="auto">
          <a:xfrm>
            <a:off x="308768" y="2907382"/>
            <a:ext cx="5307838" cy="41139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1600" b="1" dirty="0">
                <a:solidFill>
                  <a:srgbClr val="FF9900"/>
                </a:solidFill>
              </a:rPr>
              <a:t>Składka własna 5% = 384 EUR</a:t>
            </a:r>
            <a:br>
              <a:rPr lang="pl-PL" sz="1600" b="1" dirty="0">
                <a:solidFill>
                  <a:srgbClr val="FF9900"/>
                </a:solidFill>
              </a:rPr>
            </a:br>
            <a:r>
              <a:rPr lang="pl-PL" sz="1600" b="1" dirty="0">
                <a:solidFill>
                  <a:srgbClr val="FF9900"/>
                </a:solidFill>
              </a:rPr>
              <a:t>Premia KR z poprzedniego miesiąca 2% = 307 EUR</a:t>
            </a:r>
          </a:p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Obrót tej grupy: </a:t>
            </a:r>
            <a:r>
              <a:rPr lang="pl-PL" sz="2800" b="1" dirty="0">
                <a:solidFill>
                  <a:srgbClr val="FF9900"/>
                </a:solidFill>
              </a:rPr>
              <a:t>69 120 € </a:t>
            </a:r>
            <a:r>
              <a:rPr lang="pl-PL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Ich </a:t>
            </a: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dochód wynosi: </a:t>
            </a:r>
            <a:r>
              <a:rPr lang="pl-PL" sz="1000" b="1" u="sng" dirty="0">
                <a:solidFill>
                  <a:srgbClr val="FF9900"/>
                </a:solidFill>
              </a:rPr>
              <a:t>€ 2 304 + € 384 + € 307 = </a:t>
            </a:r>
            <a:r>
              <a:rPr lang="pl-PL" sz="1600" b="1" u="sng" dirty="0">
                <a:solidFill>
                  <a:srgbClr val="FF9900"/>
                </a:solidFill>
              </a:rPr>
              <a:t>€ 2 995 </a:t>
            </a:r>
            <a:r>
              <a:rPr lang="pl-PL" sz="1600" b="1" i="1" u="sng" dirty="0">
                <a:solidFill>
                  <a:srgbClr val="FF9900"/>
                </a:solidFill>
              </a:rPr>
              <a:t>(netto)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tego dochodzi średnio 3% 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wartości reklam zlecanych przez wszystkich partnerów w grupie oraz usług i produktów oferowanych również przez partnerów w sieci.</a:t>
            </a:r>
          </a:p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1400" dirty="0">
                <a:solidFill>
                  <a:srgbClr val="0070C0"/>
                </a:solidFill>
              </a:rPr>
              <a:t>Jest to 1-miesięczny kredyt na awans na kierownika. Obrót przekraczający 200 001 grup w ciągu najbliższych 3 miesięcy oznacza awans na kierownika regionalnego. Awans jest stały i nie można go cofnąć. </a:t>
            </a:r>
          </a:p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endParaRPr lang="pl-PL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AFC1B99D-4185-97EB-4407-8A222D3E90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1" y="1853353"/>
            <a:ext cx="3040063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5670570" y="4512894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1268" name="Text Box 12"/>
          <p:cNvSpPr txBox="1">
            <a:spLocks noChangeArrowheads="1"/>
          </p:cNvSpPr>
          <p:nvPr/>
        </p:nvSpPr>
        <p:spPr bwMode="auto">
          <a:xfrm>
            <a:off x="6186488" y="293528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1271" name="Text Box 12"/>
          <p:cNvSpPr txBox="1">
            <a:spLocks noChangeArrowheads="1"/>
          </p:cNvSpPr>
          <p:nvPr/>
        </p:nvSpPr>
        <p:spPr bwMode="auto">
          <a:xfrm>
            <a:off x="5679304" y="2767154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1272" name="Text Box 12"/>
          <p:cNvSpPr txBox="1">
            <a:spLocks noChangeArrowheads="1"/>
          </p:cNvSpPr>
          <p:nvPr/>
        </p:nvSpPr>
        <p:spPr bwMode="auto">
          <a:xfrm>
            <a:off x="6400341" y="3682981"/>
            <a:ext cx="40617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TY</a:t>
            </a:r>
          </a:p>
        </p:txBody>
      </p:sp>
      <p:sp>
        <p:nvSpPr>
          <p:cNvPr id="11273" name="Text Box 12"/>
          <p:cNvSpPr txBox="1">
            <a:spLocks noChangeArrowheads="1"/>
          </p:cNvSpPr>
          <p:nvPr/>
        </p:nvSpPr>
        <p:spPr bwMode="auto">
          <a:xfrm>
            <a:off x="7101692" y="2798719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1274" name="Text Box 12"/>
          <p:cNvSpPr txBox="1">
            <a:spLocks noChangeArrowheads="1"/>
          </p:cNvSpPr>
          <p:nvPr/>
        </p:nvSpPr>
        <p:spPr bwMode="auto">
          <a:xfrm>
            <a:off x="7101692" y="3421025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7111278" y="3972931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338888" y="308768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7101692" y="4609089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1278" name="Text Box 12"/>
          <p:cNvSpPr txBox="1">
            <a:spLocks noChangeArrowheads="1"/>
          </p:cNvSpPr>
          <p:nvPr/>
        </p:nvSpPr>
        <p:spPr bwMode="auto">
          <a:xfrm>
            <a:off x="7967202" y="2108163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1281" name="Text Box 12"/>
          <p:cNvSpPr txBox="1">
            <a:spLocks noChangeArrowheads="1"/>
          </p:cNvSpPr>
          <p:nvPr/>
        </p:nvSpPr>
        <p:spPr bwMode="auto">
          <a:xfrm>
            <a:off x="7947829" y="3029348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1283" name="Text Box 12"/>
          <p:cNvSpPr txBox="1">
            <a:spLocks noChangeArrowheads="1"/>
          </p:cNvSpPr>
          <p:nvPr/>
        </p:nvSpPr>
        <p:spPr bwMode="auto">
          <a:xfrm>
            <a:off x="7981166" y="4414818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1285" name="Text Box 12"/>
          <p:cNvSpPr txBox="1">
            <a:spLocks noChangeArrowheads="1"/>
          </p:cNvSpPr>
          <p:nvPr/>
        </p:nvSpPr>
        <p:spPr bwMode="auto">
          <a:xfrm>
            <a:off x="7967202" y="5350638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34" name="Text Box 1"/>
          <p:cNvSpPr txBox="1">
            <a:spLocks noChangeArrowheads="1"/>
          </p:cNvSpPr>
          <p:nvPr/>
        </p:nvSpPr>
        <p:spPr bwMode="auto">
          <a:xfrm>
            <a:off x="371475" y="758824"/>
            <a:ext cx="8374063" cy="60483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algn="ctr">
              <a:buClr>
                <a:srgbClr val="000000"/>
              </a:buClr>
              <a:buSzPct val="100000"/>
              <a:buFont typeface="Times New Roman" panose="02020603050405020304" pitchFamily="18" charset="0"/>
              <a:buBlip>
                <a:blip r:embed="rId4"/>
              </a:buBlip>
              <a:defRPr/>
            </a:pPr>
            <a:r>
              <a:rPr lang="pl-PL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Elite Porsche Team Club - dochód kierownika regionalnego </a:t>
            </a:r>
            <a:r>
              <a:rPr lang="pl-PL" sz="25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(na podstawie efektu w miesiącu 3)</a:t>
            </a:r>
          </a:p>
        </p:txBody>
      </p:sp>
      <p:sp>
        <p:nvSpPr>
          <p:cNvPr id="35" name="pole tekstowe 34"/>
          <p:cNvSpPr txBox="1"/>
          <p:nvPr/>
        </p:nvSpPr>
        <p:spPr>
          <a:xfrm>
            <a:off x="371473" y="1431925"/>
            <a:ext cx="62611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Sprzedaż własna</a:t>
            </a:r>
            <a:b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4 x 1 920 € = 7 680 € x 50% = 3 840 € </a:t>
            </a:r>
            <a: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Sprzedaż grupowa analogiczna do drugiego miesiąca</a:t>
            </a:r>
            <a:b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32 x 1 920 € = 61 440 € x 20% </a:t>
            </a:r>
            <a:r>
              <a:rPr lang="pl-PL" sz="1000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(Twoja prowizja) </a:t>
            </a: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= </a:t>
            </a:r>
            <a:r>
              <a:rPr lang="pl-PL" sz="2400" b="1" dirty="0">
                <a:solidFill>
                  <a:srgbClr val="C00000"/>
                </a:solidFill>
                <a:ea typeface="Microsoft YaHei" panose="020B0503020204020204" pitchFamily="34" charset="-122"/>
              </a:rPr>
              <a:t>12 288 €</a:t>
            </a:r>
          </a:p>
        </p:txBody>
      </p:sp>
      <p:sp>
        <p:nvSpPr>
          <p:cNvPr id="37" name="Prostokąt 52"/>
          <p:cNvSpPr>
            <a:spLocks noChangeArrowheads="1"/>
          </p:cNvSpPr>
          <p:nvPr/>
        </p:nvSpPr>
        <p:spPr bwMode="auto">
          <a:xfrm>
            <a:off x="472518" y="2544438"/>
            <a:ext cx="4832352" cy="41395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1600" b="1" dirty="0" err="1">
                <a:solidFill>
                  <a:srgbClr val="FF9900"/>
                </a:solidFill>
              </a:rPr>
              <a:t>Składka </a:t>
            </a:r>
            <a:r>
              <a:rPr lang="pl-PL" sz="1600" b="1" dirty="0">
                <a:solidFill>
                  <a:srgbClr val="FF9900"/>
                </a:solidFill>
              </a:rPr>
              <a:t>własna 5% = 384 EUR</a:t>
            </a:r>
            <a:br>
              <a:rPr lang="pl-PL" sz="1600" b="1" dirty="0">
                <a:solidFill>
                  <a:srgbClr val="FF9900"/>
                </a:solidFill>
              </a:rPr>
            </a:br>
            <a:r>
              <a:rPr lang="pl-PL" sz="1600" b="1" dirty="0">
                <a:solidFill>
                  <a:srgbClr val="FF9900"/>
                </a:solidFill>
              </a:rPr>
              <a:t>Premia KR z </a:t>
            </a:r>
            <a:r>
              <a:rPr lang="pl-PL" sz="1600" b="1" dirty="0" err="1">
                <a:solidFill>
                  <a:srgbClr val="FF9900"/>
                </a:solidFill>
              </a:rPr>
              <a:t>poprzedniego miesiąca </a:t>
            </a:r>
            <a:r>
              <a:rPr lang="pl-PL" sz="1600" b="1" dirty="0">
                <a:solidFill>
                  <a:srgbClr val="FF9900"/>
                </a:solidFill>
              </a:rPr>
              <a:t>2% = 307 EUR</a:t>
            </a:r>
          </a:p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Jeśli jest to czwarty miesiąc, Twój obrót wynosi </a:t>
            </a:r>
            <a:r>
              <a:rPr lang="pl-PL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 najmniej 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100 001 €, co kwalifikuje Cię do dodatkowej premii biurowej = 600 €.</a:t>
            </a:r>
          </a:p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Twój dochód wynosi:</a:t>
            </a:r>
            <a:br>
              <a:rPr lang="pl-PL" sz="2400" b="1" dirty="0">
                <a:solidFill>
                  <a:srgbClr val="FF9900"/>
                </a:solidFill>
              </a:rPr>
            </a:br>
            <a:r>
              <a:rPr lang="pl-PL" sz="1600" b="1" dirty="0">
                <a:solidFill>
                  <a:srgbClr val="FF9900"/>
                </a:solidFill>
              </a:rPr>
              <a:t>3 840 € + 12 288 € + 600 € = </a:t>
            </a:r>
            <a:r>
              <a:rPr lang="pl-PL" sz="2800" b="1" dirty="0">
                <a:solidFill>
                  <a:srgbClr val="FF9900"/>
                </a:solidFill>
              </a:rPr>
              <a:t>16 728 </a:t>
            </a:r>
            <a:r>
              <a:rPr lang="pl-P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€. Dodaj do tego średnio 5% 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wartości reklam zlecanych przez wszystkich partnerów w Twojej grupie oraz usług i produktów oferowanych również przez partnerów w Twojej sieci.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pl-PL" sz="1400" dirty="0">
                <a:solidFill>
                  <a:srgbClr val="0070C0"/>
                </a:solidFill>
              </a:rPr>
              <a:t>PAMIĘTAJ !!! Obrót powyżej 200 001 PLN grupy w 3 kolejnych miesiącach to profesjonalny awans na Kierownika Regionalnego.</a:t>
            </a:r>
          </a:p>
        </p:txBody>
      </p:sp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5FC730F-71AC-23DE-4115-A55D434400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32" y="1799816"/>
            <a:ext cx="3032125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91" name="Text Box 12"/>
          <p:cNvSpPr txBox="1">
            <a:spLocks noChangeArrowheads="1"/>
          </p:cNvSpPr>
          <p:nvPr/>
        </p:nvSpPr>
        <p:spPr bwMode="auto">
          <a:xfrm>
            <a:off x="5727700" y="45339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292" name="Text Box 12"/>
          <p:cNvSpPr txBox="1">
            <a:spLocks noChangeArrowheads="1"/>
          </p:cNvSpPr>
          <p:nvPr/>
        </p:nvSpPr>
        <p:spPr bwMode="auto">
          <a:xfrm>
            <a:off x="5727700" y="391318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293" name="Text Box 12"/>
          <p:cNvSpPr txBox="1">
            <a:spLocks noChangeArrowheads="1"/>
          </p:cNvSpPr>
          <p:nvPr/>
        </p:nvSpPr>
        <p:spPr bwMode="auto">
          <a:xfrm>
            <a:off x="5727700" y="33813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294" name="Text Box 12"/>
          <p:cNvSpPr txBox="1">
            <a:spLocks noChangeArrowheads="1"/>
          </p:cNvSpPr>
          <p:nvPr/>
        </p:nvSpPr>
        <p:spPr bwMode="auto">
          <a:xfrm>
            <a:off x="5727700" y="27606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295" name="Text Box 12"/>
          <p:cNvSpPr txBox="1">
            <a:spLocks noChangeArrowheads="1"/>
          </p:cNvSpPr>
          <p:nvPr/>
        </p:nvSpPr>
        <p:spPr bwMode="auto">
          <a:xfrm>
            <a:off x="6429375" y="365125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296" name="Text Box 12"/>
          <p:cNvSpPr txBox="1">
            <a:spLocks noChangeArrowheads="1"/>
          </p:cNvSpPr>
          <p:nvPr/>
        </p:nvSpPr>
        <p:spPr bwMode="auto">
          <a:xfrm>
            <a:off x="7158038" y="27686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297" name="Text Box 12"/>
          <p:cNvSpPr txBox="1">
            <a:spLocks noChangeArrowheads="1"/>
          </p:cNvSpPr>
          <p:nvPr/>
        </p:nvSpPr>
        <p:spPr bwMode="auto">
          <a:xfrm>
            <a:off x="7158038" y="34163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7154863" y="394652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299" name="Text Box 12"/>
          <p:cNvSpPr txBox="1">
            <a:spLocks noChangeArrowheads="1"/>
          </p:cNvSpPr>
          <p:nvPr/>
        </p:nvSpPr>
        <p:spPr bwMode="auto">
          <a:xfrm>
            <a:off x="7158038" y="463232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8004175" y="20621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7996238" y="25654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302" name="Text Box 12"/>
          <p:cNvSpPr txBox="1">
            <a:spLocks noChangeArrowheads="1"/>
          </p:cNvSpPr>
          <p:nvPr/>
        </p:nvSpPr>
        <p:spPr bwMode="auto">
          <a:xfrm>
            <a:off x="8010525" y="351631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303" name="Text Box 12"/>
          <p:cNvSpPr txBox="1">
            <a:spLocks noChangeArrowheads="1"/>
          </p:cNvSpPr>
          <p:nvPr/>
        </p:nvSpPr>
        <p:spPr bwMode="auto">
          <a:xfrm>
            <a:off x="7996238" y="29972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304" name="Text Box 12"/>
          <p:cNvSpPr txBox="1">
            <a:spLocks noChangeArrowheads="1"/>
          </p:cNvSpPr>
          <p:nvPr/>
        </p:nvSpPr>
        <p:spPr bwMode="auto">
          <a:xfrm>
            <a:off x="8013700" y="390683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305" name="Text Box 12"/>
          <p:cNvSpPr txBox="1">
            <a:spLocks noChangeArrowheads="1"/>
          </p:cNvSpPr>
          <p:nvPr/>
        </p:nvSpPr>
        <p:spPr bwMode="auto">
          <a:xfrm>
            <a:off x="8013700" y="439261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306" name="Text Box 12"/>
          <p:cNvSpPr txBox="1">
            <a:spLocks noChangeArrowheads="1"/>
          </p:cNvSpPr>
          <p:nvPr/>
        </p:nvSpPr>
        <p:spPr bwMode="auto">
          <a:xfrm>
            <a:off x="8027988" y="48291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307" name="Text Box 12"/>
          <p:cNvSpPr txBox="1">
            <a:spLocks noChangeArrowheads="1"/>
          </p:cNvSpPr>
          <p:nvPr/>
        </p:nvSpPr>
        <p:spPr bwMode="auto">
          <a:xfrm>
            <a:off x="8013700" y="532923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29" name="Text Box 1"/>
          <p:cNvSpPr txBox="1">
            <a:spLocks noChangeArrowheads="1"/>
          </p:cNvSpPr>
          <p:nvPr/>
        </p:nvSpPr>
        <p:spPr bwMode="auto">
          <a:xfrm>
            <a:off x="-35004" y="287081"/>
            <a:ext cx="8856983" cy="406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>
              <a:buClr>
                <a:srgbClr val="000000"/>
              </a:buClr>
              <a:buSzPct val="100000"/>
              <a:buFont typeface="Times New Roman" panose="02020603050405020304" pitchFamily="18" charset="0"/>
              <a:buBlip>
                <a:blip r:embed="rId4"/>
              </a:buBlip>
              <a:defRPr/>
            </a:pPr>
            <a:r>
              <a:rPr lang="pl-PL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Porsche Team Elite Club - Pakiet VIP </a:t>
            </a:r>
            <a:r>
              <a:rPr lang="pl-PL" sz="2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Medallion </a:t>
            </a:r>
            <a:r>
              <a:rPr lang="pl-PL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(LICENCJA)</a:t>
            </a:r>
          </a:p>
        </p:txBody>
      </p:sp>
      <p:sp>
        <p:nvSpPr>
          <p:cNvPr id="33" name="pole tekstowe 32"/>
          <p:cNvSpPr txBox="1"/>
          <p:nvPr/>
        </p:nvSpPr>
        <p:spPr>
          <a:xfrm>
            <a:off x="469419" y="1659722"/>
            <a:ext cx="4711972" cy="1343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pl-PL" sz="10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Sprzedaż własna</a:t>
            </a:r>
            <a:br>
              <a:rPr lang="pl-PL" sz="10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4 x 1 920 € = 7 680 € x 50% = 3 840 €</a:t>
            </a:r>
            <a:endParaRPr lang="pl-PL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000"/>
              </a:spcAft>
              <a:defRPr/>
            </a:pPr>
            <a:r>
              <a:rPr lang="pl-PL" sz="10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 Obrót własny grupy 20 potencjalnych koordynatorów ds. reklamy</a:t>
            </a:r>
            <a:br>
              <a:rPr lang="pl-PL" sz="10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sz="1600" b="1" i="1" dirty="0">
                <a:solidFill>
                  <a:srgbClr val="FF0000"/>
                </a:solidFill>
                <a:ea typeface="Microsoft YaHei" panose="020B0503020204020204" pitchFamily="34" charset="-122"/>
              </a:rPr>
              <a:t>20 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x 1920 € = 38 400 € x 20% = 7 680 €</a:t>
            </a:r>
            <a:b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sz="1050" b="1" dirty="0">
                <a:solidFill>
                  <a:srgbClr val="92D050"/>
                </a:solidFill>
                <a:ea typeface="Microsoft YaHei" panose="020B0503020204020204" pitchFamily="34" charset="-122"/>
              </a:rPr>
              <a:t>Koordynator reklamy </a:t>
            </a:r>
            <a:r>
              <a:rPr lang="pl-PL" sz="105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za 000 zł </a:t>
            </a:r>
            <a:r>
              <a:rPr lang="pl-PL" sz="1050" b="1" dirty="0">
                <a:solidFill>
                  <a:srgbClr val="92D050"/>
                </a:solidFill>
                <a:ea typeface="Microsoft YaHei" panose="020B0503020204020204" pitchFamily="34" charset="-122"/>
              </a:rPr>
              <a:t>pomoże Ci zoptymalizować strukturę! </a:t>
            </a:r>
          </a:p>
        </p:txBody>
      </p:sp>
      <p:sp>
        <p:nvSpPr>
          <p:cNvPr id="34" name="pole tekstowe 33"/>
          <p:cNvSpPr txBox="1"/>
          <p:nvPr/>
        </p:nvSpPr>
        <p:spPr>
          <a:xfrm>
            <a:off x="432606" y="645654"/>
            <a:ext cx="5127626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Masz już grupę sprzedażową</a:t>
            </a:r>
            <a:b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- Zacznij zarabiać już w pierwszym miesiącu działalności.</a:t>
            </a:r>
          </a:p>
          <a:p>
            <a:pPr>
              <a:spcAft>
                <a:spcPts val="600"/>
              </a:spcAft>
              <a:defRPr/>
            </a:pPr>
            <a:r>
              <a:rPr lang="pl-PL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Cena pakietu 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8 464 € </a:t>
            </a:r>
            <a:r>
              <a:rPr lang="pl-PL" sz="1600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(netto)</a:t>
            </a:r>
          </a:p>
        </p:txBody>
      </p:sp>
      <p:sp>
        <p:nvSpPr>
          <p:cNvPr id="4" name="Prostokąt 52">
            <a:extLst>
              <a:ext uri="{FF2B5EF4-FFF2-40B4-BE49-F238E27FC236}">
                <a16:creationId xmlns:a16="http://schemas.microsoft.com/office/drawing/2014/main" id="{22FDA01F-8777-D6D8-D854-60B018B00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19" y="2952750"/>
            <a:ext cx="4926403" cy="39651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1600" b="1" dirty="0" err="1">
                <a:solidFill>
                  <a:srgbClr val="FF9900"/>
                </a:solidFill>
              </a:rPr>
              <a:t>Składka własna </a:t>
            </a:r>
            <a:r>
              <a:rPr lang="pl-PL" sz="1600" b="1" dirty="0">
                <a:solidFill>
                  <a:srgbClr val="FF9900"/>
                </a:solidFill>
              </a:rPr>
              <a:t>5% = 384 EUR</a:t>
            </a:r>
            <a:br>
              <a:rPr lang="pl-PL" sz="1600" b="1" dirty="0">
                <a:solidFill>
                  <a:srgbClr val="FF9900"/>
                </a:solidFill>
              </a:rPr>
            </a:br>
            <a:r>
              <a:rPr lang="pl-PL" sz="1600" b="1" dirty="0" err="1">
                <a:solidFill>
                  <a:srgbClr val="FF9900"/>
                </a:solidFill>
              </a:rPr>
              <a:t>Premia KR z poprzedniego miesiąca </a:t>
            </a:r>
            <a:r>
              <a:rPr lang="pl-PL" sz="1600" b="1" dirty="0">
                <a:solidFill>
                  <a:srgbClr val="FF9900"/>
                </a:solidFill>
              </a:rPr>
              <a:t>2% = 307 EUR</a:t>
            </a:r>
          </a:p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Jeśli jest to czwarty miesiąc, Twój obrót wynosi co najmniej 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100 001 €, co </a:t>
            </a:r>
            <a:r>
              <a:rPr lang="pl-PL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kwalifikuje Cię 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</a:t>
            </a:r>
            <a:r>
              <a:rPr lang="pl-PL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dodatkowej premii biurowej 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600 €.</a:t>
            </a:r>
            <a:b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l-PL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Jest </a:t>
            </a: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obrót grupy: </a:t>
            </a:r>
            <a:b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l-PL" sz="2000" b="1" dirty="0">
                <a:solidFill>
                  <a:srgbClr val="FF9900"/>
                </a:solidFill>
              </a:rPr>
              <a:t>46 080 €</a:t>
            </a:r>
            <a:br>
              <a:rPr lang="pl-PL" sz="2400" b="1" dirty="0">
                <a:solidFill>
                  <a:srgbClr val="FF9900"/>
                </a:solidFill>
              </a:rPr>
            </a:b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Twój przychód wynosi:</a:t>
            </a:r>
            <a:br>
              <a:rPr lang="pl-PL" sz="2400" b="1" dirty="0">
                <a:solidFill>
                  <a:srgbClr val="FF9900"/>
                </a:solidFill>
              </a:rPr>
            </a:br>
            <a:r>
              <a:rPr lang="pl-PL" sz="1400" b="1" dirty="0">
                <a:solidFill>
                  <a:srgbClr val="FF9900"/>
                </a:solidFill>
              </a:rPr>
              <a:t>€3 840 + €7 680 + €384 + €307 = </a:t>
            </a:r>
            <a:r>
              <a:rPr lang="pl-PL" sz="2000" b="1" dirty="0">
                <a:solidFill>
                  <a:srgbClr val="FF9900"/>
                </a:solidFill>
              </a:rPr>
              <a:t>€12 </a:t>
            </a:r>
            <a:r>
              <a:rPr lang="pl-PL" sz="1000" b="1" u="sng" dirty="0">
                <a:solidFill>
                  <a:srgbClr val="FF9900"/>
                </a:solidFill>
              </a:rPr>
              <a:t>211 Oznacza to, że już w pierwszym miesiącu zwróci Ci się inwestycja w licencję, pozostawiając Ci 12 000 zł przychodu </a:t>
            </a:r>
            <a:r>
              <a:rPr lang="pl-PL" sz="1000" b="1" i="1" u="sng" dirty="0">
                <a:solidFill>
                  <a:srgbClr val="FF9900"/>
                </a:solidFill>
              </a:rPr>
              <a:t>(netto)</a:t>
            </a:r>
            <a:br>
              <a:rPr lang="pl-PL" sz="1000" b="1" i="1" u="sng" dirty="0">
                <a:solidFill>
                  <a:srgbClr val="FF9900"/>
                </a:solidFill>
              </a:rPr>
            </a:br>
            <a:r>
              <a:rPr lang="pl-P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Ponadto otrzymasz średnio 5% 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wartości reklam zamówionych przez wszystkich partnerów w Twojej grupie, a także usług i produktów oferowanych przez partnerów w Twojej sieci.</a:t>
            </a:r>
          </a:p>
        </p:txBody>
      </p:sp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B1A6BB00-2DDD-6C33-6C79-991839F8C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2"/>
          <p:cNvSpPr txBox="1">
            <a:spLocks noChangeArrowheads="1"/>
          </p:cNvSpPr>
          <p:nvPr/>
        </p:nvSpPr>
        <p:spPr bwMode="auto">
          <a:xfrm>
            <a:off x="4356100" y="38608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15" name="Text Box 12"/>
          <p:cNvSpPr txBox="1">
            <a:spLocks noChangeArrowheads="1"/>
          </p:cNvSpPr>
          <p:nvPr/>
        </p:nvSpPr>
        <p:spPr bwMode="auto">
          <a:xfrm>
            <a:off x="4787900" y="22764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16" name="Text Box 12"/>
          <p:cNvSpPr txBox="1">
            <a:spLocks noChangeArrowheads="1"/>
          </p:cNvSpPr>
          <p:nvPr/>
        </p:nvSpPr>
        <p:spPr bwMode="auto">
          <a:xfrm>
            <a:off x="4356100" y="324008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17" name="Text Box 12"/>
          <p:cNvSpPr txBox="1">
            <a:spLocks noChangeArrowheads="1"/>
          </p:cNvSpPr>
          <p:nvPr/>
        </p:nvSpPr>
        <p:spPr bwMode="auto">
          <a:xfrm>
            <a:off x="4356100" y="20875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18" name="Text Box 12"/>
          <p:cNvSpPr txBox="1">
            <a:spLocks noChangeArrowheads="1"/>
          </p:cNvSpPr>
          <p:nvPr/>
        </p:nvSpPr>
        <p:spPr bwMode="auto">
          <a:xfrm>
            <a:off x="5795963" y="21336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19" name="Text Box 12"/>
          <p:cNvSpPr txBox="1">
            <a:spLocks noChangeArrowheads="1"/>
          </p:cNvSpPr>
          <p:nvPr/>
        </p:nvSpPr>
        <p:spPr bwMode="auto">
          <a:xfrm>
            <a:off x="4940300" y="24288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5795963" y="399732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6623050" y="14271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6615113" y="19304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>
            <a:off x="6615113" y="23622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632575" y="327183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6632575" y="375761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26" name="Text Box 12"/>
          <p:cNvSpPr txBox="1">
            <a:spLocks noChangeArrowheads="1"/>
          </p:cNvSpPr>
          <p:nvPr/>
        </p:nvSpPr>
        <p:spPr bwMode="auto">
          <a:xfrm>
            <a:off x="6646863" y="41941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27" name="Text Box 12"/>
          <p:cNvSpPr txBox="1">
            <a:spLocks noChangeArrowheads="1"/>
          </p:cNvSpPr>
          <p:nvPr/>
        </p:nvSpPr>
        <p:spPr bwMode="auto">
          <a:xfrm>
            <a:off x="6632575" y="469423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28" name="pole tekstowe 44"/>
          <p:cNvSpPr txBox="1">
            <a:spLocks noChangeArrowheads="1"/>
          </p:cNvSpPr>
          <p:nvPr/>
        </p:nvSpPr>
        <p:spPr bwMode="auto">
          <a:xfrm>
            <a:off x="269109" y="1787068"/>
            <a:ext cx="89093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7338" indent="-287338"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pl-PL" sz="2000" b="1" dirty="0">
                <a:solidFill>
                  <a:srgbClr val="FF9900"/>
                </a:solidFill>
              </a:rPr>
              <a:t>100 000 €* </a:t>
            </a:r>
            <a:r>
              <a:rPr lang="pl-PL" altLang="pl-PL" sz="2000" dirty="0">
                <a:solidFill>
                  <a:srgbClr val="FF9900"/>
                </a:solidFill>
              </a:rPr>
              <a:t>Obrót grupy / m - </a:t>
            </a:r>
            <a:r>
              <a:rPr lang="pl-PL" altLang="pl-PL" sz="2000" b="1" dirty="0">
                <a:solidFill>
                  <a:srgbClr val="FF9900"/>
                </a:solidFill>
              </a:rPr>
              <a:t>weekend wellness Porsche dla 2 osób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pl-PL" altLang="pl-PL" sz="2000" b="1" dirty="0">
                <a:solidFill>
                  <a:srgbClr val="FF9900"/>
                </a:solidFill>
              </a:rPr>
              <a:t>500 000 €* </a:t>
            </a:r>
            <a:r>
              <a:rPr lang="pl-PL" altLang="pl-PL" sz="2000" dirty="0">
                <a:solidFill>
                  <a:srgbClr val="FF9900"/>
                </a:solidFill>
              </a:rPr>
              <a:t>Obrót grupy / m - </a:t>
            </a:r>
            <a:r>
              <a:rPr lang="pl-PL" altLang="pl-PL" sz="2000" b="1" dirty="0">
                <a:solidFill>
                  <a:srgbClr val="FF9900"/>
                </a:solidFill>
              </a:rPr>
              <a:t>7 dni z Porsche - Spa w Europie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pl-PL" altLang="pl-PL" sz="2000" b="1" dirty="0">
                <a:solidFill>
                  <a:srgbClr val="FF9900"/>
                </a:solidFill>
              </a:rPr>
              <a:t>1 000 000* </a:t>
            </a:r>
            <a:r>
              <a:rPr lang="pl-PL" altLang="pl-PL" sz="2000" dirty="0">
                <a:solidFill>
                  <a:srgbClr val="FF9900"/>
                </a:solidFill>
              </a:rPr>
              <a:t>Sprzedaż grupowa / m - </a:t>
            </a:r>
            <a:r>
              <a:rPr lang="pl-PL" altLang="pl-PL" sz="2000" b="1" dirty="0">
                <a:solidFill>
                  <a:srgbClr val="FF9900"/>
                </a:solidFill>
              </a:rPr>
              <a:t>Porsche </a:t>
            </a:r>
            <a:r>
              <a:rPr lang="pl-PL" altLang="pl-PL" sz="2000" b="1" dirty="0" err="1">
                <a:solidFill>
                  <a:srgbClr val="FF9900"/>
                </a:solidFill>
              </a:rPr>
              <a:t>Cayenne </a:t>
            </a:r>
            <a:r>
              <a:rPr lang="pl-PL" altLang="pl-PL" sz="2000" b="1" dirty="0">
                <a:solidFill>
                  <a:srgbClr val="FF9900"/>
                </a:solidFill>
              </a:rPr>
              <a:t>S E-Hibrid </a:t>
            </a:r>
          </a:p>
        </p:txBody>
      </p:sp>
      <p:sp>
        <p:nvSpPr>
          <p:cNvPr id="13329" name="pole tekstowe 45"/>
          <p:cNvSpPr txBox="1">
            <a:spLocks noChangeArrowheads="1"/>
          </p:cNvSpPr>
          <p:nvPr/>
        </p:nvSpPr>
        <p:spPr bwMode="auto">
          <a:xfrm>
            <a:off x="1231900" y="4665663"/>
            <a:ext cx="6680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pl-PL" altLang="pl-PL" sz="2000" b="1" dirty="0">
                <a:solidFill>
                  <a:srgbClr val="FF9900"/>
                </a:solidFill>
              </a:rPr>
              <a:t> 1 000 000* </a:t>
            </a:r>
            <a:r>
              <a:rPr lang="pl-PL" altLang="pl-PL" sz="2000" dirty="0">
                <a:solidFill>
                  <a:srgbClr val="FF9900"/>
                </a:solidFill>
              </a:rPr>
              <a:t>Obrót grupy / m - </a:t>
            </a:r>
            <a:r>
              <a:rPr lang="pl-PL" altLang="pl-PL" sz="2000" b="1" dirty="0">
                <a:solidFill>
                  <a:srgbClr val="FF9900"/>
                </a:solidFill>
              </a:rPr>
              <a:t>maksymalna kwota</a:t>
            </a:r>
            <a:br>
              <a:rPr lang="pl-PL" altLang="pl-PL" sz="2000" b="1" dirty="0">
                <a:solidFill>
                  <a:srgbClr val="FF9900"/>
                </a:solidFill>
              </a:rPr>
            </a:br>
            <a:r>
              <a:rPr lang="pl-PL" altLang="pl-PL" sz="2000" b="1" dirty="0">
                <a:solidFill>
                  <a:srgbClr val="FF9900"/>
                </a:solidFill>
              </a:rPr>
              <a:t>dla pierwszych 20 menedżerów akcji spółki publicznej</a:t>
            </a:r>
          </a:p>
        </p:txBody>
      </p:sp>
      <p:sp>
        <p:nvSpPr>
          <p:cNvPr id="13342" name="pole tekstowe 46"/>
          <p:cNvSpPr txBox="1">
            <a:spLocks noChangeArrowheads="1"/>
          </p:cNvSpPr>
          <p:nvPr/>
        </p:nvSpPr>
        <p:spPr bwMode="auto">
          <a:xfrm>
            <a:off x="3491880" y="6381255"/>
            <a:ext cx="4120423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sz="1400" dirty="0">
                <a:solidFill>
                  <a:srgbClr val="C00000"/>
                </a:solidFill>
                <a:ea typeface="Microsoft YaHei" panose="020B0503020204020204" pitchFamily="34" charset="-122"/>
              </a:rPr>
              <a:t>* Obrót jest obliczany wyłącznie na podstawie sprzedaży pakietów usług.</a:t>
            </a:r>
          </a:p>
        </p:txBody>
      </p:sp>
      <p:grpSp>
        <p:nvGrpSpPr>
          <p:cNvPr id="13331" name="Grupa 1"/>
          <p:cNvGrpSpPr>
            <a:grpSpLocks/>
          </p:cNvGrpSpPr>
          <p:nvPr/>
        </p:nvGrpSpPr>
        <p:grpSpPr bwMode="auto">
          <a:xfrm>
            <a:off x="1246188" y="2992438"/>
            <a:ext cx="6651625" cy="1444625"/>
            <a:chOff x="1450170" y="2920206"/>
            <a:chExt cx="6650222" cy="1445419"/>
          </a:xfrm>
        </p:grpSpPr>
        <p:pic>
          <p:nvPicPr>
            <p:cNvPr id="13337" name="Picture 2" descr="Porsche Cayenne S E-Hybri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170" y="2920206"/>
              <a:ext cx="2647433" cy="1445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43" name="pole tekstowe 47"/>
            <p:cNvSpPr txBox="1">
              <a:spLocks noChangeArrowheads="1"/>
            </p:cNvSpPr>
            <p:nvPr/>
          </p:nvSpPr>
          <p:spPr bwMode="auto">
            <a:xfrm>
              <a:off x="4572123" y="3304592"/>
              <a:ext cx="3528269" cy="67664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l-PL" i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" panose="020B0503020204020204" pitchFamily="34" charset="-122"/>
                </a:rPr>
                <a:t>Cena należąca do firmy</a:t>
              </a:r>
              <a:br>
                <a:rPr lang="pl-PL" i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" panose="020B0503020204020204" pitchFamily="34" charset="-122"/>
                </a:rPr>
              </a:br>
              <a:r>
                <a:rPr lang="pl-PL" i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" panose="020B0503020204020204" pitchFamily="34" charset="-122"/>
                </a:rPr>
                <a:t>lub osoby prywatnej - </a:t>
              </a:r>
              <a:r>
                <a:rPr lang="pl-PL" sz="20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" panose="020B0503020204020204" pitchFamily="34" charset="-122"/>
                </a:rPr>
                <a:t>darowizna</a:t>
              </a:r>
              <a:r>
                <a:rPr lang="pl-PL" i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" panose="020B0503020204020204" pitchFamily="34" charset="-122"/>
                </a:rPr>
                <a:t>.</a:t>
              </a:r>
            </a:p>
          </p:txBody>
        </p:sp>
      </p:grpSp>
      <p:sp>
        <p:nvSpPr>
          <p:cNvPr id="13344" name="pole tekstowe 48"/>
          <p:cNvSpPr txBox="1">
            <a:spLocks noChangeArrowheads="1"/>
          </p:cNvSpPr>
          <p:nvPr/>
        </p:nvSpPr>
        <p:spPr bwMode="auto">
          <a:xfrm>
            <a:off x="1154113" y="5519738"/>
            <a:ext cx="6835775" cy="646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Celem jest sprzedaż 50 000 pakietów usług VIP rocznie do końca 2027 roku.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Odpowiada to zaledwie 0,00016% rynku firm w Europie.</a:t>
            </a:r>
          </a:p>
        </p:txBody>
      </p:sp>
      <p:sp>
        <p:nvSpPr>
          <p:cNvPr id="37" name="Text Box 1"/>
          <p:cNvSpPr txBox="1">
            <a:spLocks noChangeArrowheads="1"/>
          </p:cNvSpPr>
          <p:nvPr/>
        </p:nvSpPr>
        <p:spPr bwMode="auto">
          <a:xfrm>
            <a:off x="369888" y="836613"/>
            <a:ext cx="8234362" cy="7731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algn="ctr">
              <a:buClr>
                <a:srgbClr val="000000"/>
              </a:buClr>
              <a:buSzPct val="100000"/>
              <a:buFont typeface="Times New Roman" panose="02020603050405020304" pitchFamily="18" charset="0"/>
              <a:buBlip>
                <a:blip r:embed="rId4"/>
              </a:buBlip>
              <a:defRPr/>
            </a:pP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Porsche Team Elite Club - premie i nagrody</a:t>
            </a:r>
            <a:b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Koordynatorzy usług reklamowych i kierownicy regionalni </a:t>
            </a:r>
          </a:p>
        </p:txBody>
      </p:sp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A6800CEA-FEBB-0BE9-FA69-F62CA31FDF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46062" y="376903"/>
            <a:ext cx="8651875" cy="406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>
              <a:buClr>
                <a:srgbClr val="000000"/>
              </a:buClr>
              <a:buSzPct val="100000"/>
              <a:buFont typeface="Times New Roman" panose="02020603050405020304" pitchFamily="18" charset="0"/>
              <a:buBlip>
                <a:blip r:embed="rId3"/>
              </a:buBlip>
              <a:defRPr/>
            </a:pPr>
            <a:r>
              <a:rPr lang="pl-PL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Elite Porsche Team Club - 1 000 000 PLN obrotu miesięcznie</a:t>
            </a:r>
          </a:p>
        </p:txBody>
      </p:sp>
      <p:sp>
        <p:nvSpPr>
          <p:cNvPr id="15363" name="Text Box 12"/>
          <p:cNvSpPr txBox="1">
            <a:spLocks noChangeArrowheads="1"/>
          </p:cNvSpPr>
          <p:nvPr/>
        </p:nvSpPr>
        <p:spPr bwMode="auto">
          <a:xfrm>
            <a:off x="4356100" y="38608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64" name="Text Box 12"/>
          <p:cNvSpPr txBox="1">
            <a:spLocks noChangeArrowheads="1"/>
          </p:cNvSpPr>
          <p:nvPr/>
        </p:nvSpPr>
        <p:spPr bwMode="auto">
          <a:xfrm>
            <a:off x="4787900" y="22764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65" name="Text Box 12"/>
          <p:cNvSpPr txBox="1">
            <a:spLocks noChangeArrowheads="1"/>
          </p:cNvSpPr>
          <p:nvPr/>
        </p:nvSpPr>
        <p:spPr bwMode="auto">
          <a:xfrm>
            <a:off x="4356100" y="324008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66" name="Text Box 12"/>
          <p:cNvSpPr txBox="1">
            <a:spLocks noChangeArrowheads="1"/>
          </p:cNvSpPr>
          <p:nvPr/>
        </p:nvSpPr>
        <p:spPr bwMode="auto">
          <a:xfrm>
            <a:off x="4356100" y="27082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67" name="Text Box 12"/>
          <p:cNvSpPr txBox="1">
            <a:spLocks noChangeArrowheads="1"/>
          </p:cNvSpPr>
          <p:nvPr/>
        </p:nvSpPr>
        <p:spPr bwMode="auto">
          <a:xfrm>
            <a:off x="4356100" y="20875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68" name="Text Box 12"/>
          <p:cNvSpPr txBox="1">
            <a:spLocks noChangeArrowheads="1"/>
          </p:cNvSpPr>
          <p:nvPr/>
        </p:nvSpPr>
        <p:spPr bwMode="auto">
          <a:xfrm>
            <a:off x="5076825" y="29972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5795963" y="21336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0" name="Text Box 12"/>
          <p:cNvSpPr txBox="1">
            <a:spLocks noChangeArrowheads="1"/>
          </p:cNvSpPr>
          <p:nvPr/>
        </p:nvSpPr>
        <p:spPr bwMode="auto">
          <a:xfrm>
            <a:off x="5795963" y="27813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5792788" y="331152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940300" y="24288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5795963" y="399732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4" name="Text Box 12"/>
          <p:cNvSpPr txBox="1">
            <a:spLocks noChangeArrowheads="1"/>
          </p:cNvSpPr>
          <p:nvPr/>
        </p:nvSpPr>
        <p:spPr bwMode="auto">
          <a:xfrm>
            <a:off x="6623050" y="14271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5" name="Text Box 12"/>
          <p:cNvSpPr txBox="1">
            <a:spLocks noChangeArrowheads="1"/>
          </p:cNvSpPr>
          <p:nvPr/>
        </p:nvSpPr>
        <p:spPr bwMode="auto">
          <a:xfrm>
            <a:off x="6615113" y="19304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6" name="Text Box 12"/>
          <p:cNvSpPr txBox="1">
            <a:spLocks noChangeArrowheads="1"/>
          </p:cNvSpPr>
          <p:nvPr/>
        </p:nvSpPr>
        <p:spPr bwMode="auto">
          <a:xfrm>
            <a:off x="6659563" y="285273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7" name="Text Box 12"/>
          <p:cNvSpPr txBox="1">
            <a:spLocks noChangeArrowheads="1"/>
          </p:cNvSpPr>
          <p:nvPr/>
        </p:nvSpPr>
        <p:spPr bwMode="auto">
          <a:xfrm>
            <a:off x="6615113" y="23622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8" name="Text Box 12"/>
          <p:cNvSpPr txBox="1">
            <a:spLocks noChangeArrowheads="1"/>
          </p:cNvSpPr>
          <p:nvPr/>
        </p:nvSpPr>
        <p:spPr bwMode="auto">
          <a:xfrm>
            <a:off x="6632575" y="327183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9" name="Text Box 12"/>
          <p:cNvSpPr txBox="1">
            <a:spLocks noChangeArrowheads="1"/>
          </p:cNvSpPr>
          <p:nvPr/>
        </p:nvSpPr>
        <p:spPr bwMode="auto">
          <a:xfrm>
            <a:off x="6632575" y="375761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80" name="Text Box 12"/>
          <p:cNvSpPr txBox="1">
            <a:spLocks noChangeArrowheads="1"/>
          </p:cNvSpPr>
          <p:nvPr/>
        </p:nvSpPr>
        <p:spPr bwMode="auto">
          <a:xfrm>
            <a:off x="6646863" y="41941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81" name="Text Box 12"/>
          <p:cNvSpPr txBox="1">
            <a:spLocks noChangeArrowheads="1"/>
          </p:cNvSpPr>
          <p:nvPr/>
        </p:nvSpPr>
        <p:spPr bwMode="auto">
          <a:xfrm>
            <a:off x="6632575" y="469423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82" name="pole tekstowe 44"/>
          <p:cNvSpPr txBox="1">
            <a:spLocks noChangeArrowheads="1"/>
          </p:cNvSpPr>
          <p:nvPr/>
        </p:nvSpPr>
        <p:spPr bwMode="auto">
          <a:xfrm>
            <a:off x="704850" y="1703388"/>
            <a:ext cx="1857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pl-PL" altLang="pl-PL" sz="2200" b="1">
              <a:solidFill>
                <a:srgbClr val="FF9900"/>
              </a:solidFill>
            </a:endParaRPr>
          </a:p>
        </p:txBody>
      </p:sp>
      <p:sp>
        <p:nvSpPr>
          <p:cNvPr id="14366" name="pole tekstowe 51"/>
          <p:cNvSpPr txBox="1">
            <a:spLocks noChangeArrowheads="1"/>
          </p:cNvSpPr>
          <p:nvPr/>
        </p:nvSpPr>
        <p:spPr bwMode="auto">
          <a:xfrm>
            <a:off x="704850" y="1066671"/>
            <a:ext cx="7896423" cy="5791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1 milion obrotu miesięcznie: </a:t>
            </a:r>
            <a:b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Grupa 140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koordynatorów usług reklamowych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oferujących średnio 4 standardowe pakiety usług </a:t>
            </a:r>
            <a:r>
              <a:rPr lang="pl-PL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(z obrotem 1920 € miesięcznie).</a:t>
            </a:r>
            <a:br>
              <a:rPr lang="pl-PL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(140 x 4) x 1920 € </a:t>
            </a: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= 1 075 200 € obrotu miesięcznie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LUB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Grupa 95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koordynatorów usług reklamowych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oferujących średnio 3 pakiety usług premium </a:t>
            </a:r>
            <a:r>
              <a:rPr lang="pl-PL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(z obrotem 15 840 PLN miesięcznie)</a:t>
            </a:r>
            <a:b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(85 x 3) x 17 600 zł = </a:t>
            </a: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1 077 120 euro obrotu miesięcznie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LUB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Grupa 60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koordynatorów usług reklamowych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oferujących średnio 2 pakiety usług VIP </a:t>
            </a:r>
            <a:r>
              <a:rPr lang="pl-PL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(2 x 8640 € = 17 280 € miesięcznie)</a:t>
            </a:r>
            <a:b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(70 x 17 280 € = </a:t>
            </a: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1 036 800 € obrotu miesięcznie)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Menedżer, który oferuje 2 pakiety usług VIP, jest zatrudniony na 9 miesięcy i zarabia prawie 103 680 euro netto rocznie z samych pakietów usług, chociaż opiekuje się tylko 24 partnerami. Oczywiście jest też cała gama innych prowizji za kampanie reklamowe i opłaty za sukces.</a:t>
            </a:r>
          </a:p>
        </p:txBody>
      </p:sp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91A321D7-106B-2332-2411-55DDAD4728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057275"/>
            <a:ext cx="35718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pole tekstowe 11"/>
          <p:cNvSpPr txBox="1"/>
          <p:nvPr/>
        </p:nvSpPr>
        <p:spPr>
          <a:xfrm>
            <a:off x="725488" y="633008"/>
            <a:ext cx="7806952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Upewnij się, że sponsor projektu posiada kartę VISA lub zainstalował aplikację Fundacji Koordynatora Reklamy na swoim telefonie komórkowym, aby otrzymywać zniżki od partnerów.</a:t>
            </a:r>
          </a:p>
          <a:p>
            <a:pPr marL="285750" indent="-285750" eaLnBrk="1" hangingPunct="1"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wyjaśnić partnerowi procedurę rejestracji organizatorów projektów w systemie informatycznym Fundacji Koordynator Promocji </a:t>
            </a:r>
          </a:p>
          <a:p>
            <a:pPr marL="285750" indent="-285750" eaLnBrk="1" hangingPunct="1"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Identyfikacja lokalnych partnerów fundacji koordynujących reklamę i </a:t>
            </a:r>
            <a:r>
              <a:rPr lang="pl-PL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ogólnoeuropejskich </a:t>
            </a: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programów do zbierania prowizji i cashbacku</a:t>
            </a:r>
          </a:p>
          <a:p>
            <a:pPr marL="285750" indent="-285750" eaLnBrk="1" hangingPunct="1"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Poinformuj o tym, że partner może odliczyć wszelkie zakupy reklamowe od wartości pieniędzy, które zarabia w swoim wirtualnym biurze.</a:t>
            </a:r>
          </a:p>
          <a:p>
            <a:pPr marL="285750" indent="-285750" eaLnBrk="1" hangingPunct="1"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Poinformowanie o możliwości zorganizowania dodatkowej promocji wśród pracowników partnera poprzez ogłoszenie konkursu dla pracowników i wyjaśnienie tej kwestii z Fundacją Koordynatora Reklamy. </a:t>
            </a:r>
          </a:p>
          <a:p>
            <a:pPr marL="285750" indent="-285750" eaLnBrk="1" hangingPunct="1"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oferować usługi wszystkich promotorów i koordynatorów reklamowych Fundacji Koordynatorów Reklamy w zakresie promocji działalności partnera w obszarze jego działalności</a:t>
            </a:r>
          </a:p>
          <a:p>
            <a:pPr eaLnBrk="1" hangingPunct="1">
              <a:spcAft>
                <a:spcPts val="1000"/>
              </a:spcAft>
              <a:buClr>
                <a:srgbClr val="000000"/>
              </a:buClr>
              <a:buSzPct val="100000"/>
              <a:defRPr/>
            </a:pP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Zobacz jakie to proste - To tylko rozmowa o reklamie i promocji naszych usług oraz korzyściach płynących z uczestnictwa w całym projekcie. Nie musisz nic sprzedawać, a oferując oszczędności zapewniasz sobie dochód, przekierowując budżet wydawany na promocje i reklamę do swojej agencji nieruchomości, która i tak wydaje pieniądze na reklamę, a czasami płaci wygórowane ceny!!!!</a:t>
            </a:r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309562" y="285661"/>
            <a:ext cx="8524875" cy="406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>
              <a:buClr>
                <a:srgbClr val="000000"/>
              </a:buClr>
              <a:buSzPct val="100000"/>
              <a:buFont typeface="Times New Roman" panose="02020603050405020304" pitchFamily="18" charset="0"/>
              <a:buBlip>
                <a:blip r:embed="rId4"/>
              </a:buBlip>
              <a:defRPr/>
            </a:pPr>
            <a:r>
              <a:rPr lang="pl-PL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Porsche Team Elite Club - Zarabiaj z PROMOTOREM</a:t>
            </a:r>
          </a:p>
        </p:txBody>
      </p:sp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904186F1-3FCE-1AEE-31FA-FFA5B2F8E1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Obraz 6" descr="Obraz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287"/>
            <a:ext cx="9144000" cy="571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pole tekstowe 4"/>
          <p:cNvSpPr txBox="1">
            <a:spLocks noChangeArrowheads="1"/>
          </p:cNvSpPr>
          <p:nvPr/>
        </p:nvSpPr>
        <p:spPr bwMode="auto">
          <a:xfrm>
            <a:off x="0" y="6021288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sz="4000" i="1" dirty="0">
                <a:solidFill>
                  <a:schemeClr val="tx1">
                    <a:lumMod val="65000"/>
                    <a:lumOff val="35000"/>
                  </a:schemeClr>
                </a:solidFill>
                <a:ea typeface="Microsoft YaHei" panose="020B0503020204020204" pitchFamily="34" charset="-122"/>
              </a:rPr>
              <a:t>Dołącz do nas jako koordynator ds. reklamy</a:t>
            </a:r>
          </a:p>
        </p:txBody>
      </p:sp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AFF37441-1011-58E7-D50D-05873B220C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zrzut ekranu, Wykres, Czcionka">
            <a:extLst>
              <a:ext uri="{FF2B5EF4-FFF2-40B4-BE49-F238E27FC236}">
                <a16:creationId xmlns:a16="http://schemas.microsoft.com/office/drawing/2014/main" id="{C5BCB38B-14FF-8940-F993-BE602E866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6891990" cy="5184577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2DE67174-B772-644F-5C29-E2CB08778C72}"/>
              </a:ext>
            </a:extLst>
          </p:cNvPr>
          <p:cNvSpPr txBox="1"/>
          <p:nvPr/>
        </p:nvSpPr>
        <p:spPr>
          <a:xfrm>
            <a:off x="874198" y="476672"/>
            <a:ext cx="7683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Sytuacja na rynku reklamowym w latach 2018-2027 </a:t>
            </a:r>
          </a:p>
          <a:p>
            <a:pPr algn="ctr"/>
            <a:r>
              <a:rPr lang="pl-PL" sz="2000" b="1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 znacznym załamaniem w wyniku pandemii </a:t>
            </a:r>
            <a:r>
              <a:rPr lang="pl-PL" sz="2000" b="1" i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Corona </a:t>
            </a:r>
            <a:r>
              <a:rPr lang="pl-PL" sz="2000" b="1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-19</a:t>
            </a:r>
          </a:p>
        </p:txBody>
      </p:sp>
      <p:pic>
        <p:nvPicPr>
          <p:cNvPr id="3" name="Obraz 2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096646B6-2D6A-26E3-1854-B6FCEA41C3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pole tekstowe 1"/>
          <p:cNvSpPr txBox="1">
            <a:spLocks noChangeArrowheads="1"/>
          </p:cNvSpPr>
          <p:nvPr/>
        </p:nvSpPr>
        <p:spPr bwMode="auto">
          <a:xfrm>
            <a:off x="1738572" y="260648"/>
            <a:ext cx="56668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pl-PL" altLang="pl-PL" sz="2400" b="1" i="1" dirty="0">
                <a:solidFill>
                  <a:srgbClr val="0070C0"/>
                </a:solidFill>
              </a:rPr>
              <a:t>Przewidywane zmiany na rynku finansowym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pl-PL" altLang="pl-PL" sz="2400" b="1" i="1" dirty="0">
                <a:solidFill>
                  <a:srgbClr val="0070C0"/>
                </a:solidFill>
              </a:rPr>
              <a:t>wartości rynku w 2025 r.</a:t>
            </a:r>
          </a:p>
        </p:txBody>
      </p:sp>
      <p:pic>
        <p:nvPicPr>
          <p:cNvPr id="3" name="Obraz 2" descr="Obraz zawierający tekst, zrzut ekranu, linia, Wykres&#10;&#10;Opis wygenerowany automatycznie">
            <a:extLst>
              <a:ext uri="{FF2B5EF4-FFF2-40B4-BE49-F238E27FC236}">
                <a16:creationId xmlns:a16="http://schemas.microsoft.com/office/drawing/2014/main" id="{F9CB4A44-782A-95B8-68D1-B621C817C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" y="1539612"/>
            <a:ext cx="6880860" cy="5052060"/>
          </a:xfrm>
          <a:prstGeom prst="rect">
            <a:avLst/>
          </a:prstGeom>
        </p:spPr>
      </p:pic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07691141-E6A7-6F21-DFD0-B42CA76937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pole tekstowe 13"/>
          <p:cNvSpPr txBox="1">
            <a:spLocks noChangeArrowheads="1"/>
          </p:cNvSpPr>
          <p:nvPr/>
        </p:nvSpPr>
        <p:spPr bwMode="auto">
          <a:xfrm>
            <a:off x="611186" y="189706"/>
            <a:ext cx="7921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pl-PL" altLang="pl-PL" sz="2000" b="1" i="1" dirty="0">
                <a:solidFill>
                  <a:srgbClr val="0070C0"/>
                </a:solidFill>
              </a:rPr>
              <a:t>Czas trwania rejestracji użytkownika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pl-PL" altLang="pl-PL" sz="2000" b="1" i="1" dirty="0">
                <a:solidFill>
                  <a:srgbClr val="0070C0"/>
                </a:solidFill>
              </a:rPr>
              <a:t>Znane media w Internecie.</a:t>
            </a:r>
          </a:p>
        </p:txBody>
      </p:sp>
      <p:pic>
        <p:nvPicPr>
          <p:cNvPr id="3" name="Obraz 2" descr="Obraz zawierający tekst, zrzut ekranu, Czcionka, Równolegle&#10;&#10;Opis wygenerowany automatycznie">
            <a:extLst>
              <a:ext uri="{FF2B5EF4-FFF2-40B4-BE49-F238E27FC236}">
                <a16:creationId xmlns:a16="http://schemas.microsoft.com/office/drawing/2014/main" id="{BF253B07-69B5-8127-3EA2-55FC3BFAB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29" y="897592"/>
            <a:ext cx="6911340" cy="5699760"/>
          </a:xfrm>
          <a:prstGeom prst="rect">
            <a:avLst/>
          </a:prstGeom>
        </p:spPr>
      </p:pic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59AA192D-7EFD-1573-7766-01E7727BB1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pole tekstowe 3"/>
          <p:cNvSpPr txBox="1">
            <a:spLocks noChangeArrowheads="1"/>
          </p:cNvSpPr>
          <p:nvPr/>
        </p:nvSpPr>
        <p:spPr bwMode="auto">
          <a:xfrm>
            <a:off x="270994" y="6058161"/>
            <a:ext cx="8563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pl-PL" altLang="pl-PL" b="1" dirty="0">
                <a:solidFill>
                  <a:schemeClr val="tx1"/>
                </a:solidFill>
              </a:rPr>
              <a:t>Przychody ze wszystkich zleconych reklam medialnych, prasowych i drukowanych, w tym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pl-PL" altLang="pl-PL" b="1" dirty="0">
                <a:solidFill>
                  <a:schemeClr val="tx1"/>
                </a:solidFill>
              </a:rPr>
              <a:t>za produkcję lub usługi zamówione za pośrednictwem koordynatora ds. reklamy.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665F427-7C88-4742-8242-C7C56EF21AD2}"/>
              </a:ext>
            </a:extLst>
          </p:cNvPr>
          <p:cNvSpPr txBox="1"/>
          <p:nvPr/>
        </p:nvSpPr>
        <p:spPr>
          <a:xfrm>
            <a:off x="1979712" y="0"/>
            <a:ext cx="5435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tx1"/>
                </a:solidFill>
              </a:rPr>
              <a:t>Pakiety usług - rodzaje, zakres i cena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0FDD1CD-1414-D172-D56B-9CF8B5C7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82131"/>
              </p:ext>
            </p:extLst>
          </p:nvPr>
        </p:nvGraphicFramePr>
        <p:xfrm>
          <a:off x="8260" y="640080"/>
          <a:ext cx="9144000" cy="6675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603">
                  <a:extLst>
                    <a:ext uri="{9D8B030D-6E8A-4147-A177-3AD203B41FA5}">
                      <a16:colId xmlns:a16="http://schemas.microsoft.com/office/drawing/2014/main" val="554401441"/>
                    </a:ext>
                  </a:extLst>
                </a:gridCol>
                <a:gridCol w="3257576">
                  <a:extLst>
                    <a:ext uri="{9D8B030D-6E8A-4147-A177-3AD203B41FA5}">
                      <a16:colId xmlns:a16="http://schemas.microsoft.com/office/drawing/2014/main" val="2321601699"/>
                    </a:ext>
                  </a:extLst>
                </a:gridCol>
                <a:gridCol w="690227">
                  <a:extLst>
                    <a:ext uri="{9D8B030D-6E8A-4147-A177-3AD203B41FA5}">
                      <a16:colId xmlns:a16="http://schemas.microsoft.com/office/drawing/2014/main" val="1038649270"/>
                    </a:ext>
                  </a:extLst>
                </a:gridCol>
                <a:gridCol w="630442">
                  <a:extLst>
                    <a:ext uri="{9D8B030D-6E8A-4147-A177-3AD203B41FA5}">
                      <a16:colId xmlns:a16="http://schemas.microsoft.com/office/drawing/2014/main" val="2597085030"/>
                    </a:ext>
                  </a:extLst>
                </a:gridCol>
                <a:gridCol w="630442">
                  <a:extLst>
                    <a:ext uri="{9D8B030D-6E8A-4147-A177-3AD203B41FA5}">
                      <a16:colId xmlns:a16="http://schemas.microsoft.com/office/drawing/2014/main" val="2252729543"/>
                    </a:ext>
                  </a:extLst>
                </a:gridCol>
                <a:gridCol w="700108">
                  <a:extLst>
                    <a:ext uri="{9D8B030D-6E8A-4147-A177-3AD203B41FA5}">
                      <a16:colId xmlns:a16="http://schemas.microsoft.com/office/drawing/2014/main" val="4052888593"/>
                    </a:ext>
                  </a:extLst>
                </a:gridCol>
                <a:gridCol w="700602">
                  <a:extLst>
                    <a:ext uri="{9D8B030D-6E8A-4147-A177-3AD203B41FA5}">
                      <a16:colId xmlns:a16="http://schemas.microsoft.com/office/drawing/2014/main" val="1132968090"/>
                    </a:ext>
                  </a:extLst>
                </a:gridCol>
              </a:tblGrid>
              <a:tr h="1028881">
                <a:tc>
                  <a:txBody>
                    <a:bodyPr/>
                    <a:lstStyle/>
                    <a:p>
                      <a:r>
                        <a:rPr lang="pl-PL" sz="1000" dirty="0"/>
                        <a:t>NAZWA USŁUGI / według okresu koordynatora opieki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00" dirty="0"/>
                        <a:t>PAKIET POWITALNY </a:t>
                      </a:r>
                    </a:p>
                    <a:p>
                      <a:pPr>
                        <a:buNone/>
                      </a:pPr>
                      <a:r>
                        <a:rPr lang="pl-PL" sz="1000" dirty="0"/>
                        <a:t>Umowa opłaty warunkowej</a:t>
                      </a:r>
                    </a:p>
                    <a:p>
                      <a:pPr>
                        <a:buNone/>
                      </a:pPr>
                      <a:r>
                        <a:rPr lang="pl-PL" sz="1000" dirty="0"/>
                        <a:t>0,00 PLN </a:t>
                      </a:r>
                      <a:br>
                        <a:rPr lang="pl-PL" sz="1000" dirty="0"/>
                      </a:br>
                      <a:br>
                        <a:rPr lang="pl-PL" sz="1000" dirty="0"/>
                      </a:br>
                      <a:r>
                        <a:rPr lang="pl-PL" sz="1000" dirty="0">
                          <a:hlinkClick r:id="rId3"/>
                        </a:rPr>
                        <a:t>Sprawdź </a:t>
                      </a:r>
                      <a:r>
                        <a:rPr lang="pl-PL" sz="1000" dirty="0"/>
                        <a:t>szczegóły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00" dirty="0">
                          <a:hlinkClick r:id="rId4"/>
                        </a:rPr>
                        <a:t>STUDENT</a:t>
                      </a:r>
                      <a:endParaRPr lang="pl-PL" sz="1000" dirty="0"/>
                    </a:p>
                    <a:p>
                      <a:pPr>
                        <a:buNone/>
                      </a:pPr>
                      <a:r>
                        <a:rPr lang="pl-PL" sz="1000" dirty="0"/>
                        <a:t>529 €</a:t>
                      </a:r>
                      <a:br>
                        <a:rPr lang="pl-PL" sz="1000" dirty="0"/>
                      </a:br>
                      <a:br>
                        <a:rPr lang="pl-PL" sz="1000" dirty="0"/>
                      </a:br>
                      <a:r>
                        <a:rPr lang="pl-PL" sz="1000" dirty="0">
                          <a:hlinkClick r:id="rId4"/>
                        </a:rPr>
                        <a:t>Zobacz</a:t>
                      </a:r>
                      <a:r>
                        <a:rPr lang="pl-PL" sz="1000" dirty="0"/>
                        <a:t> szczegóły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00" dirty="0">
                          <a:hlinkClick r:id="rId5"/>
                        </a:rPr>
                        <a:t>MINI</a:t>
                      </a:r>
                      <a:endParaRPr lang="pl-PL" sz="1000" dirty="0"/>
                    </a:p>
                    <a:p>
                      <a:pPr>
                        <a:buNone/>
                      </a:pPr>
                      <a:r>
                        <a:rPr lang="pl-PL" sz="1000" dirty="0"/>
                        <a:t>1 228 €</a:t>
                      </a:r>
                      <a:br>
                        <a:rPr lang="pl-PL" sz="1000" dirty="0"/>
                      </a:br>
                      <a:br>
                        <a:rPr lang="pl-PL" sz="1000" dirty="0"/>
                      </a:br>
                      <a:r>
                        <a:rPr lang="pl-PL" sz="1000" dirty="0">
                          <a:hlinkClick r:id="rId5"/>
                        </a:rPr>
                        <a:t>Sprawdź </a:t>
                      </a:r>
                      <a:r>
                        <a:rPr lang="pl-PL" sz="1000" dirty="0"/>
                        <a:t>szczegóły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00" dirty="0">
                          <a:effectLst/>
                          <a:hlinkClick r:id="rId6"/>
                        </a:rPr>
                        <a:t>STANDARD</a:t>
                      </a:r>
                      <a:endParaRPr lang="pl-PL" sz="1000" dirty="0">
                        <a:effectLst/>
                      </a:endParaRPr>
                    </a:p>
                    <a:p>
                      <a:pPr>
                        <a:buNone/>
                      </a:pPr>
                      <a:r>
                        <a:rPr lang="pl-PL" sz="1000" dirty="0">
                          <a:effectLst/>
                        </a:rPr>
                        <a:t>1920 €</a:t>
                      </a:r>
                      <a:br>
                        <a:rPr lang="pl-PL" sz="1000" dirty="0">
                          <a:effectLst/>
                        </a:rPr>
                      </a:br>
                      <a:br>
                        <a:rPr lang="pl-PL" sz="1000" dirty="0">
                          <a:effectLst/>
                        </a:rPr>
                      </a:br>
                      <a:r>
                        <a:rPr lang="pl-PL" sz="1000" dirty="0">
                          <a:effectLst/>
                          <a:hlinkClick r:id="rId6"/>
                        </a:rPr>
                        <a:t>Sprawdź </a:t>
                      </a:r>
                      <a:r>
                        <a:rPr lang="pl-PL" sz="1000" dirty="0">
                          <a:effectLst/>
                        </a:rPr>
                        <a:t>szczegóły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00" dirty="0">
                          <a:hlinkClick r:id="rId7"/>
                        </a:rPr>
                        <a:t>PREMIUM</a:t>
                      </a:r>
                      <a:endParaRPr lang="pl-PL" sz="1000" dirty="0"/>
                    </a:p>
                    <a:p>
                      <a:pPr>
                        <a:buNone/>
                      </a:pPr>
                      <a:r>
                        <a:rPr lang="pl-PL" sz="1000" dirty="0"/>
                        <a:t>4224 €</a:t>
                      </a:r>
                      <a:br>
                        <a:rPr lang="pl-PL" sz="1000" dirty="0"/>
                      </a:br>
                      <a:br>
                        <a:rPr lang="pl-PL" sz="1000" dirty="0"/>
                      </a:br>
                      <a:r>
                        <a:rPr lang="pl-PL" sz="1000" dirty="0">
                          <a:hlinkClick r:id="rId7"/>
                        </a:rPr>
                        <a:t>Sprawdź </a:t>
                      </a:r>
                      <a:r>
                        <a:rPr lang="pl-PL" sz="1000" dirty="0"/>
                        <a:t>szczegóły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00" dirty="0">
                          <a:hlinkClick r:id="rId8"/>
                        </a:rPr>
                        <a:t>&gt;MR. licencja VIP</a:t>
                      </a:r>
                    </a:p>
                    <a:p>
                      <a:r>
                        <a:rPr lang="pl-PL" sz="1000" dirty="0">
                          <a:hlinkClick r:id="rId8"/>
                        </a:rPr>
                        <a:t>8640 € </a:t>
                      </a:r>
                      <a:br>
                        <a:rPr lang="pl-PL" sz="1000" dirty="0">
                          <a:hlinkClick r:id="rId8"/>
                        </a:rPr>
                      </a:br>
                      <a:br>
                        <a:rPr lang="pl-PL" sz="1000" dirty="0">
                          <a:hlinkClick r:id="rId8"/>
                        </a:rPr>
                      </a:br>
                      <a:r>
                        <a:rPr lang="pl-PL" sz="1000" dirty="0">
                          <a:hlinkClick r:id="rId8"/>
                        </a:rPr>
                        <a:t>zobacz szczegóły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97912"/>
                  </a:ext>
                </a:extLst>
              </a:tr>
              <a:tr h="1133902">
                <a:tc>
                  <a:txBody>
                    <a:bodyPr/>
                    <a:lstStyle/>
                    <a:p>
                      <a:r>
                        <a:rPr lang="pl-PL" sz="1000" dirty="0"/>
                        <a:t>Nadzór koordynatora Wdrożenie usług na portalu. Analiza branży - ankieta. Analiza mediów społecznościowych. Audyt Instagrama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Wdrożenie usług na portalu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2 tygodnie + usługa telefoniczna.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 miesiąc + serwis informacyjny. Binder + telefon.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3 miesiące + info. + segregator + telefon.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6 miesięcy + serwis informacyjny. Binder + telefon.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9 miesięcy + </a:t>
                      </a:r>
                      <a:r>
                        <a:rPr lang="pl-PL" sz="1000" dirty="0" err="1"/>
                        <a:t>infor</a:t>
                      </a:r>
                      <a:r>
                        <a:rPr lang="pl-PL" sz="1000" dirty="0"/>
                        <a:t>. Segregator + </a:t>
                      </a:r>
                      <a:r>
                        <a:rPr lang="pl-PL" sz="1000" dirty="0" err="1"/>
                        <a:t>telefon</a:t>
                      </a:r>
                      <a:r>
                        <a:rPr lang="pl-PL" sz="1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581145"/>
                  </a:ext>
                </a:extLst>
              </a:tr>
              <a:tr h="342808">
                <a:tc>
                  <a:txBody>
                    <a:bodyPr/>
                    <a:lstStyle/>
                    <a:p>
                      <a:r>
                        <a:rPr lang="pl-PL" sz="1000"/>
                        <a:t>Duży baner reklamowy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5 000 egz.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10 000 egz.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20 000 egz.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50 000 egz.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100 000 </a:t>
                      </a:r>
                      <a:r>
                        <a:rPr lang="pl-PL" sz="1000" dirty="0" err="1"/>
                        <a:t>egz</a:t>
                      </a:r>
                      <a:r>
                        <a:rPr lang="pl-PL" sz="1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23426"/>
                  </a:ext>
                </a:extLst>
              </a:tr>
              <a:tr h="342808">
                <a:tc>
                  <a:txBody>
                    <a:bodyPr/>
                    <a:lstStyle/>
                    <a:p>
                      <a:r>
                        <a:rPr lang="pl-PL" sz="1000"/>
                        <a:t>Mały baner reklamowy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1,000 p.p.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10 000 egz.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20 000 egz.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50 000 egz.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100 000 egz.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250,000 </a:t>
                      </a:r>
                      <a:r>
                        <a:rPr lang="pl-PL" sz="1000" dirty="0" err="1"/>
                        <a:t>ex</a:t>
                      </a:r>
                      <a:r>
                        <a:rPr lang="pl-PL" sz="1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24155"/>
                  </a:ext>
                </a:extLst>
              </a:tr>
              <a:tr h="210959">
                <a:tc>
                  <a:txBody>
                    <a:bodyPr/>
                    <a:lstStyle/>
                    <a:p>
                      <a:r>
                        <a:rPr lang="pl-PL" sz="1000"/>
                        <a:t>Wizytówki z kodem QR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250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1 000 sztuk.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12876"/>
                  </a:ext>
                </a:extLst>
              </a:tr>
              <a:tr h="210959">
                <a:tc>
                  <a:txBody>
                    <a:bodyPr/>
                    <a:lstStyle/>
                    <a:p>
                      <a:r>
                        <a:rPr lang="pl-PL" sz="1000"/>
                        <a:t>Karty reklamowe QR (papierowe)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250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1 000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2 000 sztuk.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04576"/>
                  </a:ext>
                </a:extLst>
              </a:tr>
              <a:tr h="210959">
                <a:tc>
                  <a:txBody>
                    <a:bodyPr/>
                    <a:lstStyle/>
                    <a:p>
                      <a:r>
                        <a:rPr lang="pl-PL" sz="1000" dirty="0"/>
                        <a:t>Karty reklamowe QR (plastikowe)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50 sztuk.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05847"/>
                  </a:ext>
                </a:extLst>
              </a:tr>
              <a:tr h="342808">
                <a:tc>
                  <a:txBody>
                    <a:bodyPr/>
                    <a:lstStyle/>
                    <a:p>
                      <a:r>
                        <a:rPr lang="pl-PL" sz="1000" dirty="0"/>
                        <a:t>Ulotki DL/kreda 300g 99×210 (własny projekt)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250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2 000 sztuk.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800715"/>
                  </a:ext>
                </a:extLst>
              </a:tr>
              <a:tr h="210959">
                <a:tc>
                  <a:txBody>
                    <a:bodyPr/>
                    <a:lstStyle/>
                    <a:p>
                      <a:r>
                        <a:rPr lang="pl-PL" sz="1000" dirty="0"/>
                        <a:t>Składana ulotka A4/3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250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500 sztuk.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2 500 sztuk.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357205"/>
                  </a:ext>
                </a:extLst>
              </a:tr>
              <a:tr h="342808">
                <a:tc>
                  <a:txBody>
                    <a:bodyPr/>
                    <a:lstStyle/>
                    <a:p>
                      <a:r>
                        <a:rPr lang="pl-PL" sz="1000" dirty="0"/>
                        <a:t>Certyfikat koordynatora szkoleń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100% zniżki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100% zniżki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100% zniżki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100% zniżki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100% zniżki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100% zniżki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34634"/>
                  </a:ext>
                </a:extLst>
              </a:tr>
              <a:tr h="210959">
                <a:tc>
                  <a:txBody>
                    <a:bodyPr/>
                    <a:lstStyle/>
                    <a:p>
                      <a:r>
                        <a:rPr lang="pl-PL" sz="1000" dirty="0"/>
                        <a:t>Hosting serwera na rok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Hosting współdzielony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089205"/>
                  </a:ext>
                </a:extLst>
              </a:tr>
              <a:tr h="342808">
                <a:tc>
                  <a:txBody>
                    <a:bodyPr/>
                    <a:lstStyle/>
                    <a:p>
                      <a:r>
                        <a:rPr lang="pl-PL" sz="1000" dirty="0"/>
                        <a:t>Przepustowość, transmisja, liczba podstron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Bez ograniczeń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Bez ograniczeń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Bez ograniczeń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Bez ograniczeń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032716"/>
                  </a:ext>
                </a:extLst>
              </a:tr>
              <a:tr h="233615">
                <a:tc>
                  <a:txBody>
                    <a:bodyPr/>
                    <a:lstStyle/>
                    <a:p>
                      <a:r>
                        <a:rPr lang="pl-PL" sz="1000"/>
                        <a:t>Certyfikat SSL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Bezpieczeństwo hostingu SSL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174254"/>
                  </a:ext>
                </a:extLst>
              </a:tr>
            </a:tbl>
          </a:graphicData>
        </a:graphic>
      </p:graphicFrame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386F19F-E46C-190E-8B46-E44F0D2A51D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3688C-3C33-4BAE-4434-EA85EE978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pole tekstowe 3">
            <a:extLst>
              <a:ext uri="{FF2B5EF4-FFF2-40B4-BE49-F238E27FC236}">
                <a16:creationId xmlns:a16="http://schemas.microsoft.com/office/drawing/2014/main" id="{9101128B-AC3C-2B14-8B4C-75E08E304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94" y="6058161"/>
            <a:ext cx="8563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pl-PL" alt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Przychody ze wszystkich zleconych reklam medialnych, prasowych i drukowanych, w tym </a:t>
            </a: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pl-PL" alt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za produkcję lub usługi zamówione za pośrednictwem koordynatora ds. reklamy.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5FD66B5C-6AF9-396D-BAC6-C69A58DE20FF}"/>
              </a:ext>
            </a:extLst>
          </p:cNvPr>
          <p:cNvSpPr txBox="1"/>
          <p:nvPr/>
        </p:nvSpPr>
        <p:spPr>
          <a:xfrm>
            <a:off x="1403648" y="79016"/>
            <a:ext cx="6087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Pakiety usług - rodzaje, zakres i cena C.D.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40D2CC8-BA36-EA7B-9BF9-31CB4D73F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40360"/>
              </p:ext>
            </p:extLst>
          </p:nvPr>
        </p:nvGraphicFramePr>
        <p:xfrm>
          <a:off x="0" y="461665"/>
          <a:ext cx="9144000" cy="6280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8846">
                  <a:extLst>
                    <a:ext uri="{9D8B030D-6E8A-4147-A177-3AD203B41FA5}">
                      <a16:colId xmlns:a16="http://schemas.microsoft.com/office/drawing/2014/main" val="554401441"/>
                    </a:ext>
                  </a:extLst>
                </a:gridCol>
                <a:gridCol w="3270271">
                  <a:extLst>
                    <a:ext uri="{9D8B030D-6E8A-4147-A177-3AD203B41FA5}">
                      <a16:colId xmlns:a16="http://schemas.microsoft.com/office/drawing/2014/main" val="2321601699"/>
                    </a:ext>
                  </a:extLst>
                </a:gridCol>
                <a:gridCol w="692917">
                  <a:extLst>
                    <a:ext uri="{9D8B030D-6E8A-4147-A177-3AD203B41FA5}">
                      <a16:colId xmlns:a16="http://schemas.microsoft.com/office/drawing/2014/main" val="1038649270"/>
                    </a:ext>
                  </a:extLst>
                </a:gridCol>
                <a:gridCol w="632899">
                  <a:extLst>
                    <a:ext uri="{9D8B030D-6E8A-4147-A177-3AD203B41FA5}">
                      <a16:colId xmlns:a16="http://schemas.microsoft.com/office/drawing/2014/main" val="2597085030"/>
                    </a:ext>
                  </a:extLst>
                </a:gridCol>
                <a:gridCol w="632899">
                  <a:extLst>
                    <a:ext uri="{9D8B030D-6E8A-4147-A177-3AD203B41FA5}">
                      <a16:colId xmlns:a16="http://schemas.microsoft.com/office/drawing/2014/main" val="2252729543"/>
                    </a:ext>
                  </a:extLst>
                </a:gridCol>
                <a:gridCol w="702836">
                  <a:extLst>
                    <a:ext uri="{9D8B030D-6E8A-4147-A177-3AD203B41FA5}">
                      <a16:colId xmlns:a16="http://schemas.microsoft.com/office/drawing/2014/main" val="4052888593"/>
                    </a:ext>
                  </a:extLst>
                </a:gridCol>
                <a:gridCol w="703332">
                  <a:extLst>
                    <a:ext uri="{9D8B030D-6E8A-4147-A177-3AD203B41FA5}">
                      <a16:colId xmlns:a16="http://schemas.microsoft.com/office/drawing/2014/main" val="1132968090"/>
                    </a:ext>
                  </a:extLst>
                </a:gridCol>
              </a:tblGrid>
              <a:tr h="1019252">
                <a:tc>
                  <a:txBody>
                    <a:bodyPr/>
                    <a:lstStyle/>
                    <a:p>
                      <a:r>
                        <a:rPr lang="pl-PL" sz="1000" dirty="0"/>
                        <a:t>Strona utworzona przez naszą usługę + Google i SEO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97912"/>
                  </a:ext>
                </a:extLst>
              </a:tr>
              <a:tr h="1123290">
                <a:tc>
                  <a:txBody>
                    <a:bodyPr/>
                    <a:lstStyle/>
                    <a:p>
                      <a:r>
                        <a:rPr lang="pl-PL" sz="1000" dirty="0"/>
                        <a:t>Dotowana cena za stworzenie strony internetowej z cennika cashback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581145"/>
                  </a:ext>
                </a:extLst>
              </a:tr>
              <a:tr h="392532">
                <a:tc>
                  <a:txBody>
                    <a:bodyPr/>
                    <a:lstStyle/>
                    <a:p>
                      <a:r>
                        <a:rPr lang="pl-PL" sz="1000" dirty="0"/>
                        <a:t>Dopłata do ceny w sklepie internetowym z cennika cashback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23426"/>
                  </a:ext>
                </a:extLst>
              </a:tr>
              <a:tr h="392532">
                <a:tc>
                  <a:txBody>
                    <a:bodyPr/>
                    <a:lstStyle/>
                    <a:p>
                      <a:r>
                        <a:rPr lang="pl-PL" sz="1000" dirty="0"/>
                        <a:t>Kompletna usługa dla gotowej strony internetowej z cennika cashback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24155"/>
                  </a:ext>
                </a:extLst>
              </a:tr>
              <a:tr h="392532">
                <a:tc>
                  <a:txBody>
                    <a:bodyPr/>
                    <a:lstStyle/>
                    <a:p>
                      <a:r>
                        <a:rPr lang="pl-PL" sz="1000"/>
                        <a:t>Napisanie książki na określony temat aktywności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12876"/>
                  </a:ext>
                </a:extLst>
              </a:tr>
              <a:tr h="392532">
                <a:tc>
                  <a:txBody>
                    <a:bodyPr/>
                    <a:lstStyle/>
                    <a:p>
                      <a:r>
                        <a:rPr lang="pl-PL" sz="1000"/>
                        <a:t>Konta e-mail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Bez limitu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Bez limitu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04576"/>
                  </a:ext>
                </a:extLst>
              </a:tr>
              <a:tr h="392532">
                <a:tc>
                  <a:txBody>
                    <a:bodyPr/>
                    <a:lstStyle/>
                    <a:p>
                      <a:r>
                        <a:rPr lang="pl-PL" sz="1000"/>
                        <a:t>Bazy danych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Wspólna podstawa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Bez limitu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Bez limitu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05847"/>
                  </a:ext>
                </a:extLst>
              </a:tr>
              <a:tr h="1449348">
                <a:tc>
                  <a:txBody>
                    <a:bodyPr/>
                    <a:lstStyle/>
                    <a:p>
                      <a:r>
                        <a:rPr lang="pl-PL" sz="1000"/>
                        <a:t>Bieżące media społecznościowe Grafika i treść ogłoszenia graficznego na podstawie otrzymanych informacji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15 cyfr (tylko zawartość)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7 wkładów graficznych</a:t>
                      </a:r>
                      <a:br>
                        <a:rPr lang="pl-PL" sz="1000"/>
                      </a:br>
                      <a:r>
                        <a:rPr lang="pl-PL" sz="1000"/>
                        <a:t>Budżet reklamowy: 200 zł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15 wkładów graficznych</a:t>
                      </a:r>
                      <a:br>
                        <a:rPr lang="pl-PL" sz="1000"/>
                      </a:br>
                      <a:r>
                        <a:rPr lang="pl-PL" sz="1000"/>
                        <a:t>Budżet reklamowy: 400 PLN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45 wkładów graficznych</a:t>
                      </a:r>
                      <a:br>
                        <a:rPr lang="pl-PL" sz="1000" dirty="0"/>
                      </a:br>
                      <a:r>
                        <a:rPr lang="pl-PL" sz="1000" dirty="0"/>
                        <a:t>Budżet reklamowy: 1200 zł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90 wkładów graficznych</a:t>
                      </a:r>
                      <a:br>
                        <a:rPr lang="pl-PL" sz="1000"/>
                      </a:br>
                      <a:r>
                        <a:rPr lang="pl-PL" sz="1000"/>
                        <a:t>Budżet reklamowy: 2 000 zł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135 wkładów graficznych</a:t>
                      </a:r>
                      <a:br>
                        <a:rPr lang="pl-PL" sz="1000" dirty="0"/>
                      </a:br>
                      <a:r>
                        <a:rPr lang="pl-PL" sz="1000" dirty="0"/>
                        <a:t>Budżet reklamowy: 6 000 PLN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800715"/>
                  </a:ext>
                </a:extLst>
              </a:tr>
              <a:tr h="694479">
                <a:tc>
                  <a:txBody>
                    <a:bodyPr/>
                    <a:lstStyle/>
                    <a:p>
                      <a:r>
                        <a:rPr lang="pl-PL" sz="1000"/>
                        <a:t>Filmy reklamowe dla mediów społecznościowych Montaż materiałów filmowych i dostosowanie ich do wymogów medium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 opakowanie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3 opakowania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12 opakowań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27 opakowań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357205"/>
                  </a:ext>
                </a:extLst>
              </a:tr>
            </a:tbl>
          </a:graphicData>
        </a:graphic>
      </p:graphicFrame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E8DC8E5F-703F-D393-7758-8435B389BF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1D0DE-2DD4-8512-0640-E2BAD4EA1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1623248-BB63-A8F6-C868-932C8A060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11787"/>
              </p:ext>
            </p:extLst>
          </p:nvPr>
        </p:nvGraphicFramePr>
        <p:xfrm>
          <a:off x="251520" y="692696"/>
          <a:ext cx="8568952" cy="1383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2416">
                  <a:extLst>
                    <a:ext uri="{9D8B030D-6E8A-4147-A177-3AD203B41FA5}">
                      <a16:colId xmlns:a16="http://schemas.microsoft.com/office/drawing/2014/main" val="2626027974"/>
                    </a:ext>
                  </a:extLst>
                </a:gridCol>
                <a:gridCol w="1902416">
                  <a:extLst>
                    <a:ext uri="{9D8B030D-6E8A-4147-A177-3AD203B41FA5}">
                      <a16:colId xmlns:a16="http://schemas.microsoft.com/office/drawing/2014/main" val="2039500555"/>
                    </a:ext>
                  </a:extLst>
                </a:gridCol>
                <a:gridCol w="981053">
                  <a:extLst>
                    <a:ext uri="{9D8B030D-6E8A-4147-A177-3AD203B41FA5}">
                      <a16:colId xmlns:a16="http://schemas.microsoft.com/office/drawing/2014/main" val="2479421928"/>
                    </a:ext>
                  </a:extLst>
                </a:gridCol>
                <a:gridCol w="896083">
                  <a:extLst>
                    <a:ext uri="{9D8B030D-6E8A-4147-A177-3AD203B41FA5}">
                      <a16:colId xmlns:a16="http://schemas.microsoft.com/office/drawing/2014/main" val="3189898027"/>
                    </a:ext>
                  </a:extLst>
                </a:gridCol>
                <a:gridCol w="896083">
                  <a:extLst>
                    <a:ext uri="{9D8B030D-6E8A-4147-A177-3AD203B41FA5}">
                      <a16:colId xmlns:a16="http://schemas.microsoft.com/office/drawing/2014/main" val="1720301546"/>
                    </a:ext>
                  </a:extLst>
                </a:gridCol>
                <a:gridCol w="995099">
                  <a:extLst>
                    <a:ext uri="{9D8B030D-6E8A-4147-A177-3AD203B41FA5}">
                      <a16:colId xmlns:a16="http://schemas.microsoft.com/office/drawing/2014/main" val="750286118"/>
                    </a:ext>
                  </a:extLst>
                </a:gridCol>
                <a:gridCol w="995802">
                  <a:extLst>
                    <a:ext uri="{9D8B030D-6E8A-4147-A177-3AD203B41FA5}">
                      <a16:colId xmlns:a16="http://schemas.microsoft.com/office/drawing/2014/main" val="2923691668"/>
                    </a:ext>
                  </a:extLst>
                </a:gridCol>
              </a:tblGrid>
              <a:tr h="351490">
                <a:tc>
                  <a:txBody>
                    <a:bodyPr/>
                    <a:lstStyle/>
                    <a:p>
                      <a:r>
                        <a:rPr lang="pl-PL" sz="1000" dirty="0"/>
                        <a:t>Wizytówka 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938996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r>
                        <a:rPr lang="pl-PL" sz="1000" dirty="0"/>
                        <a:t>Konto firmowe </a:t>
                      </a:r>
                      <a:r>
                        <a:rPr lang="pl-PL" sz="1000" dirty="0" err="1"/>
                        <a:t>Canva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23620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r>
                        <a:rPr lang="pl-PL" sz="1000"/>
                        <a:t>CMR dla sprzedaży i zarządzania treścią</a:t>
                      </a:r>
                      <a:br>
                        <a:rPr lang="pl-PL" sz="1000"/>
                      </a:br>
                      <a:r>
                        <a:rPr lang="pl-PL" sz="1000"/>
                        <a:t>Wirtualne biuro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401946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6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0" marR="380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6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0" marR="380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6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0" marR="380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6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0" marR="380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6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0" marR="380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6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0" marR="380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6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0" marR="38070" marT="0" marB="0" anchor="ctr"/>
                </a:tc>
                <a:extLst>
                  <a:ext uri="{0D108BD9-81ED-4DB2-BD59-A6C34878D82A}">
                    <a16:rowId xmlns:a16="http://schemas.microsoft.com/office/drawing/2014/main" val="1867199995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D6B95C5-AC3F-1003-2E6D-AE68462412C5}"/>
              </a:ext>
            </a:extLst>
          </p:cNvPr>
          <p:cNvSpPr txBox="1"/>
          <p:nvPr/>
        </p:nvSpPr>
        <p:spPr>
          <a:xfrm>
            <a:off x="1264776" y="71894"/>
            <a:ext cx="6087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Pakiety usług - rodzaje, zakres i cena C.D.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DFC269D-B9ED-92F5-8392-418E8FAA82D5}"/>
              </a:ext>
            </a:extLst>
          </p:cNvPr>
          <p:cNvSpPr txBox="1"/>
          <p:nvPr/>
        </p:nvSpPr>
        <p:spPr>
          <a:xfrm>
            <a:off x="321413" y="2553919"/>
            <a:ext cx="8501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solidFill>
                  <a:srgbClr val="0070C0"/>
                </a:solidFill>
              </a:rPr>
              <a:t>Jest to obecny zakres usług. Pakiety usług zostaną rozszerzone o dodatkowe usługi</a:t>
            </a:r>
          </a:p>
          <a:p>
            <a:r>
              <a:rPr lang="pl-PL" sz="2000" b="1" dirty="0">
                <a:solidFill>
                  <a:srgbClr val="0070C0"/>
                </a:solidFill>
              </a:rPr>
              <a:t>Z drugiej strony cena pakietów zawsze pozostaje taka sama!!! 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3F0C150-826F-F842-E79E-89DADB8BBEB1}"/>
              </a:ext>
            </a:extLst>
          </p:cNvPr>
          <p:cNvSpPr txBox="1"/>
          <p:nvPr/>
        </p:nvSpPr>
        <p:spPr>
          <a:xfrm>
            <a:off x="393388" y="3739118"/>
            <a:ext cx="82344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Na poniższych slajdach przedstawiamy praktyczną konwersję sprzedaży jako symulację</a:t>
            </a:r>
          </a:p>
          <a:p>
            <a:r>
              <a:rPr lang="pl-PL" dirty="0">
                <a:solidFill>
                  <a:srgbClr val="0070C0"/>
                </a:solidFill>
              </a:rPr>
              <a:t>Opłaty według określonych stałych parametrów, np: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0070C0"/>
                </a:solidFill>
              </a:rPr>
              <a:t>Liczba faktycznie oferowanych pakietów - 1 tygodniowo;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0070C0"/>
                </a:solidFill>
              </a:rPr>
              <a:t>Do obliczeń wybrano najczęściej używany pakiet standardowy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0070C0"/>
                </a:solidFill>
              </a:rPr>
              <a:t>Promowanie generowania dochodu 50/50% - tylko dwóch na czterech</a:t>
            </a:r>
          </a:p>
          <a:p>
            <a:r>
              <a:rPr lang="pl-PL" dirty="0">
                <a:solidFill>
                  <a:srgbClr val="0070C0"/>
                </a:solidFill>
              </a:rPr>
              <a:t>     Nabywcy pakietu standardowego aktywnie uczestniczą w comiesięcznym </a:t>
            </a:r>
          </a:p>
          <a:p>
            <a:r>
              <a:rPr lang="pl-PL" dirty="0">
                <a:solidFill>
                  <a:srgbClr val="0070C0"/>
                </a:solidFill>
              </a:rPr>
              <a:t>     Koordynator ds. public relations.</a:t>
            </a:r>
          </a:p>
          <a:p>
            <a:r>
              <a:rPr lang="pl-PL" dirty="0">
                <a:solidFill>
                  <a:srgbClr val="0070C0"/>
                </a:solidFill>
              </a:rPr>
              <a:t>Oczywiste jest, że sytuacja mogłaby być znacznie lepsza, ponieważ jest to jedyna</a:t>
            </a:r>
          </a:p>
          <a:p>
            <a:r>
              <a:rPr lang="pl-PL" dirty="0">
                <a:solidFill>
                  <a:srgbClr val="0070C0"/>
                </a:solidFill>
              </a:rPr>
              <a:t> w swoim rodzaju okazja do uzyskania zwrotu z inwestycji </a:t>
            </a:r>
          </a:p>
          <a:p>
            <a:r>
              <a:rPr lang="pl-PL" dirty="0">
                <a:solidFill>
                  <a:srgbClr val="0070C0"/>
                </a:solidFill>
              </a:rPr>
              <a:t>inwestycja w jego pakiet usług. Zwłaszcza, że nie będzie w tym osamotniony!!!</a:t>
            </a:r>
          </a:p>
        </p:txBody>
      </p:sp>
      <p:pic>
        <p:nvPicPr>
          <p:cNvPr id="5" name="Obraz 4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E0E35CB7-406A-6224-4F6C-4414B2309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5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49300" y="979468"/>
            <a:ext cx="7645400" cy="53091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spcAft>
                <a:spcPts val="1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sz="23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Twój startup z dostępem do 2 800 000 firm w Polsce i ponad 33 000 000 milionów firm w całej Europie, zatrudniających ponad 200 000 000 milionów osób - potencjalnych promotorów, koordynatorów i menedżerów w całej Europie;</a:t>
            </a:r>
          </a:p>
          <a:p>
            <a:pPr marL="285750" indent="-285750" eaLnBrk="1" hangingPunct="1">
              <a:spcAft>
                <a:spcPts val="1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sz="23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Każdy nowy Partner w Fundacji Werbekoordinator jest przepustką do dochodów z reklam, które partner zamawia; </a:t>
            </a:r>
          </a:p>
          <a:p>
            <a:pPr marL="285750" indent="-285750" eaLnBrk="1" hangingPunct="1">
              <a:spcAft>
                <a:spcPts val="1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sz="23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Prestiż pierwszego i najpopularniejszego w Europie programu reklamy rekomendowanej;</a:t>
            </a:r>
          </a:p>
          <a:p>
            <a:pPr marL="285750" indent="-285750" eaLnBrk="1" hangingPunct="1">
              <a:spcAft>
                <a:spcPts val="1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sz="23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Od samego początku wszyscy promotorzy mają dostęp do bardzo zróżnicowanej gamy produktów i usług;</a:t>
            </a:r>
          </a:p>
          <a:p>
            <a:pPr marL="285750" indent="-285750" eaLnBrk="1" hangingPunct="1">
              <a:spcAft>
                <a:spcPts val="1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sz="23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Potencjalne przychody w wysokości co najmniej średniej krajowej dla Koordynatora Reklamy, który poleca i oferuje nasze pakiety usług;</a:t>
            </a:r>
          </a:p>
        </p:txBody>
      </p:sp>
      <p:sp>
        <p:nvSpPr>
          <p:cNvPr id="20" name="Text Box 1"/>
          <p:cNvSpPr txBox="1">
            <a:spLocks noChangeArrowheads="1"/>
          </p:cNvSpPr>
          <p:nvPr/>
        </p:nvSpPr>
        <p:spPr bwMode="auto">
          <a:xfrm>
            <a:off x="40023" y="404664"/>
            <a:ext cx="9433048" cy="406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>
              <a:buClr>
                <a:srgbClr val="000000"/>
              </a:buClr>
              <a:buSzPct val="100000"/>
              <a:buFont typeface="Times New Roman" panose="02020603050405020304" pitchFamily="18" charset="0"/>
              <a:buBlip>
                <a:blip r:embed="rId3"/>
              </a:buBlip>
              <a:defRPr/>
            </a:pPr>
            <a:r>
              <a: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Porsche Team Elite Club - Program partnerski dla koordynatorów ds. reklamy</a:t>
            </a:r>
          </a:p>
        </p:txBody>
      </p:sp>
      <p:pic>
        <p:nvPicPr>
          <p:cNvPr id="3" name="Obraz 2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2D50BFB-A53D-BBE1-85AB-23D75E5605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26" y="1710581"/>
            <a:ext cx="1739900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5340350" y="1563688"/>
            <a:ext cx="444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sz="3200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5340350" y="2786063"/>
            <a:ext cx="444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sz="3200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8203" name="Text Box 12"/>
          <p:cNvSpPr txBox="1">
            <a:spLocks noChangeArrowheads="1"/>
          </p:cNvSpPr>
          <p:nvPr/>
        </p:nvSpPr>
        <p:spPr bwMode="auto">
          <a:xfrm>
            <a:off x="251521" y="1426440"/>
            <a:ext cx="6066968" cy="591149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Aft>
                <a:spcPts val="1400"/>
              </a:spcAft>
              <a:buSzPct val="100000"/>
              <a:defRPr/>
            </a:pPr>
            <a:r>
              <a:rPr lang="pl-PL" sz="2400" b="1" dirty="0">
                <a:solidFill>
                  <a:srgbClr val="FF9900"/>
                </a:solidFill>
              </a:rPr>
              <a:t>4 x 1920 € = 7680 € x 30% = 2304 € </a:t>
            </a:r>
            <a:r>
              <a:rPr lang="pl-PL" sz="1400" b="1" i="1" dirty="0">
                <a:solidFill>
                  <a:srgbClr val="FF9900"/>
                </a:solidFill>
              </a:rPr>
              <a:t>(czyli tylko jeden na tydzień)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Budując sieć koordynatorów usług reklamowych</a:t>
            </a:r>
            <a:b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dokonują z Tobą wspólnych obrotów. 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defRPr/>
            </a:pP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Odpowiada to obrotowi w wysokości 32 000 zł.</a:t>
            </a:r>
            <a:b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Twój obrót wynosi: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defRPr/>
            </a:pPr>
            <a:r>
              <a:rPr lang="pl-PL" sz="2400" b="1" dirty="0">
                <a:solidFill>
                  <a:srgbClr val="FF9900"/>
                </a:solidFill>
              </a:rPr>
              <a:t>Bonus 3% = 234 €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defRPr/>
            </a:pPr>
            <a:r>
              <a:rPr lang="pl-PL" sz="3000" b="1" u="sng" dirty="0">
                <a:solidFill>
                  <a:srgbClr val="FF9900"/>
                </a:solidFill>
              </a:rPr>
              <a:t>2 538 € - Twój dochód netto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Plus średnio 3%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wartości reklam zleconych przez wszystkich partnerów w Twojej grupie oraz usług i produktów oferowanych również przez partnerów w Twojej sieci.</a:t>
            </a:r>
            <a:b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produktów, które są również oferowane przez partnerów w Twojej sieci.</a:t>
            </a:r>
          </a:p>
        </p:txBody>
      </p:sp>
      <p:sp>
        <p:nvSpPr>
          <p:cNvPr id="22" name="Text Box 1"/>
          <p:cNvSpPr txBox="1">
            <a:spLocks noChangeArrowheads="1"/>
          </p:cNvSpPr>
          <p:nvPr/>
        </p:nvSpPr>
        <p:spPr bwMode="auto">
          <a:xfrm>
            <a:off x="385763" y="758825"/>
            <a:ext cx="8374062" cy="406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>
              <a:buClr>
                <a:srgbClr val="000000"/>
              </a:buClr>
              <a:buSzPct val="100000"/>
              <a:buFont typeface="Times New Roman" panose="02020603050405020304" pitchFamily="18" charset="0"/>
              <a:buBlip>
                <a:blip r:embed="rId4"/>
              </a:buBlip>
              <a:defRPr/>
            </a:pPr>
            <a:r>
              <a:rPr lang="pl-PL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Porsche Team Elite Club - zarobki za 1 miesiąc</a:t>
            </a: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CE791549-63BD-4025-B87A-51803624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6953" y="1377931"/>
            <a:ext cx="87265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000000"/>
                </a:solidFill>
              </a:rPr>
              <a:t>1920 € </a:t>
            </a:r>
          </a:p>
        </p:txBody>
      </p:sp>
      <p:sp>
        <p:nvSpPr>
          <p:cNvPr id="15" name="Text Box 31">
            <a:extLst>
              <a:ext uri="{FF2B5EF4-FFF2-40B4-BE49-F238E27FC236}">
                <a16:creationId xmlns:a16="http://schemas.microsoft.com/office/drawing/2014/main" id="{7E655685-C5DE-4A18-867D-6EB8978E5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6953" y="2440674"/>
            <a:ext cx="87265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000000"/>
                </a:solidFill>
              </a:rPr>
              <a:t>1920 € </a:t>
            </a:r>
          </a:p>
        </p:txBody>
      </p:sp>
      <p:sp>
        <p:nvSpPr>
          <p:cNvPr id="16" name="Text Box 31">
            <a:extLst>
              <a:ext uri="{FF2B5EF4-FFF2-40B4-BE49-F238E27FC236}">
                <a16:creationId xmlns:a16="http://schemas.microsoft.com/office/drawing/2014/main" id="{695317E9-808D-4D24-8B4F-FB31799DD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0411" y="3672119"/>
            <a:ext cx="87265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000000"/>
                </a:solidFill>
              </a:rPr>
              <a:t>1920 € </a:t>
            </a:r>
          </a:p>
        </p:txBody>
      </p:sp>
      <p:sp>
        <p:nvSpPr>
          <p:cNvPr id="17" name="Text Box 31">
            <a:extLst>
              <a:ext uri="{FF2B5EF4-FFF2-40B4-BE49-F238E27FC236}">
                <a16:creationId xmlns:a16="http://schemas.microsoft.com/office/drawing/2014/main" id="{4C747137-CF65-4C42-AF5B-07146F9BA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875" y="4903564"/>
            <a:ext cx="87265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000000"/>
                </a:solidFill>
              </a:rPr>
              <a:t>1920 € 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1B23BF8-780F-FA84-8FB0-96981877DEB1}"/>
              </a:ext>
            </a:extLst>
          </p:cNvPr>
          <p:cNvSpPr txBox="1"/>
          <p:nvPr/>
        </p:nvSpPr>
        <p:spPr>
          <a:xfrm>
            <a:off x="6318489" y="3674300"/>
            <a:ext cx="39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Ty</a:t>
            </a:r>
          </a:p>
        </p:txBody>
      </p:sp>
      <p:pic>
        <p:nvPicPr>
          <p:cNvPr id="3" name="Obraz 2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46677D9D-E904-48DD-2348-91413BA277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LOOPED_PLAYBACK" val="1"/>
</p:tagLst>
</file>

<file path=ppt/theme/theme1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2414</Words>
  <Application>Microsoft Office PowerPoint</Application>
  <PresentationFormat>Pokaz na ekranie (4:3)</PresentationFormat>
  <Paragraphs>398</Paragraphs>
  <Slides>17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4" baseType="lpstr">
      <vt:lpstr>Microsoft YaHei</vt:lpstr>
      <vt:lpstr>Arial</vt:lpstr>
      <vt:lpstr>Calibri</vt:lpstr>
      <vt:lpstr>Tahoma</vt:lpstr>
      <vt:lpstr>Times New Roman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Papi</dc:creator>
  <cp:keywords>docId:DB46EBEC0FFCE1851247F4EA833A7E75</cp:keywords>
  <cp:lastModifiedBy>Dariusz Piwowraczyk</cp:lastModifiedBy>
  <cp:revision>165</cp:revision>
  <cp:lastPrinted>1601-01-01T00:00:00Z</cp:lastPrinted>
  <dcterms:created xsi:type="dcterms:W3CDTF">2014-09-08T15:11:06Z</dcterms:created>
  <dcterms:modified xsi:type="dcterms:W3CDTF">2025-05-17T16:52:14Z</dcterms:modified>
</cp:coreProperties>
</file>