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72" r:id="rId2"/>
    <p:sldId id="274" r:id="rId3"/>
    <p:sldId id="275" r:id="rId4"/>
    <p:sldId id="276" r:id="rId5"/>
    <p:sldId id="277" r:id="rId6"/>
    <p:sldId id="284" r:id="rId7"/>
    <p:sldId id="282" r:id="rId8"/>
    <p:sldId id="257" r:id="rId9"/>
    <p:sldId id="258" r:id="rId10"/>
    <p:sldId id="259" r:id="rId11"/>
    <p:sldId id="260" r:id="rId12"/>
    <p:sldId id="264" r:id="rId13"/>
    <p:sldId id="265" r:id="rId14"/>
    <p:sldId id="266" r:id="rId15"/>
    <p:sldId id="273" r:id="rId16"/>
    <p:sldId id="267" r:id="rId17"/>
    <p:sldId id="261" r:id="rId18"/>
    <p:sldId id="262" r:id="rId19"/>
  </p:sldIdLst>
  <p:sldSz cx="9144000" cy="6858000" type="screen4x3"/>
  <p:notesSz cx="6858000" cy="9144000"/>
  <p:custDataLst>
    <p:tags r:id="rId2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4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BBAC1-D954-4792-9E74-56215C47297A}" v="21" dt="2025-05-15T18:50:4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60"/>
  </p:normalViewPr>
  <p:slideViewPr>
    <p:cSldViewPr>
      <p:cViewPr varScale="1">
        <p:scale>
          <a:sx n="70" d="100"/>
          <a:sy n="70" d="100"/>
        </p:scale>
        <p:origin x="1819" y="34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z Piwowraczyk" userId="80b6fd269cbd7087" providerId="LiveId" clId="{19FBBAC1-D954-4792-9E74-56215C47297A}"/>
    <pc:docChg chg="undo custSel addSld delSld modSld">
      <pc:chgData name="Dariusz Piwowraczyk" userId="80b6fd269cbd7087" providerId="LiveId" clId="{19FBBAC1-D954-4792-9E74-56215C47297A}" dt="2025-05-17T17:04:57.566" v="1081" actId="20577"/>
      <pc:docMkLst>
        <pc:docMk/>
      </pc:docMkLst>
      <pc:sldChg chg="addSp modSp mod">
        <pc:chgData name="Dariusz Piwowraczyk" userId="80b6fd269cbd7087" providerId="LiveId" clId="{19FBBAC1-D954-4792-9E74-56215C47297A}" dt="2025-05-15T18:49:06.558" v="936"/>
        <pc:sldMkLst>
          <pc:docMk/>
          <pc:sldMk cId="0" sldId="257"/>
        </pc:sldMkLst>
        <pc:spChg chg="mod">
          <ac:chgData name="Dariusz Piwowraczyk" userId="80b6fd269cbd7087" providerId="LiveId" clId="{19FBBAC1-D954-4792-9E74-56215C47297A}" dt="2025-05-13T21:38:20.099" v="905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3T21:39:06.511" v="910" actId="1076"/>
          <ac:spMkLst>
            <pc:docMk/>
            <pc:sldMk cId="0" sldId="257"/>
            <ac:spMk id="20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49:06.558" v="936"/>
          <ac:picMkLst>
            <pc:docMk/>
            <pc:sldMk cId="0" sldId="257"/>
            <ac:picMk id="3" creationId="{D2D50BFB-A53D-BBE1-85AB-23D75E5605AF}"/>
          </ac:picMkLst>
        </pc:picChg>
      </pc:sldChg>
      <pc:sldChg chg="addSp modSp">
        <pc:chgData name="Dariusz Piwowraczyk" userId="80b6fd269cbd7087" providerId="LiveId" clId="{19FBBAC1-D954-4792-9E74-56215C47297A}" dt="2025-05-15T18:49:20.860" v="937"/>
        <pc:sldMkLst>
          <pc:docMk/>
          <pc:sldMk cId="0" sldId="258"/>
        </pc:sldMkLst>
        <pc:picChg chg="add mod">
          <ac:chgData name="Dariusz Piwowraczyk" userId="80b6fd269cbd7087" providerId="LiveId" clId="{19FBBAC1-D954-4792-9E74-56215C47297A}" dt="2025-05-15T18:49:20.860" v="937"/>
          <ac:picMkLst>
            <pc:docMk/>
            <pc:sldMk cId="0" sldId="258"/>
            <ac:picMk id="3" creationId="{46677D9D-E904-48DD-2348-91413BA27729}"/>
          </ac:picMkLst>
        </pc:picChg>
      </pc:sldChg>
      <pc:sldChg chg="addSp modSp mod">
        <pc:chgData name="Dariusz Piwowraczyk" userId="80b6fd269cbd7087" providerId="LiveId" clId="{19FBBAC1-D954-4792-9E74-56215C47297A}" dt="2025-05-17T16:59:29.188" v="1076" actId="20577"/>
        <pc:sldMkLst>
          <pc:docMk/>
          <pc:sldMk cId="0" sldId="259"/>
        </pc:sldMkLst>
        <pc:spChg chg="mod">
          <ac:chgData name="Dariusz Piwowraczyk" userId="80b6fd269cbd7087" providerId="LiveId" clId="{19FBBAC1-D954-4792-9E74-56215C47297A}" dt="2025-05-17T16:59:29.188" v="1076" actId="20577"/>
          <ac:spMkLst>
            <pc:docMk/>
            <pc:sldMk cId="0" sldId="259"/>
            <ac:spMk id="5" creationId="{A7FA2AC3-3532-F732-54D6-798A9411750D}"/>
          </ac:spMkLst>
        </pc:spChg>
        <pc:spChg chg="mod">
          <ac:chgData name="Dariusz Piwowraczyk" userId="80b6fd269cbd7087" providerId="LiveId" clId="{19FBBAC1-D954-4792-9E74-56215C47297A}" dt="2025-05-17T16:59:08.942" v="1055" actId="20577"/>
          <ac:spMkLst>
            <pc:docMk/>
            <pc:sldMk cId="0" sldId="259"/>
            <ac:spMk id="46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3T21:42:57.579" v="911" actId="20577"/>
          <ac:spMkLst>
            <pc:docMk/>
            <pc:sldMk cId="0" sldId="259"/>
            <ac:spMk id="9221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3T21:43:06.246" v="912" actId="20577"/>
          <ac:spMkLst>
            <pc:docMk/>
            <pc:sldMk cId="0" sldId="259"/>
            <ac:spMk id="9222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3T21:43:15.783" v="915" actId="20577"/>
          <ac:spMkLst>
            <pc:docMk/>
            <pc:sldMk cId="0" sldId="259"/>
            <ac:spMk id="9223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3T21:43:27.991" v="916" actId="20577"/>
          <ac:spMkLst>
            <pc:docMk/>
            <pc:sldMk cId="0" sldId="259"/>
            <ac:spMk id="9224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49:25.134" v="938"/>
          <ac:picMkLst>
            <pc:docMk/>
            <pc:sldMk cId="0" sldId="259"/>
            <ac:picMk id="3" creationId="{64E8292D-3D64-3431-806B-E92799A4AF28}"/>
          </ac:picMkLst>
        </pc:picChg>
      </pc:sldChg>
      <pc:sldChg chg="addSp modSp">
        <pc:chgData name="Dariusz Piwowraczyk" userId="80b6fd269cbd7087" providerId="LiveId" clId="{19FBBAC1-D954-4792-9E74-56215C47297A}" dt="2025-05-15T18:49:29.307" v="939"/>
        <pc:sldMkLst>
          <pc:docMk/>
          <pc:sldMk cId="0" sldId="260"/>
        </pc:sldMkLst>
        <pc:picChg chg="add mod">
          <ac:chgData name="Dariusz Piwowraczyk" userId="80b6fd269cbd7087" providerId="LiveId" clId="{19FBBAC1-D954-4792-9E74-56215C47297A}" dt="2025-05-15T18:49:29.307" v="939"/>
          <ac:picMkLst>
            <pc:docMk/>
            <pc:sldMk cId="0" sldId="260"/>
            <ac:picMk id="2" creationId="{AFC1B99D-4185-97EB-4407-8A222D3E90FC}"/>
          </ac:picMkLst>
        </pc:picChg>
      </pc:sldChg>
      <pc:sldChg chg="addSp modSp mod">
        <pc:chgData name="Dariusz Piwowraczyk" userId="80b6fd269cbd7087" providerId="LiveId" clId="{19FBBAC1-D954-4792-9E74-56215C47297A}" dt="2025-05-15T18:50:35.440" v="948" actId="1076"/>
        <pc:sldMkLst>
          <pc:docMk/>
          <pc:sldMk cId="0" sldId="261"/>
        </pc:sldMkLst>
        <pc:spChg chg="mod">
          <ac:chgData name="Dariusz Piwowraczyk" userId="80b6fd269cbd7087" providerId="LiveId" clId="{19FBBAC1-D954-4792-9E74-56215C47297A}" dt="2025-05-15T18:50:31.356" v="947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5T18:50:35.440" v="948" actId="1076"/>
          <ac:spMkLst>
            <pc:docMk/>
            <pc:sldMk cId="0" sldId="261"/>
            <ac:spMk id="14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50:23.932" v="946"/>
          <ac:picMkLst>
            <pc:docMk/>
            <pc:sldMk cId="0" sldId="261"/>
            <ac:picMk id="2" creationId="{904186F1-3FCE-1AEE-31FA-FFA5B2F8E175}"/>
          </ac:picMkLst>
        </pc:picChg>
      </pc:sldChg>
      <pc:sldChg chg="addSp modSp">
        <pc:chgData name="Dariusz Piwowraczyk" userId="80b6fd269cbd7087" providerId="LiveId" clId="{19FBBAC1-D954-4792-9E74-56215C47297A}" dt="2025-05-15T18:50:44.421" v="950" actId="1076"/>
        <pc:sldMkLst>
          <pc:docMk/>
          <pc:sldMk cId="0" sldId="262"/>
        </pc:sldMkLst>
        <pc:picChg chg="add mod">
          <ac:chgData name="Dariusz Piwowraczyk" userId="80b6fd269cbd7087" providerId="LiveId" clId="{19FBBAC1-D954-4792-9E74-56215C47297A}" dt="2025-05-15T18:50:41.118" v="949"/>
          <ac:picMkLst>
            <pc:docMk/>
            <pc:sldMk cId="0" sldId="262"/>
            <ac:picMk id="2" creationId="{AFF37441-1011-58E7-D50D-05873B220C80}"/>
          </ac:picMkLst>
        </pc:picChg>
        <pc:picChg chg="mod">
          <ac:chgData name="Dariusz Piwowraczyk" userId="80b6fd269cbd7087" providerId="LiveId" clId="{19FBBAC1-D954-4792-9E74-56215C47297A}" dt="2025-05-15T18:50:44.421" v="950" actId="1076"/>
          <ac:picMkLst>
            <pc:docMk/>
            <pc:sldMk cId="0" sldId="262"/>
            <ac:picMk id="17410" creationId="{00000000-0000-0000-0000-000000000000}"/>
          </ac:picMkLst>
        </pc:picChg>
      </pc:sldChg>
      <pc:sldChg chg="addSp modSp">
        <pc:chgData name="Dariusz Piwowraczyk" userId="80b6fd269cbd7087" providerId="LiveId" clId="{19FBBAC1-D954-4792-9E74-56215C47297A}" dt="2025-05-15T18:49:43.371" v="940"/>
        <pc:sldMkLst>
          <pc:docMk/>
          <pc:sldMk cId="0" sldId="264"/>
        </pc:sldMkLst>
        <pc:picChg chg="add mod">
          <ac:chgData name="Dariusz Piwowraczyk" userId="80b6fd269cbd7087" providerId="LiveId" clId="{19FBBAC1-D954-4792-9E74-56215C47297A}" dt="2025-05-15T18:49:43.371" v="940"/>
          <ac:picMkLst>
            <pc:docMk/>
            <pc:sldMk cId="0" sldId="264"/>
            <ac:picMk id="2" creationId="{F5FC730F-71AC-23DE-4115-A55D43440023}"/>
          </ac:picMkLst>
        </pc:picChg>
      </pc:sldChg>
      <pc:sldChg chg="addSp modSp mod">
        <pc:chgData name="Dariusz Piwowraczyk" userId="80b6fd269cbd7087" providerId="LiveId" clId="{19FBBAC1-D954-4792-9E74-56215C47297A}" dt="2025-05-15T18:50:00.531" v="942" actId="1076"/>
        <pc:sldMkLst>
          <pc:docMk/>
          <pc:sldMk cId="0" sldId="265"/>
        </pc:sldMkLst>
        <pc:spChg chg="mod">
          <ac:chgData name="Dariusz Piwowraczyk" userId="80b6fd269cbd7087" providerId="LiveId" clId="{19FBBAC1-D954-4792-9E74-56215C47297A}" dt="2025-05-15T18:50:00.531" v="942" actId="1076"/>
          <ac:spMkLst>
            <pc:docMk/>
            <pc:sldMk cId="0" sldId="265"/>
            <ac:spMk id="29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49:47.040" v="941"/>
          <ac:picMkLst>
            <pc:docMk/>
            <pc:sldMk cId="0" sldId="265"/>
            <ac:picMk id="2" creationId="{B1A6BB00-2DDD-6C33-6C79-991839F8C1D0}"/>
          </ac:picMkLst>
        </pc:picChg>
      </pc:sldChg>
      <pc:sldChg chg="addSp modSp mod">
        <pc:chgData name="Dariusz Piwowraczyk" userId="80b6fd269cbd7087" providerId="LiveId" clId="{19FBBAC1-D954-4792-9E74-56215C47297A}" dt="2025-05-17T17:04:57.566" v="1081" actId="20577"/>
        <pc:sldMkLst>
          <pc:docMk/>
          <pc:sldMk cId="0" sldId="266"/>
        </pc:sldMkLst>
        <pc:spChg chg="mod">
          <ac:chgData name="Dariusz Piwowraczyk" userId="80b6fd269cbd7087" providerId="LiveId" clId="{19FBBAC1-D954-4792-9E74-56215C47297A}" dt="2025-05-17T17:04:57.566" v="1081" actId="20577"/>
          <ac:spMkLst>
            <pc:docMk/>
            <pc:sldMk cId="0" sldId="266"/>
            <ac:spMk id="13328" creationId="{00000000-0000-0000-0000-000000000000}"/>
          </ac:spMkLst>
        </pc:spChg>
        <pc:spChg chg="mod">
          <ac:chgData name="Dariusz Piwowraczyk" userId="80b6fd269cbd7087" providerId="LiveId" clId="{19FBBAC1-D954-4792-9E74-56215C47297A}" dt="2025-05-17T17:03:13.084" v="1077" actId="20577"/>
          <ac:spMkLst>
            <pc:docMk/>
            <pc:sldMk cId="0" sldId="266"/>
            <ac:spMk id="13344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50:08.425" v="943"/>
          <ac:picMkLst>
            <pc:docMk/>
            <pc:sldMk cId="0" sldId="266"/>
            <ac:picMk id="2" creationId="{A6800CEA-FEBB-0BE9-FA69-F62CA31FDF72}"/>
          </ac:picMkLst>
        </pc:picChg>
      </pc:sldChg>
      <pc:sldChg chg="addSp modSp mod">
        <pc:chgData name="Dariusz Piwowraczyk" userId="80b6fd269cbd7087" providerId="LiveId" clId="{19FBBAC1-D954-4792-9E74-56215C47297A}" dt="2025-05-17T13:02:23.465" v="1031" actId="20577"/>
        <pc:sldMkLst>
          <pc:docMk/>
          <pc:sldMk cId="0" sldId="267"/>
        </pc:sldMkLst>
        <pc:spChg chg="mod">
          <ac:chgData name="Dariusz Piwowraczyk" userId="80b6fd269cbd7087" providerId="LiveId" clId="{19FBBAC1-D954-4792-9E74-56215C47297A}" dt="2025-05-17T13:02:23.465" v="1031" actId="20577"/>
          <ac:spMkLst>
            <pc:docMk/>
            <pc:sldMk cId="0" sldId="267"/>
            <ac:spMk id="14366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50:15.774" v="945"/>
          <ac:picMkLst>
            <pc:docMk/>
            <pc:sldMk cId="0" sldId="267"/>
            <ac:picMk id="2" creationId="{91A321D7-106B-2332-2411-55DDAD47288B}"/>
          </ac:picMkLst>
        </pc:picChg>
      </pc:sldChg>
      <pc:sldChg chg="addSp modSp mod">
        <pc:chgData name="Dariusz Piwowraczyk" userId="80b6fd269cbd7087" providerId="LiveId" clId="{19FBBAC1-D954-4792-9E74-56215C47297A}" dt="2025-05-15T18:48:05.062" v="927"/>
        <pc:sldMkLst>
          <pc:docMk/>
          <pc:sldMk cId="0" sldId="272"/>
        </pc:sldMkLst>
        <pc:spChg chg="mod">
          <ac:chgData name="Dariusz Piwowraczyk" userId="80b6fd269cbd7087" providerId="LiveId" clId="{19FBBAC1-D954-4792-9E74-56215C47297A}" dt="2025-05-15T18:45:14.492" v="926" actId="20577"/>
          <ac:spMkLst>
            <pc:docMk/>
            <pc:sldMk cId="0" sldId="272"/>
            <ac:spMk id="2053" creationId="{00000000-0000-0000-0000-000000000000}"/>
          </ac:spMkLst>
        </pc:spChg>
        <pc:picChg chg="add mod">
          <ac:chgData name="Dariusz Piwowraczyk" userId="80b6fd269cbd7087" providerId="LiveId" clId="{19FBBAC1-D954-4792-9E74-56215C47297A}" dt="2025-05-15T18:48:05.062" v="927"/>
          <ac:picMkLst>
            <pc:docMk/>
            <pc:sldMk cId="0" sldId="272"/>
            <ac:picMk id="2" creationId="{3638EF38-47E0-A900-3C7F-03CAA77FBE66}"/>
          </ac:picMkLst>
        </pc:picChg>
      </pc:sldChg>
      <pc:sldChg chg="addSp modSp">
        <pc:chgData name="Dariusz Piwowraczyk" userId="80b6fd269cbd7087" providerId="LiveId" clId="{19FBBAC1-D954-4792-9E74-56215C47297A}" dt="2025-05-15T18:50:10.844" v="944"/>
        <pc:sldMkLst>
          <pc:docMk/>
          <pc:sldMk cId="0" sldId="273"/>
        </pc:sldMkLst>
        <pc:picChg chg="add mod">
          <ac:chgData name="Dariusz Piwowraczyk" userId="80b6fd269cbd7087" providerId="LiveId" clId="{19FBBAC1-D954-4792-9E74-56215C47297A}" dt="2025-05-15T18:50:10.844" v="944"/>
          <ac:picMkLst>
            <pc:docMk/>
            <pc:sldMk cId="0" sldId="273"/>
            <ac:picMk id="2" creationId="{6792BFD8-8841-D4E5-3EDE-1EE6CA9B289C}"/>
          </ac:picMkLst>
        </pc:picChg>
      </pc:sldChg>
      <pc:sldChg chg="addSp modSp">
        <pc:chgData name="Dariusz Piwowraczyk" userId="80b6fd269cbd7087" providerId="LiveId" clId="{19FBBAC1-D954-4792-9E74-56215C47297A}" dt="2025-05-15T18:48:11.798" v="928"/>
        <pc:sldMkLst>
          <pc:docMk/>
          <pc:sldMk cId="0" sldId="274"/>
        </pc:sldMkLst>
        <pc:picChg chg="add mod">
          <ac:chgData name="Dariusz Piwowraczyk" userId="80b6fd269cbd7087" providerId="LiveId" clId="{19FBBAC1-D954-4792-9E74-56215C47297A}" dt="2025-05-15T18:48:11.798" v="928"/>
          <ac:picMkLst>
            <pc:docMk/>
            <pc:sldMk cId="0" sldId="274"/>
            <ac:picMk id="3" creationId="{096646B6-2D6A-26E3-1854-B6FCEA41C372}"/>
          </ac:picMkLst>
        </pc:picChg>
      </pc:sldChg>
      <pc:sldChg chg="addSp modSp">
        <pc:chgData name="Dariusz Piwowraczyk" userId="80b6fd269cbd7087" providerId="LiveId" clId="{19FBBAC1-D954-4792-9E74-56215C47297A}" dt="2025-05-15T18:48:15.187" v="929"/>
        <pc:sldMkLst>
          <pc:docMk/>
          <pc:sldMk cId="0" sldId="275"/>
        </pc:sldMkLst>
        <pc:picChg chg="add mod">
          <ac:chgData name="Dariusz Piwowraczyk" userId="80b6fd269cbd7087" providerId="LiveId" clId="{19FBBAC1-D954-4792-9E74-56215C47297A}" dt="2025-05-15T18:48:15.187" v="929"/>
          <ac:picMkLst>
            <pc:docMk/>
            <pc:sldMk cId="0" sldId="275"/>
            <ac:picMk id="2" creationId="{07691141-E6A7-6F21-DFD0-B42CA7693778}"/>
          </ac:picMkLst>
        </pc:picChg>
      </pc:sldChg>
      <pc:sldChg chg="addSp modSp">
        <pc:chgData name="Dariusz Piwowraczyk" userId="80b6fd269cbd7087" providerId="LiveId" clId="{19FBBAC1-D954-4792-9E74-56215C47297A}" dt="2025-05-15T18:48:18.535" v="930"/>
        <pc:sldMkLst>
          <pc:docMk/>
          <pc:sldMk cId="0" sldId="276"/>
        </pc:sldMkLst>
        <pc:picChg chg="add mod">
          <ac:chgData name="Dariusz Piwowraczyk" userId="80b6fd269cbd7087" providerId="LiveId" clId="{19FBBAC1-D954-4792-9E74-56215C47297A}" dt="2025-05-15T18:48:18.535" v="930"/>
          <ac:picMkLst>
            <pc:docMk/>
            <pc:sldMk cId="0" sldId="276"/>
            <ac:picMk id="2" creationId="{59AA192D-7EFD-1573-7766-01E7727BB16A}"/>
          </ac:picMkLst>
        </pc:picChg>
      </pc:sldChg>
      <pc:sldChg chg="addSp modSp mod">
        <pc:chgData name="Dariusz Piwowraczyk" userId="80b6fd269cbd7087" providerId="LiveId" clId="{19FBBAC1-D954-4792-9E74-56215C47297A}" dt="2025-05-17T13:54:43.367" v="1054" actId="20577"/>
        <pc:sldMkLst>
          <pc:docMk/>
          <pc:sldMk cId="0" sldId="277"/>
        </pc:sldMkLst>
        <pc:graphicFrameChg chg="modGraphic">
          <ac:chgData name="Dariusz Piwowraczyk" userId="80b6fd269cbd7087" providerId="LiveId" clId="{19FBBAC1-D954-4792-9E74-56215C47297A}" dt="2025-05-17T13:54:43.367" v="1054" actId="20577"/>
          <ac:graphicFrameMkLst>
            <pc:docMk/>
            <pc:sldMk cId="0" sldId="277"/>
            <ac:graphicFrameMk id="3" creationId="{50FDD1CD-1414-D172-D56B-9CF8B5C779DE}"/>
          </ac:graphicFrameMkLst>
        </pc:graphicFrameChg>
        <pc:picChg chg="add mod">
          <ac:chgData name="Dariusz Piwowraczyk" userId="80b6fd269cbd7087" providerId="LiveId" clId="{19FBBAC1-D954-4792-9E74-56215C47297A}" dt="2025-05-15T18:48:24.220" v="931"/>
          <ac:picMkLst>
            <pc:docMk/>
            <pc:sldMk cId="0" sldId="277"/>
            <ac:picMk id="2" creationId="{1386F19F-E46C-190E-8B46-E44F0D2A51D3}"/>
          </ac:picMkLst>
        </pc:picChg>
      </pc:sldChg>
      <pc:sldChg chg="addSp modSp mod">
        <pc:chgData name="Dariusz Piwowraczyk" userId="80b6fd269cbd7087" providerId="LiveId" clId="{19FBBAC1-D954-4792-9E74-56215C47297A}" dt="2025-05-15T18:48:58.524" v="935" actId="1076"/>
        <pc:sldMkLst>
          <pc:docMk/>
          <pc:sldMk cId="1632859566" sldId="282"/>
        </pc:sldMkLst>
        <pc:spChg chg="add mod">
          <ac:chgData name="Dariusz Piwowraczyk" userId="80b6fd269cbd7087" providerId="LiveId" clId="{19FBBAC1-D954-4792-9E74-56215C47297A}" dt="2025-05-13T21:36:07.880" v="854" actId="1076"/>
          <ac:spMkLst>
            <pc:docMk/>
            <pc:sldMk cId="1632859566" sldId="282"/>
            <ac:spMk id="2" creationId="{6DFC269D-B9ED-92F5-8392-418E8FAA82D5}"/>
          </ac:spMkLst>
        </pc:spChg>
        <pc:spChg chg="add mod">
          <ac:chgData name="Dariusz Piwowraczyk" userId="80b6fd269cbd7087" providerId="LiveId" clId="{19FBBAC1-D954-4792-9E74-56215C47297A}" dt="2025-05-13T21:36:04.264" v="853" actId="1076"/>
          <ac:spMkLst>
            <pc:docMk/>
            <pc:sldMk cId="1632859566" sldId="282"/>
            <ac:spMk id="3" creationId="{D3F0C150-826F-F842-E79E-89DADB8BBEB1}"/>
          </ac:spMkLst>
        </pc:spChg>
        <pc:spChg chg="mod">
          <ac:chgData name="Dariusz Piwowraczyk" userId="80b6fd269cbd7087" providerId="LiveId" clId="{19FBBAC1-D954-4792-9E74-56215C47297A}" dt="2025-05-15T18:48:58.524" v="935" actId="1076"/>
          <ac:spMkLst>
            <pc:docMk/>
            <pc:sldMk cId="1632859566" sldId="282"/>
            <ac:spMk id="6" creationId="{CD6B95C5-AC3F-1003-2E6D-AE68462412C5}"/>
          </ac:spMkLst>
        </pc:spChg>
        <pc:picChg chg="add mod">
          <ac:chgData name="Dariusz Piwowraczyk" userId="80b6fd269cbd7087" providerId="LiveId" clId="{19FBBAC1-D954-4792-9E74-56215C47297A}" dt="2025-05-15T18:48:52.508" v="934"/>
          <ac:picMkLst>
            <pc:docMk/>
            <pc:sldMk cId="1632859566" sldId="282"/>
            <ac:picMk id="5" creationId="{E0E35CB7-406A-6224-4F6C-4414B23096DB}"/>
          </ac:picMkLst>
        </pc:picChg>
      </pc:sldChg>
      <pc:sldChg chg="addSp modSp mod">
        <pc:chgData name="Dariusz Piwowraczyk" userId="80b6fd269cbd7087" providerId="LiveId" clId="{19FBBAC1-D954-4792-9E74-56215C47297A}" dt="2025-05-15T18:48:39.597" v="933" actId="1076"/>
        <pc:sldMkLst>
          <pc:docMk/>
          <pc:sldMk cId="2279176762" sldId="284"/>
        </pc:sldMkLst>
        <pc:spChg chg="mod">
          <ac:chgData name="Dariusz Piwowraczyk" userId="80b6fd269cbd7087" providerId="LiveId" clId="{19FBBAC1-D954-4792-9E74-56215C47297A}" dt="2025-05-15T18:48:39.597" v="933" actId="1076"/>
          <ac:spMkLst>
            <pc:docMk/>
            <pc:sldMk cId="2279176762" sldId="284"/>
            <ac:spMk id="18" creationId="{5FD66B5C-6AF9-396D-BAC6-C69A58DE20FF}"/>
          </ac:spMkLst>
        </pc:spChg>
        <pc:picChg chg="add mod">
          <ac:chgData name="Dariusz Piwowraczyk" userId="80b6fd269cbd7087" providerId="LiveId" clId="{19FBBAC1-D954-4792-9E74-56215C47297A}" dt="2025-05-15T18:48:30.396" v="932"/>
          <ac:picMkLst>
            <pc:docMk/>
            <pc:sldMk cId="2279176762" sldId="284"/>
            <ac:picMk id="2" creationId="{E8DC8E5F-703F-D393-7758-8435B389BFC0}"/>
          </ac:picMkLst>
        </pc:picChg>
      </pc:sldChg>
      <pc:sldChg chg="new del">
        <pc:chgData name="Dariusz Piwowraczyk" userId="80b6fd269cbd7087" providerId="LiveId" clId="{19FBBAC1-D954-4792-9E74-56215C47297A}" dt="2025-05-15T18:51:49.670" v="952" actId="2696"/>
        <pc:sldMkLst>
          <pc:docMk/>
          <pc:sldMk cId="2192011638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4488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D8791-1B7A-A067-F9BC-FEAB9C3D3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ymbol zastępczy obrazu slajdu 1">
            <a:extLst>
              <a:ext uri="{FF2B5EF4-FFF2-40B4-BE49-F238E27FC236}">
                <a16:creationId xmlns:a16="http://schemas.microsoft.com/office/drawing/2014/main" id="{7FA83C80-5867-214B-CC33-D901358195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Symbol zastępczy notatek 2">
            <a:extLst>
              <a:ext uri="{FF2B5EF4-FFF2-40B4-BE49-F238E27FC236}">
                <a16:creationId xmlns:a16="http://schemas.microsoft.com/office/drawing/2014/main" id="{3E1C2012-6F3A-D2F8-91EA-6AA0E4E5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4645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21A2-8D58-460F-A68F-2C429D8BDBC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885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CB1F-697B-48CB-9B76-FE25B6D3EEC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769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9C9C-004C-4A43-A45B-BAE2DD35D92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0449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F7500-B86E-4E76-8D62-7F3066E4BEF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93938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CB77B-EF19-4977-A482-48D2A4F2927D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985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1D6D2-1C7A-41BE-A546-C74FF6384A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63458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C99D-17C3-413D-A1E1-A50E6D800AA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155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7175C-EF70-4054-8D2A-5751349E574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5661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9008-188B-44D2-8B42-25FB53BD764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32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C91F8-9CD6-4862-A3A7-9D0E759FADB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391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8534D-612A-4F1D-8D90-1DBB4ACF11F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9927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tytułu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l-PL"/>
              <a:t>Kliknij, aby edytować format tekstu konspektu</a:t>
            </a:r>
          </a:p>
          <a:p>
            <a:pPr lvl="1"/>
            <a:r>
              <a:rPr lang="en-GB" altLang="pl-PL"/>
              <a:t>Drugi poziom konspektu</a:t>
            </a:r>
          </a:p>
          <a:p>
            <a:pPr lvl="2"/>
            <a:r>
              <a:rPr lang="en-GB" altLang="pl-PL"/>
              <a:t>Trzeci poziom konspektu</a:t>
            </a:r>
          </a:p>
          <a:p>
            <a:pPr lvl="3"/>
            <a:r>
              <a:rPr lang="en-GB" altLang="pl-PL"/>
              <a:t>Czwarty poziom konspektu</a:t>
            </a:r>
          </a:p>
          <a:p>
            <a:pPr lvl="4"/>
            <a:r>
              <a:rPr lang="en-GB" altLang="pl-PL"/>
              <a:t>Piąty poziom konspektu</a:t>
            </a:r>
          </a:p>
          <a:p>
            <a:pPr lvl="4"/>
            <a:r>
              <a:rPr lang="en-GB" altLang="pl-PL"/>
              <a:t>Szósty poziom konspektu</a:t>
            </a:r>
          </a:p>
          <a:p>
            <a:pPr lvl="4"/>
            <a:r>
              <a:rPr lang="en-GB" altLang="pl-PL"/>
              <a:t>Siódmy poziom konspektu</a:t>
            </a:r>
          </a:p>
          <a:p>
            <a:pPr lvl="4"/>
            <a:r>
              <a:rPr lang="en-GB" altLang="pl-PL"/>
              <a:t>Ósmy poziom konspektu</a:t>
            </a:r>
          </a:p>
          <a:p>
            <a:pPr lvl="4"/>
            <a:r>
              <a:rPr lang="en-GB" altLang="pl-PL"/>
              <a:t>Dziewiąty poziom konspektu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655597-9676-4654-A2D9-53AE2DD09DD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ffy.io/fundacja_werbekoordinator/pakiet-vip-menadzer-licencja-Jqp" TargetMode="External"/><Relationship Id="rId3" Type="http://schemas.openxmlformats.org/officeDocument/2006/relationships/hyperlink" Target="https://www.naffy.io/fundacja_werbekoordinator/pakiet-powitalny-partnera-ndy" TargetMode="External"/><Relationship Id="rId7" Type="http://schemas.openxmlformats.org/officeDocument/2006/relationships/hyperlink" Target="https://www.naffy.io/fundacja_werbekoordinator/pakiet-premium-2w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ffy.io/fundacja_werbekoordinator/pakiet-standard-lTQ" TargetMode="External"/><Relationship Id="rId5" Type="http://schemas.openxmlformats.org/officeDocument/2006/relationships/hyperlink" Target="https://www.naffy.io/fundacja_werbekoordinator/pakiet-mini-nek" TargetMode="External"/><Relationship Id="rId4" Type="http://schemas.openxmlformats.org/officeDocument/2006/relationships/hyperlink" Target="https://www.naffy.io/fundacja_werbekoordinator/pakiet-student-VUr" TargetMode="Externa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raz 8" descr="slid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5850"/>
            <a:ext cx="914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24322" y="6297613"/>
            <a:ext cx="3495358" cy="463846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  <a:defRPr/>
            </a:pPr>
            <a:r>
              <a:rPr lang="pl-PL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www.werbrkoordinator.pl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638EF38-47E0-A900-3C7F-03CAA77FB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692150"/>
            <a:ext cx="3921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7904163" y="34972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97" y="1262063"/>
            <a:ext cx="24669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221" name="Text Box 12"/>
          <p:cNvSpPr txBox="1">
            <a:spLocks noChangeArrowheads="1"/>
          </p:cNvSpPr>
          <p:nvPr/>
        </p:nvSpPr>
        <p:spPr bwMode="auto">
          <a:xfrm>
            <a:off x="5867400" y="24796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2" name="Text Box 13"/>
          <p:cNvSpPr txBox="1">
            <a:spLocks noChangeArrowheads="1"/>
          </p:cNvSpPr>
          <p:nvPr/>
        </p:nvSpPr>
        <p:spPr bwMode="auto">
          <a:xfrm>
            <a:off x="5867400" y="333533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3" name="Text Box 14"/>
          <p:cNvSpPr txBox="1">
            <a:spLocks noChangeArrowheads="1"/>
          </p:cNvSpPr>
          <p:nvPr/>
        </p:nvSpPr>
        <p:spPr bwMode="auto">
          <a:xfrm>
            <a:off x="5867400" y="40544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5867400" y="484663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6588125" y="36957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26" name="Text Box 17"/>
          <p:cNvSpPr txBox="1">
            <a:spLocks noChangeArrowheads="1"/>
          </p:cNvSpPr>
          <p:nvPr/>
        </p:nvSpPr>
        <p:spPr bwMode="auto">
          <a:xfrm>
            <a:off x="7242352" y="246852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9227" name="Text Box 18"/>
          <p:cNvSpPr txBox="1">
            <a:spLocks noChangeArrowheads="1"/>
          </p:cNvSpPr>
          <p:nvPr/>
        </p:nvSpPr>
        <p:spPr bwMode="auto">
          <a:xfrm>
            <a:off x="7243740" y="336060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8" name="Text Box 19"/>
          <p:cNvSpPr txBox="1">
            <a:spLocks noChangeArrowheads="1"/>
          </p:cNvSpPr>
          <p:nvPr/>
        </p:nvSpPr>
        <p:spPr bwMode="auto">
          <a:xfrm>
            <a:off x="7252706" y="4185375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9229" name="Text Box 20"/>
          <p:cNvSpPr txBox="1">
            <a:spLocks noChangeArrowheads="1"/>
          </p:cNvSpPr>
          <p:nvPr/>
        </p:nvSpPr>
        <p:spPr bwMode="auto">
          <a:xfrm>
            <a:off x="7259655" y="4976007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9230" name="Text Box 21"/>
          <p:cNvSpPr txBox="1">
            <a:spLocks noChangeArrowheads="1"/>
          </p:cNvSpPr>
          <p:nvPr/>
        </p:nvSpPr>
        <p:spPr bwMode="auto">
          <a:xfrm>
            <a:off x="7918450" y="15636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1" name="Text Box 22"/>
          <p:cNvSpPr txBox="1">
            <a:spLocks noChangeArrowheads="1"/>
          </p:cNvSpPr>
          <p:nvPr/>
        </p:nvSpPr>
        <p:spPr bwMode="auto">
          <a:xfrm>
            <a:off x="7918450" y="22113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2" name="Text Box 23"/>
          <p:cNvSpPr txBox="1">
            <a:spLocks noChangeArrowheads="1"/>
          </p:cNvSpPr>
          <p:nvPr/>
        </p:nvSpPr>
        <p:spPr bwMode="auto">
          <a:xfrm>
            <a:off x="7918450" y="2849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3" name="Text Box 24"/>
          <p:cNvSpPr txBox="1">
            <a:spLocks noChangeArrowheads="1"/>
          </p:cNvSpPr>
          <p:nvPr/>
        </p:nvSpPr>
        <p:spPr bwMode="auto">
          <a:xfrm>
            <a:off x="7918450" y="4073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4" name="Text Box 25"/>
          <p:cNvSpPr txBox="1">
            <a:spLocks noChangeArrowheads="1"/>
          </p:cNvSpPr>
          <p:nvPr/>
        </p:nvSpPr>
        <p:spPr bwMode="auto">
          <a:xfrm>
            <a:off x="7918450" y="47228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5" name="Text Box 26"/>
          <p:cNvSpPr txBox="1">
            <a:spLocks noChangeArrowheads="1"/>
          </p:cNvSpPr>
          <p:nvPr/>
        </p:nvSpPr>
        <p:spPr bwMode="auto">
          <a:xfrm>
            <a:off x="7904163" y="53705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6" name="Text Box 27"/>
          <p:cNvSpPr txBox="1">
            <a:spLocks noChangeArrowheads="1"/>
          </p:cNvSpPr>
          <p:nvPr/>
        </p:nvSpPr>
        <p:spPr bwMode="auto">
          <a:xfrm>
            <a:off x="7918450" y="60182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9237" name="Text Box 31"/>
          <p:cNvSpPr txBox="1">
            <a:spLocks noChangeArrowheads="1"/>
          </p:cNvSpPr>
          <p:nvPr/>
        </p:nvSpPr>
        <p:spPr bwMode="auto">
          <a:xfrm>
            <a:off x="5363827" y="2840038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9241" name="Text Box 43"/>
          <p:cNvSpPr txBox="1">
            <a:spLocks noChangeArrowheads="1"/>
          </p:cNvSpPr>
          <p:nvPr/>
        </p:nvSpPr>
        <p:spPr bwMode="auto">
          <a:xfrm>
            <a:off x="7918450" y="34972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7448" name="Prostokąt 52"/>
          <p:cNvSpPr>
            <a:spLocks noChangeArrowheads="1"/>
          </p:cNvSpPr>
          <p:nvPr/>
        </p:nvSpPr>
        <p:spPr bwMode="auto">
          <a:xfrm>
            <a:off x="42158" y="2592493"/>
            <a:ext cx="5474739" cy="33804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200" b="1" dirty="0">
                <a:solidFill>
                  <a:srgbClr val="FF9900"/>
                </a:solidFill>
              </a:rPr>
              <a:t>Koordynator Reklamy z 32 000 PLN uzyskał 3% premii więc Ty z obrotu sieci 64 000 PLN uzyskujesz bilans 2% = 1 280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200" b="1" dirty="0">
                <a:solidFill>
                  <a:srgbClr val="FF9900"/>
                </a:solidFill>
              </a:rPr>
              <a:t>Własna sprzedaż plus sprzedaż sieci to Twój obrót = 96 000 PLN daje Tobie od sprzedaży własnej 5% premii = 32 000 PLN x 5% =  1 600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obrót grupy:</a:t>
            </a:r>
            <a:r>
              <a:rPr lang="pl-PL" sz="2400" b="1" dirty="0">
                <a:solidFill>
                  <a:srgbClr val="FF9900"/>
                </a:solidFill>
              </a:rPr>
              <a:t> </a:t>
            </a:r>
            <a:r>
              <a:rPr lang="pl-PL" sz="2800" b="1" dirty="0">
                <a:solidFill>
                  <a:srgbClr val="FF9900"/>
                </a:solidFill>
              </a:rPr>
              <a:t>96 000 PLN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to:</a:t>
            </a:r>
            <a:r>
              <a:rPr lang="pl-PL" sz="2400" b="1" dirty="0">
                <a:solidFill>
                  <a:srgbClr val="FF9900"/>
                </a:solidFill>
              </a:rPr>
              <a:t> </a:t>
            </a:r>
            <a:r>
              <a:rPr lang="pl-PL" sz="1200" b="1" u="sng" dirty="0">
                <a:solidFill>
                  <a:srgbClr val="FF9900"/>
                </a:solidFill>
              </a:rPr>
              <a:t>9 600 + 1 280 + 1 600 = </a:t>
            </a:r>
            <a:r>
              <a:rPr lang="pl-PL" sz="2000" b="1" u="sng" dirty="0">
                <a:solidFill>
                  <a:srgbClr val="FF9900"/>
                </a:solidFill>
              </a:rPr>
              <a:t>12 480 PLN </a:t>
            </a:r>
            <a:r>
              <a:rPr lang="pl-PL" sz="1200" b="1" i="1" u="sng" dirty="0">
                <a:solidFill>
                  <a:srgbClr val="FF9900"/>
                </a:solidFill>
              </a:rPr>
              <a:t>(netto)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3% </a:t>
            </a: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zamówionych reklam przez wszystkich Partnerów Twojej grupy oraz usług</a:t>
            </a:r>
            <a:b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produktów także oferowanych przez Partnerów w całej Twojej Sieci.</a:t>
            </a:r>
          </a:p>
        </p:txBody>
      </p:sp>
      <p:sp>
        <p:nvSpPr>
          <p:cNvPr id="41" name="Text Box 1"/>
          <p:cNvSpPr txBox="1">
            <a:spLocks noChangeArrowheads="1"/>
          </p:cNvSpPr>
          <p:nvPr/>
        </p:nvSpPr>
        <p:spPr bwMode="auto">
          <a:xfrm>
            <a:off x="380645" y="200227"/>
            <a:ext cx="837406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5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- 2 miesiąc zarabiania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375877" y="698851"/>
            <a:ext cx="4568399" cy="21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8 000 PLN = 32 000 PLN x 30 % = 9 600 PLN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defRPr/>
            </a:pPr>
            <a:r>
              <a: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Tylko dwóch Partnerów zechciało odpracować koszt zakupu swojego Pakietu Usług, więc zawarli umowę Koordynatora Reklamy i zrobili to co TY.</a:t>
            </a:r>
          </a:p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 Koordynatorów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2 x 4 = 8 x 8 000 PLN = 64 000 PLN obrotu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400" b="1" i="1" dirty="0">
                <a:solidFill>
                  <a:srgbClr val="C00000"/>
                </a:solidFill>
                <a:ea typeface="Microsoft YaHei" panose="020B0503020204020204" pitchFamily="34" charset="-122"/>
              </a:rPr>
              <a:t>(Nie masz między prowizji)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7743292" y="1262063"/>
            <a:ext cx="1016922" cy="484709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/>
              <a:t>8 000 PLN</a:t>
            </a:r>
            <a:endParaRPr lang="pl-P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  <a:p>
            <a:pPr algn="ctr" eaLnBrk="1" hangingPunct="1">
              <a:spcBef>
                <a:spcPct val="0"/>
              </a:spcBef>
              <a:spcAft>
                <a:spcPts val="3100"/>
              </a:spcAft>
              <a:buClrTx/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8 000 PLN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BCA6281-A7F6-4158-8C9A-1511E4DB8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833" y="3671850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817579A8-66C9-48F1-B8CA-F1E1BBE1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5" y="4441825"/>
            <a:ext cx="11211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</a:t>
            </a: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BC556332-48ED-4987-BE04-35C96D43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16" y="5273637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54A4F89-A9AD-C86C-F99E-9065D398E3B2}"/>
              </a:ext>
            </a:extLst>
          </p:cNvPr>
          <p:cNvSpPr txBox="1"/>
          <p:nvPr/>
        </p:nvSpPr>
        <p:spPr>
          <a:xfrm>
            <a:off x="5463116" y="2087336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>
                <a:solidFill>
                  <a:schemeClr val="tx1"/>
                </a:solidFill>
              </a:rPr>
              <a:t>Twoja miesięczny </a:t>
            </a:r>
            <a:br>
              <a:rPr lang="pl-PL" sz="1000" b="1" dirty="0">
                <a:solidFill>
                  <a:schemeClr val="tx1"/>
                </a:solidFill>
              </a:rPr>
            </a:br>
            <a:r>
              <a:rPr lang="pl-PL" sz="1000" b="1" dirty="0">
                <a:solidFill>
                  <a:schemeClr val="tx1"/>
                </a:solidFill>
              </a:rPr>
              <a:t>wynik zatrudnienia KR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FA2AC3-3532-F732-54D6-798A9411750D}"/>
              </a:ext>
            </a:extLst>
          </p:cNvPr>
          <p:cNvSpPr txBox="1"/>
          <p:nvPr/>
        </p:nvSpPr>
        <p:spPr>
          <a:xfrm>
            <a:off x="7596377" y="960572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b="1" dirty="0">
                <a:solidFill>
                  <a:schemeClr val="tx1"/>
                </a:solidFill>
              </a:rPr>
              <a:t>Miesięczne wyniki</a:t>
            </a:r>
          </a:p>
          <a:p>
            <a:r>
              <a:rPr lang="pl-PL" sz="1000" b="1" dirty="0">
                <a:solidFill>
                  <a:schemeClr val="tx1"/>
                </a:solidFill>
              </a:rPr>
              <a:t>zaangażowania w sieci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4E8292D-3D64-3431-806B-E92799A4A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55" y="1776376"/>
            <a:ext cx="3040063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Text Box 12"/>
          <p:cNvSpPr txBox="1">
            <a:spLocks noChangeArrowheads="1"/>
          </p:cNvSpPr>
          <p:nvPr/>
        </p:nvSpPr>
        <p:spPr bwMode="auto">
          <a:xfrm>
            <a:off x="5680177" y="445766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6170613" y="2911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5680024" y="385448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46" name="Text Box 12"/>
          <p:cNvSpPr txBox="1">
            <a:spLocks noChangeArrowheads="1"/>
          </p:cNvSpPr>
          <p:nvPr/>
        </p:nvSpPr>
        <p:spPr bwMode="auto">
          <a:xfrm>
            <a:off x="5680177" y="331863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47" name="Text Box 12"/>
          <p:cNvSpPr txBox="1">
            <a:spLocks noChangeArrowheads="1"/>
          </p:cNvSpPr>
          <p:nvPr/>
        </p:nvSpPr>
        <p:spPr bwMode="auto">
          <a:xfrm>
            <a:off x="5680177" y="269236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6374617" y="3548063"/>
            <a:ext cx="40617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TY</a:t>
            </a: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7101691" y="2691133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7100143" y="3328354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7108874" y="385448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3013" y="3063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7100143" y="4516022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7947829" y="205099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7937549" y="2525966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6" name="Text Box 12"/>
          <p:cNvSpPr txBox="1">
            <a:spLocks noChangeArrowheads="1"/>
          </p:cNvSpPr>
          <p:nvPr/>
        </p:nvSpPr>
        <p:spPr bwMode="auto">
          <a:xfrm>
            <a:off x="7945565" y="3456878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7" name="Text Box 12"/>
          <p:cNvSpPr txBox="1">
            <a:spLocks noChangeArrowheads="1"/>
          </p:cNvSpPr>
          <p:nvPr/>
        </p:nvSpPr>
        <p:spPr bwMode="auto">
          <a:xfrm>
            <a:off x="7937549" y="2967000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58" name="Text Box 12"/>
          <p:cNvSpPr txBox="1">
            <a:spLocks noChangeArrowheads="1"/>
          </p:cNvSpPr>
          <p:nvPr/>
        </p:nvSpPr>
        <p:spPr bwMode="auto">
          <a:xfrm>
            <a:off x="7977034" y="3866921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59" name="Text Box 12"/>
          <p:cNvSpPr txBox="1">
            <a:spLocks noChangeArrowheads="1"/>
          </p:cNvSpPr>
          <p:nvPr/>
        </p:nvSpPr>
        <p:spPr bwMode="auto">
          <a:xfrm>
            <a:off x="7974958" y="435263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0260" name="Text Box 12"/>
          <p:cNvSpPr txBox="1">
            <a:spLocks noChangeArrowheads="1"/>
          </p:cNvSpPr>
          <p:nvPr/>
        </p:nvSpPr>
        <p:spPr bwMode="auto">
          <a:xfrm>
            <a:off x="7981450" y="4813009"/>
            <a:ext cx="41900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PP</a:t>
            </a:r>
          </a:p>
        </p:txBody>
      </p:sp>
      <p:sp>
        <p:nvSpPr>
          <p:cNvPr id="10261" name="Text Box 12"/>
          <p:cNvSpPr txBox="1">
            <a:spLocks noChangeArrowheads="1"/>
          </p:cNvSpPr>
          <p:nvPr/>
        </p:nvSpPr>
        <p:spPr bwMode="auto">
          <a:xfrm>
            <a:off x="7964970" y="530710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373759" y="332656"/>
            <a:ext cx="837406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- 3 miesiąc zarabiania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363927" y="1227819"/>
            <a:ext cx="4529933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 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8 000 PLN = 32 000 PLN x 30% = 9 600 PLN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grupy analogicznie do drugiego Twojego miesiąca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32 x 8 000 PLN = 256 000 PLN obrotu</a:t>
            </a:r>
          </a:p>
          <a:p>
            <a:pPr>
              <a:spcAft>
                <a:spcPts val="1000"/>
              </a:spcAft>
              <a:defRPr/>
            </a:pPr>
            <a:r>
              <a:rPr lang="pl-PL" sz="1800" b="1" i="1" dirty="0">
                <a:solidFill>
                  <a:srgbClr val="C00000"/>
                </a:solidFill>
                <a:ea typeface="Microsoft YaHei" panose="020B0503020204020204" pitchFamily="34" charset="-122"/>
              </a:rPr>
              <a:t>(Nie masz między prowizji)</a:t>
            </a:r>
            <a:endParaRPr lang="pl-PL" b="1" dirty="0">
              <a:solidFill>
                <a:schemeClr val="tx1">
                  <a:lumMod val="75000"/>
                  <a:lumOff val="25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35" name="Prostokąt 52"/>
          <p:cNvSpPr>
            <a:spLocks noChangeArrowheads="1"/>
          </p:cNvSpPr>
          <p:nvPr/>
        </p:nvSpPr>
        <p:spPr bwMode="auto">
          <a:xfrm>
            <a:off x="308768" y="2907382"/>
            <a:ext cx="5225773" cy="39292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rgbClr val="FF9900"/>
                </a:solidFill>
              </a:rPr>
              <a:t>Premia własna 5 % = 1 600 PLN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Premia z KR z poprzedniego miesiąca 2% = 1 280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obrót grupy:</a:t>
            </a:r>
            <a:r>
              <a:rPr lang="pl-PL" sz="2400" b="1" dirty="0">
                <a:solidFill>
                  <a:srgbClr val="FF9900"/>
                </a:solidFill>
              </a:rPr>
              <a:t> </a:t>
            </a:r>
            <a:r>
              <a:rPr lang="pl-PL" sz="2800" b="1" dirty="0">
                <a:solidFill>
                  <a:srgbClr val="FF9900"/>
                </a:solidFill>
              </a:rPr>
              <a:t>288 000 PLN        </a:t>
            </a: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to:</a:t>
            </a:r>
            <a:r>
              <a:rPr lang="pl-PL" sz="2400" b="1" dirty="0">
                <a:solidFill>
                  <a:srgbClr val="FF9900"/>
                </a:solidFill>
              </a:rPr>
              <a:t> </a:t>
            </a:r>
            <a:r>
              <a:rPr lang="pl-PL" sz="1000" b="1" u="sng" dirty="0">
                <a:solidFill>
                  <a:srgbClr val="FF9900"/>
                </a:solidFill>
              </a:rPr>
              <a:t>9 600 + 1 280 + 1 600 = </a:t>
            </a:r>
            <a:r>
              <a:rPr lang="pl-PL" sz="1600" b="1" u="sng" dirty="0">
                <a:solidFill>
                  <a:srgbClr val="FF9900"/>
                </a:solidFill>
              </a:rPr>
              <a:t>12 480 PLN </a:t>
            </a:r>
            <a:r>
              <a:rPr lang="pl-PL" sz="1600" b="1" i="1" u="sng" dirty="0">
                <a:solidFill>
                  <a:srgbClr val="FF9900"/>
                </a:solidFill>
              </a:rPr>
              <a:t>(netto)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3%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zamówionych reklam przez wszystkich Partnerów Twojej grupy oraz usług i produktów także oferowanych przez Partnerów w całej Twojej Sieci.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400" dirty="0">
                <a:solidFill>
                  <a:srgbClr val="0070C0"/>
                </a:solidFill>
              </a:rPr>
              <a:t>To Twój 1 miesiąc zaliczenia do awansu zawodowego na menadżera. Obrót powyżej 200 001 PLN  grupy przez kolejne 3 miesiące to Awans Zawodowy na Menadżera Regionu. Awans jest stały i nigdy nie cofany. 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endParaRPr lang="pl-P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C1B99D-4185-97EB-4407-8A222D3E9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1" y="1853353"/>
            <a:ext cx="3040063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7" name="Text Box 12"/>
          <p:cNvSpPr txBox="1">
            <a:spLocks noChangeArrowheads="1"/>
          </p:cNvSpPr>
          <p:nvPr/>
        </p:nvSpPr>
        <p:spPr bwMode="auto">
          <a:xfrm>
            <a:off x="5670570" y="451289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68" name="Text Box 12"/>
          <p:cNvSpPr txBox="1">
            <a:spLocks noChangeArrowheads="1"/>
          </p:cNvSpPr>
          <p:nvPr/>
        </p:nvSpPr>
        <p:spPr bwMode="auto">
          <a:xfrm>
            <a:off x="6186488" y="29352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1271" name="Text Box 12"/>
          <p:cNvSpPr txBox="1">
            <a:spLocks noChangeArrowheads="1"/>
          </p:cNvSpPr>
          <p:nvPr/>
        </p:nvSpPr>
        <p:spPr bwMode="auto">
          <a:xfrm>
            <a:off x="5679304" y="2767154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6400341" y="3682981"/>
            <a:ext cx="40617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TY</a:t>
            </a:r>
          </a:p>
        </p:txBody>
      </p:sp>
      <p:sp>
        <p:nvSpPr>
          <p:cNvPr id="11273" name="Text Box 12"/>
          <p:cNvSpPr txBox="1">
            <a:spLocks noChangeArrowheads="1"/>
          </p:cNvSpPr>
          <p:nvPr/>
        </p:nvSpPr>
        <p:spPr bwMode="auto">
          <a:xfrm>
            <a:off x="7101692" y="2798719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7101692" y="3421025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7111278" y="3972931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338888" y="30876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7101692" y="4609089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78" name="Text Box 12"/>
          <p:cNvSpPr txBox="1">
            <a:spLocks noChangeArrowheads="1"/>
          </p:cNvSpPr>
          <p:nvPr/>
        </p:nvSpPr>
        <p:spPr bwMode="auto">
          <a:xfrm>
            <a:off x="7967202" y="2108163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1" name="Text Box 12"/>
          <p:cNvSpPr txBox="1">
            <a:spLocks noChangeArrowheads="1"/>
          </p:cNvSpPr>
          <p:nvPr/>
        </p:nvSpPr>
        <p:spPr bwMode="auto">
          <a:xfrm>
            <a:off x="7947829" y="302934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3" name="Text Box 12"/>
          <p:cNvSpPr txBox="1">
            <a:spLocks noChangeArrowheads="1"/>
          </p:cNvSpPr>
          <p:nvPr/>
        </p:nvSpPr>
        <p:spPr bwMode="auto">
          <a:xfrm>
            <a:off x="7981166" y="441481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11285" name="Text Box 12"/>
          <p:cNvSpPr txBox="1">
            <a:spLocks noChangeArrowheads="1"/>
          </p:cNvSpPr>
          <p:nvPr/>
        </p:nvSpPr>
        <p:spPr bwMode="auto">
          <a:xfrm>
            <a:off x="7967202" y="5350638"/>
            <a:ext cx="42701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FFFFFF"/>
                </a:solidFill>
              </a:rPr>
              <a:t>KR</a:t>
            </a:r>
          </a:p>
        </p:txBody>
      </p:sp>
      <p:sp>
        <p:nvSpPr>
          <p:cNvPr id="34" name="Text Box 1"/>
          <p:cNvSpPr txBox="1">
            <a:spLocks noChangeArrowheads="1"/>
          </p:cNvSpPr>
          <p:nvPr/>
        </p:nvSpPr>
        <p:spPr bwMode="auto">
          <a:xfrm>
            <a:off x="371475" y="758824"/>
            <a:ext cx="8374063" cy="60483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ctr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– dochody Menadżera Regionu </a:t>
            </a:r>
            <a:r>
              <a:rPr lang="pl-PL" sz="25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(na podstawie efektu w 3 miesiącu)</a:t>
            </a:r>
          </a:p>
        </p:txBody>
      </p:sp>
      <p:sp>
        <p:nvSpPr>
          <p:cNvPr id="35" name="pole tekstowe 34"/>
          <p:cNvSpPr txBox="1"/>
          <p:nvPr/>
        </p:nvSpPr>
        <p:spPr>
          <a:xfrm>
            <a:off x="371473" y="1431925"/>
            <a:ext cx="626110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8 000 PLN = 32 000 PLN x 50% =16 000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grupy analogicznie do drugiego Twojego miesiąca</a:t>
            </a:r>
            <a:br>
              <a:rPr lang="pl-PL" sz="12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32 x 8 000 PLN = 256 000 PLN x 20% </a:t>
            </a:r>
            <a:r>
              <a:rPr lang="pl-PL" sz="10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(Miedzy prowizja)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= </a:t>
            </a:r>
            <a:r>
              <a:rPr lang="pl-PL" sz="2400" b="1" dirty="0">
                <a:solidFill>
                  <a:srgbClr val="C00000"/>
                </a:solidFill>
                <a:ea typeface="Microsoft YaHei" panose="020B0503020204020204" pitchFamily="34" charset="-122"/>
              </a:rPr>
              <a:t>51 200 PLN</a:t>
            </a:r>
          </a:p>
        </p:txBody>
      </p:sp>
      <p:sp>
        <p:nvSpPr>
          <p:cNvPr id="37" name="Prostokąt 52"/>
          <p:cNvSpPr>
            <a:spLocks noChangeArrowheads="1"/>
          </p:cNvSpPr>
          <p:nvPr/>
        </p:nvSpPr>
        <p:spPr bwMode="auto">
          <a:xfrm>
            <a:off x="472518" y="2544438"/>
            <a:ext cx="4832352" cy="37087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rgbClr val="FF9900"/>
                </a:solidFill>
              </a:rPr>
              <a:t>Premia własna 5 % = 1 600 PLN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Premia z KR z poprzedniego miesiąca 2% = 1 280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Jeżeli to jest czwarty miesiąc to Twój obrót jest co najmniej na poziomie 500 000 PLN co kwalifikuje Cię do dodatkowej premii biura = 1 600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to: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16 000 + 51 200 PLN + 1 600 PLN = </a:t>
            </a:r>
            <a:r>
              <a:rPr lang="pl-PL" sz="2800" b="1" dirty="0">
                <a:solidFill>
                  <a:srgbClr val="FF9900"/>
                </a:solidFill>
              </a:rPr>
              <a:t>68 800 PLN</a:t>
            </a:r>
            <a:r>
              <a:rPr lang="pl-PL" sz="2800" b="1" u="sng" dirty="0">
                <a:solidFill>
                  <a:srgbClr val="FF9900"/>
                </a:solidFill>
              </a:rPr>
              <a:t> </a:t>
            </a: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5%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zamówionych reklam przez wszystkich Partnerów Twojej grupy oraz usług i produktów także oferowanych przez Partnerów w całej Twojej Sieci.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pl-PL" sz="1400" dirty="0">
                <a:solidFill>
                  <a:srgbClr val="0070C0"/>
                </a:solidFill>
              </a:rPr>
              <a:t>PAMIĘTAJ !!! Obrót powyżej 200 001 PLN grupy przez kolejne 3 miesiące to Awans Zawodowy na Menadżera Regionu.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5FC730F-71AC-23DE-4115-A55D43440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32" y="1799816"/>
            <a:ext cx="30321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5727700" y="45339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2" name="Text Box 12"/>
          <p:cNvSpPr txBox="1">
            <a:spLocks noChangeArrowheads="1"/>
          </p:cNvSpPr>
          <p:nvPr/>
        </p:nvSpPr>
        <p:spPr bwMode="auto">
          <a:xfrm>
            <a:off x="5727700" y="39131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5727700" y="33813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4" name="Text Box 12"/>
          <p:cNvSpPr txBox="1">
            <a:spLocks noChangeArrowheads="1"/>
          </p:cNvSpPr>
          <p:nvPr/>
        </p:nvSpPr>
        <p:spPr bwMode="auto">
          <a:xfrm>
            <a:off x="5727700" y="27606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5" name="Text Box 12"/>
          <p:cNvSpPr txBox="1">
            <a:spLocks noChangeArrowheads="1"/>
          </p:cNvSpPr>
          <p:nvPr/>
        </p:nvSpPr>
        <p:spPr bwMode="auto">
          <a:xfrm>
            <a:off x="6429375" y="365125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7158038" y="2768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7158038" y="34163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7154863" y="3946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7158038" y="4632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8004175" y="2062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7996238" y="2565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8010525" y="35163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7996238" y="2997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4" name="Text Box 12"/>
          <p:cNvSpPr txBox="1">
            <a:spLocks noChangeArrowheads="1"/>
          </p:cNvSpPr>
          <p:nvPr/>
        </p:nvSpPr>
        <p:spPr bwMode="auto">
          <a:xfrm>
            <a:off x="8013700" y="3906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5" name="Text Box 12"/>
          <p:cNvSpPr txBox="1">
            <a:spLocks noChangeArrowheads="1"/>
          </p:cNvSpPr>
          <p:nvPr/>
        </p:nvSpPr>
        <p:spPr bwMode="auto">
          <a:xfrm>
            <a:off x="8013700" y="4392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6" name="Text Box 12"/>
          <p:cNvSpPr txBox="1">
            <a:spLocks noChangeArrowheads="1"/>
          </p:cNvSpPr>
          <p:nvPr/>
        </p:nvSpPr>
        <p:spPr bwMode="auto">
          <a:xfrm>
            <a:off x="8027988" y="4829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2307" name="Text Box 12"/>
          <p:cNvSpPr txBox="1">
            <a:spLocks noChangeArrowheads="1"/>
          </p:cNvSpPr>
          <p:nvPr/>
        </p:nvSpPr>
        <p:spPr bwMode="auto">
          <a:xfrm>
            <a:off x="8013700" y="5329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29" name="Text Box 1"/>
          <p:cNvSpPr txBox="1">
            <a:spLocks noChangeArrowheads="1"/>
          </p:cNvSpPr>
          <p:nvPr/>
        </p:nvSpPr>
        <p:spPr bwMode="auto">
          <a:xfrm>
            <a:off x="-35004" y="287081"/>
            <a:ext cx="8856983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– Pakiet VIP </a:t>
            </a:r>
            <a:r>
              <a:rPr lang="pl-PL" sz="2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Medanżer</a:t>
            </a: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(LICENCJA)</a:t>
            </a:r>
          </a:p>
        </p:txBody>
      </p:sp>
      <p:sp>
        <p:nvSpPr>
          <p:cNvPr id="33" name="pole tekstowe 32"/>
          <p:cNvSpPr txBox="1"/>
          <p:nvPr/>
        </p:nvSpPr>
        <p:spPr>
          <a:xfrm>
            <a:off x="432606" y="1415998"/>
            <a:ext cx="4711972" cy="121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</a:t>
            </a:r>
            <a:b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4 x 8 000 PLN = 32 000 PLN x 50% = 16 000 PLN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Aft>
                <a:spcPts val="1000"/>
              </a:spcAft>
              <a:defRPr/>
            </a:pPr>
            <a:r>
              <a:rPr lang="pl-PL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Sprzedaż własna grupy 20 Potencjalnych Koordynatorów Reklamy</a:t>
            </a:r>
            <a:br>
              <a:rPr lang="pl-PL" sz="1000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20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 x 8 000 PLN = 160 000 x 20% = 32 000 PLN</a:t>
            </a:r>
            <a:b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050" b="1" dirty="0">
                <a:solidFill>
                  <a:srgbClr val="92D050"/>
                </a:solidFill>
                <a:ea typeface="Microsoft YaHei" panose="020B0503020204020204" pitchFamily="34" charset="-122"/>
              </a:rPr>
              <a:t>Twój Koordynator Reklamy pomoże ułożyć w najlepszy sposób Twoją strukturę ! </a:t>
            </a:r>
          </a:p>
        </p:txBody>
      </p:sp>
      <p:sp>
        <p:nvSpPr>
          <p:cNvPr id="34" name="pole tekstowe 33"/>
          <p:cNvSpPr txBox="1"/>
          <p:nvPr/>
        </p:nvSpPr>
        <p:spPr>
          <a:xfrm>
            <a:off x="432606" y="540057"/>
            <a:ext cx="5127626" cy="9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Masz już grupę sprzedażową</a:t>
            </a:r>
            <a:b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- zarabiaj od pierwszego miesiąca swojej działalności.</a:t>
            </a:r>
          </a:p>
          <a:p>
            <a:pPr>
              <a:spcAft>
                <a:spcPts val="600"/>
              </a:spcAft>
              <a:defRPr/>
            </a:pPr>
            <a:r>
              <a:rPr lang="pl-PL" sz="16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Cena pakietu 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36 000 PLN </a:t>
            </a:r>
            <a:r>
              <a:rPr lang="pl-PL" sz="1600" b="1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(netto)</a:t>
            </a:r>
          </a:p>
        </p:txBody>
      </p:sp>
      <p:sp>
        <p:nvSpPr>
          <p:cNvPr id="4" name="Prostokąt 52">
            <a:extLst>
              <a:ext uri="{FF2B5EF4-FFF2-40B4-BE49-F238E27FC236}">
                <a16:creationId xmlns:a16="http://schemas.microsoft.com/office/drawing/2014/main" id="{22FDA01F-8777-D6D8-D854-60B018B0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2" y="2553355"/>
            <a:ext cx="4926403" cy="43293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rgbClr val="FF9900"/>
                </a:solidFill>
              </a:rPr>
              <a:t>Premia własna 5 % = 1 600 PLN</a:t>
            </a:r>
            <a:br>
              <a:rPr lang="pl-PL" sz="1600" b="1" dirty="0">
                <a:solidFill>
                  <a:srgbClr val="FF9900"/>
                </a:solidFill>
              </a:rPr>
            </a:br>
            <a:r>
              <a:rPr lang="pl-PL" sz="1600" b="1" dirty="0">
                <a:solidFill>
                  <a:srgbClr val="FF9900"/>
                </a:solidFill>
              </a:rPr>
              <a:t>Premia z KR z poprzedniego miesiąca 2% = 1 280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Jeżeli to jest drugi miesiąc to Twój obrót jest co najmniej na poziomie 500 000 PLN co kwalifikuje Cię do dodatkowej premii biura = 1 600 PLN</a:t>
            </a:r>
          </a:p>
          <a:p>
            <a:pPr eaLnBrk="1" hangingPunct="1">
              <a:spcBef>
                <a:spcPct val="0"/>
              </a:spcBef>
              <a:spcAft>
                <a:spcPts val="1400"/>
              </a:spcAft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obrót grupy:</a:t>
            </a:r>
            <a:r>
              <a:rPr lang="pl-PL" sz="2400" b="1" dirty="0">
                <a:solidFill>
                  <a:srgbClr val="FF9900"/>
                </a:solidFill>
              </a:rPr>
              <a:t> </a:t>
            </a:r>
            <a:r>
              <a:rPr lang="pl-PL" sz="2800" b="1" dirty="0">
                <a:solidFill>
                  <a:srgbClr val="FF9900"/>
                </a:solidFill>
              </a:rPr>
              <a:t>288 000 PLN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to:</a:t>
            </a:r>
            <a:br>
              <a:rPr lang="pl-PL" sz="2400" b="1" dirty="0">
                <a:solidFill>
                  <a:srgbClr val="FF9900"/>
                </a:solidFill>
              </a:rPr>
            </a:br>
            <a:r>
              <a:rPr lang="pl-PL" sz="1400" b="1" dirty="0">
                <a:solidFill>
                  <a:srgbClr val="FF9900"/>
                </a:solidFill>
              </a:rPr>
              <a:t>16 000 PLN + 32 000 + 1 600 PLN + 1 280 PLN = </a:t>
            </a:r>
            <a:r>
              <a:rPr lang="pl-PL" sz="2000" b="1" dirty="0">
                <a:solidFill>
                  <a:srgbClr val="FF9900"/>
                </a:solidFill>
              </a:rPr>
              <a:t>48</a:t>
            </a:r>
            <a:r>
              <a:rPr lang="pl-PL" sz="2000" b="1" u="sng" dirty="0">
                <a:solidFill>
                  <a:srgbClr val="FF9900"/>
                </a:solidFill>
              </a:rPr>
              <a:t> 000 PLN Czyli już w pierwszym miesiącu uzyskasz zwrot inwestycji w licencję i zostanie ci jeszcze 12 000 PLN przychodu </a:t>
            </a:r>
            <a:r>
              <a:rPr lang="pl-PL" sz="1000" b="1" i="1" u="sng" dirty="0">
                <a:solidFill>
                  <a:srgbClr val="FF9900"/>
                </a:solidFill>
              </a:rPr>
              <a:t>(netto)</a:t>
            </a:r>
            <a:br>
              <a:rPr lang="pl-PL" sz="1000" b="1" i="1" u="sng" dirty="0">
                <a:solidFill>
                  <a:srgbClr val="FF9900"/>
                </a:solidFill>
              </a:rPr>
            </a:b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5% </a:t>
            </a:r>
            <a:r>
              <a:rPr lang="pl-P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zamówionych reklam przez wszystkich Partnerów Twojej grupy oraz usług i produktów także oferowanych przez Partnerów w całej Twojej Sieci.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A6BB00-2DDD-6C33-6C79-991839F8C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4356100" y="32400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4356100" y="2087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8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4940300" y="2428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0" name="Text Box 12"/>
          <p:cNvSpPr txBox="1">
            <a:spLocks noChangeArrowheads="1"/>
          </p:cNvSpPr>
          <p:nvPr/>
        </p:nvSpPr>
        <p:spPr bwMode="auto">
          <a:xfrm>
            <a:off x="5795963" y="3997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6623050" y="1427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6615113" y="1930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6615113" y="2362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6632575" y="3271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6632575" y="3757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6646863" y="4194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6632575" y="4694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3328" name="pole tekstowe 44"/>
          <p:cNvSpPr txBox="1">
            <a:spLocks noChangeArrowheads="1"/>
          </p:cNvSpPr>
          <p:nvPr/>
        </p:nvSpPr>
        <p:spPr bwMode="auto">
          <a:xfrm>
            <a:off x="1000125" y="1765300"/>
            <a:ext cx="75967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sz="2000" b="1" dirty="0">
                <a:solidFill>
                  <a:srgbClr val="FF9900"/>
                </a:solidFill>
              </a:rPr>
              <a:t>4 000 000 PLN</a:t>
            </a:r>
            <a:r>
              <a:rPr lang="pl-PL" altLang="pl-PL" sz="2000" dirty="0">
                <a:solidFill>
                  <a:srgbClr val="FF9900"/>
                </a:solidFill>
              </a:rPr>
              <a:t>*</a:t>
            </a:r>
            <a:r>
              <a:rPr lang="pl-PL" altLang="pl-PL" sz="2000" b="1" dirty="0">
                <a:solidFill>
                  <a:srgbClr val="FF9900"/>
                </a:solidFill>
              </a:rPr>
              <a:t> </a:t>
            </a:r>
            <a:r>
              <a:rPr lang="pl-PL" altLang="pl-PL" sz="2000" dirty="0">
                <a:solidFill>
                  <a:srgbClr val="FF9900"/>
                </a:solidFill>
              </a:rPr>
              <a:t>obrotu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Porsche weekend SPA dla 2 osób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8 000 000 PLN* </a:t>
            </a:r>
            <a:r>
              <a:rPr lang="pl-PL" altLang="pl-PL" sz="2000" dirty="0">
                <a:solidFill>
                  <a:srgbClr val="FF9900"/>
                </a:solidFill>
              </a:rPr>
              <a:t>obrotu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7 dni z Porsche – SPA w Europie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15 000 000 PLN</a:t>
            </a:r>
            <a:r>
              <a:rPr lang="pl-PL" altLang="pl-PL" sz="2000" dirty="0">
                <a:solidFill>
                  <a:srgbClr val="FF9900"/>
                </a:solidFill>
              </a:rPr>
              <a:t>* obrotu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Porsche </a:t>
            </a:r>
            <a:r>
              <a:rPr lang="pl-PL" altLang="pl-PL" sz="2000" b="1" dirty="0" err="1">
                <a:solidFill>
                  <a:srgbClr val="FF9900"/>
                </a:solidFill>
              </a:rPr>
              <a:t>Cayenne</a:t>
            </a:r>
            <a:r>
              <a:rPr lang="pl-PL" altLang="pl-PL" sz="2000" b="1" dirty="0">
                <a:solidFill>
                  <a:srgbClr val="FF9900"/>
                </a:solidFill>
              </a:rPr>
              <a:t> S E-</a:t>
            </a:r>
            <a:r>
              <a:rPr lang="pl-PL" altLang="pl-PL" sz="2000" b="1" dirty="0" err="1">
                <a:solidFill>
                  <a:srgbClr val="FF9900"/>
                </a:solidFill>
              </a:rPr>
              <a:t>Hibrid</a:t>
            </a:r>
            <a:r>
              <a:rPr lang="pl-PL" altLang="pl-PL" sz="2000" b="1" dirty="0">
                <a:solidFill>
                  <a:srgbClr val="FF9900"/>
                </a:solidFill>
              </a:rPr>
              <a:t> </a:t>
            </a:r>
          </a:p>
        </p:txBody>
      </p:sp>
      <p:sp>
        <p:nvSpPr>
          <p:cNvPr id="13329" name="pole tekstowe 45"/>
          <p:cNvSpPr txBox="1">
            <a:spLocks noChangeArrowheads="1"/>
          </p:cNvSpPr>
          <p:nvPr/>
        </p:nvSpPr>
        <p:spPr bwMode="auto">
          <a:xfrm>
            <a:off x="1231900" y="4665663"/>
            <a:ext cx="6680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pl-PL" altLang="pl-PL" sz="2000" b="1" dirty="0">
                <a:solidFill>
                  <a:srgbClr val="FF9900"/>
                </a:solidFill>
              </a:rPr>
              <a:t> 15 000 000</a:t>
            </a:r>
            <a:r>
              <a:rPr lang="pl-PL" altLang="pl-PL" sz="2000" dirty="0">
                <a:solidFill>
                  <a:srgbClr val="FF9900"/>
                </a:solidFill>
              </a:rPr>
              <a:t>* obrotu grupy / m - </a:t>
            </a:r>
            <a:r>
              <a:rPr lang="pl-PL" altLang="pl-PL" sz="2000" b="1" dirty="0">
                <a:solidFill>
                  <a:srgbClr val="FF9900"/>
                </a:solidFill>
              </a:rPr>
              <a:t>Maksymalny poziom</a:t>
            </a:r>
            <a:br>
              <a:rPr lang="pl-PL" altLang="pl-PL" sz="2000" b="1" dirty="0">
                <a:solidFill>
                  <a:srgbClr val="FF9900"/>
                </a:solidFill>
              </a:rPr>
            </a:br>
            <a:r>
              <a:rPr lang="pl-PL" altLang="pl-PL" sz="2000" b="1" dirty="0">
                <a:solidFill>
                  <a:srgbClr val="FF9900"/>
                </a:solidFill>
              </a:rPr>
              <a:t>dla pierwszych 20 Menadżerów Akcje Spółki Akcyjnej</a:t>
            </a:r>
          </a:p>
        </p:txBody>
      </p:sp>
      <p:sp>
        <p:nvSpPr>
          <p:cNvPr id="13342" name="pole tekstowe 46"/>
          <p:cNvSpPr txBox="1">
            <a:spLocks noChangeArrowheads="1"/>
          </p:cNvSpPr>
          <p:nvPr/>
        </p:nvSpPr>
        <p:spPr bwMode="auto">
          <a:xfrm>
            <a:off x="4743450" y="6343650"/>
            <a:ext cx="412042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dirty="0">
                <a:solidFill>
                  <a:srgbClr val="C00000"/>
                </a:solidFill>
                <a:ea typeface="Microsoft YaHei" panose="020B0503020204020204" pitchFamily="34" charset="-122"/>
              </a:rPr>
              <a:t>*</a:t>
            </a:r>
            <a:r>
              <a:rPr lang="pl-PL" sz="1400" dirty="0">
                <a:solidFill>
                  <a:srgbClr val="C00000"/>
                </a:solidFill>
                <a:ea typeface="Microsoft YaHei" panose="020B0503020204020204" pitchFamily="34" charset="-122"/>
              </a:rPr>
              <a:t> Obrót liczony wyłącznie z sprzedaży Pakietów Usług</a:t>
            </a:r>
          </a:p>
        </p:txBody>
      </p:sp>
      <p:grpSp>
        <p:nvGrpSpPr>
          <p:cNvPr id="13331" name="Grupa 1"/>
          <p:cNvGrpSpPr>
            <a:grpSpLocks/>
          </p:cNvGrpSpPr>
          <p:nvPr/>
        </p:nvGrpSpPr>
        <p:grpSpPr bwMode="auto">
          <a:xfrm>
            <a:off x="1246188" y="2992438"/>
            <a:ext cx="6651625" cy="1444625"/>
            <a:chOff x="1450170" y="2920206"/>
            <a:chExt cx="6650222" cy="1445419"/>
          </a:xfrm>
        </p:grpSpPr>
        <p:pic>
          <p:nvPicPr>
            <p:cNvPr id="13337" name="Picture 2" descr="Porsche Cayenne S E-Hybri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170" y="2920206"/>
              <a:ext cx="2647433" cy="14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3" name="pole tekstowe 47"/>
            <p:cNvSpPr txBox="1">
              <a:spLocks noChangeArrowheads="1"/>
            </p:cNvSpPr>
            <p:nvPr/>
          </p:nvSpPr>
          <p:spPr bwMode="auto">
            <a:xfrm>
              <a:off x="4572123" y="3304592"/>
              <a:ext cx="3528269" cy="6766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Nagroda na własność Firmy</a:t>
              </a:r>
              <a:b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</a:b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lub Osoby Prywatnej - </a:t>
              </a:r>
              <a:r>
                <a:rPr lang="pl-PL" sz="20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Darowizna</a:t>
              </a:r>
              <a:r>
                <a:rPr lang="pl-PL" i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" panose="020B0503020204020204" pitchFamily="34" charset="-122"/>
                </a:rPr>
                <a:t>.</a:t>
              </a:r>
            </a:p>
          </p:txBody>
        </p:sp>
      </p:grpSp>
      <p:sp>
        <p:nvSpPr>
          <p:cNvPr id="13344" name="pole tekstowe 48"/>
          <p:cNvSpPr txBox="1">
            <a:spLocks noChangeArrowheads="1"/>
          </p:cNvSpPr>
          <p:nvPr/>
        </p:nvSpPr>
        <p:spPr bwMode="auto">
          <a:xfrm>
            <a:off x="1154113" y="5519738"/>
            <a:ext cx="6835775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Cel do końca 2027 roku – sprzedaż 50 000 Pakietów Usług VIP rocznie.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u="sng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To zaledwie 0,0016 % rynku firm w Europie</a:t>
            </a:r>
          </a:p>
        </p:txBody>
      </p:sp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369888" y="836613"/>
            <a:ext cx="8234362" cy="7731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ctr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Premie i Nagrody</a:t>
            </a:r>
            <a:b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Serwisu Reklamy oraz Menadżera Regionu 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6800CEA-FEBB-0BE9-FA69-F62CA31FD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4356100" y="32400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1" name="Text Box 12"/>
          <p:cNvSpPr txBox="1">
            <a:spLocks noChangeArrowheads="1"/>
          </p:cNvSpPr>
          <p:nvPr/>
        </p:nvSpPr>
        <p:spPr bwMode="auto">
          <a:xfrm>
            <a:off x="4356100" y="2087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2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3" name="Text Box 12"/>
          <p:cNvSpPr txBox="1">
            <a:spLocks noChangeArrowheads="1"/>
          </p:cNvSpPr>
          <p:nvPr/>
        </p:nvSpPr>
        <p:spPr bwMode="auto">
          <a:xfrm>
            <a:off x="4940300" y="2428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4" name="Text Box 12"/>
          <p:cNvSpPr txBox="1">
            <a:spLocks noChangeArrowheads="1"/>
          </p:cNvSpPr>
          <p:nvPr/>
        </p:nvSpPr>
        <p:spPr bwMode="auto">
          <a:xfrm>
            <a:off x="5795963" y="39338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6623050" y="1427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6615113" y="1930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6615113" y="2362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632575" y="3271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49" name="Text Box 12"/>
          <p:cNvSpPr txBox="1">
            <a:spLocks noChangeArrowheads="1"/>
          </p:cNvSpPr>
          <p:nvPr/>
        </p:nvSpPr>
        <p:spPr bwMode="auto">
          <a:xfrm>
            <a:off x="323850" y="3284538"/>
            <a:ext cx="842486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algn="ctr" eaLnBrk="1" hangingPunct="1">
              <a:buSzPct val="100000"/>
            </a:pPr>
            <a:r>
              <a:rPr lang="pl-PL" altLang="pl-PL" sz="3200" b="1" dirty="0">
                <a:solidFill>
                  <a:srgbClr val="FF9900"/>
                </a:solidFill>
              </a:rPr>
              <a:t>Wypłacamy do </a:t>
            </a:r>
            <a:r>
              <a:rPr lang="pl-PL" altLang="pl-PL" sz="3200" b="1" dirty="0">
                <a:solidFill>
                  <a:srgbClr val="FF0000"/>
                </a:solidFill>
              </a:rPr>
              <a:t>5</a:t>
            </a:r>
            <a:r>
              <a:rPr lang="pl-PL" altLang="pl-PL" sz="3200" b="1" dirty="0">
                <a:solidFill>
                  <a:srgbClr val="FF9900"/>
                </a:solidFill>
              </a:rPr>
              <a:t>% uzyskanego obrotu  !!! *  </a:t>
            </a:r>
          </a:p>
          <a:p>
            <a:pPr algn="ctr" eaLnBrk="1" hangingPunct="1">
              <a:buSzPct val="100000"/>
            </a:pPr>
            <a:r>
              <a:rPr lang="pl-PL" altLang="pl-PL" b="1" dirty="0">
                <a:solidFill>
                  <a:srgbClr val="FF0000"/>
                </a:solidFill>
              </a:rPr>
              <a:t>Komu ??? </a:t>
            </a:r>
            <a:endParaRPr lang="pl-PL" altLang="pl-PL" dirty="0">
              <a:solidFill>
                <a:srgbClr val="FF0000"/>
              </a:solidFill>
            </a:endParaRPr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6646863" y="4194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6632575" y="4694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4352" name="pole tekstowe 44"/>
          <p:cNvSpPr txBox="1">
            <a:spLocks noChangeArrowheads="1"/>
          </p:cNvSpPr>
          <p:nvPr/>
        </p:nvSpPr>
        <p:spPr bwMode="auto">
          <a:xfrm>
            <a:off x="17463" y="1704975"/>
            <a:ext cx="9109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</a:pPr>
            <a:r>
              <a:rPr lang="pl-PL" altLang="pl-PL" sz="2800" b="1" dirty="0">
                <a:solidFill>
                  <a:srgbClr val="FF9900"/>
                </a:solidFill>
              </a:rPr>
              <a:t>Udział w zysku Fundacji Werbekoordinator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pl-PL" altLang="pl-PL" sz="2000" b="1" dirty="0">
                <a:solidFill>
                  <a:srgbClr val="FF9900"/>
                </a:solidFill>
              </a:rPr>
              <a:t>Okres obrotowy kończący się zawsze 30 Listopada </a:t>
            </a:r>
            <a:r>
              <a:rPr lang="pl-PL" altLang="pl-PL" sz="2000" b="1" u="sng" dirty="0">
                <a:solidFill>
                  <a:srgbClr val="FF9900"/>
                </a:solidFill>
              </a:rPr>
              <a:t>każdego roku.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pl-PL" altLang="pl-PL" sz="2000" b="1" dirty="0">
                <a:solidFill>
                  <a:srgbClr val="FF9900"/>
                </a:solidFill>
              </a:rPr>
              <a:t>Podliczamy obroty zrealizowane  z sprzedaży Pakietów Usług </a:t>
            </a: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pl-PL" altLang="pl-PL" sz="2000" b="1" dirty="0">
                <a:solidFill>
                  <a:srgbClr val="FF9900"/>
                </a:solidFill>
              </a:rPr>
              <a:t>przez wszystkich Koordynatorów Serwisu Reklamy oraz Menadżerów Regionalnych. </a:t>
            </a:r>
          </a:p>
        </p:txBody>
      </p:sp>
      <p:sp>
        <p:nvSpPr>
          <p:cNvPr id="14353" name="pole tekstowe 45"/>
          <p:cNvSpPr txBox="1">
            <a:spLocks noChangeArrowheads="1"/>
          </p:cNvSpPr>
          <p:nvPr/>
        </p:nvSpPr>
        <p:spPr bwMode="auto">
          <a:xfrm>
            <a:off x="143669" y="4162425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</a:pPr>
            <a:r>
              <a:rPr lang="pl-PL" altLang="pl-PL" sz="2000" b="1" dirty="0">
                <a:solidFill>
                  <a:srgbClr val="FF9900"/>
                </a:solidFill>
              </a:rPr>
              <a:t> Każdy Koordynator Serwisu Reklamy, który zrealizuje obrót z Pakietów Usług z swoja siecią w wysokości 500 000 PLN w okresie do podliczenia 30 Listopada</a:t>
            </a:r>
          </a:p>
          <a:p>
            <a:pPr eaLnBrk="1" hangingPunct="1">
              <a:buClr>
                <a:srgbClr val="000000"/>
              </a:buClr>
              <a:buSzPct val="100000"/>
            </a:pPr>
            <a:r>
              <a:rPr lang="pl-PL" altLang="pl-PL" sz="2000" b="1" dirty="0">
                <a:solidFill>
                  <a:srgbClr val="FF0000"/>
                </a:solidFill>
              </a:rPr>
              <a:t>2</a:t>
            </a:r>
            <a:r>
              <a:rPr lang="pl-PL" altLang="pl-PL" sz="2000" b="1" dirty="0">
                <a:solidFill>
                  <a:srgbClr val="FF9900"/>
                </a:solidFill>
              </a:rPr>
              <a:t> % całego obrotu z sprzedaży Pakietu Usług do podziału między zakwalifikowanych.</a:t>
            </a:r>
          </a:p>
        </p:txBody>
      </p:sp>
      <p:sp>
        <p:nvSpPr>
          <p:cNvPr id="13342" name="pole tekstowe 46"/>
          <p:cNvSpPr txBox="1">
            <a:spLocks noChangeArrowheads="1"/>
          </p:cNvSpPr>
          <p:nvPr/>
        </p:nvSpPr>
        <p:spPr bwMode="auto">
          <a:xfrm>
            <a:off x="4716463" y="6453188"/>
            <a:ext cx="4057650" cy="3063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ea typeface="Microsoft YaHei" panose="020B0503020204020204" pitchFamily="34" charset="-122"/>
              </a:rPr>
              <a:t>* Obrót liczony wyłącznie z sprzedaży Pakietów Usług</a:t>
            </a:r>
          </a:p>
        </p:txBody>
      </p:sp>
      <p:sp>
        <p:nvSpPr>
          <p:cNvPr id="37" name="Text Box 1"/>
          <p:cNvSpPr txBox="1">
            <a:spLocks noChangeArrowheads="1"/>
          </p:cNvSpPr>
          <p:nvPr/>
        </p:nvSpPr>
        <p:spPr bwMode="auto">
          <a:xfrm>
            <a:off x="323850" y="836613"/>
            <a:ext cx="8135938" cy="7731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ctr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Premie i Nagrody</a:t>
            </a:r>
            <a:b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Serwisu Reklamy oraz Menadżera Regionu </a:t>
            </a:r>
          </a:p>
        </p:txBody>
      </p:sp>
      <p:sp>
        <p:nvSpPr>
          <p:cNvPr id="14357" name="Prostokąt 26"/>
          <p:cNvSpPr>
            <a:spLocks noChangeArrowheads="1"/>
          </p:cNvSpPr>
          <p:nvPr/>
        </p:nvSpPr>
        <p:spPr bwMode="auto">
          <a:xfrm>
            <a:off x="0" y="5300663"/>
            <a:ext cx="9144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pl-PL" altLang="pl-PL" sz="2000" b="1" dirty="0">
                <a:solidFill>
                  <a:srgbClr val="FF9900"/>
                </a:solidFill>
              </a:rPr>
              <a:t> Każdy Menadżer Regionalny, który zrealizuje obrót z Pakietów Usług z swoją siecią  w wysokości 1 200 000 PLN w okresie do podliczenia 30 listopada</a:t>
            </a:r>
          </a:p>
          <a:p>
            <a:r>
              <a:rPr lang="pl-PL" altLang="pl-PL" sz="2000" b="1" dirty="0">
                <a:solidFill>
                  <a:srgbClr val="FF0000"/>
                </a:solidFill>
              </a:rPr>
              <a:t>3</a:t>
            </a:r>
            <a:r>
              <a:rPr lang="pl-PL" altLang="pl-PL" sz="2000" b="1" dirty="0">
                <a:solidFill>
                  <a:srgbClr val="FF9900"/>
                </a:solidFill>
              </a:rPr>
              <a:t> % całego obrotu z sprzedaży Pakietu Usług do podziału między zakwalifikowanych.</a:t>
            </a:r>
          </a:p>
          <a:p>
            <a:endParaRPr lang="pl-PL" altLang="pl-PL" sz="2000" b="1" dirty="0">
              <a:solidFill>
                <a:srgbClr val="FF9900"/>
              </a:solidFill>
            </a:endParaRPr>
          </a:p>
          <a:p>
            <a:endParaRPr lang="pl-PL" altLang="pl-PL" sz="2000" dirty="0"/>
          </a:p>
        </p:txBody>
      </p:sp>
      <p:sp>
        <p:nvSpPr>
          <p:cNvPr id="14358" name="Strzałka w dół 27"/>
          <p:cNvSpPr>
            <a:spLocks noChangeArrowheads="1"/>
          </p:cNvSpPr>
          <p:nvPr/>
        </p:nvSpPr>
        <p:spPr bwMode="auto">
          <a:xfrm>
            <a:off x="5148263" y="3789363"/>
            <a:ext cx="144462" cy="360362"/>
          </a:xfrm>
          <a:prstGeom prst="downArrow">
            <a:avLst>
              <a:gd name="adj1" fmla="val 50000"/>
              <a:gd name="adj2" fmla="val 49890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/>
          </a:p>
        </p:txBody>
      </p:sp>
      <p:sp>
        <p:nvSpPr>
          <p:cNvPr id="14359" name="Pięciokąt 28"/>
          <p:cNvSpPr>
            <a:spLocks noChangeArrowheads="1"/>
          </p:cNvSpPr>
          <p:nvPr/>
        </p:nvSpPr>
        <p:spPr bwMode="auto">
          <a:xfrm>
            <a:off x="0" y="4292600"/>
            <a:ext cx="287338" cy="144463"/>
          </a:xfrm>
          <a:prstGeom prst="homePlate">
            <a:avLst>
              <a:gd name="adj" fmla="val 49725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/>
          </a:p>
        </p:txBody>
      </p:sp>
      <p:sp>
        <p:nvSpPr>
          <p:cNvPr id="14360" name="Pięciokąt 29"/>
          <p:cNvSpPr>
            <a:spLocks noChangeArrowheads="1"/>
          </p:cNvSpPr>
          <p:nvPr/>
        </p:nvSpPr>
        <p:spPr bwMode="auto">
          <a:xfrm>
            <a:off x="0" y="5445125"/>
            <a:ext cx="287338" cy="144463"/>
          </a:xfrm>
          <a:prstGeom prst="homePlate">
            <a:avLst>
              <a:gd name="adj" fmla="val 49725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/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792BFD8-8841-D4E5-3EDE-1EE6CA9B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46062" y="682316"/>
            <a:ext cx="8651875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- 1 000 000 zł obrotu miesięcznie</a:t>
            </a:r>
          </a:p>
        </p:txBody>
      </p:sp>
      <p:sp>
        <p:nvSpPr>
          <p:cNvPr id="15363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4" name="Text Box 12"/>
          <p:cNvSpPr txBox="1">
            <a:spLocks noChangeArrowheads="1"/>
          </p:cNvSpPr>
          <p:nvPr/>
        </p:nvSpPr>
        <p:spPr bwMode="auto">
          <a:xfrm>
            <a:off x="4787900" y="22764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5" name="Text Box 12"/>
          <p:cNvSpPr txBox="1">
            <a:spLocks noChangeArrowheads="1"/>
          </p:cNvSpPr>
          <p:nvPr/>
        </p:nvSpPr>
        <p:spPr bwMode="auto">
          <a:xfrm>
            <a:off x="4356100" y="324008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6" name="Text Box 12"/>
          <p:cNvSpPr txBox="1">
            <a:spLocks noChangeArrowheads="1"/>
          </p:cNvSpPr>
          <p:nvPr/>
        </p:nvSpPr>
        <p:spPr bwMode="auto">
          <a:xfrm>
            <a:off x="4356100" y="27082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4356100" y="20875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8" name="Text Box 12"/>
          <p:cNvSpPr txBox="1">
            <a:spLocks noChangeArrowheads="1"/>
          </p:cNvSpPr>
          <p:nvPr/>
        </p:nvSpPr>
        <p:spPr bwMode="auto">
          <a:xfrm>
            <a:off x="5076825" y="2997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5795963" y="21336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5795963" y="27813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5792788" y="33115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40300" y="24288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5795963" y="399732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4" name="Text Box 12"/>
          <p:cNvSpPr txBox="1">
            <a:spLocks noChangeArrowheads="1"/>
          </p:cNvSpPr>
          <p:nvPr/>
        </p:nvSpPr>
        <p:spPr bwMode="auto">
          <a:xfrm>
            <a:off x="6623050" y="142716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5" name="Text Box 12"/>
          <p:cNvSpPr txBox="1">
            <a:spLocks noChangeArrowheads="1"/>
          </p:cNvSpPr>
          <p:nvPr/>
        </p:nvSpPr>
        <p:spPr bwMode="auto">
          <a:xfrm>
            <a:off x="6615113" y="19304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6" name="Text Box 12"/>
          <p:cNvSpPr txBox="1">
            <a:spLocks noChangeArrowheads="1"/>
          </p:cNvSpPr>
          <p:nvPr/>
        </p:nvSpPr>
        <p:spPr bwMode="auto">
          <a:xfrm>
            <a:off x="6659563" y="28527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7" name="Text Box 12"/>
          <p:cNvSpPr txBox="1">
            <a:spLocks noChangeArrowheads="1"/>
          </p:cNvSpPr>
          <p:nvPr/>
        </p:nvSpPr>
        <p:spPr bwMode="auto">
          <a:xfrm>
            <a:off x="6615113" y="2362200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8" name="Text Box 12"/>
          <p:cNvSpPr txBox="1">
            <a:spLocks noChangeArrowheads="1"/>
          </p:cNvSpPr>
          <p:nvPr/>
        </p:nvSpPr>
        <p:spPr bwMode="auto">
          <a:xfrm>
            <a:off x="6632575" y="32718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79" name="Text Box 12"/>
          <p:cNvSpPr txBox="1">
            <a:spLocks noChangeArrowheads="1"/>
          </p:cNvSpPr>
          <p:nvPr/>
        </p:nvSpPr>
        <p:spPr bwMode="auto">
          <a:xfrm>
            <a:off x="6632575" y="3757613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0" name="Text Box 12"/>
          <p:cNvSpPr txBox="1">
            <a:spLocks noChangeArrowheads="1"/>
          </p:cNvSpPr>
          <p:nvPr/>
        </p:nvSpPr>
        <p:spPr bwMode="auto">
          <a:xfrm>
            <a:off x="6646863" y="4194175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1" name="Text Box 12"/>
          <p:cNvSpPr txBox="1">
            <a:spLocks noChangeArrowheads="1"/>
          </p:cNvSpPr>
          <p:nvPr/>
        </p:nvSpPr>
        <p:spPr bwMode="auto">
          <a:xfrm>
            <a:off x="6632575" y="4694238"/>
            <a:ext cx="298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15382" name="pole tekstowe 44"/>
          <p:cNvSpPr txBox="1">
            <a:spLocks noChangeArrowheads="1"/>
          </p:cNvSpPr>
          <p:nvPr/>
        </p:nvSpPr>
        <p:spPr bwMode="auto">
          <a:xfrm>
            <a:off x="704850" y="1703388"/>
            <a:ext cx="18573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pl-PL" altLang="pl-PL" sz="2200" b="1">
              <a:solidFill>
                <a:srgbClr val="FF9900"/>
              </a:solidFill>
            </a:endParaRPr>
          </a:p>
        </p:txBody>
      </p:sp>
      <p:sp>
        <p:nvSpPr>
          <p:cNvPr id="14366" name="pole tekstowe 51"/>
          <p:cNvSpPr txBox="1">
            <a:spLocks noChangeArrowheads="1"/>
          </p:cNvSpPr>
          <p:nvPr/>
        </p:nvSpPr>
        <p:spPr bwMode="auto">
          <a:xfrm>
            <a:off x="704850" y="1334467"/>
            <a:ext cx="7896423" cy="5237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5 Milionów obrotu miesięcznie to: 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157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Serwisu Reklamy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 oferujących średnio 4 Pakiety Usług Standard 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(zarabiających przychód 12 480 PLN mies.)</a:t>
            </a:r>
            <a:b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(157 x 4) x 8 000 PLN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= 5 024 000 PLN obrotu miesięcznie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LUB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95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Serwisu Reklamy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 oferujących średnio 3 Pakiety Usług Premium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(zarabiających przychód 15 840 PLN mies.)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(95 x 3) x 17 600 PLN =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5 016 000 PLN obrotu miesięcznie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LUB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Grupa 70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Koordynatorów Serwisu Reklamy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 oferujących średnio 2 Pakiety Usług VIP </a:t>
            </a:r>
            <a:r>
              <a:rPr lang="pl-PL" i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(obrót 2 x 36 000 PLN  mies. = 72 000 PLN)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(70 x 72 000 PLN = </a:t>
            </a: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5 040 000 PLN obrotu miesięcznie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Oferując 2 Pakiety Usług VIP Menadżer zatrudniony jest na 9 miesięcy i zarabia rocznie prawie 120 000 PLN netto z samych Pakietów Usług, opiekując się zaledwie 24 Partnerami. Oczywiście cała masa innych prowizji za prowadzone kampanie reklamowe i naliczenia prowizji z uzyskanych przychodów Success Fee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1A321D7-106B-2332-2411-55DDAD472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057275"/>
            <a:ext cx="3571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pole tekstowe 11"/>
          <p:cNvSpPr txBox="1"/>
          <p:nvPr/>
        </p:nvSpPr>
        <p:spPr>
          <a:xfrm>
            <a:off x="725488" y="733246"/>
            <a:ext cx="78069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Zadbaj o to aby Promotor otrzymał Kartę VISA lub posiadał stosowna aplikację w telefonie (App) Fundacji Werbekoordinator do uzyskiwania rabatów u Partnerów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Wyjaśnij Partnerowi procedurę rejestracji Promotorów w systemie informatycznym Fundacji Werbekoordinator 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Wskaż lokalnych Partnerów Fundacji Werbekoordinator oraz programy </a:t>
            </a:r>
            <a:r>
              <a:rPr lang="pl-PL" dirty="0" err="1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ogólno</a:t>
            </a: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-Europejskie pozwalające zbierać prowizje i cashback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Przekaż informację o tym, iż każdy zakup reklamy Partner może pomniejszyć o wartość zarobionych pieniędzy w swoim biurze wirtualnym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Przekaż informację o możliwości podjęcia dodatkowej Akcji promocyjnej wśród załogi Partnera ogłaszając Konkurs dla pracowników i rozliczenie go w Fundacji Werbekoordinator </a:t>
            </a:r>
          </a:p>
          <a:p>
            <a:pPr marL="285750" indent="-285750" eaLnBrk="1" hangingPunct="1"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Zaproponuj usługi wszystkich Promotorów i Koordynatorów Reklamy Fundacji Werbekoordinator w promocji biznesu Partnera z terenu jego działania</a:t>
            </a:r>
          </a:p>
          <a:p>
            <a:pPr eaLnBrk="1" hangingPunct="1">
              <a:spcAft>
                <a:spcPts val="1000"/>
              </a:spcAft>
              <a:buClr>
                <a:srgbClr val="000000"/>
              </a:buClr>
              <a:buSzPct val="100000"/>
              <a:defRPr/>
            </a:pPr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panose="020B0503020204020204" pitchFamily="34" charset="-122"/>
              </a:rPr>
              <a:t>Zobacz jakie to proste – To tylko rozmowa o reklamie i promocji naszego serwisu i korzyści z udziału w całym projekcie. Nie musisz niczego sprzedawać a poprzez oferowanie oszczędności, zabezpieczysz sobie dochód z przekierowania budżetu przeznaczanego na promocje i reklamę do Twojego pośrednictwa w każdej firmie, która i tak wydaje pieniądze na reklamę, płacąc czasami wygórowane ceny !!!</a:t>
            </a:r>
          </a:p>
        </p:txBody>
      </p:sp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309562" y="342600"/>
            <a:ext cx="8524875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– zarabianie z PROMOTOREM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04186F1-3FCE-1AEE-31FA-FFA5B2F8E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az 6" descr="Obraz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" y="306287"/>
            <a:ext cx="9144000" cy="57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pole tekstowe 4"/>
          <p:cNvSpPr txBox="1">
            <a:spLocks noChangeArrowheads="1"/>
          </p:cNvSpPr>
          <p:nvPr/>
        </p:nvSpPr>
        <p:spPr bwMode="auto">
          <a:xfrm>
            <a:off x="0" y="6021288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sz="4000" i="1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" panose="020B0503020204020204" pitchFamily="34" charset="-122"/>
              </a:rPr>
              <a:t>Dołącz do Nas jako Koordynator Reklamy</a:t>
            </a:r>
          </a:p>
        </p:txBody>
      </p:sp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FF37441-1011-58E7-D50D-05873B220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, Wykres, Czcionka">
            <a:extLst>
              <a:ext uri="{FF2B5EF4-FFF2-40B4-BE49-F238E27FC236}">
                <a16:creationId xmlns:a16="http://schemas.microsoft.com/office/drawing/2014/main" id="{C5BCB38B-14FF-8940-F993-BE602E866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6891990" cy="5184577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2DE67174-B772-644F-5C29-E2CB08778C72}"/>
              </a:ext>
            </a:extLst>
          </p:cNvPr>
          <p:cNvSpPr txBox="1"/>
          <p:nvPr/>
        </p:nvSpPr>
        <p:spPr>
          <a:xfrm>
            <a:off x="874198" y="476672"/>
            <a:ext cx="7683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Sytuacja rynku reklamy w perspektywie lat 2018 do 2027 </a:t>
            </a:r>
          </a:p>
          <a:p>
            <a:pPr algn="ctr"/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wyraźnym załamaniem w wyniku Pandemii </a:t>
            </a:r>
            <a:r>
              <a:rPr lang="pl-PL" sz="2000" b="1" i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Corona</a:t>
            </a:r>
            <a:r>
              <a:rPr lang="pl-PL" sz="2000" b="1" i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-19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96646B6-2D6A-26E3-1854-B6FCEA41C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pole tekstowe 1"/>
          <p:cNvSpPr txBox="1">
            <a:spLocks noChangeArrowheads="1"/>
          </p:cNvSpPr>
          <p:nvPr/>
        </p:nvSpPr>
        <p:spPr bwMode="auto">
          <a:xfrm>
            <a:off x="1738572" y="260648"/>
            <a:ext cx="56668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400" b="1" i="1" dirty="0">
                <a:solidFill>
                  <a:srgbClr val="0070C0"/>
                </a:solidFill>
              </a:rPr>
              <a:t>Prognozowana zmiana rynku finansowego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400" b="1" i="1" dirty="0">
                <a:solidFill>
                  <a:srgbClr val="0070C0"/>
                </a:solidFill>
              </a:rPr>
              <a:t>w wartości rynku w roku 2025</a:t>
            </a:r>
          </a:p>
        </p:txBody>
      </p:sp>
      <p:pic>
        <p:nvPicPr>
          <p:cNvPr id="3" name="Obraz 2" descr="Obraz zawierający tekst, zrzut ekranu, linia, Wykres&#10;&#10;Opis wygenerowany automatycznie">
            <a:extLst>
              <a:ext uri="{FF2B5EF4-FFF2-40B4-BE49-F238E27FC236}">
                <a16:creationId xmlns:a16="http://schemas.microsoft.com/office/drawing/2014/main" id="{F9CB4A44-782A-95B8-68D1-B621C817C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" y="1539612"/>
            <a:ext cx="6880860" cy="5052060"/>
          </a:xfrm>
          <a:prstGeom prst="rect">
            <a:avLst/>
          </a:prstGeom>
        </p:spPr>
      </p:pic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7691141-E6A7-6F21-DFD0-B42CA7693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pole tekstowe 13"/>
          <p:cNvSpPr txBox="1">
            <a:spLocks noChangeArrowheads="1"/>
          </p:cNvSpPr>
          <p:nvPr/>
        </p:nvSpPr>
        <p:spPr bwMode="auto">
          <a:xfrm>
            <a:off x="611186" y="189706"/>
            <a:ext cx="79216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000" b="1" i="1" dirty="0">
                <a:solidFill>
                  <a:srgbClr val="0070C0"/>
                </a:solidFill>
              </a:rPr>
              <a:t>Okres czasu w jakim doprowadzono do rejestracji użytkowników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sz="2000" b="1" i="1" dirty="0">
                <a:solidFill>
                  <a:srgbClr val="0070C0"/>
                </a:solidFill>
              </a:rPr>
              <a:t>Znanych mediów w internecie.</a:t>
            </a:r>
          </a:p>
        </p:txBody>
      </p:sp>
      <p:pic>
        <p:nvPicPr>
          <p:cNvPr id="3" name="Obraz 2" descr="Obraz zawierający tekst, zrzut ekranu, Czcionka, Równolegle&#10;&#10;Opis wygenerowany automatycznie">
            <a:extLst>
              <a:ext uri="{FF2B5EF4-FFF2-40B4-BE49-F238E27FC236}">
                <a16:creationId xmlns:a16="http://schemas.microsoft.com/office/drawing/2014/main" id="{BF253B07-69B5-8127-3EA2-55FC3BFAB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9" y="897592"/>
            <a:ext cx="6911340" cy="5699760"/>
          </a:xfrm>
          <a:prstGeom prst="rect">
            <a:avLst/>
          </a:prstGeom>
        </p:spPr>
      </p:pic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9AA192D-7EFD-1573-7766-01E7727BB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ole tekstowe 3"/>
          <p:cNvSpPr txBox="1">
            <a:spLocks noChangeArrowheads="1"/>
          </p:cNvSpPr>
          <p:nvPr/>
        </p:nvSpPr>
        <p:spPr bwMode="auto">
          <a:xfrm>
            <a:off x="270994" y="6058161"/>
            <a:ext cx="8563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b="1" dirty="0">
                <a:solidFill>
                  <a:schemeClr val="tx1"/>
                </a:solidFill>
              </a:rPr>
              <a:t>Dochody z każdej zamówionej reklamy medialnej, prasowej oraz poligraficznej, również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pl-PL" altLang="pl-PL" b="1" dirty="0">
                <a:solidFill>
                  <a:schemeClr val="tx1"/>
                </a:solidFill>
              </a:rPr>
              <a:t>służącej do produkcji lub usług, zamawianej za pośrednictwem  Koordynatora Reklamy.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665F427-7C88-4742-8242-C7C56EF21AD2}"/>
              </a:ext>
            </a:extLst>
          </p:cNvPr>
          <p:cNvSpPr txBox="1"/>
          <p:nvPr/>
        </p:nvSpPr>
        <p:spPr>
          <a:xfrm>
            <a:off x="1979712" y="0"/>
            <a:ext cx="5435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tx1"/>
                </a:solidFill>
              </a:rPr>
              <a:t>Pakiety Usług – Rodzaje, zakres oraz cena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0FDD1CD-1414-D172-D56B-9CF8B5C7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80225"/>
              </p:ext>
            </p:extLst>
          </p:nvPr>
        </p:nvGraphicFramePr>
        <p:xfrm>
          <a:off x="8260" y="640080"/>
          <a:ext cx="9144000" cy="6217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603">
                  <a:extLst>
                    <a:ext uri="{9D8B030D-6E8A-4147-A177-3AD203B41FA5}">
                      <a16:colId xmlns:a16="http://schemas.microsoft.com/office/drawing/2014/main" val="554401441"/>
                    </a:ext>
                  </a:extLst>
                </a:gridCol>
                <a:gridCol w="3257576">
                  <a:extLst>
                    <a:ext uri="{9D8B030D-6E8A-4147-A177-3AD203B41FA5}">
                      <a16:colId xmlns:a16="http://schemas.microsoft.com/office/drawing/2014/main" val="2321601699"/>
                    </a:ext>
                  </a:extLst>
                </a:gridCol>
                <a:gridCol w="690227">
                  <a:extLst>
                    <a:ext uri="{9D8B030D-6E8A-4147-A177-3AD203B41FA5}">
                      <a16:colId xmlns:a16="http://schemas.microsoft.com/office/drawing/2014/main" val="1038649270"/>
                    </a:ext>
                  </a:extLst>
                </a:gridCol>
                <a:gridCol w="630442">
                  <a:extLst>
                    <a:ext uri="{9D8B030D-6E8A-4147-A177-3AD203B41FA5}">
                      <a16:colId xmlns:a16="http://schemas.microsoft.com/office/drawing/2014/main" val="2597085030"/>
                    </a:ext>
                  </a:extLst>
                </a:gridCol>
                <a:gridCol w="630442">
                  <a:extLst>
                    <a:ext uri="{9D8B030D-6E8A-4147-A177-3AD203B41FA5}">
                      <a16:colId xmlns:a16="http://schemas.microsoft.com/office/drawing/2014/main" val="2252729543"/>
                    </a:ext>
                  </a:extLst>
                </a:gridCol>
                <a:gridCol w="700108">
                  <a:extLst>
                    <a:ext uri="{9D8B030D-6E8A-4147-A177-3AD203B41FA5}">
                      <a16:colId xmlns:a16="http://schemas.microsoft.com/office/drawing/2014/main" val="4052888593"/>
                    </a:ext>
                  </a:extLst>
                </a:gridCol>
                <a:gridCol w="700602">
                  <a:extLst>
                    <a:ext uri="{9D8B030D-6E8A-4147-A177-3AD203B41FA5}">
                      <a16:colId xmlns:a16="http://schemas.microsoft.com/office/drawing/2014/main" val="1132968090"/>
                    </a:ext>
                  </a:extLst>
                </a:gridCol>
              </a:tblGrid>
              <a:tr h="1028881">
                <a:tc>
                  <a:txBody>
                    <a:bodyPr/>
                    <a:lstStyle/>
                    <a:p>
                      <a:r>
                        <a:rPr lang="pl-PL" sz="1000" dirty="0"/>
                        <a:t>NAZWA USŁUGI / według okresu opieki koordynatora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3"/>
                        </a:rPr>
                        <a:t>PAKIET POWITALNY</a:t>
                      </a:r>
                      <a:r>
                        <a:rPr lang="pl-PL" sz="1000" dirty="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pl-PL" sz="1000" dirty="0"/>
                        <a:t>Umowa Success Fee</a:t>
                      </a:r>
                    </a:p>
                    <a:p>
                      <a:pPr>
                        <a:buNone/>
                      </a:pPr>
                      <a:r>
                        <a:rPr lang="pl-PL" sz="1000" dirty="0"/>
                        <a:t>0,00 PLN 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3"/>
                        </a:rPr>
                        <a:t>sprawdź szczegóły</a:t>
                      </a:r>
                      <a:r>
                        <a:rPr lang="pl-PL" sz="1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4"/>
                        </a:rPr>
                        <a:t>STUDENT</a:t>
                      </a:r>
                      <a:endParaRPr lang="pl-PL" sz="1000" dirty="0"/>
                    </a:p>
                    <a:p>
                      <a:pPr>
                        <a:buNone/>
                      </a:pPr>
                      <a:r>
                        <a:rPr lang="pl-PL" sz="1000" dirty="0"/>
                        <a:t>2 760,00 PLN 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4"/>
                        </a:rPr>
                        <a:t>sprawdź szczegóły</a:t>
                      </a:r>
                      <a:r>
                        <a:rPr lang="pl-PL" sz="1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5"/>
                        </a:rPr>
                        <a:t>MINI</a:t>
                      </a:r>
                      <a:endParaRPr lang="pl-PL" sz="1000" dirty="0"/>
                    </a:p>
                    <a:p>
                      <a:pPr>
                        <a:buNone/>
                      </a:pPr>
                      <a:r>
                        <a:rPr lang="pl-PL" sz="1000" dirty="0"/>
                        <a:t>3</a:t>
                      </a:r>
                      <a:r>
                        <a:rPr lang="pl-PL" sz="1000"/>
                        <a:t> </a:t>
                      </a:r>
                      <a:r>
                        <a:rPr lang="pl-PL" sz="1000" dirty="0"/>
                        <a:t>400,00 PLN </a:t>
                      </a:r>
                      <a:br>
                        <a:rPr lang="pl-PL" sz="1000" dirty="0"/>
                      </a:br>
                      <a:br>
                        <a:rPr lang="pl-PL" sz="1000" dirty="0"/>
                      </a:br>
                      <a:r>
                        <a:rPr lang="pl-PL" sz="1000" dirty="0">
                          <a:hlinkClick r:id="rId5"/>
                        </a:rPr>
                        <a:t>sprawdź szczegóły</a:t>
                      </a:r>
                      <a:r>
                        <a:rPr lang="pl-PL" sz="1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effectLst/>
                          <a:hlinkClick r:id="rId6"/>
                        </a:rPr>
                        <a:t>STANDARD</a:t>
                      </a:r>
                      <a:endParaRPr lang="pl-PL" sz="1000" dirty="0">
                        <a:effectLst/>
                      </a:endParaRPr>
                    </a:p>
                    <a:p>
                      <a:pPr>
                        <a:buNone/>
                      </a:pPr>
                      <a:r>
                        <a:rPr lang="pl-PL" sz="1000" dirty="0">
                          <a:effectLst/>
                        </a:rPr>
                        <a:t>10 000,00 PLN </a:t>
                      </a:r>
                      <a:br>
                        <a:rPr lang="pl-PL" sz="1000" dirty="0">
                          <a:effectLst/>
                        </a:rPr>
                      </a:br>
                      <a:br>
                        <a:rPr lang="pl-PL" sz="1000" dirty="0">
                          <a:effectLst/>
                        </a:rPr>
                      </a:br>
                      <a:r>
                        <a:rPr lang="pl-PL" sz="1000" dirty="0">
                          <a:effectLst/>
                          <a:hlinkClick r:id="rId6"/>
                        </a:rPr>
                        <a:t>sprawdź szczegóły</a:t>
                      </a:r>
                      <a:r>
                        <a:rPr lang="pl-PL" sz="100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>
                          <a:hlinkClick r:id="rId7"/>
                        </a:rPr>
                        <a:t>PREMIUM</a:t>
                      </a:r>
                      <a:endParaRPr lang="pl-PL" sz="1000"/>
                    </a:p>
                    <a:p>
                      <a:pPr>
                        <a:buNone/>
                      </a:pPr>
                      <a:r>
                        <a:rPr lang="pl-PL" sz="1000"/>
                        <a:t>22 000,00 PLN </a:t>
                      </a:r>
                      <a:br>
                        <a:rPr lang="pl-PL" sz="1000"/>
                      </a:br>
                      <a:br>
                        <a:rPr lang="pl-PL" sz="1000"/>
                      </a:br>
                      <a:r>
                        <a:rPr lang="pl-PL" sz="1000">
                          <a:hlinkClick r:id="rId7"/>
                        </a:rPr>
                        <a:t>sprawdź szczegóły</a:t>
                      </a:r>
                      <a:r>
                        <a:rPr lang="pl-PL" sz="10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000" dirty="0">
                          <a:hlinkClick r:id="rId8"/>
                        </a:rPr>
                        <a:t>&gt;MR. VIP Licencja</a:t>
                      </a:r>
                    </a:p>
                    <a:p>
                      <a:r>
                        <a:rPr lang="pl-PL" sz="1000" dirty="0">
                          <a:hlinkClick r:id="rId8"/>
                        </a:rPr>
                        <a:t>45 000,00 PLN </a:t>
                      </a:r>
                      <a:br>
                        <a:rPr lang="pl-PL" sz="1000" dirty="0">
                          <a:hlinkClick r:id="rId8"/>
                        </a:rPr>
                      </a:br>
                      <a:br>
                        <a:rPr lang="pl-PL" sz="1000" dirty="0">
                          <a:hlinkClick r:id="rId8"/>
                        </a:rPr>
                      </a:br>
                      <a:r>
                        <a:rPr lang="pl-PL" sz="1000" dirty="0">
                          <a:hlinkClick r:id="rId8"/>
                        </a:rPr>
                        <a:t>sprawdź szczegóły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7912"/>
                  </a:ext>
                </a:extLst>
              </a:tr>
              <a:tr h="1133902">
                <a:tc>
                  <a:txBody>
                    <a:bodyPr/>
                    <a:lstStyle/>
                    <a:p>
                      <a:r>
                        <a:rPr lang="pl-PL" sz="1000" dirty="0"/>
                        <a:t>Opieka Koordynatora Wdrożenie usług w portalu. Analiza branży – ankieta. Socjal media – Analiza. Audyt Instagram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Wdrożenie usług w portalu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 tygodnie + serwis tele.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1 miesiąc + serwis infor. Segregator + tele.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3 miesiące + serwis infor. + Segregator + tele.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6 miesięcy + serwis infor. Segregator + tele.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9 miesięcy + serwis </a:t>
                      </a:r>
                      <a:r>
                        <a:rPr lang="pl-PL" sz="1000" dirty="0" err="1"/>
                        <a:t>infor</a:t>
                      </a:r>
                      <a:r>
                        <a:rPr lang="pl-PL" sz="1000" dirty="0"/>
                        <a:t>. Segregator + </a:t>
                      </a:r>
                      <a:r>
                        <a:rPr lang="pl-PL" sz="1000" dirty="0" err="1"/>
                        <a:t>tele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114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/>
                        <a:t>Wyświetlenia Baner Duży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100 000 </a:t>
                      </a:r>
                      <a:r>
                        <a:rPr lang="pl-PL" sz="1000" dirty="0" err="1"/>
                        <a:t>wyś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23426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/>
                        <a:t>Wyświetlenia Baner Mały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100 000 wyś.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250 000 </a:t>
                      </a:r>
                      <a:r>
                        <a:rPr lang="pl-PL" sz="1000" dirty="0" err="1"/>
                        <a:t>wyś</a:t>
                      </a:r>
                      <a:r>
                        <a:rPr lang="pl-PL" sz="1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24155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/>
                        <a:t>Wizytówki wraz z kodem 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1 000 szt.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12876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/>
                        <a:t>Karty Promocyjne QR (papier)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1 000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2 000 szt.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4576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/>
                        <a:t>Karty Promocyjne QR (plastik)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50 szt.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5847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Ulotki DL/ Kreda 300g 99×210 (własny projekt)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2 000 szt.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00715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 dirty="0"/>
                        <a:t>Ulotka składana A4/3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250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500 szt.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2 500 szt.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35720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Szkolenie Certyfikat Koordynatora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 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 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 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 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 100% zniżki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 100% zniżki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34634"/>
                  </a:ext>
                </a:extLst>
              </a:tr>
              <a:tr h="210959">
                <a:tc>
                  <a:txBody>
                    <a:bodyPr/>
                    <a:lstStyle/>
                    <a:p>
                      <a:r>
                        <a:rPr lang="pl-PL" sz="1000" dirty="0"/>
                        <a:t>Hosting serwera roczny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Hosting współdzielony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089205"/>
                  </a:ext>
                </a:extLst>
              </a:tr>
              <a:tr h="342808">
                <a:tc>
                  <a:txBody>
                    <a:bodyPr/>
                    <a:lstStyle/>
                    <a:p>
                      <a:r>
                        <a:rPr lang="pl-PL" sz="1000" dirty="0"/>
                        <a:t>Przepustowość, Transfer, ilość podstron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032716"/>
                  </a:ext>
                </a:extLst>
              </a:tr>
              <a:tr h="233615">
                <a:tc>
                  <a:txBody>
                    <a:bodyPr/>
                    <a:lstStyle/>
                    <a:p>
                      <a:r>
                        <a:rPr lang="pl-PL" sz="1000"/>
                        <a:t>Certyfikat SSL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Zabezpieczenie hostingu SSL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174254"/>
                  </a:ext>
                </a:extLst>
              </a:tr>
            </a:tbl>
          </a:graphicData>
        </a:graphic>
      </p:graphicFrame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386F19F-E46C-190E-8B46-E44F0D2A5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688C-3C33-4BAE-4434-EA85EE97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pole tekstowe 3">
            <a:extLst>
              <a:ext uri="{FF2B5EF4-FFF2-40B4-BE49-F238E27FC236}">
                <a16:creationId xmlns:a16="http://schemas.microsoft.com/office/drawing/2014/main" id="{9101128B-AC3C-2B14-8B4C-75E08E304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94" y="6058161"/>
            <a:ext cx="85638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l-PL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Dochody z każdej zamówionej reklamy medialnej, prasowej oraz poligraficznej, również </a:t>
            </a:r>
          </a:p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pl-PL" altLang="pl-PL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służącej do produkcji lub usług, zamawianej za pośrednictwem  Koordynatora Reklamy.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FD66B5C-6AF9-396D-BAC6-C69A58DE20FF}"/>
              </a:ext>
            </a:extLst>
          </p:cNvPr>
          <p:cNvSpPr txBox="1"/>
          <p:nvPr/>
        </p:nvSpPr>
        <p:spPr>
          <a:xfrm>
            <a:off x="1403648" y="79016"/>
            <a:ext cx="608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Pakiety Usług – Rodzaje, zakres oraz cena  C.D.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0D2CC8-BA36-EA7B-9BF9-31CB4D73F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0360"/>
              </p:ext>
            </p:extLst>
          </p:nvPr>
        </p:nvGraphicFramePr>
        <p:xfrm>
          <a:off x="0" y="461665"/>
          <a:ext cx="9144000" cy="62878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846">
                  <a:extLst>
                    <a:ext uri="{9D8B030D-6E8A-4147-A177-3AD203B41FA5}">
                      <a16:colId xmlns:a16="http://schemas.microsoft.com/office/drawing/2014/main" val="554401441"/>
                    </a:ext>
                  </a:extLst>
                </a:gridCol>
                <a:gridCol w="3270271">
                  <a:extLst>
                    <a:ext uri="{9D8B030D-6E8A-4147-A177-3AD203B41FA5}">
                      <a16:colId xmlns:a16="http://schemas.microsoft.com/office/drawing/2014/main" val="2321601699"/>
                    </a:ext>
                  </a:extLst>
                </a:gridCol>
                <a:gridCol w="692917">
                  <a:extLst>
                    <a:ext uri="{9D8B030D-6E8A-4147-A177-3AD203B41FA5}">
                      <a16:colId xmlns:a16="http://schemas.microsoft.com/office/drawing/2014/main" val="1038649270"/>
                    </a:ext>
                  </a:extLst>
                </a:gridCol>
                <a:gridCol w="632899">
                  <a:extLst>
                    <a:ext uri="{9D8B030D-6E8A-4147-A177-3AD203B41FA5}">
                      <a16:colId xmlns:a16="http://schemas.microsoft.com/office/drawing/2014/main" val="2597085030"/>
                    </a:ext>
                  </a:extLst>
                </a:gridCol>
                <a:gridCol w="632899">
                  <a:extLst>
                    <a:ext uri="{9D8B030D-6E8A-4147-A177-3AD203B41FA5}">
                      <a16:colId xmlns:a16="http://schemas.microsoft.com/office/drawing/2014/main" val="2252729543"/>
                    </a:ext>
                  </a:extLst>
                </a:gridCol>
                <a:gridCol w="702836">
                  <a:extLst>
                    <a:ext uri="{9D8B030D-6E8A-4147-A177-3AD203B41FA5}">
                      <a16:colId xmlns:a16="http://schemas.microsoft.com/office/drawing/2014/main" val="4052888593"/>
                    </a:ext>
                  </a:extLst>
                </a:gridCol>
                <a:gridCol w="703332">
                  <a:extLst>
                    <a:ext uri="{9D8B030D-6E8A-4147-A177-3AD203B41FA5}">
                      <a16:colId xmlns:a16="http://schemas.microsoft.com/office/drawing/2014/main" val="1132968090"/>
                    </a:ext>
                  </a:extLst>
                </a:gridCol>
              </a:tblGrid>
              <a:tr h="1019252">
                <a:tc>
                  <a:txBody>
                    <a:bodyPr/>
                    <a:lstStyle/>
                    <a:p>
                      <a:r>
                        <a:rPr lang="pl-PL" sz="1000" dirty="0"/>
                        <a:t>Strona wykonana przez nasz serwis + Google i SEO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7912"/>
                  </a:ext>
                </a:extLst>
              </a:tr>
              <a:tr h="1123290">
                <a:tc>
                  <a:txBody>
                    <a:bodyPr/>
                    <a:lstStyle/>
                    <a:p>
                      <a:r>
                        <a:rPr lang="pl-PL" sz="1000" dirty="0"/>
                        <a:t>Dotowana cena wykonania strony internetowej z cennika z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81145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 dirty="0"/>
                        <a:t>Dotowana cena wykonania sklepu internetowego z cennika z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2342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 dirty="0"/>
                        <a:t>Pełen serwis dla wykonanej strony z cennika z cashback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24155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Napisanie książki o wskazanej tematyce prowadzonej działalności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1287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Konta E-mail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Bez Limitu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04576"/>
                  </a:ext>
                </a:extLst>
              </a:tr>
              <a:tr h="392532">
                <a:tc>
                  <a:txBody>
                    <a:bodyPr/>
                    <a:lstStyle/>
                    <a:p>
                      <a:r>
                        <a:rPr lang="pl-PL" sz="1000"/>
                        <a:t>Bazy danych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Współdzielona baza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Bez Limitu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05847"/>
                  </a:ext>
                </a:extLst>
              </a:tr>
              <a:tr h="1449348">
                <a:tc>
                  <a:txBody>
                    <a:bodyPr/>
                    <a:lstStyle/>
                    <a:p>
                      <a:r>
                        <a:rPr lang="pl-PL" sz="1000"/>
                        <a:t>Prowadzenie mediów społecznościowych Grafika i treść ogłoszenia postu graficznego na podstawie otrzymanych wskazań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15 postów (tylko treści)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7 postów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200 PLN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15 postów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400 PLN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45 postów graficznych</a:t>
                      </a:r>
                      <a:br>
                        <a:rPr lang="pl-PL" sz="1000" dirty="0"/>
                      </a:br>
                      <a:r>
                        <a:rPr lang="pl-PL" sz="1000" dirty="0"/>
                        <a:t>Budżet reklamowy: 1200 PLN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90 postów graficznych</a:t>
                      </a:r>
                      <a:br>
                        <a:rPr lang="pl-PL" sz="1000"/>
                      </a:br>
                      <a:r>
                        <a:rPr lang="pl-PL" sz="1000"/>
                        <a:t>Budżet reklamowy: 2000 PLN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135 postów graficznych</a:t>
                      </a:r>
                      <a:br>
                        <a:rPr lang="pl-PL" sz="1000" dirty="0"/>
                      </a:br>
                      <a:r>
                        <a:rPr lang="pl-PL" sz="1000" dirty="0"/>
                        <a:t>Budżet reklamowy: 6000 PLN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800715"/>
                  </a:ext>
                </a:extLst>
              </a:tr>
              <a:tr h="694479">
                <a:tc>
                  <a:txBody>
                    <a:bodyPr/>
                    <a:lstStyle/>
                    <a:p>
                      <a:r>
                        <a:rPr lang="pl-PL" sz="1000"/>
                        <a:t>Rolki promocyjne w mediach społecznościowych Obróbka materiału filmowego i przystosowanie do wymogów Medium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 paczka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3 paczki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12 paczek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27 paczek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357205"/>
                  </a:ext>
                </a:extLst>
              </a:tr>
            </a:tbl>
          </a:graphicData>
        </a:graphic>
      </p:graphicFrame>
      <p:pic>
        <p:nvPicPr>
          <p:cNvPr id="2" name="Obraz 1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8DC8E5F-703F-D393-7758-8435B389B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D0DE-2DD4-8512-0640-E2BAD4EA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1623248-BB63-A8F6-C868-932C8A060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11787"/>
              </p:ext>
            </p:extLst>
          </p:nvPr>
        </p:nvGraphicFramePr>
        <p:xfrm>
          <a:off x="251520" y="692696"/>
          <a:ext cx="8568952" cy="1383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416">
                  <a:extLst>
                    <a:ext uri="{9D8B030D-6E8A-4147-A177-3AD203B41FA5}">
                      <a16:colId xmlns:a16="http://schemas.microsoft.com/office/drawing/2014/main" val="2626027974"/>
                    </a:ext>
                  </a:extLst>
                </a:gridCol>
                <a:gridCol w="1902416">
                  <a:extLst>
                    <a:ext uri="{9D8B030D-6E8A-4147-A177-3AD203B41FA5}">
                      <a16:colId xmlns:a16="http://schemas.microsoft.com/office/drawing/2014/main" val="2039500555"/>
                    </a:ext>
                  </a:extLst>
                </a:gridCol>
                <a:gridCol w="981053">
                  <a:extLst>
                    <a:ext uri="{9D8B030D-6E8A-4147-A177-3AD203B41FA5}">
                      <a16:colId xmlns:a16="http://schemas.microsoft.com/office/drawing/2014/main" val="2479421928"/>
                    </a:ext>
                  </a:extLst>
                </a:gridCol>
                <a:gridCol w="896083">
                  <a:extLst>
                    <a:ext uri="{9D8B030D-6E8A-4147-A177-3AD203B41FA5}">
                      <a16:colId xmlns:a16="http://schemas.microsoft.com/office/drawing/2014/main" val="3189898027"/>
                    </a:ext>
                  </a:extLst>
                </a:gridCol>
                <a:gridCol w="896083">
                  <a:extLst>
                    <a:ext uri="{9D8B030D-6E8A-4147-A177-3AD203B41FA5}">
                      <a16:colId xmlns:a16="http://schemas.microsoft.com/office/drawing/2014/main" val="1720301546"/>
                    </a:ext>
                  </a:extLst>
                </a:gridCol>
                <a:gridCol w="995099">
                  <a:extLst>
                    <a:ext uri="{9D8B030D-6E8A-4147-A177-3AD203B41FA5}">
                      <a16:colId xmlns:a16="http://schemas.microsoft.com/office/drawing/2014/main" val="750286118"/>
                    </a:ext>
                  </a:extLst>
                </a:gridCol>
                <a:gridCol w="995802">
                  <a:extLst>
                    <a:ext uri="{9D8B030D-6E8A-4147-A177-3AD203B41FA5}">
                      <a16:colId xmlns:a16="http://schemas.microsoft.com/office/drawing/2014/main" val="2923691668"/>
                    </a:ext>
                  </a:extLst>
                </a:gridCol>
              </a:tblGrid>
              <a:tr h="351490">
                <a:tc>
                  <a:txBody>
                    <a:bodyPr/>
                    <a:lstStyle/>
                    <a:p>
                      <a:r>
                        <a:rPr lang="pl-PL" sz="1000" dirty="0"/>
                        <a:t>Wizytówka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93899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r>
                        <a:rPr lang="pl-PL" sz="1000" dirty="0"/>
                        <a:t>Konto firmowe </a:t>
                      </a:r>
                      <a:r>
                        <a:rPr lang="pl-PL" sz="1000" dirty="0" err="1"/>
                        <a:t>Canva</a:t>
                      </a:r>
                      <a:endParaRPr lang="pl-PL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23620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r>
                        <a:rPr lang="pl-PL" sz="1000"/>
                        <a:t>CMR dla zarządzania sprzedażą i treścią</a:t>
                      </a:r>
                      <a:br>
                        <a:rPr lang="pl-PL" sz="1000"/>
                      </a:br>
                      <a:r>
                        <a:rPr lang="pl-PL" sz="1000"/>
                        <a:t>Biuro Wirtualne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40194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l-PL" sz="6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70" marR="38070" marT="0" marB="0" anchor="ctr"/>
                </a:tc>
                <a:extLst>
                  <a:ext uri="{0D108BD9-81ED-4DB2-BD59-A6C34878D82A}">
                    <a16:rowId xmlns:a16="http://schemas.microsoft.com/office/drawing/2014/main" val="1867199995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D6B95C5-AC3F-1003-2E6D-AE68462412C5}"/>
              </a:ext>
            </a:extLst>
          </p:cNvPr>
          <p:cNvSpPr txBox="1"/>
          <p:nvPr/>
        </p:nvSpPr>
        <p:spPr>
          <a:xfrm>
            <a:off x="1264776" y="71894"/>
            <a:ext cx="608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icrosoft YaHei" charset="-122"/>
                <a:cs typeface="+mn-cs"/>
              </a:rPr>
              <a:t>Pakiety Usług – Rodzaje, zakres oraz cena  C.D.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DFC269D-B9ED-92F5-8392-418E8FAA82D5}"/>
              </a:ext>
            </a:extLst>
          </p:cNvPr>
          <p:cNvSpPr txBox="1"/>
          <p:nvPr/>
        </p:nvSpPr>
        <p:spPr>
          <a:xfrm>
            <a:off x="321413" y="2553919"/>
            <a:ext cx="8501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To dzisiejsza Oferta Usług. Pakiety Usług będą poszerzane o dodatkowe usługi</a:t>
            </a:r>
          </a:p>
          <a:p>
            <a:r>
              <a:rPr lang="pl-PL" sz="2000" b="1" dirty="0">
                <a:solidFill>
                  <a:srgbClr val="0070C0"/>
                </a:solidFill>
              </a:rPr>
              <a:t>Natomiast cena Pakietów zawsze pozostanie na dotychczasowym poziomie !!!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3F0C150-826F-F842-E79E-89DADB8BBEB1}"/>
              </a:ext>
            </a:extLst>
          </p:cNvPr>
          <p:cNvSpPr txBox="1"/>
          <p:nvPr/>
        </p:nvSpPr>
        <p:spPr>
          <a:xfrm>
            <a:off x="393388" y="3739118"/>
            <a:ext cx="83572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0070C0"/>
                </a:solidFill>
              </a:rPr>
              <a:t>W kolejnych slajdach prezentujemy praktyczne przeliczenie przychodów jako symulację</a:t>
            </a:r>
          </a:p>
          <a:p>
            <a:r>
              <a:rPr lang="pl-PL" dirty="0">
                <a:solidFill>
                  <a:srgbClr val="0070C0"/>
                </a:solidFill>
              </a:rPr>
              <a:t>Naliczenia według pewnych stałych parametrów, takich jak: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Ilość oferowanych skutecznie Pakietów - 1 tygodniowo;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Przyjęto do obliczeń najbardziej popularny Pakiet Standard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dirty="0">
                <a:solidFill>
                  <a:srgbClr val="0070C0"/>
                </a:solidFill>
              </a:rPr>
              <a:t>Popularyzację uzyskiwania przychodów w proporcji 50/50% - Tylko dwóch z czterech</a:t>
            </a:r>
          </a:p>
          <a:p>
            <a:r>
              <a:rPr lang="pl-PL" dirty="0">
                <a:solidFill>
                  <a:srgbClr val="0070C0"/>
                </a:solidFill>
              </a:rPr>
              <a:t>     nabywców Pakietu Standard w każdym miesiącu podejmie się czynnego udziału jako </a:t>
            </a:r>
          </a:p>
          <a:p>
            <a:r>
              <a:rPr lang="pl-PL" dirty="0">
                <a:solidFill>
                  <a:srgbClr val="0070C0"/>
                </a:solidFill>
              </a:rPr>
              <a:t>     Koordynator Reklamy.</a:t>
            </a:r>
          </a:p>
          <a:p>
            <a:r>
              <a:rPr lang="pl-PL" dirty="0">
                <a:solidFill>
                  <a:srgbClr val="0070C0"/>
                </a:solidFill>
              </a:rPr>
              <a:t>Jest oczywiste, iż może być o wiele lepiej, bo to wyjątkowa szansa uzyskania zwrotu </a:t>
            </a:r>
          </a:p>
          <a:p>
            <a:r>
              <a:rPr lang="pl-PL" dirty="0">
                <a:solidFill>
                  <a:srgbClr val="0070C0"/>
                </a:solidFill>
              </a:rPr>
              <a:t>z inwestycji w swój Pakiet Usług. Tym bardziej, że nie będzie sam w tej działalności !!!</a:t>
            </a:r>
          </a:p>
        </p:txBody>
      </p:sp>
      <p:pic>
        <p:nvPicPr>
          <p:cNvPr id="5" name="Obraz 4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0E35CB7-406A-6224-4F6C-4414B2309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9300" y="979468"/>
            <a:ext cx="7645400" cy="58785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Twój start z dostępem do 2 800 000 Firm w Polsce oraz ponad 33 000 000 milionów firm w całej Europie, zatrudniających  ponad 200 000 0000 milionów osób – możliwych Promotorów, Koordynatorów i Menadżerów w całej Europie;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Każdy nowy Partner w Werbekoordinator.pl to bilet do dochodów z wszelkich zamawianych reklam przez Partnera; 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Prestiż pierwszego i najpopularniejszego programu Reklamy Rekomendowanej w Europie;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Od samego początku dostęp wszystkich Promotorów do bardzo zróżnicowanych ofert produktów i usług;</a:t>
            </a:r>
          </a:p>
          <a:p>
            <a:pPr marL="285750" indent="-285750" eaLnBrk="1" hangingPunct="1">
              <a:spcAft>
                <a:spcPts val="1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l-PL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" panose="020B0503020204020204" pitchFamily="34" charset="-122"/>
              </a:rPr>
              <a:t>Możliwe dochody na poziomie minimum średniej krajowej dla Promotora polecającego nasze Pakiety Usług;</a:t>
            </a:r>
          </a:p>
        </p:txBody>
      </p:sp>
      <p:sp>
        <p:nvSpPr>
          <p:cNvPr id="20" name="Text Box 1"/>
          <p:cNvSpPr txBox="1">
            <a:spLocks noChangeArrowheads="1"/>
          </p:cNvSpPr>
          <p:nvPr/>
        </p:nvSpPr>
        <p:spPr bwMode="auto">
          <a:xfrm>
            <a:off x="33536" y="260648"/>
            <a:ext cx="9433048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3"/>
              </a:buBlip>
              <a:defRPr/>
            </a:pPr>
            <a:r>
              <a:rPr lang="pl-P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Program Partnerski Werbekoordinator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2D50BFB-A53D-BBE1-85AB-23D75E560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6" y="1710581"/>
            <a:ext cx="173990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5340350" y="1563688"/>
            <a:ext cx="444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sz="320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5340350" y="2786063"/>
            <a:ext cx="444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sz="320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8203" name="Text Box 12"/>
          <p:cNvSpPr txBox="1">
            <a:spLocks noChangeArrowheads="1"/>
          </p:cNvSpPr>
          <p:nvPr/>
        </p:nvSpPr>
        <p:spPr bwMode="auto">
          <a:xfrm>
            <a:off x="251521" y="1426440"/>
            <a:ext cx="6066968" cy="50804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ts val="1400"/>
              </a:spcAft>
              <a:buSzPct val="100000"/>
              <a:defRPr/>
            </a:pPr>
            <a:r>
              <a:rPr lang="pl-PL" sz="2400" b="1" dirty="0">
                <a:solidFill>
                  <a:srgbClr val="FF9900"/>
                </a:solidFill>
              </a:rPr>
              <a:t>4 x 8 000 PLN = 32 000 PLN x 30% = 9 600 PLN </a:t>
            </a:r>
            <a:r>
              <a:rPr lang="pl-PL" sz="1400" b="1" i="1" dirty="0">
                <a:solidFill>
                  <a:srgbClr val="FF9900"/>
                </a:solidFill>
              </a:rPr>
              <a:t>(to tylko jeden tygodniowo)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Budując swoja sieć Koordynatorów Serwisu Reklamy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robią łączną obrót z tobą. 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równowartość 32 000 PLN obrotu</a:t>
            </a:r>
            <a:b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Twój przychód to: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sz="2400" b="1" dirty="0">
                <a:solidFill>
                  <a:srgbClr val="FF9900"/>
                </a:solidFill>
              </a:rPr>
              <a:t>Premia 3% = 960 PLN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l-P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defRPr/>
            </a:pPr>
            <a:r>
              <a:rPr lang="pl-PL" sz="3000" b="1" u="sng" dirty="0">
                <a:solidFill>
                  <a:srgbClr val="FF9900"/>
                </a:solidFill>
              </a:rPr>
              <a:t>10 560 PLN – Twój Przychód netto</a:t>
            </a:r>
          </a:p>
          <a:p>
            <a:pPr eaLnBrk="1" hangingPunct="1">
              <a:spcAft>
                <a:spcPts val="14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Plus średnio 3% </a:t>
            </a: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wartości zamówionych reklam przez wszystkich Partnerów Twojej grupy oraz usług</a:t>
            </a:r>
            <a:b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produktów także oferowanych przez Partnerów w całej Twojej Sieci.</a:t>
            </a:r>
          </a:p>
        </p:txBody>
      </p:sp>
      <p:sp>
        <p:nvSpPr>
          <p:cNvPr id="22" name="Text Box 1"/>
          <p:cNvSpPr txBox="1">
            <a:spLocks noChangeArrowheads="1"/>
          </p:cNvSpPr>
          <p:nvPr/>
        </p:nvSpPr>
        <p:spPr bwMode="auto">
          <a:xfrm>
            <a:off x="385763" y="758825"/>
            <a:ext cx="8374062" cy="406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>
              <a:buClr>
                <a:srgbClr val="000000"/>
              </a:buClr>
              <a:buSzPct val="100000"/>
              <a:buFont typeface="Times New Roman" panose="02020603050405020304" pitchFamily="18" charset="0"/>
              <a:buBlip>
                <a:blip r:embed="rId4"/>
              </a:buBlip>
              <a:defRPr/>
            </a:pPr>
            <a:r>
              <a:rPr lang="pl-PL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Elitarny Klub Porsche Team - 1 miesiąc zarabiania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CE791549-63BD-4025-B87A-51803624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953" y="1377931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7E655685-C5DE-4A18-867D-6EB8978E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6953" y="2440674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695317E9-808D-4D24-8B4F-FB31799D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411" y="3672119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4C747137-CF65-4C42-AF5B-07146F9B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875" y="4903564"/>
            <a:ext cx="117401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itchFamily="34" charset="0"/>
                <a:ea typeface="Microsoft YaHei" charset="-122"/>
              </a:defRPr>
            </a:lvl9pPr>
          </a:lstStyle>
          <a:p>
            <a:pPr eaLnBrk="1" hangingPunct="1">
              <a:buSzPct val="100000"/>
            </a:pPr>
            <a:r>
              <a:rPr lang="pl-PL" altLang="pl-PL" dirty="0">
                <a:solidFill>
                  <a:srgbClr val="000000"/>
                </a:solidFill>
              </a:rPr>
              <a:t>8 000 PLN 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1B23BF8-780F-FA84-8FB0-96981877DEB1}"/>
              </a:ext>
            </a:extLst>
          </p:cNvPr>
          <p:cNvSpPr txBox="1"/>
          <p:nvPr/>
        </p:nvSpPr>
        <p:spPr>
          <a:xfrm>
            <a:off x="6318489" y="3674300"/>
            <a:ext cx="39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Ty</a:t>
            </a:r>
          </a:p>
        </p:txBody>
      </p:sp>
      <p:pic>
        <p:nvPicPr>
          <p:cNvPr id="3" name="Obraz 2" descr="Obraz zawierający Grafika, zrzut ekranu, Czcionka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6677D9D-E904-48DD-2348-91413BA27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24" y="-679025"/>
            <a:ext cx="1727567" cy="17275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LOOPED_PLAYBACK" val="1"/>
</p:tagLst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ea typeface="Microsoft YaHei" charset="-122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Microsoft Office PowerPoint</Application>
  <PresentationFormat>Pokaz na ekranie (4:3)</PresentationFormat>
  <Paragraphs>423</Paragraphs>
  <Slides>18</Slides>
  <Notes>17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Tahoma</vt:lpstr>
      <vt:lpstr>Times New Roman</vt:lpstr>
      <vt:lpstr>Wingdings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Papi</dc:creator>
  <cp:lastModifiedBy>Dariusz Piwowraczyk</cp:lastModifiedBy>
  <cp:revision>163</cp:revision>
  <cp:lastPrinted>1601-01-01T00:00:00Z</cp:lastPrinted>
  <dcterms:created xsi:type="dcterms:W3CDTF">2014-09-08T15:11:06Z</dcterms:created>
  <dcterms:modified xsi:type="dcterms:W3CDTF">2025-05-17T17:05:06Z</dcterms:modified>
</cp:coreProperties>
</file>