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3" r:id="rId4"/>
    <p:sldId id="274" r:id="rId5"/>
    <p:sldId id="270" r:id="rId6"/>
    <p:sldId id="272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127" autoAdjust="0"/>
  </p:normalViewPr>
  <p:slideViewPr>
    <p:cSldViewPr snapToGrid="0">
      <p:cViewPr varScale="1">
        <p:scale>
          <a:sx n="60" d="100"/>
          <a:sy n="60" d="100"/>
        </p:scale>
        <p:origin x="1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60C1D-4DE5-4205-8C66-D8BD7AD9775C}" type="datetimeFigureOut">
              <a:rPr lang="es-ES" smtClean="0"/>
              <a:t>21/07/2025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60EE-E7B9-4464-A33C-4E498CFF67C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513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762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d5b5259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8d5b5259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860EE-E7B9-4464-A33C-4E498CFF67C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80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d5b52594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d5b52594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31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49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3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20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9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7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1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4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80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5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  <a:endParaRPr lang="en-GB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Editeu els estils de text del patró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  <a:endParaRPr lang="en-GB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F084C-BCB9-4549-84DF-B027ED2B5BCD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B4227-82F5-4D2F-9440-919BAD2F6F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6746627" y="930890"/>
            <a:ext cx="4645250" cy="2889114"/>
          </a:xfrm>
        </p:spPr>
        <p:txBody>
          <a:bodyPr anchor="ctr">
            <a:normAutofit/>
          </a:bodyPr>
          <a:lstStyle/>
          <a:p>
            <a:pPr algn="l"/>
            <a:r>
              <a:rPr lang="ca-ES" dirty="0" err="1">
                <a:solidFill>
                  <a:schemeClr val="bg1"/>
                </a:solidFill>
              </a:rPr>
              <a:t>Simulation-based</a:t>
            </a:r>
            <a:r>
              <a:rPr lang="ca-ES" dirty="0">
                <a:solidFill>
                  <a:schemeClr val="bg1"/>
                </a:solidFill>
              </a:rPr>
              <a:t> </a:t>
            </a:r>
            <a:r>
              <a:rPr lang="ca-ES" dirty="0" err="1">
                <a:solidFill>
                  <a:schemeClr val="bg1"/>
                </a:solidFill>
              </a:rPr>
              <a:t>inference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ca-ES" sz="2800" dirty="0">
                <a:solidFill>
                  <a:schemeClr val="bg1"/>
                </a:solidFill>
              </a:rPr>
              <a:t>BAMB! 2025 </a:t>
            </a:r>
            <a:r>
              <a:rPr lang="ca-ES" sz="2800" dirty="0" err="1">
                <a:solidFill>
                  <a:schemeClr val="bg1"/>
                </a:solidFill>
              </a:rPr>
              <a:t>Summer</a:t>
            </a:r>
            <a:r>
              <a:rPr lang="ca-ES" sz="2800" dirty="0">
                <a:solidFill>
                  <a:schemeClr val="bg1"/>
                </a:solidFill>
              </a:rPr>
              <a:t> </a:t>
            </a:r>
            <a:r>
              <a:rPr lang="ca-ES" sz="2800" dirty="0" err="1">
                <a:solidFill>
                  <a:schemeClr val="bg1"/>
                </a:solidFill>
              </a:rPr>
              <a:t>School</a:t>
            </a:r>
            <a:br>
              <a:rPr lang="ca-ES" sz="2800" dirty="0">
                <a:solidFill>
                  <a:schemeClr val="bg1"/>
                </a:solidFill>
              </a:rPr>
            </a:br>
            <a:r>
              <a:rPr lang="ca-ES" sz="2800" dirty="0" err="1">
                <a:solidFill>
                  <a:schemeClr val="bg1"/>
                </a:solidFill>
              </a:rPr>
              <a:t>Tutorial</a:t>
            </a:r>
            <a:r>
              <a:rPr lang="ca-ES" sz="2800" dirty="0">
                <a:solidFill>
                  <a:schemeClr val="bg1"/>
                </a:solidFill>
              </a:rPr>
              <a:t> 6C – Alex Hyafil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t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06"/>
          <a:stretch/>
        </p:blipFill>
        <p:spPr>
          <a:xfrm>
            <a:off x="0" y="20031"/>
            <a:ext cx="5344357" cy="373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3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Computing the likelihood</a:t>
            </a:r>
            <a:endParaRPr dirty="0"/>
          </a:p>
        </p:txBody>
      </p:sp>
      <p:sp>
        <p:nvSpPr>
          <p:cNvPr id="325" name="Google Shape;325;p50"/>
          <p:cNvSpPr txBox="1">
            <a:spLocks noGrp="1"/>
          </p:cNvSpPr>
          <p:nvPr>
            <p:ph type="body" idx="1"/>
          </p:nvPr>
        </p:nvSpPr>
        <p:spPr>
          <a:xfrm>
            <a:off x="838200" y="1584203"/>
            <a:ext cx="10515600" cy="4908671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 lnSpcReduction="10000"/>
          </a:bodyPr>
          <a:lstStyle/>
          <a:p>
            <a:pPr marL="186262" indent="0">
              <a:spcBef>
                <a:spcPts val="1067"/>
              </a:spcBef>
              <a:buSzPts val="1400"/>
              <a:buNone/>
            </a:pPr>
            <a:r>
              <a:rPr lang="fr" dirty="0"/>
              <a:t>Difficult because we need to marginalize over latent variables </a:t>
            </a:r>
            <a:r>
              <a:rPr lang="fr" i="1" dirty="0"/>
              <a:t>z</a:t>
            </a:r>
          </a:p>
          <a:p>
            <a:pPr marL="609585" indent="-423323">
              <a:spcBef>
                <a:spcPts val="1067"/>
              </a:spcBef>
              <a:buSzPts val="1400"/>
            </a:pPr>
            <a:endParaRPr lang="fr" b="1" u="sng" dirty="0"/>
          </a:p>
          <a:p>
            <a:pPr marL="609585" indent="-423323">
              <a:spcBef>
                <a:spcPts val="1067"/>
              </a:spcBef>
              <a:buSzPts val="1400"/>
            </a:pPr>
            <a:r>
              <a:rPr lang="fr" b="1" u="sng" dirty="0"/>
              <a:t>direct access</a:t>
            </a:r>
            <a:r>
              <a:rPr lang="fr" dirty="0"/>
              <a:t>: 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psychometric curve (with/without lapses) </a:t>
            </a:r>
            <a:r>
              <a:rPr lang="fr" sz="2133" dirty="0">
                <a:solidFill>
                  <a:srgbClr val="888888"/>
                </a:solidFill>
              </a:rPr>
              <a:t>[Wichmann&amp;Hill, 2001]</a:t>
            </a:r>
            <a:r>
              <a:rPr lang="fr" dirty="0"/>
              <a:t> 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generalized linear model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standard DDM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RL model with deterministic value update</a:t>
            </a:r>
            <a:endParaRPr dirty="0"/>
          </a:p>
          <a:p>
            <a:pPr marL="609585" indent="-423323">
              <a:spcBef>
                <a:spcPts val="0"/>
              </a:spcBef>
              <a:buSzPts val="1400"/>
            </a:pPr>
            <a:r>
              <a:rPr lang="fr" b="1" u="sng" dirty="0"/>
              <a:t>numerical approximation/integration</a:t>
            </a:r>
            <a:r>
              <a:rPr lang="fr" dirty="0"/>
              <a:t>: 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generalized DDM </a:t>
            </a:r>
            <a:r>
              <a:rPr lang="fr" sz="2133" dirty="0">
                <a:solidFill>
                  <a:srgbClr val="888888"/>
                </a:solidFill>
              </a:rPr>
              <a:t>[Shinn et al, eLife 2001]</a:t>
            </a:r>
          </a:p>
          <a:p>
            <a:pPr marL="609585" indent="-423323">
              <a:spcBef>
                <a:spcPts val="0"/>
              </a:spcBef>
              <a:buSzPts val="1400"/>
            </a:pPr>
            <a:r>
              <a:rPr lang="fr" b="1" u="sng" dirty="0"/>
              <a:t>expectation-maximization</a:t>
            </a:r>
            <a:r>
              <a:rPr lang="fr" dirty="0"/>
              <a:t>: for latent variable model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HMM, Gaussian mixtures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RL model with stochastic value update, Kalman filter</a:t>
            </a:r>
            <a:endParaRPr dirty="0"/>
          </a:p>
          <a:p>
            <a:pPr marL="1219170" lvl="1" indent="-423323">
              <a:spcBef>
                <a:spcPts val="0"/>
              </a:spcBef>
              <a:buSzPts val="1400"/>
            </a:pPr>
            <a:r>
              <a:rPr lang="fr" dirty="0"/>
              <a:t>GLMM</a:t>
            </a:r>
            <a:endParaRPr dirty="0"/>
          </a:p>
        </p:txBody>
      </p:sp>
      <p:pic>
        <p:nvPicPr>
          <p:cNvPr id="2" name="Imatge 3">
            <a:extLst>
              <a:ext uri="{FF2B5EF4-FFF2-40B4-BE49-F238E27FC236}">
                <a16:creationId xmlns:a16="http://schemas.microsoft.com/office/drawing/2014/main" id="{ADAFF9AB-B872-BACA-EC3A-9DA5421C6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  <p:pic>
        <p:nvPicPr>
          <p:cNvPr id="8" name="Imagen 7" descr="\documentclass{article}&#10;\usepackage{amsmath}&#10;\pagestyle{empty}&#10;\begin{document}&#10;&#10;$L(\theta)=p(x|\theta,s)=\int_z p(x|z,s,\theta)p(z|s,\theta) dz$&#10;&#10;&#10;\end{document}" title="IguanaTex Picture Display">
            <a:extLst>
              <a:ext uri="{FF2B5EF4-FFF2-40B4-BE49-F238E27FC236}">
                <a16:creationId xmlns:a16="http://schemas.microsoft.com/office/drawing/2014/main" id="{6D1702E3-96A4-850B-9EEC-CF9397DE1EE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461" y="2190259"/>
            <a:ext cx="5523077" cy="35592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8FE9F9-5736-04E9-BDF9-BC9C17E78418}"/>
              </a:ext>
            </a:extLst>
          </p:cNvPr>
          <p:cNvSpPr txBox="1"/>
          <p:nvPr/>
        </p:nvSpPr>
        <p:spPr>
          <a:xfrm rot="20675408">
            <a:off x="1074478" y="3342324"/>
            <a:ext cx="9310947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6000" b="1" dirty="0">
                <a:solidFill>
                  <a:srgbClr val="FF0000"/>
                </a:solidFill>
              </a:rPr>
              <a:t>SO WHAT IN OTHER CASES??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6D0C5-7C55-886A-176D-CEFF9847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Naive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: manual </a:t>
            </a:r>
            <a:r>
              <a:rPr lang="es-ES" dirty="0" err="1"/>
              <a:t>fitting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807A2-BAD9-C1A7-D321-50AD7111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Adjusting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so that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qualitatively</a:t>
            </a:r>
            <a:r>
              <a:rPr lang="es-ES" dirty="0"/>
              <a:t> </a:t>
            </a:r>
            <a:r>
              <a:rPr lang="es-ES" dirty="0" err="1"/>
              <a:t>matches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metrics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reproduce (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basically</a:t>
            </a:r>
            <a:r>
              <a:rPr lang="es-ES" dirty="0"/>
              <a:t> </a:t>
            </a:r>
            <a:r>
              <a:rPr lang="es-ES" dirty="0" err="1"/>
              <a:t>doing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validation</a:t>
            </a:r>
            <a:r>
              <a:rPr lang="es-ES" dirty="0"/>
              <a:t> </a:t>
            </a:r>
            <a:r>
              <a:rPr lang="es-ES" dirty="0" err="1"/>
              <a:t>directly</a:t>
            </a:r>
            <a:r>
              <a:rPr lang="es-ES" dirty="0"/>
              <a:t>)</a:t>
            </a:r>
          </a:p>
          <a:p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principled</a:t>
            </a:r>
            <a:r>
              <a:rPr lang="es-ES" dirty="0"/>
              <a:t>…</a:t>
            </a:r>
          </a:p>
          <a:p>
            <a:r>
              <a:rPr lang="es-ES" dirty="0" err="1"/>
              <a:t>This</a:t>
            </a:r>
            <a:r>
              <a:rPr lang="es-ES" dirty="0"/>
              <a:t> can be done </a:t>
            </a:r>
            <a:r>
              <a:rPr lang="es-ES" dirty="0" err="1"/>
              <a:t>qualitatively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a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 </a:t>
            </a:r>
            <a:r>
              <a:rPr lang="es-ES" dirty="0" err="1"/>
              <a:t>known</a:t>
            </a:r>
            <a:r>
              <a:rPr lang="es-ES" dirty="0"/>
              <a:t> as </a:t>
            </a:r>
            <a:r>
              <a:rPr lang="es-ES" dirty="0" err="1"/>
              <a:t>Approximate</a:t>
            </a:r>
            <a:r>
              <a:rPr lang="es-ES" dirty="0"/>
              <a:t> </a:t>
            </a:r>
            <a:r>
              <a:rPr lang="es-ES" dirty="0" err="1"/>
              <a:t>Bayesian</a:t>
            </a:r>
            <a:r>
              <a:rPr lang="es-ES" dirty="0"/>
              <a:t> </a:t>
            </a:r>
            <a:r>
              <a:rPr lang="es-ES" dirty="0" err="1"/>
              <a:t>Computation</a:t>
            </a:r>
            <a:r>
              <a:rPr lang="es-ES" dirty="0"/>
              <a:t> (ABC), </a:t>
            </a:r>
            <a:r>
              <a:rPr lang="es-ES" dirty="0" err="1"/>
              <a:t>which</a:t>
            </a:r>
            <a:r>
              <a:rPr lang="es-ES" dirty="0"/>
              <a:t> are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nice</a:t>
            </a:r>
            <a:r>
              <a:rPr lang="es-ES" dirty="0"/>
              <a:t> in </a:t>
            </a: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impractical</a:t>
            </a:r>
            <a:endParaRPr lang="es-ES" dirty="0"/>
          </a:p>
          <a:p>
            <a:r>
              <a:rPr lang="es-ES" dirty="0" err="1"/>
              <a:t>Now</a:t>
            </a:r>
            <a:r>
              <a:rPr lang="es-ES" dirty="0"/>
              <a:t> a new </a:t>
            </a:r>
            <a:r>
              <a:rPr lang="es-ES" dirty="0" err="1"/>
              <a:t>family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behavior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neural </a:t>
            </a:r>
            <a:r>
              <a:rPr lang="es-ES" dirty="0" err="1"/>
              <a:t>networks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approximate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likelihood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3188136B-F937-0ECB-A7D3-6AB340584D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FB1E9-3D67-C590-768C-0AF3F3CC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80"/>
            <a:ext cx="10515600" cy="1325563"/>
          </a:xfrm>
        </p:spPr>
        <p:txBody>
          <a:bodyPr/>
          <a:lstStyle/>
          <a:p>
            <a:r>
              <a:rPr lang="es-ES" dirty="0" err="1"/>
              <a:t>Amortized</a:t>
            </a:r>
            <a:r>
              <a:rPr lang="es-ES" dirty="0"/>
              <a:t> vs. non </a:t>
            </a:r>
            <a:r>
              <a:rPr lang="es-ES" dirty="0" err="1"/>
              <a:t>amortized</a:t>
            </a:r>
            <a:r>
              <a:rPr lang="es-ES" dirty="0"/>
              <a:t> </a:t>
            </a:r>
            <a:r>
              <a:rPr lang="es-ES" dirty="0" err="1"/>
              <a:t>inference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C9699-8114-A550-6161-038D9CE04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432219"/>
            <a:ext cx="5156791" cy="5032375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Non-</a:t>
            </a:r>
            <a:r>
              <a:rPr lang="es-ES" b="1" dirty="0" err="1"/>
              <a:t>amortized</a:t>
            </a:r>
            <a:r>
              <a:rPr lang="es-ES" b="1" dirty="0"/>
              <a:t> </a:t>
            </a:r>
            <a:r>
              <a:rPr lang="es-ES" b="1" dirty="0" err="1"/>
              <a:t>inference</a:t>
            </a:r>
            <a:endParaRPr lang="es-ES" b="1" dirty="0"/>
          </a:p>
          <a:p>
            <a:pPr marL="0" indent="0">
              <a:buNone/>
            </a:pPr>
            <a:r>
              <a:rPr lang="es-ES" dirty="0" err="1"/>
              <a:t>During</a:t>
            </a:r>
            <a:r>
              <a:rPr lang="es-ES" dirty="0"/>
              <a:t> </a:t>
            </a:r>
            <a:r>
              <a:rPr lang="es-ES" dirty="0" err="1"/>
              <a:t>maximum-likelihood</a:t>
            </a:r>
            <a:r>
              <a:rPr lang="es-ES" dirty="0"/>
              <a:t> </a:t>
            </a:r>
            <a:r>
              <a:rPr lang="es-ES" dirty="0" err="1"/>
              <a:t>estimation</a:t>
            </a:r>
            <a:r>
              <a:rPr lang="es-ES" dirty="0"/>
              <a:t>,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every</a:t>
            </a:r>
            <a:r>
              <a:rPr lang="es-ES" dirty="0"/>
              <a:t> set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l-GR" dirty="0"/>
              <a:t>θ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test:</a:t>
            </a:r>
          </a:p>
          <a:p>
            <a:r>
              <a:rPr lang="es-ES" dirty="0" err="1"/>
              <a:t>simulate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parameters</a:t>
            </a:r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 a neural </a:t>
            </a:r>
            <a:r>
              <a:rPr lang="es-ES" dirty="0" err="1"/>
              <a:t>network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approximate</a:t>
            </a:r>
            <a:r>
              <a:rPr lang="es-ES" dirty="0"/>
              <a:t> </a:t>
            </a:r>
            <a:r>
              <a:rPr lang="es-ES" dirty="0" err="1"/>
              <a:t>likelihood</a:t>
            </a:r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pseudo-likelihood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experimental </a:t>
            </a:r>
            <a:r>
              <a:rPr lang="es-ES" dirty="0" err="1"/>
              <a:t>dataset</a:t>
            </a:r>
            <a:r>
              <a:rPr lang="es-ES" dirty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7" name="Imagen 26" descr="\documentclass{article}&#10;\usepackage{amsmath}&#10;\pagestyle{empty}&#10;\begin{document}&#10;&#10;$\theta, s \rightarrow x^{\text{simul}}$&#10;&#10;&#10;\end{document}" title="IguanaTex Picture Display">
            <a:extLst>
              <a:ext uri="{FF2B5EF4-FFF2-40B4-BE49-F238E27FC236}">
                <a16:creationId xmlns:a16="http://schemas.microsoft.com/office/drawing/2014/main" id="{A2E137DF-E407-7660-9910-8084E6A7B1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591" y="3684776"/>
            <a:ext cx="1884209" cy="371514"/>
          </a:xfrm>
          <a:prstGeom prst="rect">
            <a:avLst/>
          </a:prstGeom>
        </p:spPr>
      </p:pic>
      <p:pic>
        <p:nvPicPr>
          <p:cNvPr id="30" name="Imagen 29" descr="\documentclass{article}&#10;\usepackage{amsmath}&#10;\pagestyle{empty}&#10;\begin{document}&#10;&#10;$q(.)\approx p(.|\theta, s)$&#10;&#10;&#10;\end{document}" title="IguanaTex Picture Display">
            <a:extLst>
              <a:ext uri="{FF2B5EF4-FFF2-40B4-BE49-F238E27FC236}">
                <a16:creationId xmlns:a16="http://schemas.microsoft.com/office/drawing/2014/main" id="{1CBD876C-AE73-979D-83FF-34BDEC73BE2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124" y="4978404"/>
            <a:ext cx="2122146" cy="356935"/>
          </a:xfrm>
          <a:prstGeom prst="rect">
            <a:avLst/>
          </a:prstGeom>
        </p:spPr>
      </p:pic>
      <p:pic>
        <p:nvPicPr>
          <p:cNvPr id="32" name="Imagen 31" descr="\documentclass{article}&#10;\usepackage{amsmath}&#10;\pagestyle{empty}&#10;\begin{document}&#10;&#10;$q(x)$&#10;&#10;&#10;\end{document}" title="IguanaTex Picture Display">
            <a:extLst>
              <a:ext uri="{FF2B5EF4-FFF2-40B4-BE49-F238E27FC236}">
                <a16:creationId xmlns:a16="http://schemas.microsoft.com/office/drawing/2014/main" id="{69B6DF19-47A7-30AF-DADC-A9C6AC4DEB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09" y="5825225"/>
            <a:ext cx="602220" cy="356935"/>
          </a:xfrm>
          <a:prstGeom prst="rect">
            <a:avLst/>
          </a:prstGeom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4F9C24F9-9CEC-826E-A0E2-86FFC12475B0}"/>
              </a:ext>
            </a:extLst>
          </p:cNvPr>
          <p:cNvSpPr txBox="1">
            <a:spLocks/>
          </p:cNvSpPr>
          <p:nvPr/>
        </p:nvSpPr>
        <p:spPr>
          <a:xfrm>
            <a:off x="6482318" y="1432218"/>
            <a:ext cx="5596268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 err="1"/>
              <a:t>Amortized</a:t>
            </a:r>
            <a:r>
              <a:rPr lang="es-ES" b="1" dirty="0"/>
              <a:t> </a:t>
            </a:r>
            <a:r>
              <a:rPr lang="es-ES" b="1" dirty="0" err="1"/>
              <a:t>inference</a:t>
            </a:r>
            <a:endParaRPr lang="es-ES" b="1" dirty="0"/>
          </a:p>
          <a:p>
            <a:r>
              <a:rPr lang="es-ES" dirty="0" err="1"/>
              <a:t>simulate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varying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and </a:t>
            </a:r>
            <a:r>
              <a:rPr lang="es-ES" dirty="0" err="1"/>
              <a:t>conditions</a:t>
            </a:r>
            <a:endParaRPr lang="es-ES" dirty="0"/>
          </a:p>
          <a:p>
            <a:endParaRPr lang="es-ES" dirty="0"/>
          </a:p>
          <a:p>
            <a:r>
              <a:rPr lang="es-ES" dirty="0"/>
              <a:t>Use </a:t>
            </a:r>
            <a:r>
              <a:rPr lang="es-ES" dirty="0" err="1"/>
              <a:t>these</a:t>
            </a:r>
            <a:r>
              <a:rPr lang="es-ES" dirty="0"/>
              <a:t> </a:t>
            </a:r>
            <a:r>
              <a:rPr lang="es-ES" dirty="0" err="1"/>
              <a:t>simulations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train</a:t>
            </a:r>
            <a:r>
              <a:rPr lang="es-ES" dirty="0"/>
              <a:t> a neural </a:t>
            </a:r>
            <a:r>
              <a:rPr lang="es-ES" dirty="0" err="1"/>
              <a:t>network</a:t>
            </a:r>
            <a:r>
              <a:rPr lang="es-ES" dirty="0"/>
              <a:t> that </a:t>
            </a:r>
            <a:r>
              <a:rPr lang="es-ES" dirty="0" err="1"/>
              <a:t>approximates</a:t>
            </a:r>
            <a:r>
              <a:rPr lang="es-ES" dirty="0"/>
              <a:t> </a:t>
            </a:r>
            <a:r>
              <a:rPr lang="es-ES" dirty="0" err="1"/>
              <a:t>likelihood</a:t>
            </a:r>
            <a:r>
              <a:rPr lang="es-ES" dirty="0"/>
              <a:t> </a:t>
            </a:r>
            <a:r>
              <a:rPr lang="es-ES" dirty="0" err="1"/>
              <a:t>conditioned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parameter</a:t>
            </a:r>
            <a:endParaRPr lang="es-ES" dirty="0"/>
          </a:p>
          <a:p>
            <a:r>
              <a:rPr lang="es-ES" dirty="0" err="1"/>
              <a:t>Perform</a:t>
            </a:r>
            <a:r>
              <a:rPr lang="es-ES" dirty="0"/>
              <a:t> MLE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Bayesian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) </a:t>
            </a:r>
            <a:r>
              <a:rPr lang="es-ES" dirty="0" err="1"/>
              <a:t>on</a:t>
            </a:r>
            <a:r>
              <a:rPr lang="es-ES" dirty="0"/>
              <a:t> experimental </a:t>
            </a: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pseudo-likelihood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5" name="Imagen 24" descr="\documentclass{article}&#10;\usepackage{amsmath}&#10;\pagestyle{empty}&#10;\begin{document}&#10;&#10;$\theta_i, s_i \rightarrow x_i^{\text{simul}}$&#10;&#10;&#10;\end{document}" title="IguanaTex Picture Display">
            <a:extLst>
              <a:ext uri="{FF2B5EF4-FFF2-40B4-BE49-F238E27FC236}">
                <a16:creationId xmlns:a16="http://schemas.microsoft.com/office/drawing/2014/main" id="{1CB3B4A5-01B1-DEA2-A0F1-15A79578345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82" y="2876661"/>
            <a:ext cx="2110399" cy="397284"/>
          </a:xfrm>
          <a:prstGeom prst="rect">
            <a:avLst/>
          </a:prstGeom>
        </p:spPr>
      </p:pic>
      <p:pic>
        <p:nvPicPr>
          <p:cNvPr id="34" name="Imagen 33" descr="\documentclass{article}&#10;\usepackage{amsmath}&#10;\pagestyle{empty}&#10;\begin{document}&#10;&#10;$q(.|\theta,s) \approx p(.|\theta, s)$&#10;&#10;&#10;\end{document}" title="IguanaTex Picture Display">
            <a:extLst>
              <a:ext uri="{FF2B5EF4-FFF2-40B4-BE49-F238E27FC236}">
                <a16:creationId xmlns:a16="http://schemas.microsoft.com/office/drawing/2014/main" id="{F1D6EF35-55A5-0697-FA50-A635AC4599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81" y="4539920"/>
            <a:ext cx="2722673" cy="356935"/>
          </a:xfrm>
          <a:prstGeom prst="rect">
            <a:avLst/>
          </a:prstGeom>
        </p:spPr>
      </p:pic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D6A4DE16-1C9D-493B-ADE4-EC3D43064B83}"/>
              </a:ext>
            </a:extLst>
          </p:cNvPr>
          <p:cNvCxnSpPr/>
          <p:nvPr/>
        </p:nvCxnSpPr>
        <p:spPr>
          <a:xfrm>
            <a:off x="5943600" y="1945758"/>
            <a:ext cx="0" cy="359380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tge 3">
            <a:extLst>
              <a:ext uri="{FF2B5EF4-FFF2-40B4-BE49-F238E27FC236}">
                <a16:creationId xmlns:a16="http://schemas.microsoft.com/office/drawing/2014/main" id="{4F92EFEB-A131-8DC9-A1CA-5142BB72A0C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fr" dirty="0"/>
              <a:t>Mixed Neural Likelihood Estimation (MNLE) for accumulation-to-bound models</a:t>
            </a:r>
            <a:endParaRPr dirty="0"/>
          </a:p>
        </p:txBody>
      </p:sp>
      <p:sp>
        <p:nvSpPr>
          <p:cNvPr id="331" name="Google Shape;331;p51"/>
          <p:cNvSpPr txBox="1">
            <a:spLocks noGrp="1"/>
          </p:cNvSpPr>
          <p:nvPr>
            <p:ph type="body" idx="1"/>
          </p:nvPr>
        </p:nvSpPr>
        <p:spPr>
          <a:xfrm>
            <a:off x="180753" y="4893864"/>
            <a:ext cx="11795603" cy="1394072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186262" indent="0">
              <a:spcBef>
                <a:spcPts val="1067"/>
              </a:spcBef>
              <a:buSzPts val="1400"/>
              <a:buNone/>
            </a:pPr>
            <a:r>
              <a:rPr lang="es-ES" dirty="0"/>
              <a:t>can </a:t>
            </a:r>
            <a:r>
              <a:rPr lang="es-ES" dirty="0" err="1"/>
              <a:t>include</a:t>
            </a:r>
            <a:r>
              <a:rPr lang="es-ES" dirty="0"/>
              <a:t> more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continuous</a:t>
            </a:r>
            <a:r>
              <a:rPr lang="es-ES" dirty="0"/>
              <a:t> variable</a:t>
            </a:r>
            <a:br>
              <a:rPr lang="es-ES" dirty="0"/>
            </a:br>
            <a:r>
              <a:rPr lang="es-ES" dirty="0"/>
              <a:t>(</a:t>
            </a:r>
            <a:r>
              <a:rPr lang="es-ES" dirty="0" err="1"/>
              <a:t>e.g</a:t>
            </a:r>
            <a:r>
              <a:rPr lang="es-ES" dirty="0"/>
              <a:t>. </a:t>
            </a:r>
            <a:r>
              <a:rPr lang="es-ES" dirty="0" err="1"/>
              <a:t>choice</a:t>
            </a:r>
            <a:r>
              <a:rPr lang="es-ES" dirty="0"/>
              <a:t>, </a:t>
            </a:r>
            <a:r>
              <a:rPr lang="es-ES" dirty="0" err="1"/>
              <a:t>reaction</a:t>
            </a:r>
            <a:r>
              <a:rPr lang="es-ES" dirty="0"/>
              <a:t> time and </a:t>
            </a:r>
            <a:r>
              <a:rPr lang="es-ES" dirty="0" err="1"/>
              <a:t>movement</a:t>
            </a:r>
            <a:r>
              <a:rPr lang="es-ES" dirty="0"/>
              <a:t> time in </a:t>
            </a:r>
            <a:r>
              <a:rPr lang="nl-NL" sz="2000" i="1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Molano-Mazón</a:t>
            </a:r>
            <a:r>
              <a:rPr lang="nl-NL" sz="2000" i="1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et al., </a:t>
            </a:r>
            <a:r>
              <a:rPr lang="nl-NL" sz="2000" i="1" dirty="0" err="1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NatComms</a:t>
            </a:r>
            <a:r>
              <a:rPr lang="nl-NL" sz="2000" i="1" dirty="0">
                <a:solidFill>
                  <a:srgbClr val="888888"/>
                </a:solidFill>
                <a:ea typeface="Calibri"/>
                <a:cs typeface="Calibri"/>
                <a:sym typeface="Calibri"/>
              </a:rPr>
              <a:t> (2024)</a:t>
            </a:r>
            <a:endParaRPr lang="nl-NL" i="1" dirty="0">
              <a:solidFill>
                <a:srgbClr val="888888"/>
              </a:solidFill>
              <a:ea typeface="Calibri"/>
              <a:cs typeface="Calibri"/>
              <a:sym typeface="Calibri"/>
            </a:endParaRPr>
          </a:p>
          <a:p>
            <a:pPr marL="186262" indent="0">
              <a:spcBef>
                <a:spcPts val="1067"/>
              </a:spcBef>
              <a:buSzPts val="1400"/>
              <a:buNone/>
            </a:pPr>
            <a:endParaRPr dirty="0"/>
          </a:p>
        </p:txBody>
      </p:sp>
      <p:sp>
        <p:nvSpPr>
          <p:cNvPr id="332" name="Google Shape;332;p51"/>
          <p:cNvSpPr txBox="1"/>
          <p:nvPr/>
        </p:nvSpPr>
        <p:spPr>
          <a:xfrm>
            <a:off x="289200" y="6362367"/>
            <a:ext cx="11902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fr" sz="2400" i="1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Boelts et al., eLife (2022)</a:t>
            </a:r>
            <a:endParaRPr sz="2400" i="1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00" y="1828056"/>
            <a:ext cx="11687157" cy="292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tge 3">
            <a:extLst>
              <a:ext uri="{FF2B5EF4-FFF2-40B4-BE49-F238E27FC236}">
                <a16:creationId xmlns:a16="http://schemas.microsoft.com/office/drawing/2014/main" id="{D8B89CDA-069D-9E27-7FAA-C40E820328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A0EB1-0FD9-BEBD-83C0-9A47B4BEF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7331D7-26DB-14C6-5292-C77A5353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05" y="786809"/>
            <a:ext cx="8682594" cy="5636491"/>
          </a:xfrm>
          <a:prstGeom prst="rect">
            <a:avLst/>
          </a:prstGeom>
        </p:spPr>
      </p:pic>
      <p:pic>
        <p:nvPicPr>
          <p:cNvPr id="6" name="Imatge 3">
            <a:extLst>
              <a:ext uri="{FF2B5EF4-FFF2-40B4-BE49-F238E27FC236}">
                <a16:creationId xmlns:a16="http://schemas.microsoft.com/office/drawing/2014/main" id="{5B28FDC6-8C85-AFA8-FAE2-A56B8DDA4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80F286-2A80-5775-DA50-79D0DD3EE252}"/>
              </a:ext>
            </a:extLst>
          </p:cNvPr>
          <p:cNvSpPr txBox="1"/>
          <p:nvPr/>
        </p:nvSpPr>
        <p:spPr>
          <a:xfrm>
            <a:off x="232877" y="6460976"/>
            <a:ext cx="2730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Tillman et al. </a:t>
            </a:r>
            <a:r>
              <a:rPr lang="en-US" sz="2000" i="1" dirty="0">
                <a:solidFill>
                  <a:schemeClr val="bg2">
                    <a:lumMod val="50000"/>
                  </a:schemeClr>
                </a:solidFill>
              </a:rPr>
              <a:t>PBR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(2020)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3862A7-4621-3F79-90E1-69BAB6D8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698"/>
            <a:ext cx="10515600" cy="1325563"/>
          </a:xfrm>
        </p:spPr>
        <p:txBody>
          <a:bodyPr/>
          <a:lstStyle/>
          <a:p>
            <a:r>
              <a:rPr lang="es-ES" dirty="0" err="1"/>
              <a:t>Race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6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99952-652C-A957-B127-9938B906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Limitations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simulation-based</a:t>
            </a:r>
            <a:r>
              <a:rPr lang="es-ES" dirty="0"/>
              <a:t> </a:t>
            </a:r>
            <a:r>
              <a:rPr lang="es-ES" dirty="0" err="1"/>
              <a:t>inference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BBD6E-C41C-ABF3-72C8-B45C4675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Still</a:t>
            </a:r>
            <a:r>
              <a:rPr lang="es-ES" dirty="0"/>
              <a:t> quite novel and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yet</a:t>
            </a:r>
            <a:r>
              <a:rPr lang="es-ES" dirty="0"/>
              <a:t> as ‘</a:t>
            </a:r>
            <a:r>
              <a:rPr lang="es-ES" dirty="0" err="1"/>
              <a:t>plug</a:t>
            </a:r>
            <a:r>
              <a:rPr lang="es-ES" dirty="0"/>
              <a:t>-and-</a:t>
            </a:r>
            <a:r>
              <a:rPr lang="es-ES" dirty="0" err="1"/>
              <a:t>play</a:t>
            </a:r>
            <a:r>
              <a:rPr lang="es-ES" dirty="0"/>
              <a:t>’ as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techniques</a:t>
            </a:r>
            <a:r>
              <a:rPr lang="es-ES" dirty="0"/>
              <a:t> (</a:t>
            </a:r>
            <a:r>
              <a:rPr lang="es-ES" dirty="0" err="1"/>
              <a:t>but</a:t>
            </a:r>
            <a:r>
              <a:rPr lang="es-ES" dirty="0"/>
              <a:t> I hope </a:t>
            </a:r>
            <a:r>
              <a:rPr lang="es-ES" dirty="0" err="1"/>
              <a:t>this</a:t>
            </a:r>
            <a:r>
              <a:rPr lang="es-ES" dirty="0"/>
              <a:t> tutorial </a:t>
            </a:r>
            <a:r>
              <a:rPr lang="es-ES" dirty="0" err="1"/>
              <a:t>helps</a:t>
            </a:r>
            <a:r>
              <a:rPr lang="es-ES" dirty="0"/>
              <a:t>)</a:t>
            </a:r>
          </a:p>
          <a:p>
            <a:r>
              <a:rPr lang="es-ES" dirty="0"/>
              <a:t>Neural </a:t>
            </a:r>
            <a:r>
              <a:rPr lang="es-ES" dirty="0" err="1"/>
              <a:t>networks</a:t>
            </a:r>
            <a:r>
              <a:rPr lang="es-ES" dirty="0"/>
              <a:t> can </a:t>
            </a:r>
            <a:r>
              <a:rPr lang="es-ES" dirty="0" err="1"/>
              <a:t>learn</a:t>
            </a:r>
            <a:r>
              <a:rPr lang="es-ES" dirty="0"/>
              <a:t> in </a:t>
            </a:r>
            <a:r>
              <a:rPr lang="es-ES" dirty="0" err="1"/>
              <a:t>theory</a:t>
            </a:r>
            <a:r>
              <a:rPr lang="es-ES" dirty="0"/>
              <a:t> a </a:t>
            </a:r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input </a:t>
            </a:r>
            <a:r>
              <a:rPr lang="es-ES" dirty="0" err="1"/>
              <a:t>space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in </a:t>
            </a:r>
            <a:r>
              <a:rPr lang="es-ES" dirty="0" err="1"/>
              <a:t>practice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+ experimental </a:t>
            </a:r>
            <a:r>
              <a:rPr lang="es-ES" dirty="0" err="1"/>
              <a:t>conditions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limited</a:t>
            </a:r>
            <a:r>
              <a:rPr lang="es-ES" dirty="0"/>
              <a:t> (</a:t>
            </a:r>
            <a:r>
              <a:rPr lang="es-ES" dirty="0" err="1"/>
              <a:t>say</a:t>
            </a:r>
            <a:r>
              <a:rPr lang="es-ES" dirty="0"/>
              <a:t> </a:t>
            </a:r>
            <a:r>
              <a:rPr lang="es-ES" dirty="0" err="1"/>
              <a:t>below</a:t>
            </a:r>
            <a:r>
              <a:rPr lang="es-ES" dirty="0"/>
              <a:t> 15-20)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training set (10 </a:t>
            </a:r>
            <a:r>
              <a:rPr lang="es-ES" dirty="0" err="1"/>
              <a:t>millions</a:t>
            </a:r>
            <a:r>
              <a:rPr lang="es-ES" dirty="0"/>
              <a:t> </a:t>
            </a:r>
            <a:r>
              <a:rPr lang="es-ES" dirty="0" err="1"/>
              <a:t>trials</a:t>
            </a:r>
            <a:r>
              <a:rPr lang="es-ES" dirty="0"/>
              <a:t>?)</a:t>
            </a:r>
          </a:p>
          <a:p>
            <a:pPr lvl="1"/>
            <a:r>
              <a:rPr lang="es-ES" dirty="0" err="1"/>
              <a:t>This</a:t>
            </a:r>
            <a:r>
              <a:rPr lang="es-ES" dirty="0"/>
              <a:t> can be </a:t>
            </a:r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addressed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incorporating</a:t>
            </a:r>
            <a:r>
              <a:rPr lang="es-ES" dirty="0"/>
              <a:t> </a:t>
            </a:r>
            <a:r>
              <a:rPr lang="es-ES" dirty="0" err="1"/>
              <a:t>knowledge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likelihood</a:t>
            </a:r>
            <a:r>
              <a:rPr lang="es-ES" dirty="0"/>
              <a:t> </a:t>
            </a:r>
            <a:r>
              <a:rPr lang="es-ES" i="1" dirty="0" err="1"/>
              <a:t>outside</a:t>
            </a:r>
            <a:r>
              <a:rPr lang="es-ES" i="1" dirty="0"/>
              <a:t> </a:t>
            </a:r>
            <a:r>
              <a:rPr lang="es-ES" dirty="0" err="1"/>
              <a:t>the</a:t>
            </a:r>
            <a:r>
              <a:rPr lang="es-ES" dirty="0"/>
              <a:t> neural </a:t>
            </a:r>
            <a:r>
              <a:rPr lang="es-ES" dirty="0" err="1"/>
              <a:t>approximator</a:t>
            </a:r>
            <a:r>
              <a:rPr lang="es-ES" dirty="0"/>
              <a:t> (i.e. in DDM non-</a:t>
            </a:r>
            <a:r>
              <a:rPr lang="es-ES" dirty="0" err="1"/>
              <a:t>decision</a:t>
            </a:r>
            <a:r>
              <a:rPr lang="es-ES" dirty="0"/>
              <a:t> time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shifts</a:t>
            </a:r>
            <a:r>
              <a:rPr lang="es-ES" dirty="0"/>
              <a:t> RT, so no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as input </a:t>
            </a:r>
            <a:r>
              <a:rPr lang="es-ES" dirty="0" err="1"/>
              <a:t>to</a:t>
            </a:r>
            <a:r>
              <a:rPr lang="es-ES" dirty="0"/>
              <a:t> NN)</a:t>
            </a:r>
          </a:p>
          <a:p>
            <a:r>
              <a:rPr lang="es-ES" dirty="0"/>
              <a:t>(</a:t>
            </a:r>
            <a:r>
              <a:rPr lang="es-ES" dirty="0" err="1"/>
              <a:t>akik</a:t>
            </a:r>
            <a:r>
              <a:rPr lang="es-ES" dirty="0"/>
              <a:t>) No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dealing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sequential</a:t>
            </a:r>
            <a:r>
              <a:rPr lang="es-ES" dirty="0"/>
              <a:t> data (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stochastic</a:t>
            </a:r>
            <a:r>
              <a:rPr lang="es-ES" dirty="0"/>
              <a:t> </a:t>
            </a:r>
            <a:r>
              <a:rPr lang="es-ES" dirty="0" err="1"/>
              <a:t>latents</a:t>
            </a:r>
            <a:r>
              <a:rPr lang="es-ES" dirty="0"/>
              <a:t>)</a:t>
            </a:r>
            <a:endParaRPr lang="en-US" dirty="0"/>
          </a:p>
        </p:txBody>
      </p:sp>
      <p:pic>
        <p:nvPicPr>
          <p:cNvPr id="4" name="Imatge 3">
            <a:extLst>
              <a:ext uri="{FF2B5EF4-FFF2-40B4-BE49-F238E27FC236}">
                <a16:creationId xmlns:a16="http://schemas.microsoft.com/office/drawing/2014/main" id="{5B72376D-1187-D97B-91C6-7630F0469C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7455" y="6069696"/>
            <a:ext cx="1067484" cy="70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75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,4818"/>
  <p:tag name="ORIGINALWIDTH" val="2264,717"/>
  <p:tag name="OUTPUTTYPE" val="PNG"/>
  <p:tag name="IGUANATEXVERSION" val="161"/>
  <p:tag name="LATEXADDIN" val="\documentclass{article}&#10;\usepackage{amsmath}&#10;\pagestyle{empty}&#10;\begin{document}&#10;&#10;$L(\theta)=p(x|\theta,s)=\int_z p(x|z,s,\theta)p(z|s,\theta) dz$&#10;&#10;&#10;\end{document}"/>
  <p:tag name="IGUANATEXSIZE" val="24"/>
  <p:tag name="IGUANATEXCURSOR" val="92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662,1672"/>
  <p:tag name="OUTPUTTYPE" val="PNG"/>
  <p:tag name="IGUANATEXVERSION" val="161"/>
  <p:tag name="LATEXADDIN" val="\documentclass{article}&#10;\usepackage{amsmath}&#10;\pagestyle{empty}&#10;\begin{document}&#10;&#10;$\theta, s \rightarrow x^{\text{simul}}$&#10;&#10;&#10;\end{document}"/>
  <p:tag name="IGUANATEXSIZE" val="28"/>
  <p:tag name="IGUANATEXCURSOR" val="106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744,6569"/>
  <p:tag name="OUTPUTTYPE" val="PNG"/>
  <p:tag name="IGUANATEXVERSION" val="161"/>
  <p:tag name="LATEXADDIN" val="\documentclass{article}&#10;\usepackage{amsmath}&#10;\pagestyle{empty}&#10;\begin{document}&#10;&#10;$q(.)\approx p(.|\theta, s)$&#10;&#10;&#10;\end{document}"/>
  <p:tag name="IGUANATEXSIZE" val="28"/>
  <p:tag name="IGUANATEXCURSOR" val="94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11,4735"/>
  <p:tag name="OUTPUTTYPE" val="PNG"/>
  <p:tag name="IGUANATEXVERSION" val="161"/>
  <p:tag name="LATEXADDIN" val="\documentclass{article}&#10;\usepackage{amsmath}&#10;\pagestyle{empty}&#10;\begin{document}&#10;&#10;$q(x)$&#10;&#10;&#10;\end{document}"/>
  <p:tag name="IGUANATEXSIZE" val="28"/>
  <p:tag name="IGUANATEXCURSOR" val="85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,7327"/>
  <p:tag name="ORIGINALWIDTH" val="741,6573"/>
  <p:tag name="OUTPUTTYPE" val="PNG"/>
  <p:tag name="IGUANATEXVERSION" val="161"/>
  <p:tag name="LATEXADDIN" val="\documentclass{article}&#10;\usepackage{amsmath}&#10;\pagestyle{empty}&#10;\begin{document}&#10;&#10;$\theta_i, s_i \rightarrow x_i^{\text{simul}}$&#10;&#10;&#10;\end{document}"/>
  <p:tag name="IGUANATEXSIZE" val="28"/>
  <p:tag name="IGUANATEXCURSOR" val="112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55,3806"/>
  <p:tag name="OUTPUTTYPE" val="PNG"/>
  <p:tag name="IGUANATEXVERSION" val="161"/>
  <p:tag name="LATEXADDIN" val="\documentclass{article}&#10;\usepackage{amsmath}&#10;\pagestyle{empty}&#10;\begin{document}&#10;&#10;$q(.|\theta,s) \approx p(.|\theta, s)$&#10;&#10;&#10;\end{document}"/>
  <p:tag name="IGUANATEXSIZE" val="28"/>
  <p:tag name="IGUANATEXCURSOR" val="104"/>
  <p:tag name="TRANSPARENCY" val="Verdadero"/>
  <p:tag name="LATEXENGINEID" val="0"/>
  <p:tag name="TEMPFOLDER" val="C:\Users\Alex\Downloads\iguanatextemp\"/>
  <p:tag name="LATEXFORMHEIGHT" val="320"/>
  <p:tag name="LATEXFORMWIDTH" val="385"/>
  <p:tag name="LATEXFORMWRAP" val="Verdadero"/>
  <p:tag name="BITMAPVECTOR" val="0"/>
</p:tagLst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Panorámica</PresentationFormat>
  <Paragraphs>45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l'Office</vt:lpstr>
      <vt:lpstr>Simulation-based inference</vt:lpstr>
      <vt:lpstr>Computing the likelihood</vt:lpstr>
      <vt:lpstr>Naive approach: manual fitting</vt:lpstr>
      <vt:lpstr>Amortized vs. non amortized inference</vt:lpstr>
      <vt:lpstr>Mixed Neural Likelihood Estimation (MNLE) for accumulation-to-bound models</vt:lpstr>
      <vt:lpstr>Race models</vt:lpstr>
      <vt:lpstr>Limitations of simulation-based inference</vt:lpstr>
    </vt:vector>
  </TitlesOfParts>
  <Company>Universitat Pompeu Fabra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modelling of behavioral data and linear regression</dc:title>
  <dc:creator>u109469</dc:creator>
  <cp:lastModifiedBy>Alex Hyafil</cp:lastModifiedBy>
  <cp:revision>594</cp:revision>
  <dcterms:created xsi:type="dcterms:W3CDTF">2019-06-18T16:37:23Z</dcterms:created>
  <dcterms:modified xsi:type="dcterms:W3CDTF">2025-07-21T11:16:16Z</dcterms:modified>
</cp:coreProperties>
</file>