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2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8.xml.rels" ContentType="application/vnd.openxmlformats-package.relationships+xml"/>
  <Override PartName="/ppt/slideMasters/slideMaster14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13.xml" ContentType="application/vnd.openxmlformats-officedocument.presentationml.slideMaster+xml"/>
  <Override PartName="/ppt/presProps.xml" ContentType="application/vnd.openxmlformats-officedocument.presentationml.presProps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8.xml" ContentType="application/vnd.openxmlformats-officedocument.theme+xml"/>
  <Override PartName="/ppt/theme/theme7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4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7.xml" ContentType="application/vnd.openxmlformats-officedocument.theme+xml"/>
  <Override PartName="/ppt/theme/theme16.xml" ContentType="application/vnd.openxmlformats-officedocument.theme+xml"/>
  <Override PartName="/ppt/theme/theme15.xml" ContentType="application/vnd.openxmlformats-officedocument.theme+xml"/>
  <Override PartName="/ppt/theme/theme14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1.xml.rels" ContentType="application/vnd.openxmlformats-package.relationships+xml"/>
  <Override PartName="/ppt/slideLayouts/slideLayout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10.xml.rels" ContentType="application/vnd.openxmlformats-package.relationships+xml"/>
  <Override PartName="/ppt/slides/_rels/slide8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_rels/presentation.xml.rels" ContentType="application/vnd.openxmlformats-package.relationships+xml"/>
  <Override PartName="/ppt/media/image1.jpeg" ContentType="image/jpeg"/>
  <Override PartName="/ppt/media/image6.png" ContentType="image/png"/>
  <Override PartName="/ppt/media/image2.jpeg" ContentType="image/jpeg"/>
  <Override PartName="/ppt/media/image4.png" ContentType="image/png"/>
  <Override PartName="/ppt/media/image3.png" ContentType="image/png"/>
  <Override PartName="/ppt/media/image5.png" ContentType="image/png"/>
  <Override PartName="/ppt/media/image7.png" ContentType="image/png"/>
  <Override PartName="/ppt/media/image8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</p:sldMasterIdLst>
  <p:sldIdLst>
    <p:sldId id="256" r:id="rId26"/>
    <p:sldId id="257" r:id="rId27"/>
    <p:sldId id="258" r:id="rId28"/>
    <p:sldId id="259" r:id="rId29"/>
    <p:sldId id="260" r:id="rId30"/>
    <p:sldId id="261" r:id="rId31"/>
    <p:sldId id="262" r:id="rId32"/>
    <p:sldId id="263" r:id="rId33"/>
    <p:sldId id="264" r:id="rId34"/>
    <p:sldId id="265" r:id="rId35"/>
    <p:sldId id="266" r:id="rId36"/>
    <p:sldId id="267" r:id="rId37"/>
    <p:sldId id="268" r:id="rId38"/>
    <p:sldId id="269" r:id="rId39"/>
    <p:sldId id="270" r:id="rId40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" Target="slides/slide1.xml"/><Relationship Id="rId27" Type="http://schemas.openxmlformats.org/officeDocument/2006/relationships/slide" Target="slides/slide2.xml"/><Relationship Id="rId28" Type="http://schemas.openxmlformats.org/officeDocument/2006/relationships/slide" Target="slides/slide3.xml"/><Relationship Id="rId29" Type="http://schemas.openxmlformats.org/officeDocument/2006/relationships/slide" Target="slides/slide4.xml"/><Relationship Id="rId30" Type="http://schemas.openxmlformats.org/officeDocument/2006/relationships/slide" Target="slides/slide5.xml"/><Relationship Id="rId31" Type="http://schemas.openxmlformats.org/officeDocument/2006/relationships/slide" Target="slides/slide6.xml"/><Relationship Id="rId32" Type="http://schemas.openxmlformats.org/officeDocument/2006/relationships/slide" Target="slides/slide7.xml"/><Relationship Id="rId33" Type="http://schemas.openxmlformats.org/officeDocument/2006/relationships/slide" Target="slides/slide8.xml"/><Relationship Id="rId34" Type="http://schemas.openxmlformats.org/officeDocument/2006/relationships/slide" Target="slides/slide9.xml"/><Relationship Id="rId35" Type="http://schemas.openxmlformats.org/officeDocument/2006/relationships/slide" Target="slides/slide10.xml"/><Relationship Id="rId36" Type="http://schemas.openxmlformats.org/officeDocument/2006/relationships/slide" Target="slides/slide11.xml"/><Relationship Id="rId37" Type="http://schemas.openxmlformats.org/officeDocument/2006/relationships/slide" Target="slides/slide12.xml"/><Relationship Id="rId38" Type="http://schemas.openxmlformats.org/officeDocument/2006/relationships/slide" Target="slides/slide13.xml"/><Relationship Id="rId39" Type="http://schemas.openxmlformats.org/officeDocument/2006/relationships/slide" Target="slides/slide14.xml"/><Relationship Id="rId40" Type="http://schemas.openxmlformats.org/officeDocument/2006/relationships/slide" Target="slides/slide15.xml"/><Relationship Id="rId41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CED64D43-67AC-49DD-B613-38A09A40C2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EFFEB6AF-449E-4D7B-BD13-22F7844080BD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1512A23-9ED1-44A5-866F-EE49D53C53B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995667AD-A5BD-45AA-AF0D-AEB2F7A0613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3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B95CBE01-37AE-45F5-BDBA-7F129473C842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3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p>
            <a:fld id="{A81E5B76-36AD-4359-B804-225ACAC2D10B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4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44"/>
          </p:nvPr>
        </p:nvSpPr>
        <p:spPr/>
        <p:txBody>
          <a:bodyPr/>
          <a:p>
            <a:fld id="{80A670BC-DE4A-409A-8FB9-C7C6BC09405B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7"/>
          </p:nvPr>
        </p:nvSpPr>
        <p:spPr/>
        <p:txBody>
          <a:bodyPr/>
          <a:p>
            <a:fld id="{6C63FE18-92EF-4BE7-A6BC-3A5A56BE6B6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4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50"/>
          </p:nvPr>
        </p:nvSpPr>
        <p:spPr/>
        <p:txBody>
          <a:bodyPr/>
          <a:p>
            <a:fld id="{AC7D02E3-36DF-4905-8E32-6A0B922DCAB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3"/>
          </p:nvPr>
        </p:nvSpPr>
        <p:spPr/>
        <p:txBody>
          <a:bodyPr/>
          <a:p>
            <a:fld id="{FE93E682-D90F-4C89-B4D0-1756F151579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6"/>
          </p:nvPr>
        </p:nvSpPr>
        <p:spPr/>
        <p:txBody>
          <a:bodyPr/>
          <a:p>
            <a:fld id="{53DE63ED-26AD-471A-ACD4-1EC6B842F94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5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223EC8BF-8CCE-4648-B5F5-1693FEFE0A0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59"/>
          </p:nvPr>
        </p:nvSpPr>
        <p:spPr/>
        <p:txBody>
          <a:bodyPr/>
          <a:p>
            <a:fld id="{1E2FB3B5-9B47-43B7-82EA-7527F8C4A4A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6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6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2"/>
          </p:nvPr>
        </p:nvSpPr>
        <p:spPr/>
        <p:txBody>
          <a:bodyPr/>
          <a:p>
            <a:fld id="{EB776525-0E98-43CB-B447-857E3C5F6E90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63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mediaAnd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5"/>
          </p:nvPr>
        </p:nvSpPr>
        <p:spPr/>
        <p:txBody>
          <a:bodyPr/>
          <a:p>
            <a:fld id="{EB08557A-E59C-40D8-9115-0CCF95D6843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66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6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8"/>
          </p:nvPr>
        </p:nvSpPr>
        <p:spPr/>
        <p:txBody>
          <a:bodyPr/>
          <a:p>
            <a:fld id="{F4635980-DEB9-4DDF-BC97-5A17FB4A8BA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6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And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7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71"/>
          </p:nvPr>
        </p:nvSpPr>
        <p:spPr/>
        <p:txBody>
          <a:bodyPr/>
          <a:p>
            <a:fld id="{1D0408BC-DE4A-4E3F-A8CE-FC830923062B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0AF8A87D-72AE-498F-9223-992F149966A3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9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9EA314DC-45CB-47F2-BA4E-D242A3989FC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2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1A926AF4-92FF-447B-8E50-BE3AD1A3E88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5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470CB14B-A72B-4444-A7E9-2543EE39F78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8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EF662E80-4F2C-42AB-AA55-31847C185326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2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4775F946-E09E-41AD-93CD-3F87DC0F8719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2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55FEF3DF-459F-49C0-8BD5-409D5CC9B8D8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55F9B7D8-0735-4B31-8882-03FB43A4876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ftr" idx="2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sldNum" idx="2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2DB42C6D-F061-4432-9237-71E483571AA0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dt" idx="3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edit the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title text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5"/>
          <p:cNvSpPr>
            <a:spLocks noGrp="1"/>
          </p:cNvSpPr>
          <p:nvPr>
            <p:ph type="ftr" idx="3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3" name="PlaceHolder 6"/>
          <p:cNvSpPr>
            <a:spLocks noGrp="1"/>
          </p:cNvSpPr>
          <p:nvPr>
            <p:ph type="sldNum" idx="3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E7E39BD-EE3E-4100-940A-F38BA40BC71E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4" name="PlaceHolder 7"/>
          <p:cNvSpPr>
            <a:spLocks noGrp="1"/>
          </p:cNvSpPr>
          <p:nvPr>
            <p:ph type="dt" idx="3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</a:t>
            </a: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ftr" idx="3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sldNum" idx="3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1C31B69-E268-4C90-8B00-21EA42E7E2D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dt" idx="3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4" name="PlaceHolder 5"/>
          <p:cNvSpPr>
            <a:spLocks noGrp="1"/>
          </p:cNvSpPr>
          <p:nvPr>
            <p:ph type="ftr" idx="3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5" name="PlaceHolder 6"/>
          <p:cNvSpPr>
            <a:spLocks noGrp="1"/>
          </p:cNvSpPr>
          <p:nvPr>
            <p:ph type="sldNum" idx="3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970E9CDA-0DE1-4AEA-8815-37982548F161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6" name="PlaceHolder 7"/>
          <p:cNvSpPr>
            <a:spLocks noGrp="1"/>
          </p:cNvSpPr>
          <p:nvPr>
            <p:ph type="dt" idx="3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4"/>
          <p:cNvSpPr>
            <a:spLocks noGrp="1"/>
          </p:cNvSpPr>
          <p:nvPr>
            <p:ph type="ftr" idx="4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5"/>
          <p:cNvSpPr>
            <a:spLocks noGrp="1"/>
          </p:cNvSpPr>
          <p:nvPr>
            <p:ph type="sldNum" idx="4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CCDC2CA2-7A49-40D4-998E-0B412EC3E74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6"/>
          <p:cNvSpPr>
            <a:spLocks noGrp="1"/>
          </p:cNvSpPr>
          <p:nvPr>
            <p:ph type="dt" idx="4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6"/>
          <p:cNvSpPr>
            <a:spLocks noGrp="1"/>
          </p:cNvSpPr>
          <p:nvPr>
            <p:ph type="ftr" idx="4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6" name="PlaceHolder 7"/>
          <p:cNvSpPr>
            <a:spLocks noGrp="1"/>
          </p:cNvSpPr>
          <p:nvPr>
            <p:ph type="sldNum" idx="4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B52D91E9-9999-4DD9-94EE-6869BDDDE61B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27" name="PlaceHolder 8"/>
          <p:cNvSpPr>
            <a:spLocks noGrp="1"/>
          </p:cNvSpPr>
          <p:nvPr>
            <p:ph type="dt" idx="4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ftr" idx="4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sldNum" idx="4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02F64A1-15B3-4DCC-B00A-D6BB649910D9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2" name="PlaceHolder 10"/>
          <p:cNvSpPr>
            <a:spLocks noGrp="1"/>
          </p:cNvSpPr>
          <p:nvPr>
            <p:ph type="dt" idx="4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ftr" idx="4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sldNum" idx="5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4BE97CF-E96D-4FAC-A431-65266BA04BCD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dt" idx="5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ftr" idx="5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 type="sldNum" idx="5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0F024E99-8AD6-4F91-BC5A-360B8F0A281F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 type="dt" idx="5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5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sldNum" idx="5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18D65F4-8734-40F4-82ED-6C60840A2D5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dt" idx="5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0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187E63C-BFF2-4E1C-B448-37B5B76F36A3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" name="PlaceHolder 6"/>
          <p:cNvSpPr>
            <a:spLocks noGrp="1"/>
          </p:cNvSpPr>
          <p:nvPr>
            <p:ph type="dt" idx="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4"/>
          <p:cNvSpPr>
            <a:spLocks noGrp="1"/>
          </p:cNvSpPr>
          <p:nvPr>
            <p:ph type="ftr" idx="58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5"/>
          <p:cNvSpPr>
            <a:spLocks noGrp="1"/>
          </p:cNvSpPr>
          <p:nvPr>
            <p:ph type="sldNum" idx="59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3053726-9281-4B3C-9EBD-38B63FCAE5F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6" name="PlaceHolder 6"/>
          <p:cNvSpPr>
            <a:spLocks noGrp="1"/>
          </p:cNvSpPr>
          <p:nvPr>
            <p:ph type="dt" idx="60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ftr" idx="61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2" name="PlaceHolder 3"/>
          <p:cNvSpPr>
            <a:spLocks noGrp="1"/>
          </p:cNvSpPr>
          <p:nvPr>
            <p:ph type="sldNum" idx="62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90D116A-91CA-4D19-B982-8C1F5FCB166D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3" name="PlaceHolder 4"/>
          <p:cNvSpPr>
            <a:spLocks noGrp="1"/>
          </p:cNvSpPr>
          <p:nvPr>
            <p:ph type="dt" idx="63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ftr" idx="64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 type="sldNum" idx="65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665887C-A009-49A0-A54E-212436CA1BE6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 type="dt" idx="66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5"/>
          <p:cNvSpPr>
            <a:spLocks noGrp="1"/>
          </p:cNvSpPr>
          <p:nvPr>
            <p:ph type="ftr" idx="6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3" name="PlaceHolder 6"/>
          <p:cNvSpPr>
            <a:spLocks noGrp="1"/>
          </p:cNvSpPr>
          <p:nvPr>
            <p:ph type="sldNum" idx="6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E254145-F690-45EC-B258-1091EFEF55EA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7"/>
          <p:cNvSpPr>
            <a:spLocks noGrp="1"/>
          </p:cNvSpPr>
          <p:nvPr>
            <p:ph type="dt" idx="6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5"/>
          <p:cNvSpPr>
            <a:spLocks noGrp="1"/>
          </p:cNvSpPr>
          <p:nvPr>
            <p:ph type="ftr" idx="7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6"/>
          <p:cNvSpPr>
            <a:spLocks noGrp="1"/>
          </p:cNvSpPr>
          <p:nvPr>
            <p:ph type="sldNum" idx="7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FD602E95-228D-4EF9-A56E-306E9E49CB7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7"/>
          <p:cNvSpPr>
            <a:spLocks noGrp="1"/>
          </p:cNvSpPr>
          <p:nvPr>
            <p:ph type="dt" idx="7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71666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6"/>
          <p:cNvSpPr>
            <a:spLocks noGrp="1"/>
          </p:cNvSpPr>
          <p:nvPr>
            <p:ph type="ftr" idx="7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7"/>
          <p:cNvSpPr>
            <a:spLocks noGrp="1"/>
          </p:cNvSpPr>
          <p:nvPr>
            <p:ph type="sldNum" idx="8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66E1FEA4-18FC-411D-8751-BCF8C0C9B64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8"/>
          <p:cNvSpPr>
            <a:spLocks noGrp="1"/>
          </p:cNvSpPr>
          <p:nvPr>
            <p:ph type="dt" idx="9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2680" cy="18964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62222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8"/>
          <p:cNvSpPr>
            <a:spLocks noGrp="1"/>
          </p:cNvSpPr>
          <p:nvPr>
            <p:ph type="ftr" idx="10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PlaceHolder 9"/>
          <p:cNvSpPr>
            <a:spLocks noGrp="1"/>
          </p:cNvSpPr>
          <p:nvPr>
            <p:ph type="sldNum" idx="11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A6B42640-D318-410D-9D45-ED8930EF1A11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2" name="PlaceHolder 10"/>
          <p:cNvSpPr>
            <a:spLocks noGrp="1"/>
          </p:cNvSpPr>
          <p:nvPr>
            <p:ph type="dt" idx="12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ftr" idx="13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4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DAFF49C4-D0D8-4EEA-A4FB-B8C2855B183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dt" idx="15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GB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7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ftr" idx="16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17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1D8BDB37-58F8-44FA-BBAB-95856E839308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dt" idx="18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ftr" idx="19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4"/>
          <p:cNvSpPr>
            <a:spLocks noGrp="1"/>
          </p:cNvSpPr>
          <p:nvPr>
            <p:ph type="sldNum" idx="20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8B512E2F-BDEC-4D31-908A-299881C49635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5"/>
          <p:cNvSpPr>
            <a:spLocks noGrp="1"/>
          </p:cNvSpPr>
          <p:nvPr>
            <p:ph type="dt" idx="21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ftr" idx="22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5" name="PlaceHolder 5"/>
          <p:cNvSpPr>
            <a:spLocks noGrp="1"/>
          </p:cNvSpPr>
          <p:nvPr>
            <p:ph type="sldNum" idx="23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7981BF19-3E1B-4478-B67C-0AAE50E41F92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6"/>
          <p:cNvSpPr>
            <a:spLocks noGrp="1"/>
          </p:cNvSpPr>
          <p:nvPr>
            <p:ph type="dt" idx="24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GB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ftr" idx="25"/>
          </p:nvPr>
        </p:nvSpPr>
        <p:spPr>
          <a:xfrm>
            <a:off x="4038480" y="6356520"/>
            <a:ext cx="41119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ctr">
              <a:lnSpc>
                <a:spcPct val="100000"/>
              </a:lnSpc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sldNum" idx="26"/>
          </p:nvPr>
        </p:nvSpPr>
        <p:spPr>
          <a:xfrm>
            <a:off x="86104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</a:pPr>
            <a:fld id="{E9B2A6D1-8CCC-44EB-BE05-7249DA30E53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dt" idx="27"/>
          </p:nvPr>
        </p:nvSpPr>
        <p:spPr>
          <a:xfrm>
            <a:off x="838080" y="6356520"/>
            <a:ext cx="2740320" cy="36216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Autofit/>
          </a:bodyPr>
          <a:lstStyle>
            <a:lvl1pPr indent="0">
              <a:buNone/>
              <a:defRPr b="0" lang="en-GB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GB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GB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7.png"/><Relationship Id="rId3" Type="http://schemas.openxmlformats.org/officeDocument/2006/relationships/hyperlink" Target="https://shadlenlab.columbia.edu/resources/RoitmanDataCode.html" TargetMode="External"/><Relationship Id="rId4" Type="http://schemas.openxmlformats.org/officeDocument/2006/relationships/slideLayout" Target="../slideLayouts/slideLayout17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8.png"/><Relationship Id="rId3" Type="http://schemas.openxmlformats.org/officeDocument/2006/relationships/image" Target="../media/image8.png"/><Relationship Id="rId4" Type="http://schemas.openxmlformats.org/officeDocument/2006/relationships/slideLayout" Target="../slideLayouts/slideLayout17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slideLayout" Target="../slideLayouts/slideLayout17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7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17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tangle 8"/>
          <p:cNvSpPr/>
          <p:nvPr/>
        </p:nvSpPr>
        <p:spPr>
          <a:xfrm>
            <a:off x="0" y="0"/>
            <a:ext cx="12189240" cy="68551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6746760" y="444960"/>
            <a:ext cx="4849560" cy="2886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ca-ES" sz="6000" spc="-1" strike="noStrike">
                <a:solidFill>
                  <a:srgbClr val="ffffff"/>
                </a:solidFill>
                <a:latin typeface="Calibri Light"/>
              </a:rPr>
              <a:t>Tutorial 5:</a:t>
            </a:r>
            <a:br>
              <a:rPr sz="4400"/>
            </a:br>
            <a:r>
              <a:rPr b="0" lang="ca-ES" sz="6000" spc="-1" strike="noStrike">
                <a:solidFill>
                  <a:srgbClr val="ffffff"/>
                </a:solidFill>
                <a:latin typeface="Calibri Light"/>
              </a:rPr>
              <a:t>Drift-diffusion models</a:t>
            </a:r>
            <a:endParaRPr b="0" lang="en-GB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 type="subTitle"/>
          </p:nvPr>
        </p:nvSpPr>
        <p:spPr>
          <a:xfrm>
            <a:off x="6746760" y="4750920"/>
            <a:ext cx="4642200" cy="1145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lnSpc>
                <a:spcPct val="90000"/>
              </a:lnSpc>
              <a:spcBef>
                <a:spcPts val="1001"/>
              </a:spcBef>
              <a:buNone/>
              <a:tabLst>
                <a:tab algn="l" pos="0"/>
              </a:tabLst>
            </a:pPr>
            <a:r>
              <a:rPr b="0" lang="ca-ES" sz="2800" spc="-1" strike="noStrike">
                <a:solidFill>
                  <a:srgbClr val="ffffff"/>
                </a:solidFill>
                <a:latin typeface="Calibri"/>
              </a:rPr>
              <a:t>BAMB! Summer School</a:t>
            </a:r>
            <a:br>
              <a:rPr sz="3200"/>
            </a:br>
            <a:r>
              <a:rPr b="0" lang="ca-ES" sz="2800" spc="-1" strike="noStrike">
                <a:solidFill>
                  <a:srgbClr val="ffffff"/>
                </a:solidFill>
                <a:latin typeface="Calibri"/>
              </a:rPr>
              <a:t>Day 6</a:t>
            </a:r>
            <a:endParaRPr b="0" lang="en-GB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Freeform: Shape 10"/>
          <p:cNvSpPr/>
          <p:nvPr/>
        </p:nvSpPr>
        <p:spPr>
          <a:xfrm flipH="1">
            <a:off x="-2880" y="0"/>
            <a:ext cx="6170040" cy="6855120"/>
          </a:xfrm>
          <a:custGeom>
            <a:avLst/>
            <a:gdLst>
              <a:gd name="textAreaLeft" fmla="*/ -360 w 6170040"/>
              <a:gd name="textAreaRight" fmla="*/ 6170040 w 6170040"/>
              <a:gd name="textAreaTop" fmla="*/ 0 h 6855120"/>
              <a:gd name="textAreaBottom" fmla="*/ 6855480 h 6855120"/>
            </a:gdLst>
            <a:ahLst/>
            <a:rect l="textAreaLeft" t="textAreaTop" r="textAreaRight" b="textAreaBottom"/>
            <a:pathLst>
              <a:path w="6172782" h="6858000">
                <a:moveTo>
                  <a:pt x="6172782" y="0"/>
                </a:moveTo>
                <a:lnTo>
                  <a:pt x="69075" y="0"/>
                </a:lnTo>
                <a:lnTo>
                  <a:pt x="35131" y="267128"/>
                </a:lnTo>
                <a:cubicBezTo>
                  <a:pt x="11901" y="495874"/>
                  <a:pt x="0" y="727970"/>
                  <a:pt x="0" y="962845"/>
                </a:cubicBezTo>
                <a:cubicBezTo>
                  <a:pt x="0" y="3429034"/>
                  <a:pt x="1312002" y="5588789"/>
                  <a:pt x="3276103" y="6782205"/>
                </a:cubicBezTo>
                <a:lnTo>
                  <a:pt x="3407923" y="6858000"/>
                </a:lnTo>
                <a:lnTo>
                  <a:pt x="6172782" y="6858000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Freeform: Shape 12"/>
          <p:cNvSpPr/>
          <p:nvPr/>
        </p:nvSpPr>
        <p:spPr>
          <a:xfrm>
            <a:off x="0" y="0"/>
            <a:ext cx="6021360" cy="6855120"/>
          </a:xfrm>
          <a:custGeom>
            <a:avLst/>
            <a:gdLst>
              <a:gd name="textAreaLeft" fmla="*/ 0 w 6021360"/>
              <a:gd name="textAreaRight" fmla="*/ 6021720 w 6021360"/>
              <a:gd name="textAreaTop" fmla="*/ 0 h 6855120"/>
              <a:gd name="textAreaBottom" fmla="*/ 6855480 h 6855120"/>
            </a:gdLst>
            <a:ahLst/>
            <a:rect l="textAreaLeft" t="textAreaTop" r="textAreaRight" b="textAreaBottom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t">
            <a:noAutofit/>
          </a:bodyPr>
          <a:p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5" name="Imatge 3" descr=""/>
          <p:cNvPicPr/>
          <p:nvPr/>
        </p:nvPicPr>
        <p:blipFill>
          <a:blip r:embed="rId1"/>
          <a:srcRect l="0" t="0" r="5307" b="0"/>
          <a:stretch/>
        </p:blipFill>
        <p:spPr>
          <a:xfrm>
            <a:off x="0" y="20160"/>
            <a:ext cx="5341320" cy="3736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Parameters and conditions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7" name="Imatge 8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38" name="Espace réservé du contenu 6"/>
          <p:cNvSpPr/>
          <p:nvPr/>
        </p:nvSpPr>
        <p:spPr>
          <a:xfrm>
            <a:off x="609840" y="979560"/>
            <a:ext cx="10727640" cy="54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Parameters: Have the same value for the entire dataset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E.g. bound height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Conditions: May change from trial to trial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E.g. strength of motion coherence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1" dur="indefinite" restart="never" nodeType="tmRoot">
          <p:childTnLst>
            <p:seq>
              <p:cTn id="82" dur="indefinite" nodeType="mainSeq">
                <p:childTnLst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Three objects to remember in PyDDM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0" name="Imatge 14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41" name="Espace réservé du contenu 1"/>
          <p:cNvSpPr/>
          <p:nvPr/>
        </p:nvSpPr>
        <p:spPr>
          <a:xfrm>
            <a:off x="609840" y="979560"/>
            <a:ext cx="10727640" cy="54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Model: created by  the gddm() function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May need to call model.fit() before using if there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are parameters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Solution: Created using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model.solve(conditions={...})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Sample: RT and choice data, either experimental or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simulated data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5" dur="indefinite" restart="never" nodeType="tmRoot">
          <p:childTnLst>
            <p:seq>
              <p:cTn id="96" dur="indefinite" nodeType="mainSeq">
                <p:childTnLst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Hour 3: Fitting the DDM to data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3" name="Imatge 9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44" name="Espace réservé du contenu 8"/>
          <p:cNvSpPr/>
          <p:nvPr/>
        </p:nvSpPr>
        <p:spPr>
          <a:xfrm>
            <a:off x="609840" y="979920"/>
            <a:ext cx="5687640" cy="54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Dataset: Monkeys performing the random dot motion task (Roitman and Shadlen, 2002)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Several levels of motion coherence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5" name="" descr=""/>
          <p:cNvPicPr/>
          <p:nvPr/>
        </p:nvPicPr>
        <p:blipFill>
          <a:blip r:embed="rId2"/>
          <a:stretch/>
        </p:blipFill>
        <p:spPr>
          <a:xfrm>
            <a:off x="6275160" y="1203840"/>
            <a:ext cx="5667840" cy="4193640"/>
          </a:xfrm>
          <a:prstGeom prst="rect">
            <a:avLst/>
          </a:prstGeom>
          <a:ln w="0">
            <a:noFill/>
          </a:ln>
        </p:spPr>
      </p:pic>
      <p:sp>
        <p:nvSpPr>
          <p:cNvPr id="246" name=""/>
          <p:cNvSpPr/>
          <p:nvPr/>
        </p:nvSpPr>
        <p:spPr>
          <a:xfrm>
            <a:off x="83880" y="6259680"/>
            <a:ext cx="14133600" cy="595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GB" sz="2400" spc="-1" strike="noStrike" u="sng">
                <a:solidFill>
                  <a:srgbClr val="0563c1"/>
                </a:solidFill>
                <a:uFillTx/>
                <a:latin typeface="Calibri"/>
                <a:ea typeface="DejaVu Sans"/>
                <a:hlinkClick r:id="rId3"/>
              </a:rPr>
              <a:t>https://shadlenlab.columbia.edu/resources/RoitmanDataCode.html</a:t>
            </a:r>
            <a:endParaRPr b="0" lang="en-GB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Hour 4: Generalized DDMs (GDDMs)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48" name="Imatge 5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49" name="Espace réservé du contenu 9"/>
          <p:cNvSpPr/>
          <p:nvPr/>
        </p:nvSpPr>
        <p:spPr>
          <a:xfrm>
            <a:off x="609840" y="979920"/>
            <a:ext cx="10727640" cy="54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Construct a more complex model, or a model for a more complex task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Calibri"/>
                <a:ea typeface="DejaVu Sans"/>
              </a:rPr>
              <a:t>M</a:t>
            </a:r>
            <a:r>
              <a:rPr b="0" lang="en-GB" sz="4000" spc="-1" strike="noStrike">
                <a:solidFill>
                  <a:srgbClr val="ff972f"/>
                </a:solidFill>
                <a:latin typeface="Calibri"/>
                <a:ea typeface="DejaVu Sans"/>
              </a:rPr>
              <a:t>a</a:t>
            </a:r>
            <a:r>
              <a:rPr b="0" lang="en-GB" sz="4000" spc="-1" strike="noStrike">
                <a:solidFill>
                  <a:srgbClr val="e6e905"/>
                </a:solidFill>
                <a:latin typeface="Calibri"/>
                <a:ea typeface="DejaVu Sans"/>
              </a:rPr>
              <a:t>g</a:t>
            </a:r>
            <a:r>
              <a:rPr b="0" lang="en-GB" sz="4000" spc="-1" strike="noStrike">
                <a:solidFill>
                  <a:srgbClr val="81d41a"/>
                </a:solidFill>
                <a:latin typeface="Calibri"/>
                <a:ea typeface="DejaVu Sans"/>
              </a:rPr>
              <a:t>i</a:t>
            </a:r>
            <a:r>
              <a:rPr b="0" lang="en-GB" sz="4000" spc="-1" strike="noStrike">
                <a:solidFill>
                  <a:srgbClr val="00a933"/>
                </a:solidFill>
                <a:latin typeface="Calibri"/>
                <a:ea typeface="DejaVu Sans"/>
              </a:rPr>
              <a:t>c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4000" spc="-1" strike="noStrike">
                <a:solidFill>
                  <a:srgbClr val="158466"/>
                </a:solidFill>
                <a:latin typeface="Calibri"/>
                <a:ea typeface="DejaVu Sans"/>
              </a:rPr>
              <a:t>a</a:t>
            </a:r>
            <a:r>
              <a:rPr b="0" lang="en-GB" sz="4000" spc="-1" strike="noStrike">
                <a:solidFill>
                  <a:srgbClr val="2a6099"/>
                </a:solidFill>
                <a:latin typeface="Calibri"/>
                <a:ea typeface="DejaVu Sans"/>
              </a:rPr>
              <a:t>r</a:t>
            </a:r>
            <a:r>
              <a:rPr b="0" lang="en-GB" sz="4000" spc="-1" strike="noStrike">
                <a:solidFill>
                  <a:srgbClr val="55308d"/>
                </a:solidFill>
                <a:latin typeface="Calibri"/>
                <a:ea typeface="DejaVu Sans"/>
              </a:rPr>
              <a:t>g</a:t>
            </a:r>
            <a:r>
              <a:rPr b="0" lang="en-GB" sz="4000" spc="-1" strike="noStrike">
                <a:solidFill>
                  <a:srgbClr val="800080"/>
                </a:solidFill>
                <a:latin typeface="Calibri"/>
                <a:ea typeface="DejaVu Sans"/>
              </a:rPr>
              <a:t>u</a:t>
            </a:r>
            <a:r>
              <a:rPr b="0" lang="en-GB" sz="4000" spc="-1" strike="noStrike">
                <a:solidFill>
                  <a:srgbClr val="bf0041"/>
                </a:solidFill>
                <a:latin typeface="Calibri"/>
                <a:ea typeface="DejaVu Sans"/>
              </a:rPr>
              <a:t>m</a:t>
            </a:r>
            <a:r>
              <a:rPr b="0" lang="en-GB" sz="4000" spc="-1" strike="noStrike">
                <a:solidFill>
                  <a:srgbClr val="ff0000"/>
                </a:solidFill>
                <a:latin typeface="Calibri"/>
                <a:ea typeface="DejaVu Sans"/>
              </a:rPr>
              <a:t>e</a:t>
            </a:r>
            <a:r>
              <a:rPr b="0" lang="en-GB" sz="4000" spc="-1" strike="noStrike">
                <a:solidFill>
                  <a:srgbClr val="ff8000"/>
                </a:solidFill>
                <a:latin typeface="Calibri"/>
                <a:ea typeface="DejaVu Sans"/>
              </a:rPr>
              <a:t>n</a:t>
            </a:r>
            <a:r>
              <a:rPr b="0" lang="en-GB" sz="4000" spc="-1" strike="noStrike">
                <a:solidFill>
                  <a:srgbClr val="e6e905"/>
                </a:solidFill>
                <a:latin typeface="Calibri"/>
                <a:ea typeface="DejaVu Sans"/>
              </a:rPr>
              <a:t>t</a:t>
            </a:r>
            <a:r>
              <a:rPr b="0" lang="en-GB" sz="4000" spc="-1" strike="noStrike">
                <a:solidFill>
                  <a:srgbClr val="81d41a"/>
                </a:solidFill>
                <a:latin typeface="Calibri"/>
                <a:ea typeface="DejaVu Sans"/>
              </a:rPr>
              <a:t>s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: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Time in the simulation </a:t>
            </a:r>
            <a:r>
              <a:rPr b="0" lang="en-GB" sz="4000" spc="-1" strike="noStrike">
                <a:solidFill>
                  <a:srgbClr val="000000"/>
                </a:solidFill>
                <a:highlight>
                  <a:srgbClr val="dddddd"/>
                </a:highlight>
                <a:latin typeface="Courier New"/>
                <a:ea typeface="DejaVu Sans"/>
              </a:rPr>
              <a:t>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Positions of the decision variable </a:t>
            </a:r>
            <a:r>
              <a:rPr b="0" lang="en-GB" sz="4000" spc="-1" strike="noStrike">
                <a:solidFill>
                  <a:srgbClr val="000000"/>
                </a:solidFill>
                <a:highlight>
                  <a:srgbClr val="dddddd"/>
                </a:highlight>
                <a:latin typeface="Courier New"/>
                <a:ea typeface="DejaVu Sans"/>
              </a:rPr>
              <a:t>x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vector of all simulation times </a:t>
            </a:r>
            <a:r>
              <a:rPr b="0" lang="en-GB" sz="4000" spc="-1" strike="noStrike">
                <a:solidFill>
                  <a:srgbClr val="000000"/>
                </a:solidFill>
                <a:highlight>
                  <a:srgbClr val="dddddd"/>
                </a:highlight>
                <a:latin typeface="Courier New"/>
                <a:ea typeface="DejaVu Sans"/>
              </a:rPr>
              <a:t>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07" dur="indefinite" restart="never" nodeType="tmRoot">
          <p:childTnLst>
            <p:seq>
              <p:cTn id="108" dur="indefinite" nodeType="mainSeq">
                <p:childTnLst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Example GDDMs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1" name="Imatge 10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pic>
        <p:nvPicPr>
          <p:cNvPr id="252" name="" descr=""/>
          <p:cNvPicPr/>
          <p:nvPr/>
        </p:nvPicPr>
        <p:blipFill>
          <a:blip r:embed="rId2"/>
          <a:srcRect l="0" t="52048" r="0" b="0"/>
          <a:stretch/>
        </p:blipFill>
        <p:spPr>
          <a:xfrm>
            <a:off x="5836320" y="901800"/>
            <a:ext cx="5501160" cy="5937480"/>
          </a:xfrm>
          <a:prstGeom prst="rect">
            <a:avLst/>
          </a:prstGeom>
          <a:ln w="0">
            <a:noFill/>
          </a:ln>
        </p:spPr>
      </p:pic>
      <p:pic>
        <p:nvPicPr>
          <p:cNvPr id="253" name="" descr=""/>
          <p:cNvPicPr/>
          <p:nvPr/>
        </p:nvPicPr>
        <p:blipFill>
          <a:blip r:embed="rId3"/>
          <a:srcRect l="0" t="0" r="0" b="50328"/>
          <a:stretch/>
        </p:blipFill>
        <p:spPr>
          <a:xfrm>
            <a:off x="360000" y="984240"/>
            <a:ext cx="5037480" cy="5632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When should you use these GDDMs?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2"/>
          <p:cNvSpPr>
            <a:spLocks noGrp="1"/>
          </p:cNvSpPr>
          <p:nvPr>
            <p:ph/>
          </p:nvPr>
        </p:nvSpPr>
        <p:spPr>
          <a:xfrm>
            <a:off x="609480" y="978840"/>
            <a:ext cx="10728000" cy="549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58888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Response time distribution is not skewed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Consider leaky integration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The speed-accuracy tradeoff may change across the trial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Consider collapsing bounds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I think the agent may be more likely to choose one choice over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another or have a prior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Consider a starting point or drift bias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Evidence is not constant in my task or it requires multisensory 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integration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Consider a more complex drift rate function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There is a large variability in motor actions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Consider non-decision time variability </a:t>
            </a:r>
            <a:r>
              <a:rPr b="0" i="1" lang="en-GB" sz="4000" spc="-1" strike="noStrike">
                <a:solidFill>
                  <a:srgbClr val="000000"/>
                </a:solidFill>
                <a:latin typeface="Calibri"/>
              </a:rPr>
              <a:t>(but be careful! This </a:t>
            </a:r>
            <a:r>
              <a:rPr b="0" i="1" lang="en-GB" sz="4000" spc="-1" strike="noStrike">
                <a:solidFill>
                  <a:srgbClr val="000000"/>
                </a:solidFill>
                <a:latin typeface="Calibri"/>
              </a:rPr>
              <a:t>can make the model non-recoverable)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56" name="Imatge 4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When to use a DDM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/>
          </p:nvPr>
        </p:nvSpPr>
        <p:spPr>
          <a:xfrm>
            <a:off x="609480" y="978840"/>
            <a:ext cx="10728000" cy="549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96666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You want to incorporate both choice and response time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If you don’t care about RT, there are simpler models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You have two alternatives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If you have only one alternative, you can fit a Wald distribution instead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If you have more than two alternatives, you (probably) need to use a race model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08" name="Imatge 12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Tutorial overview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609480" y="978840"/>
            <a:ext cx="10728000" cy="549864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 fontScale="77777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Hour 1: Simulating the DDM by hand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Construct a DDM from first principles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Hour 2: Simulating the DDM using PyDDM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Use efficient and higher-accuracy methods to perform simulations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Hour 3: Fitting the DDM to data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Use PyDDM to fit the DDM to monkey random dot motion data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Hour 4: Generalized drift diffusion models (GDDMs)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</a:rPr>
              <a:t>Create variants of the DDM which are specialized to specific tasks or encapsulate distinct strategies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1" name="Imatge 11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7" dur="indefinite" restart="never" nodeType="tmRoot">
          <p:childTnLst>
            <p:seq>
              <p:cTn id="18" dur="indefinite" nodeType="mainSeq">
                <p:childTnLst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Models from this course related to DDM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13" name="Imatge 13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14" name=""/>
          <p:cNvSpPr/>
          <p:nvPr/>
        </p:nvSpPr>
        <p:spPr>
          <a:xfrm>
            <a:off x="4860000" y="3240000"/>
            <a:ext cx="1980000" cy="1080000"/>
          </a:xfrm>
          <a:prstGeom prst="ellipse">
            <a:avLst/>
          </a:prstGeom>
          <a:solidFill>
            <a:srgbClr val="ffffff"/>
          </a:solidFill>
          <a:ln w="7200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26000" rIns="126000" tIns="81000" bIns="81000" anchor="ctr">
            <a:noAutofit/>
          </a:bodyPr>
          <a:p>
            <a:pPr algn="ctr"/>
            <a:r>
              <a:rPr b="0" lang="en-GB" sz="4200" spc="-1" strike="noStrike">
                <a:solidFill>
                  <a:srgbClr val="000000"/>
                </a:solidFill>
                <a:latin typeface="Calibri"/>
              </a:rPr>
              <a:t>DDM</a:t>
            </a:r>
            <a:endParaRPr b="0" lang="en-GB" sz="4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1080000" y="1800000"/>
            <a:ext cx="3420000" cy="144000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Bayesian (hierarchical) DDM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Parameter estimates with limited data, pooling across subjects, distributions of parameter estimates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1080000" y="4680000"/>
            <a:ext cx="2700000" cy="126000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RL-DDM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Incorporating response time information into RL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7380000" y="1440000"/>
            <a:ext cx="2700000" cy="126000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DDM-HMM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When the emission is a response time and a choice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8100000" y="3960000"/>
            <a:ext cx="3060000" cy="1620000"/>
          </a:xfrm>
          <a:prstGeom prst="rect">
            <a:avLst/>
          </a:prstGeom>
          <a:solidFill>
            <a:srgbClr val="dddddd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/>
            <a:r>
              <a:rPr b="1" lang="en-GB" sz="1800" spc="-1" strike="noStrike">
                <a:solidFill>
                  <a:srgbClr val="000000"/>
                </a:solidFill>
                <a:latin typeface="Arial"/>
              </a:rPr>
              <a:t>Likelihood approximation network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  <a:p>
            <a:pPr algn="ctr"/>
            <a:r>
              <a:rPr b="0" i="1" lang="en-GB" sz="1800" spc="-1" strike="noStrike">
                <a:solidFill>
                  <a:srgbClr val="000000"/>
                </a:solidFill>
                <a:latin typeface="Arial"/>
              </a:rPr>
              <a:t>Neural network for fitting complex DDM-like models that cannot be easily simulated</a:t>
            </a:r>
            <a:endParaRPr b="0" lang="en-GB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Hour 1: Simulating the DDM by hand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0" name="Imatge 3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21" name="Espace réservé du contenu 2"/>
          <p:cNvSpPr/>
          <p:nvPr/>
        </p:nvSpPr>
        <p:spPr>
          <a:xfrm>
            <a:off x="609840" y="979200"/>
            <a:ext cx="6227640" cy="54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 fontScale="93333" lnSpcReduction="10000"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Basic algorithm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1. Set x to starting point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2. Set: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134"/>
              </a:spcBef>
              <a:tabLst>
                <a:tab algn="l" pos="0"/>
              </a:tabLst>
            </a:pP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3. Check if x crosses a boundary.  If so, you are done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4. Otherwise, go to (2)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2" name="" descr=""/>
          <p:cNvPicPr/>
          <p:nvPr/>
        </p:nvPicPr>
        <p:blipFill>
          <a:blip r:embed="rId2"/>
          <a:srcRect l="3221" t="10862" r="73608" b="0"/>
          <a:stretch/>
        </p:blipFill>
        <p:spPr>
          <a:xfrm>
            <a:off x="7018920" y="1260000"/>
            <a:ext cx="4138560" cy="4317480"/>
          </a:xfrm>
          <a:prstGeom prst="rect">
            <a:avLst/>
          </a:prstGeom>
          <a:ln w="0">
            <a:noFill/>
          </a:ln>
        </p:spPr>
      </p:pic>
      <p:pic>
        <p:nvPicPr>
          <p:cNvPr id="223" name="" descr=""/>
          <p:cNvPicPr/>
          <p:nvPr/>
        </p:nvPicPr>
        <p:blipFill>
          <a:blip r:embed="rId3"/>
          <a:stretch/>
        </p:blipFill>
        <p:spPr>
          <a:xfrm>
            <a:off x="1080000" y="2856600"/>
            <a:ext cx="5938200" cy="8978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60984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Hour 2: Simulating the DDM using PyDDM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5" name="Imatge 2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26" name="Espace réservé du contenu 3"/>
          <p:cNvSpPr/>
          <p:nvPr/>
        </p:nvSpPr>
        <p:spPr>
          <a:xfrm>
            <a:off x="609840" y="979560"/>
            <a:ext cx="10727640" cy="54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Use more efficient methods to simulate the probability distribution of a trajectory’s position instead of one trial at a time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27" name="" descr=""/>
          <p:cNvPicPr/>
          <p:nvPr/>
        </p:nvPicPr>
        <p:blipFill>
          <a:blip r:embed="rId2"/>
          <a:stretch/>
        </p:blipFill>
        <p:spPr>
          <a:xfrm>
            <a:off x="360000" y="2869560"/>
            <a:ext cx="11337480" cy="3067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8" name="" descr=""/>
          <p:cNvPicPr/>
          <p:nvPr/>
        </p:nvPicPr>
        <p:blipFill>
          <a:blip r:embed="rId1"/>
          <a:stretch/>
        </p:blipFill>
        <p:spPr>
          <a:xfrm>
            <a:off x="2304000" y="88920"/>
            <a:ext cx="9889200" cy="6804720"/>
          </a:xfrm>
          <a:prstGeom prst="rect">
            <a:avLst/>
          </a:prstGeom>
          <a:ln w="0">
            <a:noFill/>
          </a:ln>
        </p:spPr>
      </p:pic>
      <p:sp>
        <p:nvSpPr>
          <p:cNvPr id="229" name="PlaceHolder 3"/>
          <p:cNvSpPr/>
          <p:nvPr/>
        </p:nvSpPr>
        <p:spPr>
          <a:xfrm>
            <a:off x="116640" y="252000"/>
            <a:ext cx="10969920" cy="5866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rmAutofit/>
          </a:bodyPr>
          <a:p>
            <a:pPr>
              <a:lnSpc>
                <a:spcPct val="90000"/>
              </a:lnSpc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  <a:ea typeface="DejaVu Sans"/>
              </a:rPr>
              <a:t>DDM</a:t>
            </a:r>
            <a:br>
              <a:rPr sz="1800"/>
            </a:br>
            <a:r>
              <a:rPr b="0" lang="en-GB" sz="4000" spc="-1" strike="noStrike">
                <a:solidFill>
                  <a:srgbClr val="000090"/>
                </a:solidFill>
                <a:latin typeface="Calibri Light"/>
                <a:ea typeface="DejaVu Sans"/>
              </a:rPr>
              <a:t>libraries</a:t>
            </a:r>
            <a:br>
              <a:rPr sz="4000"/>
            </a:b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How PyDDM works: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1" name="Imatge 6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32" name="Espace réservé du contenu 4"/>
          <p:cNvSpPr/>
          <p:nvPr/>
        </p:nvSpPr>
        <p:spPr>
          <a:xfrm>
            <a:off x="609840" y="979560"/>
            <a:ext cx="10727640" cy="54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Construct a Model from its components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Model components: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Drift rate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Noise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Bound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Initial Condition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Non-decision time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Mixture model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43" dur="indefinite" restart="never" nodeType="tmRoot">
          <p:childTnLst>
            <p:seq>
              <p:cTn id="44" dur="indefinite" nodeType="mainSeq">
                <p:childTnLst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609480" y="61200"/>
            <a:ext cx="10969920" cy="11401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ctr">
            <a:normAutofit/>
          </a:bodyPr>
          <a:p>
            <a:pPr indent="0">
              <a:lnSpc>
                <a:spcPct val="90000"/>
              </a:lnSpc>
              <a:buNone/>
            </a:pPr>
            <a:r>
              <a:rPr b="0" lang="en-GB" sz="4000" spc="-1" strike="noStrike">
                <a:solidFill>
                  <a:srgbClr val="000090"/>
                </a:solidFill>
                <a:latin typeface="Calibri Light"/>
              </a:rPr>
              <a:t>Many model components are built-in: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4" name="Imatge 7" descr=""/>
          <p:cNvPicPr/>
          <p:nvPr/>
        </p:nvPicPr>
        <p:blipFill>
          <a:blip r:embed="rId1"/>
          <a:stretch/>
        </p:blipFill>
        <p:spPr>
          <a:xfrm>
            <a:off x="11353680" y="6311880"/>
            <a:ext cx="797760" cy="527400"/>
          </a:xfrm>
          <a:prstGeom prst="rect">
            <a:avLst/>
          </a:prstGeom>
          <a:ln w="0">
            <a:noFill/>
          </a:ln>
        </p:spPr>
      </p:pic>
      <p:sp>
        <p:nvSpPr>
          <p:cNvPr id="235" name="Espace réservé du contenu 5"/>
          <p:cNvSpPr/>
          <p:nvPr/>
        </p:nvSpPr>
        <p:spPr>
          <a:xfrm>
            <a:off x="609840" y="979560"/>
            <a:ext cx="10727640" cy="5498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216000" indent="-2160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Each component can be: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constant value (e.g., </a:t>
            </a:r>
            <a:r>
              <a:rPr b="0" lang="en-GB" sz="4000" spc="-1" strike="noStrike">
                <a:solidFill>
                  <a:srgbClr val="000000"/>
                </a:solidFill>
                <a:highlight>
                  <a:srgbClr val="dddddd"/>
                </a:highlight>
                <a:latin typeface="Courier New"/>
                <a:ea typeface="DejaVu Sans"/>
              </a:rPr>
              <a:t>3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fittable parameter, given by the the name (e.g., </a:t>
            </a:r>
            <a:r>
              <a:rPr b="0" lang="en-GB" sz="3600" spc="-1" strike="noStrike">
                <a:solidFill>
                  <a:srgbClr val="000000"/>
                </a:solidFill>
                <a:highlight>
                  <a:srgbClr val="dddddd"/>
                </a:highlight>
                <a:latin typeface="Courier New"/>
                <a:ea typeface="DejaVu Sans"/>
              </a:rPr>
              <a:t>param1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)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1" marL="432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A function which depends on: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Parameters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Task conditions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GB" sz="4000" spc="-1" strike="noStrike">
                <a:solidFill>
                  <a:srgbClr val="ff0000"/>
                </a:solidFill>
                <a:latin typeface="Calibri"/>
                <a:ea typeface="DejaVu Sans"/>
              </a:rPr>
              <a:t>M</a:t>
            </a:r>
            <a:r>
              <a:rPr b="0" lang="en-GB" sz="4000" spc="-1" strike="noStrike">
                <a:solidFill>
                  <a:srgbClr val="ff972f"/>
                </a:solidFill>
                <a:latin typeface="Calibri"/>
                <a:ea typeface="DejaVu Sans"/>
              </a:rPr>
              <a:t>a</a:t>
            </a:r>
            <a:r>
              <a:rPr b="0" lang="en-GB" sz="4000" spc="-1" strike="noStrike">
                <a:solidFill>
                  <a:srgbClr val="e6e905"/>
                </a:solidFill>
                <a:latin typeface="Calibri"/>
                <a:ea typeface="DejaVu Sans"/>
              </a:rPr>
              <a:t>g</a:t>
            </a:r>
            <a:r>
              <a:rPr b="0" lang="en-GB" sz="4000" spc="-1" strike="noStrike">
                <a:solidFill>
                  <a:srgbClr val="81d41a"/>
                </a:solidFill>
                <a:latin typeface="Calibri"/>
                <a:ea typeface="DejaVu Sans"/>
              </a:rPr>
              <a:t>i</a:t>
            </a:r>
            <a:r>
              <a:rPr b="0" lang="en-GB" sz="4000" spc="-1" strike="noStrike">
                <a:solidFill>
                  <a:srgbClr val="00a933"/>
                </a:solidFill>
                <a:latin typeface="Calibri"/>
                <a:ea typeface="DejaVu Sans"/>
              </a:rPr>
              <a:t>c</a:t>
            </a:r>
            <a:r>
              <a:rPr b="0" lang="en-GB" sz="4000" spc="-1" strike="noStrike">
                <a:solidFill>
                  <a:srgbClr val="000000"/>
                </a:solidFill>
                <a:latin typeface="Calibri"/>
                <a:ea typeface="DejaVu Sans"/>
              </a:rPr>
              <a:t> </a:t>
            </a:r>
            <a:r>
              <a:rPr b="0" lang="en-GB" sz="4000" spc="-1" strike="noStrike">
                <a:solidFill>
                  <a:srgbClr val="158466"/>
                </a:solidFill>
                <a:latin typeface="Calibri"/>
                <a:ea typeface="DejaVu Sans"/>
              </a:rPr>
              <a:t>a</a:t>
            </a:r>
            <a:r>
              <a:rPr b="0" lang="en-GB" sz="4000" spc="-1" strike="noStrike">
                <a:solidFill>
                  <a:srgbClr val="2a6099"/>
                </a:solidFill>
                <a:latin typeface="Calibri"/>
                <a:ea typeface="DejaVu Sans"/>
              </a:rPr>
              <a:t>r</a:t>
            </a:r>
            <a:r>
              <a:rPr b="0" lang="en-GB" sz="4000" spc="-1" strike="noStrike">
                <a:solidFill>
                  <a:srgbClr val="55308d"/>
                </a:solidFill>
                <a:latin typeface="Calibri"/>
                <a:ea typeface="DejaVu Sans"/>
              </a:rPr>
              <a:t>g</a:t>
            </a:r>
            <a:r>
              <a:rPr b="0" lang="en-GB" sz="4000" spc="-1" strike="noStrike">
                <a:solidFill>
                  <a:srgbClr val="800080"/>
                </a:solidFill>
                <a:latin typeface="Calibri"/>
                <a:ea typeface="DejaVu Sans"/>
              </a:rPr>
              <a:t>u</a:t>
            </a:r>
            <a:r>
              <a:rPr b="0" lang="en-GB" sz="4000" spc="-1" strike="noStrike">
                <a:solidFill>
                  <a:srgbClr val="bf0041"/>
                </a:solidFill>
                <a:latin typeface="Calibri"/>
                <a:ea typeface="DejaVu Sans"/>
              </a:rPr>
              <a:t>m</a:t>
            </a:r>
            <a:r>
              <a:rPr b="0" lang="en-GB" sz="4000" spc="-1" strike="noStrike">
                <a:solidFill>
                  <a:srgbClr val="ff0000"/>
                </a:solidFill>
                <a:latin typeface="Calibri"/>
                <a:ea typeface="DejaVu Sans"/>
              </a:rPr>
              <a:t>e</a:t>
            </a:r>
            <a:r>
              <a:rPr b="0" lang="en-GB" sz="4000" spc="-1" strike="noStrike">
                <a:solidFill>
                  <a:srgbClr val="ff8000"/>
                </a:solidFill>
                <a:latin typeface="Calibri"/>
                <a:ea typeface="DejaVu Sans"/>
              </a:rPr>
              <a:t>n</a:t>
            </a:r>
            <a:r>
              <a:rPr b="0" lang="en-GB" sz="4000" spc="-1" strike="noStrike">
                <a:solidFill>
                  <a:srgbClr val="e6e905"/>
                </a:solidFill>
                <a:latin typeface="Calibri"/>
                <a:ea typeface="DejaVu Sans"/>
              </a:rPr>
              <a:t>t</a:t>
            </a:r>
            <a:r>
              <a:rPr b="0" lang="en-GB" sz="4000" spc="-1" strike="noStrike">
                <a:solidFill>
                  <a:srgbClr val="81d41a"/>
                </a:solidFill>
                <a:latin typeface="Calibri"/>
                <a:ea typeface="DejaVu Sans"/>
              </a:rPr>
              <a:t>s</a:t>
            </a:r>
            <a:endParaRPr b="0" lang="en-GB" sz="4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63" dur="indefinite" restart="never" nodeType="tmRoot">
          <p:childTnLst>
            <p:seq>
              <p:cTn id="64" dur="indefinite" nodeType="mainSeq">
                <p:childTnLst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4569</TotalTime>
  <Application>LibreOffice/24.2.7.2$Linux_X86_64 LibreOffice_project/420$Build-2</Application>
  <AppVersion>15.0000</AppVersion>
  <Words>784</Words>
  <Paragraphs>111</Paragraphs>
  <Company>Universitat Pompeu Fabra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2019-06-18T16:37:23Z</dcterms:created>
  <dc:creator>u109469</dc:creator>
  <dc:description/>
  <dc:language>en-GB</dc:language>
  <cp:lastModifiedBy/>
  <dcterms:modified xsi:type="dcterms:W3CDTF">2025-07-20T22:39:15Z</dcterms:modified>
  <cp:revision>134</cp:revision>
  <dc:subject/>
  <dc:title>Introduction to modelling of behavioral data and linear regression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Personnalisé</vt:lpwstr>
  </property>
  <property fmtid="{D5CDD505-2E9C-101B-9397-08002B2CF9AE}" pid="4" name="Slides">
    <vt:i4>16</vt:i4>
  </property>
</Properties>
</file>