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97" r:id="rId3"/>
    <p:sldId id="258" r:id="rId4"/>
    <p:sldId id="260" r:id="rId5"/>
    <p:sldId id="398" r:id="rId6"/>
    <p:sldId id="418" r:id="rId7"/>
    <p:sldId id="399" r:id="rId8"/>
    <p:sldId id="409" r:id="rId9"/>
    <p:sldId id="420" r:id="rId10"/>
    <p:sldId id="267" r:id="rId11"/>
    <p:sldId id="268" r:id="rId12"/>
    <p:sldId id="269" r:id="rId13"/>
    <p:sldId id="272" r:id="rId14"/>
    <p:sldId id="422" r:id="rId15"/>
    <p:sldId id="273" r:id="rId16"/>
    <p:sldId id="421" r:id="rId17"/>
    <p:sldId id="423" r:id="rId18"/>
    <p:sldId id="278" r:id="rId19"/>
    <p:sldId id="279" r:id="rId20"/>
    <p:sldId id="280" r:id="rId21"/>
    <p:sldId id="424" r:id="rId22"/>
    <p:sldId id="281" r:id="rId23"/>
    <p:sldId id="4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About the team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TASKS &amp; TIMELINES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ARTEFACTS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0506F374-AE8C-463F-93E9-84964A53440D}">
      <dgm:prSet/>
      <dgm:spPr/>
      <dgm:t>
        <a:bodyPr/>
        <a:lstStyle/>
        <a:p>
          <a:r>
            <a:rPr lang="en-AU" dirty="0"/>
            <a:t>THE PROJECT</a:t>
          </a:r>
        </a:p>
      </dgm:t>
    </dgm:pt>
    <dgm:pt modelId="{B8BA7496-54C6-4E4D-81CB-458E11F61760}" type="parTrans" cxnId="{CCFE0DD4-94B3-4127-A0CF-0832FBF91E7E}">
      <dgm:prSet/>
      <dgm:spPr/>
      <dgm:t>
        <a:bodyPr/>
        <a:lstStyle/>
        <a:p>
          <a:endParaRPr lang="en-AU"/>
        </a:p>
      </dgm:t>
    </dgm:pt>
    <dgm:pt modelId="{421EEAE5-5BBF-4696-B398-FB28544CC88D}" type="sibTrans" cxnId="{CCFE0DD4-94B3-4127-A0CF-0832FBF91E7E}">
      <dgm:prSet phldrT="02" phldr="0"/>
      <dgm:spPr/>
      <dgm:t>
        <a:bodyPr/>
        <a:lstStyle/>
        <a:p>
          <a:r>
            <a:rPr lang="en-AU"/>
            <a:t>02</a:t>
          </a:r>
          <a:endParaRPr lang="en-AU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E6A591A8-50F4-4B78-865F-DD6C9DEC56AE}" type="pres">
      <dgm:prSet presAssocID="{0506F374-AE8C-463F-93E9-84964A53440D}" presName="compositeNode" presStyleCnt="0">
        <dgm:presLayoutVars>
          <dgm:bulletEnabled val="1"/>
        </dgm:presLayoutVars>
      </dgm:prSet>
      <dgm:spPr/>
    </dgm:pt>
    <dgm:pt modelId="{A542A804-D541-43AC-9827-D2BCAAB35E41}" type="pres">
      <dgm:prSet presAssocID="{0506F374-AE8C-463F-93E9-84964A53440D}" presName="bgRect" presStyleLbl="alignNode1" presStyleIdx="1" presStyleCnt="4"/>
      <dgm:spPr/>
    </dgm:pt>
    <dgm:pt modelId="{80E24534-CE19-4AEB-8D0B-D9005E7474D2}" type="pres">
      <dgm:prSet presAssocID="{421EEAE5-5BBF-4696-B398-FB28544CC88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A77CCBA-2C68-4D41-894F-F09F56C94505}" type="pres">
      <dgm:prSet presAssocID="{0506F374-AE8C-463F-93E9-84964A53440D}" presName="nodeRect" presStyleLbl="alignNode1" presStyleIdx="1" presStyleCnt="4">
        <dgm:presLayoutVars>
          <dgm:bulletEnabled val="1"/>
        </dgm:presLayoutVars>
      </dgm:prSet>
      <dgm:spPr/>
    </dgm:pt>
    <dgm:pt modelId="{6B7B6CEA-CF8B-4E45-A25F-C46A88D6C31D}" type="pres">
      <dgm:prSet presAssocID="{421EEAE5-5BBF-4696-B398-FB28544CC88D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2" presStyleCnt="4"/>
      <dgm:spPr/>
    </dgm:pt>
    <dgm:pt modelId="{975C752B-C37A-4BA6-A3AE-2202A141404A}" type="pres">
      <dgm:prSet presAssocID="{EF449C32-A7AE-4099-9E9B-9E2F736A89C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2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3" presStyleCnt="4"/>
      <dgm:spPr/>
    </dgm:pt>
    <dgm:pt modelId="{E20811D6-E5D4-4C9E-AABF-9E0E1902CA2C}" type="pres">
      <dgm:prSet presAssocID="{98E6DD7C-B953-4119-9F64-9914E467ECB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7AD3212-F175-45C8-9655-D84B3366B586}" type="presOf" srcId="{0506F374-AE8C-463F-93E9-84964A53440D}" destId="{DA77CCBA-2C68-4D41-894F-F09F56C94505}" srcOrd="1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3A9C6842-DAF0-41BC-BD01-E91EF532554E}" type="presOf" srcId="{0506F374-AE8C-463F-93E9-84964A53440D}" destId="{A542A804-D541-43AC-9827-D2BCAAB35E41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3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2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CCFE0DD4-94B3-4127-A0CF-0832FBF91E7E}" srcId="{8AA20905-3954-474B-A606-562BCA026DC1}" destId="{0506F374-AE8C-463F-93E9-84964A53440D}" srcOrd="1" destOrd="0" parTransId="{B8BA7496-54C6-4E4D-81CB-458E11F61760}" sibTransId="{421EEAE5-5BBF-4696-B398-FB28544CC88D}"/>
    <dgm:cxn modelId="{E37A50EE-E245-485F-97FF-B805FF083143}" type="presOf" srcId="{421EEAE5-5BBF-4696-B398-FB28544CC88D}" destId="{80E24534-CE19-4AEB-8D0B-D9005E7474D2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A5D684E4-3EEE-4819-9F09-12896B110C52}" type="presParOf" srcId="{579698BD-D232-4926-8D7B-29A69B90858B}" destId="{E6A591A8-50F4-4B78-865F-DD6C9DEC56AE}" srcOrd="2" destOrd="0" presId="urn:microsoft.com/office/officeart/2016/7/layout/LinearBlockProcessNumbered"/>
    <dgm:cxn modelId="{E840DA9D-3B97-47E8-A715-C5D977E4A325}" type="presParOf" srcId="{E6A591A8-50F4-4B78-865F-DD6C9DEC56AE}" destId="{A542A804-D541-43AC-9827-D2BCAAB35E41}" srcOrd="0" destOrd="0" presId="urn:microsoft.com/office/officeart/2016/7/layout/LinearBlockProcessNumbered"/>
    <dgm:cxn modelId="{E1A38B4B-F492-40E3-9563-7FB2D1DAFE59}" type="presParOf" srcId="{E6A591A8-50F4-4B78-865F-DD6C9DEC56AE}" destId="{80E24534-CE19-4AEB-8D0B-D9005E7474D2}" srcOrd="1" destOrd="0" presId="urn:microsoft.com/office/officeart/2016/7/layout/LinearBlockProcessNumbered"/>
    <dgm:cxn modelId="{C73CDA7E-F295-4595-919F-CC34B7B431FC}" type="presParOf" srcId="{E6A591A8-50F4-4B78-865F-DD6C9DEC56AE}" destId="{DA77CCBA-2C68-4D41-894F-F09F56C94505}" srcOrd="2" destOrd="0" presId="urn:microsoft.com/office/officeart/2016/7/layout/LinearBlockProcessNumbered"/>
    <dgm:cxn modelId="{A82AF9CD-FA09-43F2-83CD-CAA51DE250A5}" type="presParOf" srcId="{579698BD-D232-4926-8D7B-29A69B90858B}" destId="{6B7B6CEA-CF8B-4E45-A25F-C46A88D6C31D}" srcOrd="3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4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5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6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About the team</a:t>
          </a:r>
        </a:p>
      </dsp:txBody>
      <dsp:txXfrm>
        <a:off x="202" y="1564357"/>
        <a:ext cx="2441809" cy="1758102"/>
      </dsp:txXfrm>
    </dsp:sp>
    <dsp:sp modelId="{BBA91679-4684-4A04-8AEB-03038C78A75C}">
      <dsp:nvSpPr>
        <dsp:cNvPr id="0" name=""/>
        <dsp:cNvSpPr/>
      </dsp:nvSpPr>
      <dsp:spPr>
        <a:xfrm>
          <a:off x="202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202" y="392289"/>
        <a:ext cx="2441809" cy="1172068"/>
      </dsp:txXfrm>
    </dsp:sp>
    <dsp:sp modelId="{A542A804-D541-43AC-9827-D2BCAAB35E41}">
      <dsp:nvSpPr>
        <dsp:cNvPr id="0" name=""/>
        <dsp:cNvSpPr/>
      </dsp:nvSpPr>
      <dsp:spPr>
        <a:xfrm>
          <a:off x="2637356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THE PROJECT</a:t>
          </a:r>
        </a:p>
      </dsp:txBody>
      <dsp:txXfrm>
        <a:off x="2637356" y="1564357"/>
        <a:ext cx="2441809" cy="1758102"/>
      </dsp:txXfrm>
    </dsp:sp>
    <dsp:sp modelId="{80E24534-CE19-4AEB-8D0B-D9005E7474D2}">
      <dsp:nvSpPr>
        <dsp:cNvPr id="0" name=""/>
        <dsp:cNvSpPr/>
      </dsp:nvSpPr>
      <dsp:spPr>
        <a:xfrm>
          <a:off x="2637356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600" kern="1200"/>
            <a:t>02</a:t>
          </a:r>
          <a:endParaRPr lang="en-AU" sz="6600" kern="1200" dirty="0"/>
        </a:p>
      </dsp:txBody>
      <dsp:txXfrm>
        <a:off x="2637356" y="392289"/>
        <a:ext cx="2441809" cy="1172068"/>
      </dsp:txXfrm>
    </dsp:sp>
    <dsp:sp modelId="{00AE7F27-0E5D-4AFB-ACD6-B5A19E79EA42}">
      <dsp:nvSpPr>
        <dsp:cNvPr id="0" name=""/>
        <dsp:cNvSpPr/>
      </dsp:nvSpPr>
      <dsp:spPr>
        <a:xfrm>
          <a:off x="5274509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TASKS &amp; TIMELINES</a:t>
          </a:r>
        </a:p>
      </dsp:txBody>
      <dsp:txXfrm>
        <a:off x="5274509" y="1564357"/>
        <a:ext cx="2441809" cy="1758102"/>
      </dsp:txXfrm>
    </dsp:sp>
    <dsp:sp modelId="{975C752B-C37A-4BA6-A3AE-2202A141404A}">
      <dsp:nvSpPr>
        <dsp:cNvPr id="0" name=""/>
        <dsp:cNvSpPr/>
      </dsp:nvSpPr>
      <dsp:spPr>
        <a:xfrm>
          <a:off x="5274509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274509" y="392289"/>
        <a:ext cx="2441809" cy="1172068"/>
      </dsp:txXfrm>
    </dsp:sp>
    <dsp:sp modelId="{CAD62F17-E99D-4FEF-B376-961CA4CB20EB}">
      <dsp:nvSpPr>
        <dsp:cNvPr id="0" name=""/>
        <dsp:cNvSpPr/>
      </dsp:nvSpPr>
      <dsp:spPr>
        <a:xfrm>
          <a:off x="7911663" y="392289"/>
          <a:ext cx="2441809" cy="2930170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ARTEFACTS</a:t>
          </a:r>
        </a:p>
      </dsp:txBody>
      <dsp:txXfrm>
        <a:off x="7911663" y="1564357"/>
        <a:ext cx="2441809" cy="1758102"/>
      </dsp:txXfrm>
    </dsp:sp>
    <dsp:sp modelId="{E20811D6-E5D4-4C9E-AABF-9E0E1902CA2C}">
      <dsp:nvSpPr>
        <dsp:cNvPr id="0" name=""/>
        <dsp:cNvSpPr/>
      </dsp:nvSpPr>
      <dsp:spPr>
        <a:xfrm>
          <a:off x="7911663" y="392289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  <a:endParaRPr lang="en-US" sz="6600" kern="1200" dirty="0"/>
        </a:p>
      </dsp:txBody>
      <dsp:txXfrm>
        <a:off x="7911663" y="392289"/>
        <a:ext cx="2441809" cy="117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231760" y="1820520"/>
            <a:ext cx="3024360" cy="3215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0" y="-360"/>
            <a:ext cx="170172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1787040" y="-360"/>
            <a:ext cx="1701720" cy="685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Speak Pro"/>
            </a:endParaRPr>
          </a:p>
        </p:txBody>
      </p:sp>
    </p:spTree>
    <p:extLst>
      <p:ext uri="{BB962C8B-B14F-4D97-AF65-F5344CB8AC3E}">
        <p14:creationId xmlns:p14="http://schemas.microsoft.com/office/powerpoint/2010/main" val="24461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urceforge.net/projects/unitydis/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ran98/IT-PRoject-1" TargetMode="External"/><Relationship Id="rId2" Type="http://schemas.openxmlformats.org/officeDocument/2006/relationships/hyperlink" Target="https://softwars.atlassian.net/jira/software/projects/SOF/boards/1/roadma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4D0CD5-66A6-4F3E-AC3A-429DEFDF8CFE}"/>
              </a:ext>
            </a:extLst>
          </p:cNvPr>
          <p:cNvSpPr/>
          <p:nvPr/>
        </p:nvSpPr>
        <p:spPr>
          <a:xfrm>
            <a:off x="2503503" y="2634262"/>
            <a:ext cx="7173157" cy="2301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IT Project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SOFTWARS</a:t>
            </a:r>
            <a:br>
              <a:rPr lang="en-US" sz="2800" dirty="0"/>
            </a:br>
            <a:r>
              <a:rPr lang="en-US" sz="2800" dirty="0"/>
              <a:t>23 Mar 20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32B3BC4-84C1-4247-9197-854B4E95F90F}" type="slidenum">
              <a:rPr lang="en-AU" sz="900" b="0" strike="noStrike" cap="all" spc="-1">
                <a:solidFill>
                  <a:srgbClr val="FFFFFF"/>
                </a:solidFill>
                <a:latin typeface="Speak Pro"/>
              </a:rPr>
              <a:t>10</a:t>
            </a:fld>
            <a:endParaRPr lang="en-AU" sz="9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4725720" y="4997880"/>
            <a:ext cx="4831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1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5973840" y="3750120"/>
            <a:ext cx="4831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2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7232760" y="2500920"/>
            <a:ext cx="483120" cy="60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3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938520" y="5087880"/>
            <a:ext cx="27734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First Deliverable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2382480" y="3846960"/>
            <a:ext cx="27734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Second Deliverable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3866400" y="2451960"/>
            <a:ext cx="2773440" cy="43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Third Deliverable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6639840" y="3568636"/>
            <a:ext cx="3862067" cy="89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Configured middleware that can encode and inject DIS traffic and broadcast across network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7915320" y="2259900"/>
            <a:ext cx="327528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 err="1">
                <a:latin typeface="Speak Pro"/>
              </a:rPr>
              <a:t>Visualisation</a:t>
            </a:r>
            <a:r>
              <a:rPr lang="en-US" sz="1600" b="0" strike="noStrike" spc="-1" dirty="0">
                <a:latin typeface="Speak Pro"/>
              </a:rPr>
              <a:t> environment that can use broadcast PDU entity data to update in real time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2014920" y="833400"/>
            <a:ext cx="816156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latin typeface="Georgia Pro Cond Light"/>
              </a:rPr>
              <a:t>Key Deliverables</a:t>
            </a:r>
            <a:endParaRPr lang="en-AU" sz="4600" b="0" strike="noStrike" spc="-1" dirty="0">
              <a:latin typeface="Arial"/>
            </a:endParaRPr>
          </a:p>
        </p:txBody>
      </p:sp>
      <p:sp>
        <p:nvSpPr>
          <p:cNvPr id="539" name="CustomShape 13"/>
          <p:cNvSpPr/>
          <p:nvPr/>
        </p:nvSpPr>
        <p:spPr>
          <a:xfrm>
            <a:off x="2079360" y="1528920"/>
            <a:ext cx="8161560" cy="29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1500" lnSpcReduction="20000"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latin typeface="Speak Pro"/>
              </a:rPr>
              <a:t>Overall tasks that must be completed.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540" name="CustomShape 14"/>
          <p:cNvSpPr/>
          <p:nvPr/>
        </p:nvSpPr>
        <p:spPr>
          <a:xfrm>
            <a:off x="7198920" y="2415600"/>
            <a:ext cx="597240" cy="604080"/>
          </a:xfrm>
          <a:prstGeom prst="rect">
            <a:avLst/>
          </a:prstGeom>
          <a:noFill/>
          <a:ln w="76320">
            <a:solidFill>
              <a:srgbClr val="A9CBF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41" name="CustomShape 15"/>
          <p:cNvSpPr/>
          <p:nvPr/>
        </p:nvSpPr>
        <p:spPr>
          <a:xfrm>
            <a:off x="5923800" y="3674880"/>
            <a:ext cx="597240" cy="604080"/>
          </a:xfrm>
          <a:prstGeom prst="rect">
            <a:avLst/>
          </a:prstGeom>
          <a:noFill/>
          <a:ln w="76320">
            <a:solidFill>
              <a:srgbClr val="A9CBF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42" name="CustomShape 16"/>
          <p:cNvSpPr/>
          <p:nvPr/>
        </p:nvSpPr>
        <p:spPr>
          <a:xfrm>
            <a:off x="4696560" y="4918320"/>
            <a:ext cx="597240" cy="604080"/>
          </a:xfrm>
          <a:prstGeom prst="rect">
            <a:avLst/>
          </a:prstGeom>
          <a:noFill/>
          <a:ln w="76320">
            <a:solidFill>
              <a:srgbClr val="A9CBF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43" name="CustomShape 17"/>
          <p:cNvSpPr/>
          <p:nvPr/>
        </p:nvSpPr>
        <p:spPr>
          <a:xfrm flipV="1">
            <a:off x="0" y="4646520"/>
            <a:ext cx="4966920" cy="1376280"/>
          </a:xfrm>
          <a:prstGeom prst="bentConnector3">
            <a:avLst>
              <a:gd name="adj1" fmla="val 66793"/>
            </a:avLst>
          </a:prstGeom>
          <a:noFill/>
          <a:ln w="28440">
            <a:solidFill>
              <a:srgbClr val="8CBAEC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4" name="CustomShape 18"/>
          <p:cNvSpPr/>
          <p:nvPr/>
        </p:nvSpPr>
        <p:spPr>
          <a:xfrm flipV="1">
            <a:off x="3336840" y="3318840"/>
            <a:ext cx="2878200" cy="1327320"/>
          </a:xfrm>
          <a:prstGeom prst="bentConnector3">
            <a:avLst>
              <a:gd name="adj1" fmla="val 56130"/>
            </a:avLst>
          </a:prstGeom>
          <a:noFill/>
          <a:ln w="28440">
            <a:solidFill>
              <a:srgbClr val="8CBAEC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5" name="CustomShape 19"/>
          <p:cNvSpPr/>
          <p:nvPr/>
        </p:nvSpPr>
        <p:spPr>
          <a:xfrm flipV="1">
            <a:off x="4941720" y="1998000"/>
            <a:ext cx="7249680" cy="1320840"/>
          </a:xfrm>
          <a:prstGeom prst="bentConnector3">
            <a:avLst>
              <a:gd name="adj1" fmla="val 18138"/>
            </a:avLst>
          </a:prstGeom>
          <a:noFill/>
          <a:ln w="28440">
            <a:solidFill>
              <a:srgbClr val="8CBAEC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46" name="CustomShape 20"/>
          <p:cNvSpPr/>
          <p:nvPr/>
        </p:nvSpPr>
        <p:spPr>
          <a:xfrm>
            <a:off x="5561280" y="4869360"/>
            <a:ext cx="3275280" cy="69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Created multiple simulated behaviour models in Unity</a:t>
            </a:r>
            <a:endParaRPr lang="en-AU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CustomShape 4"/>
          <p:cNvSpPr/>
          <p:nvPr/>
        </p:nvSpPr>
        <p:spPr>
          <a:xfrm>
            <a:off x="878760" y="643320"/>
            <a:ext cx="3177360" cy="16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0" strike="noStrike" spc="-52" dirty="0">
                <a:latin typeface="Georgia Pro Cond Light"/>
              </a:rPr>
              <a:t>Our Issues</a:t>
            </a:r>
            <a:endParaRPr lang="en-AU" sz="4000" b="0" strike="noStrike" spc="-1" dirty="0">
              <a:latin typeface="Arial"/>
            </a:endParaRPr>
          </a:p>
        </p:txBody>
      </p:sp>
      <p:sp>
        <p:nvSpPr>
          <p:cNvPr id="551" name="Line 5"/>
          <p:cNvSpPr/>
          <p:nvPr/>
        </p:nvSpPr>
        <p:spPr>
          <a:xfrm>
            <a:off x="961920" y="2478240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6"/>
          <p:cNvSpPr/>
          <p:nvPr/>
        </p:nvSpPr>
        <p:spPr>
          <a:xfrm>
            <a:off x="858240" y="2639520"/>
            <a:ext cx="4518360" cy="32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2000" b="0" strike="noStrike" spc="-1" dirty="0">
                <a:latin typeface="Speak Pro"/>
              </a:rPr>
              <a:t>Main Issues:</a:t>
            </a:r>
            <a:endParaRPr lang="en-AU" sz="2000" b="0" strike="noStrike" spc="-1" dirty="0">
              <a:latin typeface="Arial"/>
            </a:endParaRPr>
          </a:p>
          <a:p>
            <a:pPr marL="343080" indent="-342720">
              <a:lnSpc>
                <a:spcPct val="90000"/>
              </a:lnSpc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>
                <a:latin typeface="Speak Pro"/>
              </a:rPr>
              <a:t>Clarification required on DIS middleware configuration</a:t>
            </a:r>
            <a:endParaRPr lang="en-AU" sz="20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 dirty="0">
                <a:latin typeface="Speak Pro"/>
              </a:rPr>
              <a:t>This was brought up at the last client meeting where further guidelines were set with more explanation given to the integration aspect of this project</a:t>
            </a:r>
            <a:endParaRPr lang="en-AU" sz="1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Aft>
                <a:spcPts val="601"/>
              </a:spcAft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 dirty="0">
                <a:latin typeface="Speak Pro"/>
              </a:rPr>
              <a:t>Further research was also completed and shared with the group</a:t>
            </a:r>
            <a:endParaRPr lang="en-AU" sz="1800" b="0" strike="noStrike" spc="-1" dirty="0">
              <a:latin typeface="Arial"/>
            </a:endParaRPr>
          </a:p>
        </p:txBody>
      </p:sp>
      <p:pic>
        <p:nvPicPr>
          <p:cNvPr id="553" name="Picture 3"/>
          <p:cNvPicPr/>
          <p:nvPr/>
        </p:nvPicPr>
        <p:blipFill>
          <a:blip r:embed="rId2"/>
          <a:stretch/>
        </p:blipFill>
        <p:spPr>
          <a:xfrm>
            <a:off x="6095880" y="1389600"/>
            <a:ext cx="4820040" cy="32979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54" name="CustomShape 7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8"/>
          <p:cNvSpPr/>
          <p:nvPr/>
        </p:nvSpPr>
        <p:spPr>
          <a:xfrm>
            <a:off x="7281720" y="4697280"/>
            <a:ext cx="244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AU" sz="1400" b="0" i="1" strike="noStrike" spc="-1" dirty="0">
                <a:latin typeface="Speak Pro"/>
              </a:rPr>
              <a:t>Client Meeting #2 Clarification</a:t>
            </a:r>
            <a:endParaRPr lang="en-AU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AU" sz="4600" b="0" strike="noStrike" spc="-52">
                <a:latin typeface="Georgia Pro Cond Light"/>
              </a:rPr>
              <a:t>Current Progress</a:t>
            </a:r>
            <a:endParaRPr lang="en-US" sz="4600" b="0" strike="noStrike" spc="-1">
              <a:latin typeface="Speak Pro"/>
            </a:endParaRPr>
          </a:p>
        </p:txBody>
      </p:sp>
      <p:graphicFrame>
        <p:nvGraphicFramePr>
          <p:cNvPr id="557" name="Table 2"/>
          <p:cNvGraphicFramePr/>
          <p:nvPr>
            <p:extLst>
              <p:ext uri="{D42A27DB-BD31-4B8C-83A1-F6EECF244321}">
                <p14:modId xmlns:p14="http://schemas.microsoft.com/office/powerpoint/2010/main" val="1953355673"/>
              </p:ext>
            </p:extLst>
          </p:nvPr>
        </p:nvGraphicFramePr>
        <p:xfrm>
          <a:off x="1097280" y="2120760"/>
          <a:ext cx="4639680" cy="2659380"/>
        </p:xfrm>
        <a:graphic>
          <a:graphicData uri="http://schemas.openxmlformats.org/drawingml/2006/table">
            <a:tbl>
              <a:tblPr/>
              <a:tblGrid>
                <a:gridCol w="231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1440" indent="-910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Calibri"/>
                        <a:buChar char=" "/>
                      </a:pP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Unity: </a:t>
                      </a:r>
                      <a:r>
                        <a:rPr lang="en-US" sz="1600" b="1" strike="noStrike" spc="-1" dirty="0" err="1">
                          <a:solidFill>
                            <a:schemeClr val="tx1"/>
                          </a:solidFill>
                          <a:latin typeface="Speak Pro"/>
                        </a:rPr>
                        <a:t>Boids</a:t>
                      </a:r>
                      <a:r>
                        <a:rPr lang="en-US" sz="1600" b="1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 simulation (flock of birds)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91440" indent="-910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Calibri"/>
                        <a:buChar char=" 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Three Original Flocking Rules: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Alignment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Cohesion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Separation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91440" indent="-910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Calibri"/>
                        <a:buChar char=" 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Two Additional Steering Rules: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Obstacle Avoidance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  <a:buClr>
                          <a:srgbClr val="A9CBF1"/>
                        </a:buClr>
                        <a:buFont typeface="Arial"/>
                        <a:buChar char="•"/>
                      </a:pPr>
                      <a:r>
                        <a:rPr lang="en-US" sz="1600" b="0" strike="noStrike" spc="-1" dirty="0">
                          <a:solidFill>
                            <a:schemeClr val="tx1"/>
                          </a:solidFill>
                          <a:latin typeface="Speak Pro"/>
                        </a:rPr>
                        <a:t>Goal-seeking “seek”</a:t>
                      </a: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201"/>
                        </a:spcBef>
                        <a:spcAft>
                          <a:spcPts val="201"/>
                        </a:spcAft>
                      </a:pPr>
                      <a:endParaRPr lang="en-AU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8" name="TextShape 3"/>
          <p:cNvSpPr txBox="1"/>
          <p:nvPr/>
        </p:nvSpPr>
        <p:spPr>
          <a:xfrm>
            <a:off x="6516000" y="2120760"/>
            <a:ext cx="4639320" cy="25970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98500"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DIS in Unity:</a:t>
            </a:r>
          </a:p>
          <a:p>
            <a:pPr marL="285840" indent="-2854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Arial"/>
              <a:buChar char="•"/>
            </a:pPr>
            <a:r>
              <a:rPr lang="en-US" sz="2000" b="0" strike="noStrike" spc="-1" dirty="0" err="1">
                <a:latin typeface="Speak Pro"/>
              </a:rPr>
              <a:t>OpenDIS</a:t>
            </a:r>
            <a:r>
              <a:rPr lang="en-US" sz="2000" b="0" strike="noStrike" spc="-1" dirty="0">
                <a:latin typeface="Speak Pro"/>
              </a:rPr>
              <a:t> – open source software in C# (easy integration?)</a:t>
            </a:r>
          </a:p>
          <a:p>
            <a:pPr marL="285840" indent="-2854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Arial"/>
              <a:buChar char="•"/>
            </a:pPr>
            <a:r>
              <a:rPr lang="en-US" sz="2000" b="0" strike="noStrike" spc="-1" dirty="0" err="1">
                <a:latin typeface="Speak Pro"/>
              </a:rPr>
              <a:t>UnityDIS</a:t>
            </a:r>
            <a:r>
              <a:rPr lang="en-US" sz="2000" b="0" strike="noStrike" spc="-1" dirty="0">
                <a:latin typeface="Speak Pro"/>
              </a:rPr>
              <a:t> –possible established framework we can </a:t>
            </a:r>
            <a:r>
              <a:rPr lang="en-US" sz="2000" b="0" strike="noStrike" spc="-1" dirty="0" err="1">
                <a:latin typeface="Speak Pro"/>
              </a:rPr>
              <a:t>utilise</a:t>
            </a:r>
            <a:r>
              <a:rPr lang="en-US" sz="2000" b="0" strike="noStrike" spc="-1" dirty="0">
                <a:latin typeface="Speak Pro"/>
              </a:rPr>
              <a:t> </a:t>
            </a:r>
            <a:r>
              <a:rPr lang="en-AU" sz="2000" b="0" u="sng" strike="noStrike" spc="-1" dirty="0">
                <a:uFillTx/>
                <a:latin typeface="Speak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https://sourceforge.net/projects/unitydis/</a:t>
            </a:r>
            <a:r>
              <a:rPr lang="en-AU" sz="2000" b="0" strike="noStrike" spc="-1" dirty="0">
                <a:latin typeface="Speak Pro"/>
              </a:rPr>
              <a:t> </a:t>
            </a:r>
            <a:endParaRPr lang="en-US" sz="2000" b="0" strike="noStrike" spc="-1" dirty="0">
              <a:latin typeface="Speak Pro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latin typeface="Speak Pro"/>
            </a:endParaRPr>
          </a:p>
        </p:txBody>
      </p:sp>
      <p:pic>
        <p:nvPicPr>
          <p:cNvPr id="559" name="Picture 2"/>
          <p:cNvPicPr/>
          <p:nvPr/>
        </p:nvPicPr>
        <p:blipFill>
          <a:blip r:embed="rId3"/>
          <a:stretch/>
        </p:blipFill>
        <p:spPr>
          <a:xfrm>
            <a:off x="993240" y="4535460"/>
            <a:ext cx="4847760" cy="1747800"/>
          </a:xfrm>
          <a:prstGeom prst="rect">
            <a:avLst/>
          </a:prstGeom>
          <a:ln>
            <a:noFill/>
          </a:ln>
        </p:spPr>
      </p:pic>
      <p:pic>
        <p:nvPicPr>
          <p:cNvPr id="560" name="Picture 4"/>
          <p:cNvPicPr/>
          <p:nvPr/>
        </p:nvPicPr>
        <p:blipFill>
          <a:blip r:embed="rId4"/>
          <a:stretch/>
        </p:blipFill>
        <p:spPr>
          <a:xfrm>
            <a:off x="7002360" y="4842720"/>
            <a:ext cx="3666600" cy="113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cap="all" spc="-1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>
              <a:latin typeface="Times New Roman"/>
            </a:endParaRPr>
          </a:p>
        </p:txBody>
      </p:sp>
      <p:sp>
        <p:nvSpPr>
          <p:cNvPr id="567" name="TextShape 2"/>
          <p:cNvSpPr txBox="1"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61988A9-D4F9-4441-A9D6-1EC082DBF4C6}" type="slidenum">
              <a:rPr lang="en-AU" sz="900" b="0" strike="noStrike" spc="-1">
                <a:solidFill>
                  <a:srgbClr val="FFFFFF"/>
                </a:solidFill>
                <a:latin typeface="Speak Pro"/>
              </a:rPr>
              <a:t>13</a:t>
            </a:fld>
            <a:endParaRPr lang="en-AU" sz="900" b="0" strike="noStrike" spc="-1">
              <a:latin typeface="Times New Roman"/>
            </a:endParaRPr>
          </a:p>
        </p:txBody>
      </p:sp>
      <p:sp>
        <p:nvSpPr>
          <p:cNvPr id="568" name="TextShape 3"/>
          <p:cNvSpPr txBox="1"/>
          <p:nvPr/>
        </p:nvSpPr>
        <p:spPr>
          <a:xfrm>
            <a:off x="280656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2-3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69" name="TextShape 4"/>
          <p:cNvSpPr txBox="1"/>
          <p:nvPr/>
        </p:nvSpPr>
        <p:spPr>
          <a:xfrm>
            <a:off x="396756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4-5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0" name="TextShape 5"/>
          <p:cNvSpPr txBox="1"/>
          <p:nvPr/>
        </p:nvSpPr>
        <p:spPr>
          <a:xfrm>
            <a:off x="512892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6-7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1" name="TextShape 6"/>
          <p:cNvSpPr txBox="1"/>
          <p:nvPr/>
        </p:nvSpPr>
        <p:spPr>
          <a:xfrm>
            <a:off x="628992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8-9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2" name="TextShape 7"/>
          <p:cNvSpPr txBox="1"/>
          <p:nvPr/>
        </p:nvSpPr>
        <p:spPr>
          <a:xfrm>
            <a:off x="745128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10-11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3" name="TextShape 8"/>
          <p:cNvSpPr txBox="1"/>
          <p:nvPr/>
        </p:nvSpPr>
        <p:spPr>
          <a:xfrm>
            <a:off x="861264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Weeks 12-13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4" name="TextShape 9"/>
          <p:cNvSpPr txBox="1"/>
          <p:nvPr/>
        </p:nvSpPr>
        <p:spPr>
          <a:xfrm>
            <a:off x="9773640" y="2325600"/>
            <a:ext cx="111528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US" sz="1070" b="0" strike="noStrike" spc="-1">
                <a:solidFill>
                  <a:srgbClr val="41242D"/>
                </a:solidFill>
                <a:latin typeface="Speak Pro"/>
              </a:rPr>
              <a:t>Week 14</a:t>
            </a:r>
            <a:endParaRPr lang="en-US" sz="10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5" name="TextShape 10"/>
          <p:cNvSpPr txBox="1"/>
          <p:nvPr/>
        </p:nvSpPr>
        <p:spPr>
          <a:xfrm>
            <a:off x="935640" y="293256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Team Planning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6" name="TextShape 11"/>
          <p:cNvSpPr txBox="1"/>
          <p:nvPr/>
        </p:nvSpPr>
        <p:spPr>
          <a:xfrm>
            <a:off x="935640" y="355392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Contracts and Charters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7" name="TextShape 12"/>
          <p:cNvSpPr txBox="1"/>
          <p:nvPr/>
        </p:nvSpPr>
        <p:spPr>
          <a:xfrm>
            <a:off x="935640" y="417492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Development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8" name="TextShape 13"/>
          <p:cNvSpPr txBox="1"/>
          <p:nvPr/>
        </p:nvSpPr>
        <p:spPr>
          <a:xfrm>
            <a:off x="935640" y="478800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Test &amp; debugging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79" name="TextShape 14"/>
          <p:cNvSpPr txBox="1"/>
          <p:nvPr/>
        </p:nvSpPr>
        <p:spPr>
          <a:xfrm>
            <a:off x="935640" y="5417280"/>
            <a:ext cx="1734120" cy="37944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 algn="r">
              <a:lnSpc>
                <a:spcPct val="100000"/>
              </a:lnSpc>
              <a:spcAft>
                <a:spcPts val="201"/>
              </a:spcAft>
            </a:pPr>
            <a:r>
              <a:rPr lang="en-US" sz="1340" b="0" strike="noStrike" spc="-1">
                <a:solidFill>
                  <a:srgbClr val="41242D"/>
                </a:solidFill>
                <a:latin typeface="Georgia Pro Cond Light"/>
              </a:rPr>
              <a:t>Project Delivery</a:t>
            </a:r>
            <a:endParaRPr lang="en-US" sz="134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580" name="TextShape 15"/>
          <p:cNvSpPr txBox="1"/>
          <p:nvPr/>
        </p:nvSpPr>
        <p:spPr>
          <a:xfrm>
            <a:off x="2014920" y="833400"/>
            <a:ext cx="8161560" cy="695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4600" b="0" strike="noStrike" spc="-52">
                <a:solidFill>
                  <a:srgbClr val="404040"/>
                </a:solidFill>
                <a:latin typeface="Georgia Pro Cond Light"/>
              </a:rPr>
              <a:t>Schedule</a:t>
            </a:r>
            <a:endParaRPr lang="en-US" sz="4600" b="0" strike="noStrike" spc="-1">
              <a:solidFill>
                <a:srgbClr val="000000"/>
              </a:solidFill>
              <a:latin typeface="Speak Pro"/>
            </a:endParaRPr>
          </a:p>
        </p:txBody>
      </p:sp>
      <p:sp>
        <p:nvSpPr>
          <p:cNvPr id="581" name="TextShape 16"/>
          <p:cNvSpPr txBox="1"/>
          <p:nvPr/>
        </p:nvSpPr>
        <p:spPr>
          <a:xfrm>
            <a:off x="2014920" y="1528920"/>
            <a:ext cx="8161560" cy="2934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7500" lnSpcReduction="20000"/>
          </a:bodyPr>
          <a:lstStyle/>
          <a:p>
            <a:pPr algn="ctr">
              <a:lnSpc>
                <a:spcPct val="100000"/>
              </a:lnSpc>
              <a:spcAft>
                <a:spcPts val="201"/>
              </a:spcAft>
            </a:pPr>
            <a:r>
              <a:rPr lang="en-AU" sz="2000" b="0" strike="noStrike" spc="-1">
                <a:solidFill>
                  <a:srgbClr val="41242D"/>
                </a:solidFill>
                <a:latin typeface="Speak Pro"/>
              </a:rPr>
              <a:t>Main Tasks - broken up into weeks</a:t>
            </a:r>
            <a:endParaRPr lang="en-US" sz="2000" b="0" strike="noStrike" spc="-1">
              <a:solidFill>
                <a:srgbClr val="404040"/>
              </a:solidFill>
              <a:latin typeface="Speak Pr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A58CBF-A295-4937-B235-6D36E1FD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21744"/>
              </p:ext>
            </p:extLst>
          </p:nvPr>
        </p:nvGraphicFramePr>
        <p:xfrm>
          <a:off x="2912610" y="2901080"/>
          <a:ext cx="8127999" cy="2895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4210059780"/>
                    </a:ext>
                  </a:extLst>
                </a:gridCol>
              </a:tblGrid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09723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59704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1409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23659"/>
                  </a:ext>
                </a:extLst>
              </a:tr>
              <a:tr h="57912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41224"/>
                  </a:ext>
                </a:extLst>
              </a:tr>
            </a:tbl>
          </a:graphicData>
        </a:graphic>
      </p:graphicFrame>
      <p:sp>
        <p:nvSpPr>
          <p:cNvPr id="582" name="Line 17"/>
          <p:cNvSpPr/>
          <p:nvPr/>
        </p:nvSpPr>
        <p:spPr>
          <a:xfrm>
            <a:off x="3065400" y="3099600"/>
            <a:ext cx="85644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18"/>
          <p:cNvSpPr/>
          <p:nvPr/>
        </p:nvSpPr>
        <p:spPr>
          <a:xfrm>
            <a:off x="2991600" y="30258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19"/>
          <p:cNvSpPr/>
          <p:nvPr/>
        </p:nvSpPr>
        <p:spPr>
          <a:xfrm>
            <a:off x="3922200" y="30258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Line 20"/>
          <p:cNvSpPr/>
          <p:nvPr/>
        </p:nvSpPr>
        <p:spPr>
          <a:xfrm>
            <a:off x="3921840" y="3743640"/>
            <a:ext cx="1116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21"/>
          <p:cNvSpPr/>
          <p:nvPr/>
        </p:nvSpPr>
        <p:spPr>
          <a:xfrm>
            <a:off x="3774240" y="366984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2"/>
          <p:cNvSpPr/>
          <p:nvPr/>
        </p:nvSpPr>
        <p:spPr>
          <a:xfrm>
            <a:off x="4959000" y="366768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Line 23"/>
          <p:cNvSpPr/>
          <p:nvPr/>
        </p:nvSpPr>
        <p:spPr>
          <a:xfrm>
            <a:off x="4496400" y="4348080"/>
            <a:ext cx="457884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24"/>
          <p:cNvSpPr/>
          <p:nvPr/>
        </p:nvSpPr>
        <p:spPr>
          <a:xfrm>
            <a:off x="4348800" y="427428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25"/>
          <p:cNvSpPr/>
          <p:nvPr/>
        </p:nvSpPr>
        <p:spPr>
          <a:xfrm>
            <a:off x="9075240" y="427428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Line 26"/>
          <p:cNvSpPr/>
          <p:nvPr/>
        </p:nvSpPr>
        <p:spPr>
          <a:xfrm>
            <a:off x="6043320" y="4992840"/>
            <a:ext cx="363564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7"/>
          <p:cNvSpPr/>
          <p:nvPr/>
        </p:nvSpPr>
        <p:spPr>
          <a:xfrm>
            <a:off x="5895720" y="49194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28"/>
          <p:cNvSpPr/>
          <p:nvPr/>
        </p:nvSpPr>
        <p:spPr>
          <a:xfrm>
            <a:off x="9678960" y="4919400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Line 29"/>
          <p:cNvSpPr/>
          <p:nvPr/>
        </p:nvSpPr>
        <p:spPr>
          <a:xfrm>
            <a:off x="9727920" y="5591175"/>
            <a:ext cx="934965" cy="5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30"/>
          <p:cNvSpPr/>
          <p:nvPr/>
        </p:nvSpPr>
        <p:spPr>
          <a:xfrm>
            <a:off x="9685245" y="5517915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31"/>
          <p:cNvSpPr/>
          <p:nvPr/>
        </p:nvSpPr>
        <p:spPr>
          <a:xfrm>
            <a:off x="10662885" y="5517915"/>
            <a:ext cx="147600" cy="147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AC4E4D-85B9-4818-AADD-1D8CCB2DD7D5}"/>
              </a:ext>
            </a:extLst>
          </p:cNvPr>
          <p:cNvGrpSpPr/>
          <p:nvPr/>
        </p:nvGrpSpPr>
        <p:grpSpPr>
          <a:xfrm>
            <a:off x="281807" y="217915"/>
            <a:ext cx="2441809" cy="1310645"/>
            <a:chOff x="5274509" y="392289"/>
            <a:chExt cx="2441809" cy="29301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D80E58-0C5A-4282-8F06-031D63DDE14C}"/>
                </a:ext>
              </a:extLst>
            </p:cNvPr>
            <p:cNvSpPr/>
            <p:nvPr/>
          </p:nvSpPr>
          <p:spPr>
            <a:xfrm>
              <a:off x="5274509" y="392289"/>
              <a:ext cx="2441809" cy="293017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93FA13-624E-4C0D-AE34-62EB641C78E0}"/>
                </a:ext>
              </a:extLst>
            </p:cNvPr>
            <p:cNvSpPr txBox="1"/>
            <p:nvPr/>
          </p:nvSpPr>
          <p:spPr>
            <a:xfrm>
              <a:off x="5274509" y="1564357"/>
              <a:ext cx="2441809" cy="1758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96" tIns="0" rIns="24119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/>
                <a:t>TASKS &amp; TIMELINES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A200D-C213-4B25-B272-C3BEF361434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0650" y="321818"/>
            <a:ext cx="11950700" cy="621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52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819891-40AE-48E7-A822-BF52A235EC2C}" type="slidenum">
              <a:rPr lang="en-AU" sz="900" b="0" strike="noStrike" cap="all" spc="-1">
                <a:solidFill>
                  <a:srgbClr val="FFFFFF"/>
                </a:solidFill>
                <a:latin typeface="Speak Pro"/>
              </a:rPr>
              <a:t>15</a:t>
            </a:fld>
            <a:endParaRPr lang="en-AU" sz="900" b="0" strike="noStrike" spc="-1">
              <a:latin typeface="Arial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328320" y="185400"/>
            <a:ext cx="8161560" cy="69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solidFill>
                  <a:srgbClr val="404040"/>
                </a:solidFill>
                <a:latin typeface="Georgia Pro Cond Light"/>
              </a:rPr>
              <a:t>Milestones</a:t>
            </a:r>
            <a:endParaRPr lang="en-AU" sz="4600" b="0" strike="noStrike" spc="-1" dirty="0">
              <a:latin typeface="Arial"/>
            </a:endParaRPr>
          </a:p>
        </p:txBody>
      </p:sp>
      <p:sp>
        <p:nvSpPr>
          <p:cNvPr id="600" name="CustomShape 4"/>
          <p:cNvSpPr/>
          <p:nvPr/>
        </p:nvSpPr>
        <p:spPr>
          <a:xfrm>
            <a:off x="333720" y="694440"/>
            <a:ext cx="8161560" cy="29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1500" lnSpcReduction="20000"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404040"/>
                </a:solidFill>
                <a:latin typeface="Speak Pro"/>
              </a:rPr>
              <a:t>Key Course Dates and Client Deliverables</a:t>
            </a:r>
            <a:endParaRPr lang="en-AU" sz="2000" b="0" strike="noStrike" spc="-1">
              <a:latin typeface="Arial"/>
            </a:endParaRPr>
          </a:p>
        </p:txBody>
      </p:sp>
      <p:graphicFrame>
        <p:nvGraphicFramePr>
          <p:cNvPr id="601" name="Table 5"/>
          <p:cNvGraphicFramePr/>
          <p:nvPr>
            <p:extLst>
              <p:ext uri="{D42A27DB-BD31-4B8C-83A1-F6EECF244321}">
                <p14:modId xmlns:p14="http://schemas.microsoft.com/office/powerpoint/2010/main" val="3324272441"/>
              </p:ext>
            </p:extLst>
          </p:nvPr>
        </p:nvGraphicFramePr>
        <p:xfrm>
          <a:off x="418320" y="1007640"/>
          <a:ext cx="11354400" cy="5334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8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Milestone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Task Leaders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 dirty="0">
                          <a:solidFill>
                            <a:schemeClr val="bg1"/>
                          </a:solidFill>
                        </a:rPr>
                        <a:t>Estimated Delivery Date</a:t>
                      </a:r>
                      <a:endParaRPr lang="en-AU" sz="1600" b="0" strike="noStrike" spc="-1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Group Charter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Clarify team direction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(Approval by all)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13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Basic Behavioural Algorithm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Boids (flocking behaviour)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Do and Andrew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19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Statement of Work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Client contract with team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(Approval by all)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23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Review 1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progress update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23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VBS Gateway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VBS DIS integration (network)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and Tate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27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Functional Specification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Purpose, assumptions and requirements 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(Approval and input by all)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27 Mar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Configured middleware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Encode and inject traffic from Unity as a PDU entity (DIS)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Andrew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20 Apr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Specific Behavioural Algorithms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Ground behaviours (crowds etc.)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Do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30 Apr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Review 2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progress update 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11 May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Simulated environment integration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VBS real-time updates from network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Bridget and Tate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28 May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Customer Acceptance Report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Present deliverables and findings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03 June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Project Due + Presentation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 artefacts, documentation and deliverables due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</a:rPr>
                        <a:t>All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</a:rPr>
                        <a:t>08 June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734AC-ED4E-48EC-946E-28965279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52562"/>
            <a:ext cx="11544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FCACBE9-7E3A-4474-8A50-AE1627B7A6CC}"/>
              </a:ext>
            </a:extLst>
          </p:cNvPr>
          <p:cNvSpPr/>
          <p:nvPr/>
        </p:nvSpPr>
        <p:spPr>
          <a:xfrm rot="13325400">
            <a:off x="4359240" y="2372400"/>
            <a:ext cx="1218960" cy="1388520"/>
          </a:xfrm>
          <a:prstGeom prst="triangle">
            <a:avLst>
              <a:gd name="adj" fmla="val 50000"/>
            </a:avLst>
          </a:prstGeom>
          <a:ln>
            <a:solidFill>
              <a:srgbClr val="A9CBF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706DA9C-6BB1-432F-A05F-6C8699652FA7}"/>
              </a:ext>
            </a:extLst>
          </p:cNvPr>
          <p:cNvSpPr/>
          <p:nvPr/>
        </p:nvSpPr>
        <p:spPr>
          <a:xfrm rot="19097400">
            <a:off x="4375800" y="3501720"/>
            <a:ext cx="1218960" cy="1388520"/>
          </a:xfrm>
          <a:prstGeom prst="triangle">
            <a:avLst>
              <a:gd name="adj" fmla="val 50000"/>
            </a:avLst>
          </a:prstGeom>
          <a:ln>
            <a:solidFill>
              <a:srgbClr val="A9CBF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9F7DFD1-C9A9-46BA-BEF5-B865A0308E0E}"/>
              </a:ext>
            </a:extLst>
          </p:cNvPr>
          <p:cNvSpPr/>
          <p:nvPr/>
        </p:nvSpPr>
        <p:spPr>
          <a:xfrm>
            <a:off x="4969080" y="2610000"/>
            <a:ext cx="48312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1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46AB5018-B1D7-4BAD-95AA-024C803ACA78}"/>
              </a:ext>
            </a:extLst>
          </p:cNvPr>
          <p:cNvSpPr/>
          <p:nvPr/>
        </p:nvSpPr>
        <p:spPr>
          <a:xfrm rot="16200000">
            <a:off x="4603320" y="2937240"/>
            <a:ext cx="1218960" cy="1388520"/>
          </a:xfrm>
          <a:prstGeom prst="triangle">
            <a:avLst>
              <a:gd name="adj" fmla="val 50000"/>
            </a:avLst>
          </a:prstGeom>
          <a:ln>
            <a:solidFill>
              <a:srgbClr val="A9CBF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5D5A212D-ADD0-4822-8BE4-FF63BBE9531B}"/>
              </a:ext>
            </a:extLst>
          </p:cNvPr>
          <p:cNvSpPr/>
          <p:nvPr/>
        </p:nvSpPr>
        <p:spPr>
          <a:xfrm>
            <a:off x="4969080" y="4201200"/>
            <a:ext cx="48312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3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29AB86DD-CE30-4B8A-8FE5-4D865B0094FB}"/>
              </a:ext>
            </a:extLst>
          </p:cNvPr>
          <p:cNvSpPr/>
          <p:nvPr/>
        </p:nvSpPr>
        <p:spPr>
          <a:xfrm>
            <a:off x="5210640" y="3392640"/>
            <a:ext cx="48312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2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1C1C4245-C9AE-44A4-9764-02D31DA5EADF}"/>
              </a:ext>
            </a:extLst>
          </p:cNvPr>
          <p:cNvSpPr/>
          <p:nvPr/>
        </p:nvSpPr>
        <p:spPr>
          <a:xfrm>
            <a:off x="7600679" y="1351800"/>
            <a:ext cx="4144477" cy="11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>
            <a:noAutofit/>
          </a:bodyPr>
          <a:lstStyle/>
          <a:p>
            <a:pPr>
              <a:lnSpc>
                <a:spcPct val="110000"/>
              </a:lnSpc>
              <a:spcAft>
                <a:spcPts val="201"/>
              </a:spcAft>
            </a:pPr>
            <a:r>
              <a:rPr lang="en-US" sz="1500" b="0" strike="noStrike" spc="-1" dirty="0">
                <a:latin typeface="Speak Pro"/>
              </a:rPr>
              <a:t>This document is a detailed description of the project’s work requirements. It defines deliverables and was agreed upon by our client (see Jira). The project charter was used as a foundational resource for this artefact.</a:t>
            </a:r>
            <a:endParaRPr lang="en-AU" sz="1500" b="0" strike="noStrike" spc="-1" dirty="0">
              <a:latin typeface="Arial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B180A73C-CDDC-4B7C-8907-DFA02ACCD858}"/>
              </a:ext>
            </a:extLst>
          </p:cNvPr>
          <p:cNvSpPr/>
          <p:nvPr/>
        </p:nvSpPr>
        <p:spPr>
          <a:xfrm>
            <a:off x="7440120" y="932400"/>
            <a:ext cx="403848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Artefact 01 – Statement of Work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8C93B90E-682C-4974-B477-197D8416641A}"/>
              </a:ext>
            </a:extLst>
          </p:cNvPr>
          <p:cNvSpPr/>
          <p:nvPr/>
        </p:nvSpPr>
        <p:spPr>
          <a:xfrm>
            <a:off x="7440120" y="3094920"/>
            <a:ext cx="3456000" cy="11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This google doc is regularly updated to ensure resources are shared amongst the team and everyone can update themselves.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71654CE-1B5D-4487-BA40-A4C4055814F5}"/>
              </a:ext>
            </a:extLst>
          </p:cNvPr>
          <p:cNvSpPr/>
          <p:nvPr/>
        </p:nvSpPr>
        <p:spPr>
          <a:xfrm>
            <a:off x="7440120" y="2788524"/>
            <a:ext cx="345600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 dirty="0">
                <a:latin typeface="Speak Pro"/>
              </a:rPr>
              <a:t>Artefact 02 – Resource Log</a:t>
            </a:r>
            <a:endParaRPr lang="en-AU" sz="2000" b="0" strike="noStrike" spc="-1" dirty="0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94F380FD-0BC1-455F-925F-0A6964C43101}"/>
              </a:ext>
            </a:extLst>
          </p:cNvPr>
          <p:cNvSpPr/>
          <p:nvPr/>
        </p:nvSpPr>
        <p:spPr>
          <a:xfrm>
            <a:off x="7440120" y="4817880"/>
            <a:ext cx="3456000" cy="110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1600" b="0" strike="noStrike" spc="-1" dirty="0">
                <a:latin typeface="Speak Pro"/>
              </a:rPr>
              <a:t>This Gantt Chart follows our milestone timeline with further detail regarding the testing and final project delivery.</a:t>
            </a:r>
            <a:endParaRPr lang="en-AU" sz="1600" b="0" strike="noStrike" spc="-1" dirty="0"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36BB9493-0EBE-4F9E-A5D4-EFB39E3A0883}"/>
              </a:ext>
            </a:extLst>
          </p:cNvPr>
          <p:cNvSpPr/>
          <p:nvPr/>
        </p:nvSpPr>
        <p:spPr>
          <a:xfrm>
            <a:off x="7440120" y="4378320"/>
            <a:ext cx="345600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2000" b="0" strike="noStrike" spc="-1">
                <a:latin typeface="Speak Pro"/>
              </a:rPr>
              <a:t>Artefact 03 – Gantt Chart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D0A7F9FF-3090-4203-B48C-724AB2DB08BD}"/>
              </a:ext>
            </a:extLst>
          </p:cNvPr>
          <p:cNvSpPr/>
          <p:nvPr/>
        </p:nvSpPr>
        <p:spPr>
          <a:xfrm>
            <a:off x="918000" y="2590200"/>
            <a:ext cx="3407400" cy="20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3500"/>
          </a:bodyPr>
          <a:lstStyle/>
          <a:p>
            <a:pPr algn="ctr">
              <a:lnSpc>
                <a:spcPct val="90000"/>
              </a:lnSpc>
            </a:pPr>
            <a:r>
              <a:rPr lang="en-US" sz="4600" b="0" strike="noStrike" spc="-52" dirty="0">
                <a:latin typeface="Georgia Pro Cond Light"/>
              </a:rPr>
              <a:t>Key Artefacts and Overviews</a:t>
            </a:r>
            <a:endParaRPr lang="en-AU" sz="4600" b="0" strike="noStrike" spc="-1" dirty="0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27436526-CF2F-4EE7-8668-BEC8007EEE58}"/>
              </a:ext>
            </a:extLst>
          </p:cNvPr>
          <p:cNvSpPr/>
          <p:nvPr/>
        </p:nvSpPr>
        <p:spPr>
          <a:xfrm rot="5400000" flipH="1" flipV="1">
            <a:off x="5726160" y="836280"/>
            <a:ext cx="1422720" cy="2005200"/>
          </a:xfrm>
          <a:prstGeom prst="bentConnector2">
            <a:avLst/>
          </a:prstGeom>
          <a:noFill/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E7EEDCB7-73B2-47ED-80C1-4B35AAB13998}"/>
              </a:ext>
            </a:extLst>
          </p:cNvPr>
          <p:cNvSpPr/>
          <p:nvPr/>
        </p:nvSpPr>
        <p:spPr>
          <a:xfrm flipV="1">
            <a:off x="5907600" y="3039660"/>
            <a:ext cx="1568156" cy="59022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F46AEB9D-C197-49D9-BA2D-6FF7C204A4FC}"/>
              </a:ext>
            </a:extLst>
          </p:cNvPr>
          <p:cNvSpPr/>
          <p:nvPr/>
        </p:nvSpPr>
        <p:spPr>
          <a:xfrm rot="5400000" flipH="1" flipV="1">
            <a:off x="6373440" y="3647160"/>
            <a:ext cx="140760" cy="1992240"/>
          </a:xfrm>
          <a:prstGeom prst="bentConnector4">
            <a:avLst>
              <a:gd name="adj1" fmla="val -162097"/>
              <a:gd name="adj2" fmla="val 53703"/>
            </a:avLst>
          </a:prstGeom>
          <a:noFill/>
          <a:ln>
            <a:solidFill>
              <a:schemeClr val="accent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AU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58728F8-557E-4B72-B93C-EF0C34C2AA0E}"/>
              </a:ext>
            </a:extLst>
          </p:cNvPr>
          <p:cNvCxnSpPr/>
          <p:nvPr/>
        </p:nvCxnSpPr>
        <p:spPr>
          <a:xfrm flipV="1">
            <a:off x="5447700" y="1127520"/>
            <a:ext cx="1992060" cy="1422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670194-B9F8-4BA7-BCA2-7CA836806FE5}"/>
              </a:ext>
            </a:extLst>
          </p:cNvPr>
          <p:cNvGrpSpPr/>
          <p:nvPr/>
        </p:nvGrpSpPr>
        <p:grpSpPr>
          <a:xfrm>
            <a:off x="233013" y="142044"/>
            <a:ext cx="2441809" cy="985476"/>
            <a:chOff x="7911663" y="392289"/>
            <a:chExt cx="2441809" cy="29301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779504-8EDE-4705-909D-DFE4C76A7ED9}"/>
                </a:ext>
              </a:extLst>
            </p:cNvPr>
            <p:cNvSpPr/>
            <p:nvPr/>
          </p:nvSpPr>
          <p:spPr>
            <a:xfrm>
              <a:off x="7911663" y="392289"/>
              <a:ext cx="2441809" cy="293017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A91B29-2F19-4014-B84F-5EA01DE13F7D}"/>
                </a:ext>
              </a:extLst>
            </p:cNvPr>
            <p:cNvSpPr txBox="1"/>
            <p:nvPr/>
          </p:nvSpPr>
          <p:spPr>
            <a:xfrm>
              <a:off x="7911663" y="1564357"/>
              <a:ext cx="2441809" cy="1758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96" tIns="0" rIns="24119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/>
                <a:t>ARTEFACTS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0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CustomShape 2"/>
          <p:cNvSpPr/>
          <p:nvPr/>
        </p:nvSpPr>
        <p:spPr>
          <a:xfrm>
            <a:off x="477000" y="487080"/>
            <a:ext cx="6741360" cy="589752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>
                <a:lumMod val="50000"/>
                <a:lumOff val="50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CustomShape 3"/>
          <p:cNvSpPr/>
          <p:nvPr/>
        </p:nvSpPr>
        <p:spPr>
          <a:xfrm>
            <a:off x="7534800" y="480240"/>
            <a:ext cx="4179960" cy="278784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>
                <a:lumMod val="50000"/>
                <a:lumOff val="50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8" name="Picture 1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1695240" y="800280"/>
            <a:ext cx="4105080" cy="5419440"/>
          </a:xfrm>
          <a:prstGeom prst="rect">
            <a:avLst/>
          </a:prstGeom>
          <a:ln>
            <a:noFill/>
          </a:ln>
        </p:spPr>
      </p:pic>
      <p:sp>
        <p:nvSpPr>
          <p:cNvPr id="629" name="CustomShape 4"/>
          <p:cNvSpPr/>
          <p:nvPr/>
        </p:nvSpPr>
        <p:spPr>
          <a:xfrm>
            <a:off x="7534800" y="3603600"/>
            <a:ext cx="4179960" cy="278784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>
                <a:lumMod val="50000"/>
                <a:lumOff val="50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0" name="Picture 3" descr="A screenshot of a social media post&#10;&#10;Description automatically generated"/>
          <p:cNvPicPr/>
          <p:nvPr/>
        </p:nvPicPr>
        <p:blipFill>
          <a:blip r:embed="rId3"/>
          <a:stretch/>
        </p:blipFill>
        <p:spPr>
          <a:xfrm>
            <a:off x="8484840" y="3748320"/>
            <a:ext cx="2276640" cy="2471400"/>
          </a:xfrm>
          <a:prstGeom prst="rect">
            <a:avLst/>
          </a:prstGeom>
          <a:ln>
            <a:noFill/>
          </a:ln>
        </p:spPr>
      </p:pic>
      <p:pic>
        <p:nvPicPr>
          <p:cNvPr id="631" name="Picture 2" descr="A screenshot of a social media post&#10;&#10;Description automatically generated"/>
          <p:cNvPicPr/>
          <p:nvPr/>
        </p:nvPicPr>
        <p:blipFill>
          <a:blip r:embed="rId4"/>
          <a:stretch/>
        </p:blipFill>
        <p:spPr>
          <a:xfrm>
            <a:off x="8648280" y="515160"/>
            <a:ext cx="1848240" cy="2621880"/>
          </a:xfrm>
          <a:prstGeom prst="rect">
            <a:avLst/>
          </a:prstGeom>
          <a:ln>
            <a:noFill/>
          </a:ln>
        </p:spPr>
      </p:pic>
      <p:sp>
        <p:nvSpPr>
          <p:cNvPr id="9" name="CustomShape 13">
            <a:extLst>
              <a:ext uri="{FF2B5EF4-FFF2-40B4-BE49-F238E27FC236}">
                <a16:creationId xmlns:a16="http://schemas.microsoft.com/office/drawing/2014/main" id="{7793BA49-F51F-4B5E-9CAB-C166E7F2D4EF}"/>
              </a:ext>
            </a:extLst>
          </p:cNvPr>
          <p:cNvSpPr/>
          <p:nvPr/>
        </p:nvSpPr>
        <p:spPr>
          <a:xfrm>
            <a:off x="466965" y="523161"/>
            <a:ext cx="1573708" cy="359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48500" lnSpcReduction="2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solidFill>
                  <a:schemeClr val="bg1"/>
                </a:solidFill>
                <a:latin typeface="Georgia Pro Cond Light"/>
              </a:rPr>
              <a:t>Resource Log</a:t>
            </a:r>
            <a:endParaRPr lang="en-AU" sz="4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CustomShape 2"/>
          <p:cNvSpPr/>
          <p:nvPr/>
        </p:nvSpPr>
        <p:spPr>
          <a:xfrm>
            <a:off x="522720" y="521280"/>
            <a:ext cx="11146320" cy="5815080"/>
          </a:xfrm>
          <a:prstGeom prst="rect">
            <a:avLst/>
          </a:prstGeom>
          <a:solidFill>
            <a:srgbClr val="FFFFFF"/>
          </a:solidFill>
          <a:ln w="6984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4" name="Picture 1"/>
          <p:cNvPicPr/>
          <p:nvPr/>
        </p:nvPicPr>
        <p:blipFill>
          <a:blip r:embed="rId2"/>
          <a:stretch/>
        </p:blipFill>
        <p:spPr>
          <a:xfrm>
            <a:off x="1628640" y="702720"/>
            <a:ext cx="8688960" cy="5452200"/>
          </a:xfrm>
          <a:prstGeom prst="rect">
            <a:avLst/>
          </a:prstGeom>
          <a:ln>
            <a:noFill/>
          </a:ln>
        </p:spPr>
      </p:pic>
      <p:sp>
        <p:nvSpPr>
          <p:cNvPr id="5" name="CustomShape 13">
            <a:extLst>
              <a:ext uri="{FF2B5EF4-FFF2-40B4-BE49-F238E27FC236}">
                <a16:creationId xmlns:a16="http://schemas.microsoft.com/office/drawing/2014/main" id="{3D3CA950-0BFD-4D6C-9936-714ED64506F5}"/>
              </a:ext>
            </a:extLst>
          </p:cNvPr>
          <p:cNvSpPr/>
          <p:nvPr/>
        </p:nvSpPr>
        <p:spPr>
          <a:xfrm>
            <a:off x="466965" y="523161"/>
            <a:ext cx="1323397" cy="359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41000" lnSpcReduction="200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solidFill>
                  <a:schemeClr val="bg1"/>
                </a:solidFill>
                <a:latin typeface="Georgia Pro Cond Light"/>
              </a:rPr>
              <a:t>Gantt Chart</a:t>
            </a:r>
            <a:endParaRPr lang="en-AU" sz="4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0395-AABE-440A-A443-835DB65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9E40-9EB8-4A80-920D-94DFC131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763438"/>
            <a:ext cx="9590550" cy="2332561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SOFTWARS’ aim is to foster a greater understanding of systems and simulation by producing the highest quality of research and code. </a:t>
            </a:r>
          </a:p>
          <a:p>
            <a:r>
              <a:rPr lang="en-US" altLang="ja-JP" sz="2400" dirty="0"/>
              <a:t>We will produce a deliverable in Unity that accurately injects algorithmic behaviour traffic into any number of simulators connected to the network (via DIS gateway).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53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6" name="Picture 3"/>
          <p:cNvPicPr/>
          <p:nvPr/>
        </p:nvPicPr>
        <p:blipFill>
          <a:blip r:embed="rId2"/>
          <a:stretch/>
        </p:blipFill>
        <p:spPr>
          <a:xfrm>
            <a:off x="643320" y="1520280"/>
            <a:ext cx="5244524" cy="3397408"/>
          </a:xfrm>
          <a:prstGeom prst="rect">
            <a:avLst/>
          </a:prstGeom>
          <a:ln>
            <a:noFill/>
          </a:ln>
        </p:spPr>
      </p:pic>
      <p:pic>
        <p:nvPicPr>
          <p:cNvPr id="637" name="Picture 2"/>
          <p:cNvPicPr/>
          <p:nvPr/>
        </p:nvPicPr>
        <p:blipFill>
          <a:blip r:embed="rId3"/>
          <a:stretch/>
        </p:blipFill>
        <p:spPr>
          <a:xfrm>
            <a:off x="6256800" y="1639440"/>
            <a:ext cx="5291280" cy="3121560"/>
          </a:xfrm>
          <a:prstGeom prst="rect">
            <a:avLst/>
          </a:prstGeom>
          <a:ln>
            <a:noFill/>
          </a:ln>
        </p:spPr>
      </p:pic>
      <p:sp>
        <p:nvSpPr>
          <p:cNvPr id="638" name="CustomShape 2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13">
            <a:extLst>
              <a:ext uri="{FF2B5EF4-FFF2-40B4-BE49-F238E27FC236}">
                <a16:creationId xmlns:a16="http://schemas.microsoft.com/office/drawing/2014/main" id="{1245605D-672E-40A3-B527-78B0DA318BA9}"/>
              </a:ext>
            </a:extLst>
          </p:cNvPr>
          <p:cNvSpPr/>
          <p:nvPr/>
        </p:nvSpPr>
        <p:spPr>
          <a:xfrm>
            <a:off x="550008" y="243049"/>
            <a:ext cx="6531015" cy="914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US" sz="4600" b="0" strike="noStrike" spc="-52" dirty="0">
                <a:latin typeface="Georgia Pro Cond Light"/>
              </a:rPr>
              <a:t>Decision Log</a:t>
            </a:r>
            <a:endParaRPr lang="en-AU" sz="4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2E2C-A68F-4472-8CC8-57F62C5E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35C6-1E78-48DC-89F1-9D40F03A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Project Charter</a:t>
            </a:r>
          </a:p>
          <a:p>
            <a:r>
              <a:rPr lang="en-AU" dirty="0">
                <a:solidFill>
                  <a:schemeClr val="tx1"/>
                </a:solidFill>
              </a:rPr>
              <a:t>Client Meeting Minutes</a:t>
            </a:r>
          </a:p>
          <a:p>
            <a:r>
              <a:rPr lang="en-AU" dirty="0">
                <a:solidFill>
                  <a:schemeClr val="tx1"/>
                </a:solidFill>
              </a:rPr>
              <a:t>Team Meeting Notes</a:t>
            </a:r>
          </a:p>
          <a:p>
            <a:r>
              <a:rPr lang="en-AU" dirty="0">
                <a:solidFill>
                  <a:schemeClr val="tx1"/>
                </a:solidFill>
              </a:rPr>
              <a:t>Functional Specification (Draft – In Progress)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AU" dirty="0">
                <a:solidFill>
                  <a:schemeClr val="tx1"/>
                </a:solidFill>
              </a:rPr>
              <a:t>See both Jira and </a:t>
            </a:r>
            <a:r>
              <a:rPr lang="en-AU" dirty="0" err="1">
                <a:solidFill>
                  <a:schemeClr val="tx1"/>
                </a:solidFill>
              </a:rPr>
              <a:t>Github</a:t>
            </a:r>
            <a:r>
              <a:rPr lang="en-AU" dirty="0">
                <a:solidFill>
                  <a:schemeClr val="tx1"/>
                </a:solidFill>
              </a:rPr>
              <a:t> for full details.</a:t>
            </a:r>
          </a:p>
          <a:p>
            <a:pPr marL="36900" indent="0">
              <a:buNone/>
            </a:pPr>
            <a:r>
              <a:rPr lang="en-AU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https://softwars.atlassian.net/jira/software/projects/SOF/boards/1/roadmap</a:t>
            </a:r>
            <a:endParaRPr lang="en-AU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AU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https://github.com/dotran98/IT-PRoject-1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8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C0B3FE-95BB-469A-875A-39AE1BE382A3}"/>
              </a:ext>
            </a:extLst>
          </p:cNvPr>
          <p:cNvSpPr/>
          <p:nvPr/>
        </p:nvSpPr>
        <p:spPr>
          <a:xfrm>
            <a:off x="3753853" y="0"/>
            <a:ext cx="3705726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9" name="TextShape 1"/>
          <p:cNvSpPr txBox="1"/>
          <p:nvPr/>
        </p:nvSpPr>
        <p:spPr>
          <a:xfrm>
            <a:off x="4084920" y="2800080"/>
            <a:ext cx="3145320" cy="201492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>
              <a:lnSpc>
                <a:spcPct val="110000"/>
              </a:lnSpc>
              <a:spcAft>
                <a:spcPts val="201"/>
              </a:spcAft>
            </a:pPr>
            <a:r>
              <a:rPr lang="en-US" sz="1600" b="0" strike="noStrike" spc="-1" dirty="0">
                <a:solidFill>
                  <a:srgbClr val="FFFFFF"/>
                </a:solidFill>
                <a:latin typeface="Speak Pro"/>
              </a:rPr>
              <a:t>At the end of this project we will have a presentable deliverable in Unity that accurately injects NPC traffic into any number of simulators connected to the network (via DIS gateway).</a:t>
            </a:r>
            <a:endParaRPr lang="en-US" sz="1600" b="0" strike="noStrike" spc="-1" dirty="0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4084920" y="2322720"/>
            <a:ext cx="3145320" cy="424440"/>
          </a:xfrm>
          <a:prstGeom prst="rect">
            <a:avLst/>
          </a:prstGeom>
          <a:noFill/>
          <a:ln>
            <a:noFill/>
          </a:ln>
        </p:spPr>
        <p:txBody>
          <a:bodyPr lIns="0" rIns="0" anchor="b">
            <a:noAutofit/>
          </a:bodyPr>
          <a:lstStyle/>
          <a:p>
            <a:pPr algn="just">
              <a:lnSpc>
                <a:spcPct val="100000"/>
              </a:lnSpc>
              <a:spcAft>
                <a:spcPts val="201"/>
              </a:spcAft>
            </a:pPr>
            <a:r>
              <a:rPr lang="en-US" sz="1870" b="0" strike="noStrike" spc="-1">
                <a:solidFill>
                  <a:srgbClr val="FFFFFF"/>
                </a:solidFill>
                <a:latin typeface="Georgia Pro Cond Light"/>
              </a:rPr>
              <a:t>Summary</a:t>
            </a:r>
            <a:endParaRPr lang="en-US" sz="1870" b="0" strike="noStrike" spc="-1">
              <a:solidFill>
                <a:srgbClr val="404040"/>
              </a:solidFill>
              <a:latin typeface="Speak Pro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cap="all" spc="-1" dirty="0">
                <a:solidFill>
                  <a:srgbClr val="FFFFFF"/>
                </a:solidFill>
                <a:latin typeface="Speak Pro"/>
              </a:rPr>
              <a:t>SOFTWARS</a:t>
            </a:r>
            <a:endParaRPr lang="en-AU" sz="900" b="0" strike="noStrike" spc="-1" dirty="0">
              <a:latin typeface="Times New Roman"/>
            </a:endParaRPr>
          </a:p>
        </p:txBody>
      </p:sp>
      <p:sp>
        <p:nvSpPr>
          <p:cNvPr id="642" name="TextShape 4"/>
          <p:cNvSpPr txBox="1"/>
          <p:nvPr/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FA115A1-915D-4E76-848E-8FFCA6286D82}" type="slidenum">
              <a:rPr lang="en-AU" sz="900" b="0" strike="noStrike" spc="-1">
                <a:solidFill>
                  <a:srgbClr val="FFFFFF"/>
                </a:solidFill>
                <a:latin typeface="Speak Pro"/>
              </a:rPr>
              <a:t>22</a:t>
            </a:fld>
            <a:endParaRPr lang="en-AU" sz="9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8231760" y="1820520"/>
            <a:ext cx="3024360" cy="321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AU" sz="4600" b="0" strike="noStrike" spc="-52" dirty="0">
                <a:latin typeface="Georgia Pro Cond Light"/>
              </a:rPr>
              <a:t>Conclusion</a:t>
            </a:r>
            <a:endParaRPr lang="en-US" sz="4600" b="0" strike="noStrike" spc="-1" dirty="0">
              <a:latin typeface="Speak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Questions">
            <a:extLst>
              <a:ext uri="{FF2B5EF4-FFF2-40B4-BE49-F238E27FC236}">
                <a16:creationId xmlns:a16="http://schemas.microsoft.com/office/drawing/2014/main" id="{F36D470A-407D-44AD-B2C3-326B3184D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4" name="CustomShape 13">
            <a:extLst>
              <a:ext uri="{FF2B5EF4-FFF2-40B4-BE49-F238E27FC236}">
                <a16:creationId xmlns:a16="http://schemas.microsoft.com/office/drawing/2014/main" id="{677FE1AE-E0C8-445B-8D48-78B150AA91FC}"/>
              </a:ext>
            </a:extLst>
          </p:cNvPr>
          <p:cNvSpPr/>
          <p:nvPr/>
        </p:nvSpPr>
        <p:spPr>
          <a:xfrm>
            <a:off x="550008" y="243049"/>
            <a:ext cx="6531015" cy="914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3500"/>
          </a:bodyPr>
          <a:lstStyle/>
          <a:p>
            <a:pPr>
              <a:lnSpc>
                <a:spcPct val="90000"/>
              </a:lnSpc>
            </a:pPr>
            <a:r>
              <a:rPr lang="en-US" sz="4600" spc="-52" dirty="0">
                <a:latin typeface="Georgia Pro Cond Light"/>
              </a:rPr>
              <a:t>Any Questions…</a:t>
            </a:r>
            <a:endParaRPr lang="en-AU" sz="4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07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29873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452E-088E-4968-9F57-E4C5A366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1054"/>
            <a:ext cx="10353762" cy="1257300"/>
          </a:xfrm>
        </p:spPr>
        <p:txBody>
          <a:bodyPr/>
          <a:lstStyle/>
          <a:p>
            <a:r>
              <a:rPr lang="en-AU" dirty="0"/>
              <a:t>About Us</a:t>
            </a: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2693B180-6284-47C0-A0A8-77CD5D031546}"/>
              </a:ext>
            </a:extLst>
          </p:cNvPr>
          <p:cNvSpPr txBox="1">
            <a:spLocks/>
          </p:cNvSpPr>
          <p:nvPr/>
        </p:nvSpPr>
        <p:spPr>
          <a:xfrm>
            <a:off x="4689458" y="3558069"/>
            <a:ext cx="2196840" cy="542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Project Manager </a:t>
            </a:r>
            <a:br>
              <a:rPr kumimoji="1" lang="en-US" altLang="ja-JP" sz="1400" dirty="0">
                <a:solidFill>
                  <a:schemeClr val="tx1"/>
                </a:solidFill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and Documentation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97CD5E3-4FB5-481D-A062-8556909028C8}"/>
              </a:ext>
            </a:extLst>
          </p:cNvPr>
          <p:cNvSpPr txBox="1">
            <a:spLocks/>
          </p:cNvSpPr>
          <p:nvPr/>
        </p:nvSpPr>
        <p:spPr>
          <a:xfrm>
            <a:off x="4613906" y="3251261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Bridget Free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A47570D8-90E8-4F33-9C48-9B8FBC21F289}"/>
              </a:ext>
            </a:extLst>
          </p:cNvPr>
          <p:cNvSpPr txBox="1">
            <a:spLocks/>
          </p:cNvSpPr>
          <p:nvPr/>
        </p:nvSpPr>
        <p:spPr>
          <a:xfrm>
            <a:off x="8923255" y="3563213"/>
            <a:ext cx="2196840" cy="6443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AU" altLang="ja-JP" sz="1400" dirty="0"/>
              <a:t>External Liaison and Client Manager</a:t>
            </a:r>
            <a:endParaRPr kumimoji="1" lang="ja-JP" altLang="en-US" sz="1400" dirty="0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543CE63B-EA9A-4FE4-8E8A-211441A98C59}"/>
              </a:ext>
            </a:extLst>
          </p:cNvPr>
          <p:cNvSpPr txBox="1">
            <a:spLocks/>
          </p:cNvSpPr>
          <p:nvPr/>
        </p:nvSpPr>
        <p:spPr>
          <a:xfrm>
            <a:off x="8923256" y="3221360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Tate Waters</a:t>
            </a: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73711599-37EC-4A6D-81E2-2DC565BD7DC0}"/>
              </a:ext>
            </a:extLst>
          </p:cNvPr>
          <p:cNvSpPr txBox="1">
            <a:spLocks/>
          </p:cNvSpPr>
          <p:nvPr/>
        </p:nvSpPr>
        <p:spPr>
          <a:xfrm>
            <a:off x="4689458" y="6176527"/>
            <a:ext cx="2196840" cy="32014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Lead Technical Developer</a:t>
            </a:r>
            <a:endParaRPr kumimoji="1" lang="ja-JP" altLang="en-US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08105A1D-10C8-4F3C-998D-62B4A16FC4F2}"/>
              </a:ext>
            </a:extLst>
          </p:cNvPr>
          <p:cNvSpPr txBox="1">
            <a:spLocks/>
          </p:cNvSpPr>
          <p:nvPr/>
        </p:nvSpPr>
        <p:spPr>
          <a:xfrm>
            <a:off x="4689458" y="5819765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Do Tran</a:t>
            </a:r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D9DF415C-3BA3-462F-9771-50A3E70681C8}"/>
              </a:ext>
            </a:extLst>
          </p:cNvPr>
          <p:cNvSpPr txBox="1">
            <a:spLocks/>
          </p:cNvSpPr>
          <p:nvPr/>
        </p:nvSpPr>
        <p:spPr>
          <a:xfrm>
            <a:off x="8773975" y="6176527"/>
            <a:ext cx="2495401" cy="7536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/>
              <a:t>Assistant Technical Developer</a:t>
            </a:r>
            <a:br>
              <a:rPr lang="en-US" altLang="ja-JP" sz="1400" dirty="0"/>
            </a:br>
            <a:r>
              <a:rPr lang="en-US" altLang="ja-JP" sz="1400" dirty="0"/>
              <a:t>and Testing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2B8A263-77DA-4464-A23F-09BB1AD49E5A}"/>
              </a:ext>
            </a:extLst>
          </p:cNvPr>
          <p:cNvSpPr txBox="1">
            <a:spLocks/>
          </p:cNvSpPr>
          <p:nvPr/>
        </p:nvSpPr>
        <p:spPr>
          <a:xfrm>
            <a:off x="8923256" y="5819765"/>
            <a:ext cx="2196840" cy="3567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/>
              <a:t>Andrew Russell</a:t>
            </a: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92F80531-0C9A-40B9-BB89-752E1FEF2554}"/>
              </a:ext>
            </a:extLst>
          </p:cNvPr>
          <p:cNvSpPr txBox="1">
            <a:spLocks/>
          </p:cNvSpPr>
          <p:nvPr/>
        </p:nvSpPr>
        <p:spPr>
          <a:xfrm>
            <a:off x="6423980" y="2302474"/>
            <a:ext cx="3012319" cy="20125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lang="en-US" altLang="ja-JP" dirty="0"/>
              <a:t>Team</a:t>
            </a:r>
            <a:endParaRPr kumimoji="1" lang="ja-JP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B65BF2-B6CE-4E4D-B208-C6513CF1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19" y="1646692"/>
            <a:ext cx="1548518" cy="1554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D8D6B-1D46-4E7F-868C-C4E0D5B5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17" y="1532169"/>
            <a:ext cx="1548518" cy="1554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E540E1-9A5D-4B3F-BB1A-6ECA09C6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17" y="4243832"/>
            <a:ext cx="1548518" cy="1554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8FE23F-D542-494F-9236-B6A2EF34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19" y="4228567"/>
            <a:ext cx="1548518" cy="1554615"/>
          </a:xfrm>
          <a:prstGeom prst="rect">
            <a:avLst/>
          </a:prstGeom>
        </p:spPr>
      </p:pic>
      <p:pic>
        <p:nvPicPr>
          <p:cNvPr id="16" name="Picture 2" descr="Image may contain: 1 person, smiling, sunglasses, selfie, sky, close-up and outdoor">
            <a:extLst>
              <a:ext uri="{FF2B5EF4-FFF2-40B4-BE49-F238E27FC236}">
                <a16:creationId xmlns:a16="http://schemas.microsoft.com/office/drawing/2014/main" id="{A6479505-7EE3-45A5-BAB7-83EE17099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r="-3187" b="22930"/>
          <a:stretch/>
        </p:blipFill>
        <p:spPr bwMode="auto">
          <a:xfrm>
            <a:off x="9298204" y="4313571"/>
            <a:ext cx="1446942" cy="141513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may contain: 1 person, smiling, standing, sky, shoes, cloud and outdoor">
            <a:extLst>
              <a:ext uri="{FF2B5EF4-FFF2-40B4-BE49-F238E27FC236}">
                <a16:creationId xmlns:a16="http://schemas.microsoft.com/office/drawing/2014/main" id="{91EF6140-0B6B-440C-96B9-ABD30365C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6" t="24440" b="48805"/>
          <a:stretch/>
        </p:blipFill>
        <p:spPr bwMode="auto">
          <a:xfrm>
            <a:off x="5099282" y="1734908"/>
            <a:ext cx="1377191" cy="13781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may contain: 2 people, including Tate Waters, people smiling">
            <a:extLst>
              <a:ext uri="{FF2B5EF4-FFF2-40B4-BE49-F238E27FC236}">
                <a16:creationId xmlns:a16="http://schemas.microsoft.com/office/drawing/2014/main" id="{F6526C7D-99DE-45DC-9747-3FB73EB8B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61" t="20930" r="21406" b="52414"/>
          <a:stretch/>
        </p:blipFill>
        <p:spPr bwMode="auto">
          <a:xfrm>
            <a:off x="9366116" y="1609199"/>
            <a:ext cx="1311118" cy="14236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may contain: 5 people, people smiling, people sitting, people eating and food">
            <a:extLst>
              <a:ext uri="{FF2B5EF4-FFF2-40B4-BE49-F238E27FC236}">
                <a16:creationId xmlns:a16="http://schemas.microsoft.com/office/drawing/2014/main" id="{0E639768-4AD6-4810-8133-CADF5A769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5" t="7299" r="47996" b="56276"/>
          <a:stretch/>
        </p:blipFill>
        <p:spPr bwMode="auto">
          <a:xfrm>
            <a:off x="5079140" y="4306584"/>
            <a:ext cx="1414576" cy="14092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7">
            <a:extLst>
              <a:ext uri="{FF2B5EF4-FFF2-40B4-BE49-F238E27FC236}">
                <a16:creationId xmlns:a16="http://schemas.microsoft.com/office/drawing/2014/main" id="{70DBD48D-271E-4DEE-BDD2-EAEBA3485BD2}"/>
              </a:ext>
            </a:extLst>
          </p:cNvPr>
          <p:cNvSpPr txBox="1">
            <a:spLocks/>
          </p:cNvSpPr>
          <p:nvPr/>
        </p:nvSpPr>
        <p:spPr>
          <a:xfrm>
            <a:off x="680511" y="2033293"/>
            <a:ext cx="3012319" cy="20125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lang="en-US" altLang="ja-JP" dirty="0"/>
              <a:t>Client</a:t>
            </a:r>
            <a:endParaRPr kumimoji="1" lang="ja-JP" altLang="en-US" dirty="0"/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2D3D939F-C6B0-48B4-9A26-B8E53F07F755}"/>
              </a:ext>
            </a:extLst>
          </p:cNvPr>
          <p:cNvSpPr txBox="1">
            <a:spLocks/>
          </p:cNvSpPr>
          <p:nvPr/>
        </p:nvSpPr>
        <p:spPr>
          <a:xfrm>
            <a:off x="1118082" y="5538325"/>
            <a:ext cx="2196840" cy="320143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Terra Schwartz</a:t>
            </a:r>
            <a:endParaRPr kumimoji="1" lang="ja-JP" altLang="en-US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C3ECA57E-B8B6-477D-B528-BB730A3634C4}"/>
              </a:ext>
            </a:extLst>
          </p:cNvPr>
          <p:cNvSpPr txBox="1">
            <a:spLocks/>
          </p:cNvSpPr>
          <p:nvPr/>
        </p:nvSpPr>
        <p:spPr>
          <a:xfrm>
            <a:off x="1118082" y="5181563"/>
            <a:ext cx="2196840" cy="35676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sz="1867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62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900" dirty="0">
                <a:latin typeface="+mn-lt"/>
              </a:rPr>
              <a:t>Dr Sura De Silva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D7DEBF-24A6-4D5B-8626-C2DEF271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3" y="3439925"/>
            <a:ext cx="1548518" cy="15546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Image result for terra schwartz">
            <a:extLst>
              <a:ext uri="{FF2B5EF4-FFF2-40B4-BE49-F238E27FC236}">
                <a16:creationId xmlns:a16="http://schemas.microsoft.com/office/drawing/2014/main" id="{506D92F4-6A7B-4383-B087-5F6EA210F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10" y="3586264"/>
            <a:ext cx="1187033" cy="11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16CC2B6D-57AC-4624-874A-8D5B76789FEC}"/>
              </a:ext>
            </a:extLst>
          </p:cNvPr>
          <p:cNvGrpSpPr/>
          <p:nvPr/>
        </p:nvGrpSpPr>
        <p:grpSpPr>
          <a:xfrm>
            <a:off x="175160" y="102726"/>
            <a:ext cx="2441809" cy="1429443"/>
            <a:chOff x="202" y="392289"/>
            <a:chExt cx="2441809" cy="29301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AEDC61-0042-4F14-A57D-0D01E7801624}"/>
                </a:ext>
              </a:extLst>
            </p:cNvPr>
            <p:cNvSpPr/>
            <p:nvPr/>
          </p:nvSpPr>
          <p:spPr>
            <a:xfrm>
              <a:off x="202" y="392289"/>
              <a:ext cx="2441809" cy="293017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69F7B4-1756-400C-AE72-AAD4EE42108B}"/>
                </a:ext>
              </a:extLst>
            </p:cNvPr>
            <p:cNvSpPr txBox="1"/>
            <p:nvPr/>
          </p:nvSpPr>
          <p:spPr>
            <a:xfrm>
              <a:off x="202" y="1564357"/>
              <a:ext cx="2441809" cy="17581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196" tIns="0" rIns="241196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/>
                <a:t>About the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40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E756EAE-6AEA-47B7-9607-9F3A092779EF}"/>
              </a:ext>
            </a:extLst>
          </p:cNvPr>
          <p:cNvSpPr txBox="1">
            <a:spLocks/>
          </p:cNvSpPr>
          <p:nvPr/>
        </p:nvSpPr>
        <p:spPr>
          <a:xfrm>
            <a:off x="545432" y="2191656"/>
            <a:ext cx="11101136" cy="347186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400" b="1" dirty="0"/>
              <a:t>Internal Team Communications: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Main comms over Facebook messenger</a:t>
            </a:r>
          </a:p>
          <a:p>
            <a:pPr marL="800062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Allows for quick and easy responses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Jira used for Task and Project Management with the team informed of all updates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All key artefacts on </a:t>
            </a:r>
            <a:r>
              <a:rPr lang="en-US" altLang="ja-JP" sz="2400" dirty="0" err="1"/>
              <a:t>Github</a:t>
            </a:r>
            <a:r>
              <a:rPr lang="en-US" altLang="ja-JP" sz="2400" dirty="0"/>
              <a:t> including confirmed meeting notes and client minutes</a:t>
            </a:r>
          </a:p>
          <a:p>
            <a:pPr algn="l"/>
            <a:r>
              <a:rPr lang="en-US" altLang="ja-JP" sz="2400" b="1" dirty="0"/>
              <a:t>External Team Communications: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Email client for all important communications – includes meeting 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400" dirty="0"/>
              <a:t>Meetings now conducted over GoToMeeting due to COVID-19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8608367-E732-4408-9DD3-AAF4329B651B}"/>
              </a:ext>
            </a:extLst>
          </p:cNvPr>
          <p:cNvSpPr txBox="1">
            <a:spLocks/>
          </p:cNvSpPr>
          <p:nvPr/>
        </p:nvSpPr>
        <p:spPr>
          <a:xfrm>
            <a:off x="1892492" y="1018364"/>
            <a:ext cx="8161867" cy="7611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ja-JP" dirty="0"/>
              <a:t>Team Communication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67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13B-AB76-4870-AC77-F313E151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Communication Strategies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9C39-08AD-45D1-A4F3-D6B3114A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3" y="1866899"/>
            <a:ext cx="10058400" cy="4658187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AU" dirty="0"/>
              <a:t>Verbal Communication Strategies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AU" dirty="0"/>
              <a:t>Written Strategies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Any updates to both </a:t>
            </a:r>
            <a:r>
              <a:rPr lang="en-AU" dirty="0" err="1"/>
              <a:t>Github</a:t>
            </a:r>
            <a:r>
              <a:rPr lang="en-AU" dirty="0"/>
              <a:t> and Jira are also reiterated in the group chat as a formatted update e.g. “I just upload ____ to ____. This does ____.”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This ensures that all key communication is structured.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Meeting notes are formatted with clear headings and are edited by all team methods before final upload.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Oral Strategies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AU" dirty="0"/>
              <a:t>During meetings we establish clear agendas that are adhered to.</a:t>
            </a:r>
          </a:p>
          <a:p>
            <a:pPr marL="0">
              <a:buNone/>
            </a:pPr>
            <a:r>
              <a:rPr lang="en-AU" dirty="0"/>
              <a:t>Weaknesses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minor weakness with the first software program so changed over to Jira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struggled with not staying on track during key team meetings and therefore established clear agendas that are briefed and agreed upon before meetings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we also do not allow phones to be out during team and client meetings to ensure distractions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265946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184671-B42D-418C-9799-4966D229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52" y="1669167"/>
            <a:ext cx="5081905" cy="315078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4CE36-0CC4-4566-92C7-CB9B6197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" y="1193423"/>
            <a:ext cx="5078730" cy="393601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111AEB-74D2-4850-880C-9691EEE446A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991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4D7E1-7295-4FCF-B9D9-33520841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8260"/>
            <a:ext cx="11963400" cy="300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3BD21-A1C0-49E6-801E-2EFFD3FDF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8" y="3601453"/>
            <a:ext cx="5012908" cy="2691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39350-D759-44C5-9650-0754953F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484" y="3618461"/>
            <a:ext cx="5792516" cy="25459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77CDD7-7479-48B5-8BDD-FF5114A27E9D}"/>
              </a:ext>
            </a:extLst>
          </p:cNvPr>
          <p:cNvCxnSpPr/>
          <p:nvPr/>
        </p:nvCxnSpPr>
        <p:spPr>
          <a:xfrm>
            <a:off x="0" y="325654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E2F17-2670-40CB-A662-4D1BD02B169A}"/>
              </a:ext>
            </a:extLst>
          </p:cNvPr>
          <p:cNvCxnSpPr>
            <a:cxnSpLocks/>
          </p:cNvCxnSpPr>
          <p:nvPr/>
        </p:nvCxnSpPr>
        <p:spPr>
          <a:xfrm>
            <a:off x="6096000" y="3263153"/>
            <a:ext cx="0" cy="3594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4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511-DC68-4878-BCC0-5EE6D01E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56" y="2148817"/>
            <a:ext cx="2957285" cy="2560366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1"/>
                </a:solidFill>
              </a:rPr>
              <a:t>Background Information and Scope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3023FABB-F380-44D1-8459-58880751E9C3}"/>
              </a:ext>
            </a:extLst>
          </p:cNvPr>
          <p:cNvSpPr/>
          <p:nvPr/>
        </p:nvSpPr>
        <p:spPr>
          <a:xfrm>
            <a:off x="4935960" y="1714772"/>
            <a:ext cx="6231600" cy="11789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FFFFFF"/>
                </a:solidFill>
                <a:latin typeface="Speak Pro"/>
              </a:rPr>
              <a:t>Create “pattern of life” algorithmic behaviour in Unity, focusing on entity state PDUs, that is injected through DIS middleware into one or more connected, distinct simulators.</a:t>
            </a:r>
            <a:endParaRPr lang="en-AU" b="0" strike="noStrike" spc="-1" dirty="0"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1C81A660-E9F6-4B4A-A03C-05FA9312D843}"/>
              </a:ext>
            </a:extLst>
          </p:cNvPr>
          <p:cNvSpPr/>
          <p:nvPr/>
        </p:nvSpPr>
        <p:spPr>
          <a:xfrm>
            <a:off x="4935959" y="1071540"/>
            <a:ext cx="2444400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3200" b="0" strike="noStrike" spc="-1" dirty="0">
                <a:solidFill>
                  <a:srgbClr val="FFFFFF"/>
                </a:solidFill>
                <a:latin typeface="Speak Pro"/>
              </a:rPr>
              <a:t>Scope</a:t>
            </a:r>
            <a:endParaRPr lang="en-AU" sz="32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4CCF9560-B742-4B87-A414-A3BC9C1A0B11}"/>
              </a:ext>
            </a:extLst>
          </p:cNvPr>
          <p:cNvSpPr/>
          <p:nvPr/>
        </p:nvSpPr>
        <p:spPr>
          <a:xfrm>
            <a:off x="4935959" y="4412254"/>
            <a:ext cx="6231599" cy="20542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0" strike="noStrike" spc="-1" dirty="0">
                <a:solidFill>
                  <a:srgbClr val="FFFFFF"/>
                </a:solidFill>
                <a:latin typeface="Speak Pro"/>
              </a:rPr>
              <a:t>There are various established frameworks including HLA and DIS. </a:t>
            </a:r>
            <a:r>
              <a:rPr lang="en-US" spc="-1" dirty="0">
                <a:solidFill>
                  <a:srgbClr val="FFFFFF"/>
                </a:solidFill>
                <a:latin typeface="Speak Pro"/>
              </a:rPr>
              <a:t>We will work on at least 2 behaviour models of varying fidelity levels to populate connected simulators to </a:t>
            </a:r>
            <a:r>
              <a:rPr lang="en-US" b="0" strike="noStrike" spc="-1" dirty="0">
                <a:solidFill>
                  <a:srgbClr val="FFFFFF"/>
                </a:solidFill>
                <a:latin typeface="Speak Pro"/>
              </a:rPr>
              <a:t>improve “real word” simulation.</a:t>
            </a:r>
            <a:endParaRPr lang="en-AU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E4AB7ADB-E61A-443E-8866-4F11C65E0A1B}"/>
              </a:ext>
            </a:extLst>
          </p:cNvPr>
          <p:cNvSpPr/>
          <p:nvPr/>
        </p:nvSpPr>
        <p:spPr>
          <a:xfrm>
            <a:off x="4935959" y="3769021"/>
            <a:ext cx="4708857" cy="39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A9CBF1"/>
              </a:buClr>
              <a:buFont typeface="Calibri"/>
              <a:buChar char=" "/>
            </a:pPr>
            <a:r>
              <a:rPr lang="en-US" sz="3200" b="0" strike="noStrike" spc="-1" dirty="0">
                <a:solidFill>
                  <a:srgbClr val="FFFFFF"/>
                </a:solidFill>
                <a:latin typeface="Speak Pro"/>
              </a:rPr>
              <a:t>Background Information</a:t>
            </a:r>
            <a:endParaRPr lang="en-A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982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Georgia Pro Cond Light</vt:lpstr>
      <vt:lpstr>Goudy Old Style</vt:lpstr>
      <vt:lpstr>Speak Pro</vt:lpstr>
      <vt:lpstr>Times New Roman</vt:lpstr>
      <vt:lpstr>Wingdings</vt:lpstr>
      <vt:lpstr>Wingdings 2</vt:lpstr>
      <vt:lpstr>SlateVTI</vt:lpstr>
      <vt:lpstr>IT Project Review 1</vt:lpstr>
      <vt:lpstr>Project Overview</vt:lpstr>
      <vt:lpstr>Contents</vt:lpstr>
      <vt:lpstr>About Us</vt:lpstr>
      <vt:lpstr>PowerPoint Presentation</vt:lpstr>
      <vt:lpstr>Communication Strategies and Weaknesses</vt:lpstr>
      <vt:lpstr>PowerPoint Presentation</vt:lpstr>
      <vt:lpstr>PowerPoint Presentation</vt:lpstr>
      <vt:lpstr>Background Information and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Artefacts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2020-03-22T10:10:49Z</dcterms:created>
  <dcterms:modified xsi:type="dcterms:W3CDTF">2020-03-23T00:53:30Z</dcterms:modified>
</cp:coreProperties>
</file>