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534" r:id="rId4"/>
    <p:sldId id="451" r:id="rId5"/>
    <p:sldId id="535" r:id="rId6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9pPr>
  </p:defaultTextStyle>
  <p:extLst>
    <p:ext uri="{521415D9-36F7-43E2-AB2F-B90AF26B5E84}">
      <p14:sectionLst xmlns:p14="http://schemas.microsoft.com/office/powerpoint/2010/main">
        <p14:section name="Начало" id="{C0F84317-18BE-486E-987B-F283C8C11DE7}">
          <p14:sldIdLst>
            <p14:sldId id="256"/>
          </p14:sldIdLst>
        </p14:section>
        <p14:section name="Структура серверов" id="{50503C8D-3A5D-48E6-8079-D2317340EAC2}">
          <p14:sldIdLst>
            <p14:sldId id="534"/>
          </p14:sldIdLst>
        </p14:section>
        <p14:section name="Конец" id="{9E26FC1A-AA63-4F4C-AD57-01B46435B233}">
          <p14:sldIdLst>
            <p14:sldId id="451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000"/>
    <a:srgbClr val="D04E1D"/>
    <a:srgbClr val="296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1" autoAdjust="0"/>
    <p:restoredTop sz="95552" autoAdjust="0"/>
  </p:normalViewPr>
  <p:slideViewPr>
    <p:cSldViewPr snapToGrid="0">
      <p:cViewPr varScale="1">
        <p:scale>
          <a:sx n="83" d="100"/>
          <a:sy n="83" d="100"/>
        </p:scale>
        <p:origin x="48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>
            <a:extLst>
              <a:ext uri="{FF2B5EF4-FFF2-40B4-BE49-F238E27FC236}">
                <a16:creationId xmlns:a16="http://schemas.microsoft.com/office/drawing/2014/main" id="{7C60A74A-B023-4D88-8189-3A3A1791E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/>
            <a:r>
              <a:rPr lang="en-US" noProof="0" dirty="0"/>
              <a:t> ____ __ ____ ___ _____</a:t>
            </a:r>
          </a:p>
        </p:txBody>
      </p:sp>
      <p:sp>
        <p:nvSpPr>
          <p:cNvPr id="77" name="PlaceHolder 2">
            <a:extLst>
              <a:ext uri="{FF2B5EF4-FFF2-40B4-BE49-F238E27FC236}">
                <a16:creationId xmlns:a16="http://schemas.microsoft.com/office/drawing/2014/main" id="{55D18368-7056-40F9-99AD-19181CA273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/>
            <a:r>
              <a:rPr lang="en-US" noProof="0" dirty="0"/>
              <a:t>Click to edit the notes format</a:t>
            </a:r>
          </a:p>
        </p:txBody>
      </p:sp>
      <p:sp>
        <p:nvSpPr>
          <p:cNvPr id="78" name="PlaceHolder 3">
            <a:extLst>
              <a:ext uri="{FF2B5EF4-FFF2-40B4-BE49-F238E27FC236}">
                <a16:creationId xmlns:a16="http://schemas.microsoft.com/office/drawing/2014/main" id="{F626A149-8554-4DCB-8442-76C022FBD2E6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373438" cy="50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spc="-1" dirty="0">
                <a:latin typeface="Segoe UI Ligh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9" name="PlaceHolder 4">
            <a:extLst>
              <a:ext uri="{FF2B5EF4-FFF2-40B4-BE49-F238E27FC236}">
                <a16:creationId xmlns:a16="http://schemas.microsoft.com/office/drawing/2014/main" id="{8C616B63-2D0D-44BE-ADC6-D7C030512FBD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398963" y="0"/>
            <a:ext cx="3373437" cy="50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pc="-1" dirty="0">
                <a:latin typeface="Segoe UI Ligh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0" name="PlaceHolder 5">
            <a:extLst>
              <a:ext uri="{FF2B5EF4-FFF2-40B4-BE49-F238E27FC236}">
                <a16:creationId xmlns:a16="http://schemas.microsoft.com/office/drawing/2014/main" id="{C78A7C51-F0BC-4BF8-A2BA-AD3D10EBC9EE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9555163"/>
            <a:ext cx="3373438" cy="5032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spc="-1" dirty="0">
                <a:latin typeface="Segoe UI Ligh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1" name="PlaceHolder 6">
            <a:extLst>
              <a:ext uri="{FF2B5EF4-FFF2-40B4-BE49-F238E27FC236}">
                <a16:creationId xmlns:a16="http://schemas.microsoft.com/office/drawing/2014/main" id="{9A5871F1-3CEC-4DD2-9ABD-2513E645316C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pc="-1" smtClean="0">
                <a:latin typeface="Segoe UI Ligh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8A28B1F-5377-4B88-85FD-DEB63B77A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laceHolder 1">
            <a:extLst>
              <a:ext uri="{FF2B5EF4-FFF2-40B4-BE49-F238E27FC236}">
                <a16:creationId xmlns:a16="http://schemas.microsoft.com/office/drawing/2014/main" id="{972CD0AF-9CE2-4965-BE5F-0C0931531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2E9DCE84-DBEF-4CEB-835E-6A618F1702F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 dirty="0" err="1"/>
              <a:t>Красн</a:t>
            </a:r>
            <a:r>
              <a:rPr lang="ru-UA" sz="2000" spc="-1" dirty="0" err="1"/>
              <a:t>ый</a:t>
            </a:r>
            <a:r>
              <a:rPr lang="ru-UA" sz="2000" spc="-1" dirty="0"/>
              <a:t> значок «</a:t>
            </a:r>
            <a:r>
              <a:rPr lang="ru-UA" sz="2000" spc="-1" dirty="0" err="1"/>
              <a:t>плей</a:t>
            </a:r>
            <a:r>
              <a:rPr lang="ru-UA" sz="2000" spc="-1" dirty="0"/>
              <a:t>» означает что на это слайде надо показать материал на живом примере - </a:t>
            </a:r>
            <a:r>
              <a:rPr lang="ru-UA" sz="2000" spc="-1" dirty="0" err="1"/>
              <a:t>бразузере</a:t>
            </a:r>
            <a:endParaRPr lang="en-US" sz="2000" spc="-1" dirty="0"/>
          </a:p>
        </p:txBody>
      </p:sp>
      <p:sp>
        <p:nvSpPr>
          <p:cNvPr id="219" name="CustomShape 3">
            <a:extLst>
              <a:ext uri="{FF2B5EF4-FFF2-40B4-BE49-F238E27FC236}">
                <a16:creationId xmlns:a16="http://schemas.microsoft.com/office/drawing/2014/main" id="{4D61BA92-9C6D-48F8-B083-73817BB41A29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FCA913D-D1BE-4B0E-8F4C-FA3B9D10B308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1200" spc="-1" dirty="0">
              <a:latin typeface="Segoe UI Light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7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ceHolder 1">
            <a:extLst>
              <a:ext uri="{FF2B5EF4-FFF2-40B4-BE49-F238E27FC236}">
                <a16:creationId xmlns:a16="http://schemas.microsoft.com/office/drawing/2014/main" id="{BF103023-6839-48FE-9FC8-71CEBEA36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5" name="PlaceHolder 2">
            <a:extLst>
              <a:ext uri="{FF2B5EF4-FFF2-40B4-BE49-F238E27FC236}">
                <a16:creationId xmlns:a16="http://schemas.microsoft.com/office/drawing/2014/main" id="{98C61D66-5363-4E3F-B08A-13C672BBB02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spc="-1" dirty="0"/>
          </a:p>
        </p:txBody>
      </p:sp>
      <p:sp>
        <p:nvSpPr>
          <p:cNvPr id="246" name="CustomShape 3">
            <a:extLst>
              <a:ext uri="{FF2B5EF4-FFF2-40B4-BE49-F238E27FC236}">
                <a16:creationId xmlns:a16="http://schemas.microsoft.com/office/drawing/2014/main" id="{04A40990-C83E-422A-8B66-E1074A76EC52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0BDE2D8-EE5C-46F4-9131-1DB56052F729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1200" spc="-1" dirty="0">
              <a:latin typeface="Segoe UI Light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5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1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5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65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3371561"/>
            <a:ext cx="10972440" cy="44319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1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3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63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05921"/>
            <a:ext cx="10972440" cy="44319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11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3371561"/>
            <a:ext cx="10972440" cy="44319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3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24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92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2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57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00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468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05921"/>
            <a:ext cx="10972440" cy="44319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3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1E718B4-799F-4FBC-A201-302BBBE5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20725"/>
            <a:ext cx="10971213" cy="2492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dirty="0"/>
              <a:t>Click to edit the title text format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CF91C33-5631-4D65-9570-3FC2F1C28D7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600" y="1604963"/>
            <a:ext cx="10972800" cy="39766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pPr lvl="6"/>
            <a:r>
              <a:rPr lang="en-US" dirty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egoe UI Light" pitchFamily="34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>
            <a:extLst>
              <a:ext uri="{FF2B5EF4-FFF2-40B4-BE49-F238E27FC236}">
                <a16:creationId xmlns:a16="http://schemas.microsoft.com/office/drawing/2014/main" id="{7DAF8AE6-B852-4DA7-8A19-A799A66E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458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Click to edit the title text format</a:t>
            </a:r>
          </a:p>
        </p:txBody>
      </p:sp>
      <p:sp>
        <p:nvSpPr>
          <p:cNvPr id="39" name="PlaceHolder 2">
            <a:extLst>
              <a:ext uri="{FF2B5EF4-FFF2-40B4-BE49-F238E27FC236}">
                <a16:creationId xmlns:a16="http://schemas.microsoft.com/office/drawing/2014/main" id="{4A6C7F5B-7327-4EE2-8128-0A0849C7853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600" y="1604963"/>
            <a:ext cx="10972800" cy="39766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pPr lvl="6"/>
            <a:r>
              <a:rPr lang="en-US" dirty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egoe UI Light" pitchFamily="34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anose="020B0502040204020203" pitchFamily="34" charset="0"/>
          <a:ea typeface="DejaVu Sans"/>
          <a:cs typeface="DejaVu Sans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>
            <a:extLst>
              <a:ext uri="{FF2B5EF4-FFF2-40B4-BE49-F238E27FC236}">
                <a16:creationId xmlns:a16="http://schemas.microsoft.com/office/drawing/2014/main" id="{6E09D209-3722-4131-B8C2-12C0B3B4C0BD}"/>
              </a:ext>
            </a:extLst>
          </p:cNvPr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Segoe UI Light" pitchFamily="34" charset="0"/>
            </a:endParaRPr>
          </a:p>
        </p:txBody>
      </p:sp>
      <p:sp>
        <p:nvSpPr>
          <p:cNvPr id="83" name="CustomShape 2">
            <a:extLst>
              <a:ext uri="{FF2B5EF4-FFF2-40B4-BE49-F238E27FC236}">
                <a16:creationId xmlns:a16="http://schemas.microsoft.com/office/drawing/2014/main" id="{715E74CF-FAEF-498A-9C85-62CB97F95198}"/>
              </a:ext>
            </a:extLst>
          </p:cNvPr>
          <p:cNvSpPr/>
          <p:nvPr/>
        </p:nvSpPr>
        <p:spPr>
          <a:xfrm>
            <a:off x="1046163" y="4311650"/>
            <a:ext cx="8458200" cy="696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 dirty="0">
                <a:latin typeface="Segoe UI Light" pitchFamily="34" charset="0"/>
              </a:rPr>
              <a:t>Командний проект</a:t>
            </a:r>
            <a:endParaRPr lang="ru-RU" sz="2800" spc="-1" dirty="0">
              <a:latin typeface="Segoe UI Light" pitchFamily="34" charset="0"/>
            </a:endParaRPr>
          </a:p>
        </p:txBody>
      </p:sp>
      <p:sp>
        <p:nvSpPr>
          <p:cNvPr id="84" name="CustomShape 3">
            <a:extLst>
              <a:ext uri="{FF2B5EF4-FFF2-40B4-BE49-F238E27FC236}">
                <a16:creationId xmlns:a16="http://schemas.microsoft.com/office/drawing/2014/main" id="{A99AB533-8668-4347-AF95-E6E5CCF76276}"/>
              </a:ext>
            </a:extLst>
          </p:cNvPr>
          <p:cNvSpPr/>
          <p:nvPr/>
        </p:nvSpPr>
        <p:spPr>
          <a:xfrm>
            <a:off x="1046163" y="3257550"/>
            <a:ext cx="9575800" cy="9223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spc="-1" dirty="0">
                <a:solidFill>
                  <a:srgbClr val="D1501F"/>
                </a:solidFill>
                <a:latin typeface="Segoe UI Light"/>
              </a:rPr>
              <a:t>Manual QA</a:t>
            </a:r>
            <a:endParaRPr lang="ru-RU" sz="5400" spc="-1" dirty="0">
              <a:latin typeface="Segoe UI Light" pitchFamily="34" charset="0"/>
            </a:endParaRPr>
          </a:p>
        </p:txBody>
      </p:sp>
      <p:sp>
        <p:nvSpPr>
          <p:cNvPr id="4101" name="Рисунок 4">
            <a:extLst>
              <a:ext uri="{FF2B5EF4-FFF2-40B4-BE49-F238E27FC236}">
                <a16:creationId xmlns:a16="http://schemas.microsoft.com/office/drawing/2014/main" id="{C3A7EBA2-B1A4-4772-8239-1C35335B65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CustomShape 4">
            <a:extLst>
              <a:ext uri="{FF2B5EF4-FFF2-40B4-BE49-F238E27FC236}">
                <a16:creationId xmlns:a16="http://schemas.microsoft.com/office/drawing/2014/main" id="{9B4716D8-E889-4175-8DF9-C224E289D86E}"/>
              </a:ext>
            </a:extLst>
          </p:cNvPr>
          <p:cNvSpPr/>
          <p:nvPr/>
        </p:nvSpPr>
        <p:spPr>
          <a:xfrm>
            <a:off x="1447800" y="111125"/>
            <a:ext cx="5029200" cy="21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Information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Technology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Video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Developer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Network</a:t>
            </a:r>
            <a:endParaRPr lang="ru-RU" sz="1400" spc="-1" dirty="0">
              <a:latin typeface="Segoe UI Light" pitchFamily="34" charset="0"/>
            </a:endParaRPr>
          </a:p>
        </p:txBody>
      </p:sp>
      <p:sp>
        <p:nvSpPr>
          <p:cNvPr id="87" name="CustomShape 5">
            <a:extLst>
              <a:ext uri="{FF2B5EF4-FFF2-40B4-BE49-F238E27FC236}">
                <a16:creationId xmlns:a16="http://schemas.microsoft.com/office/drawing/2014/main" id="{4BD719D9-B29F-447D-96BC-1F046BFB5D7E}"/>
              </a:ext>
            </a:extLst>
          </p:cNvPr>
          <p:cNvSpPr/>
          <p:nvPr/>
        </p:nvSpPr>
        <p:spPr>
          <a:xfrm rot="5400000">
            <a:off x="8739982" y="3483769"/>
            <a:ext cx="6553200" cy="30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Інформаційний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відеосервіс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для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розробників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програмного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забезпечення</a:t>
            </a:r>
            <a:endParaRPr lang="ru-RU" sz="1400" spc="-1" dirty="0">
              <a:latin typeface="Segoe UI Light" pitchFamily="34" charset="0"/>
            </a:endParaRPr>
          </a:p>
        </p:txBody>
      </p:sp>
      <p:sp>
        <p:nvSpPr>
          <p:cNvPr id="4104" name="Рисунок 14">
            <a:extLst>
              <a:ext uri="{FF2B5EF4-FFF2-40B4-BE49-F238E27FC236}">
                <a16:creationId xmlns:a16="http://schemas.microsoft.com/office/drawing/2014/main" id="{7AD306B7-F2C3-4B44-8312-3DCD9B70E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76200"/>
            <a:ext cx="10223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CustomShape 6">
            <a:extLst>
              <a:ext uri="{FF2B5EF4-FFF2-40B4-BE49-F238E27FC236}">
                <a16:creationId xmlns:a16="http://schemas.microsoft.com/office/drawing/2014/main" id="{81A0F192-D60A-45D0-856D-50C5281D544E}"/>
              </a:ext>
            </a:extLst>
          </p:cNvPr>
          <p:cNvSpPr/>
          <p:nvPr/>
        </p:nvSpPr>
        <p:spPr>
          <a:xfrm>
            <a:off x="9707563" y="111125"/>
            <a:ext cx="1828800" cy="21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http</a:t>
            </a:r>
            <a:r>
              <a:rPr lang="en-US" sz="1400" spc="-1" dirty="0">
                <a:solidFill>
                  <a:srgbClr val="FFFFFF"/>
                </a:solidFill>
                <a:latin typeface="Segoe UI Light"/>
              </a:rPr>
              <a:t>s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://itvdn.com</a:t>
            </a:r>
            <a:endParaRPr lang="ru-RU" sz="1400" spc="-1" dirty="0">
              <a:latin typeface="Segoe UI Light" pitchFamily="34" charset="0"/>
            </a:endParaRPr>
          </a:p>
        </p:txBody>
      </p:sp>
      <p:sp>
        <p:nvSpPr>
          <p:cNvPr id="4106" name="Рисунок 3">
            <a:extLst>
              <a:ext uri="{FF2B5EF4-FFF2-40B4-BE49-F238E27FC236}">
                <a16:creationId xmlns:a16="http://schemas.microsoft.com/office/drawing/2014/main" id="{D24E0EB7-22D7-4356-873A-77E709E2D8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67813" y="5508625"/>
            <a:ext cx="19208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Командний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проект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-177200" y="7068395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spc="-1" dirty="0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ru-RU" sz="3600" spc="-1" dirty="0">
              <a:latin typeface="Segoe UI Light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F0AD6-846A-4B58-AFFE-89C25E08F60C}"/>
              </a:ext>
            </a:extLst>
          </p:cNvPr>
          <p:cNvSpPr txBox="1"/>
          <p:nvPr/>
        </p:nvSpPr>
        <p:spPr>
          <a:xfrm>
            <a:off x="317310" y="1498610"/>
            <a:ext cx="11357452" cy="661719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720725" indent="-360363" algn="just">
              <a:buFont typeface="+mj-lt"/>
              <a:buAutoNum type="arabicPeriod"/>
            </a:pPr>
            <a:r>
              <a:rPr lang="uk-UA" sz="1400" dirty="0"/>
              <a:t>Визначте найбільш актуальні конфігурації для тестування інтернет магазину ґрунтуючись на зібраній статистиці або досвіді про найбільш популярні браузери, девайси та операційні системи (5 браузерів; 5 </a:t>
            </a:r>
            <a:r>
              <a:rPr lang="uk-UA" sz="1400" dirty="0" err="1"/>
              <a:t>Android</a:t>
            </a:r>
            <a:r>
              <a:rPr lang="uk-UA" sz="1400" dirty="0"/>
              <a:t> та 5 ОП для них; 5 </a:t>
            </a:r>
            <a:r>
              <a:rPr lang="uk-UA" sz="1400" dirty="0" err="1"/>
              <a:t>iOS</a:t>
            </a:r>
            <a:r>
              <a:rPr lang="uk-UA" sz="1400" dirty="0"/>
              <a:t> девайсів та 3 операційні системи для них).</a:t>
            </a:r>
          </a:p>
          <a:p>
            <a:pPr marL="720725" indent="-360363" algn="just">
              <a:buFont typeface="+mj-lt"/>
              <a:buAutoNum type="arabicPeriod"/>
            </a:pPr>
            <a:endParaRPr lang="ru-RU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20725" indent="-360363" algn="just">
              <a:buFont typeface="+mj-lt"/>
              <a:buAutoNum type="arabicPeriod"/>
            </a:pPr>
            <a:r>
              <a:rPr lang="uk-UA" sz="1400" dirty="0"/>
              <a:t>Підготувати тест план для повної регресії продукту (обов'язково у тест плані мають бути </a:t>
            </a:r>
            <a:r>
              <a:rPr lang="uk-UA" sz="1400" dirty="0" err="1"/>
              <a:t>таймлайни</a:t>
            </a:r>
            <a:r>
              <a:rPr lang="uk-UA" sz="1400" dirty="0"/>
              <a:t>, тест стратегія, ризики та ресурси);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20725" indent="-360363" algn="just">
              <a:buFont typeface="+mj-lt"/>
              <a:buAutoNum type="arabicPeriod"/>
            </a:pPr>
            <a:endParaRPr lang="ru-RU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20725" indent="-360363" algn="just">
              <a:buFont typeface="+mj-lt"/>
              <a:buAutoNum type="arabicPeriod"/>
            </a:pPr>
            <a:r>
              <a:rPr lang="uk-UA" sz="1400" dirty="0"/>
              <a:t>Написати та пройти чек-листи для </a:t>
            </a:r>
            <a:r>
              <a:rPr lang="uk-UA" sz="1400" dirty="0" err="1"/>
              <a:t>Installation</a:t>
            </a:r>
            <a:r>
              <a:rPr lang="uk-UA" sz="1400" dirty="0"/>
              <a:t>, </a:t>
            </a:r>
            <a:r>
              <a:rPr lang="uk-UA" sz="1400" dirty="0" err="1"/>
              <a:t>Usability</a:t>
            </a:r>
            <a:r>
              <a:rPr lang="uk-UA" sz="1400" dirty="0"/>
              <a:t>, GUI, </a:t>
            </a:r>
            <a:r>
              <a:rPr lang="uk-UA" sz="1400" dirty="0" err="1"/>
              <a:t>Localization</a:t>
            </a:r>
            <a:r>
              <a:rPr lang="uk-UA" sz="1400" dirty="0"/>
              <a:t> (мінімум 10 перевірок). Не </a:t>
            </a:r>
            <a:r>
              <a:rPr lang="uk-UA" sz="1400" dirty="0" err="1"/>
              <a:t>забудьте</a:t>
            </a:r>
            <a:r>
              <a:rPr lang="uk-UA" sz="1400" dirty="0"/>
              <a:t> про </a:t>
            </a:r>
            <a:r>
              <a:rPr lang="uk-UA" sz="1400" dirty="0" err="1"/>
              <a:t>мобайл</a:t>
            </a:r>
            <a:r>
              <a:rPr lang="uk-UA" sz="1400" dirty="0"/>
              <a:t> і веб, тобто 2 </a:t>
            </a:r>
            <a:r>
              <a:rPr lang="uk-UA" sz="1400" dirty="0" err="1"/>
              <a:t>чеклісти</a:t>
            </a:r>
            <a:r>
              <a:rPr lang="uk-UA" sz="1400" dirty="0"/>
              <a:t> на кожен вид тестування, враховуючи особливості </a:t>
            </a:r>
            <a:r>
              <a:rPr lang="uk-UA" sz="1400" dirty="0" err="1"/>
              <a:t>мобайл</a:t>
            </a:r>
            <a:r>
              <a:rPr lang="uk-UA" sz="1400" dirty="0"/>
              <a:t> і веб;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20725" indent="-360363" algn="just">
              <a:buFont typeface="+mj-lt"/>
              <a:buAutoNum type="arabicPeriod"/>
            </a:pPr>
            <a:endParaRPr lang="ru-RU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20725" indent="-360363" algn="just">
              <a:buFont typeface="+mj-lt"/>
              <a:buAutoNum type="arabicPeriod"/>
            </a:pPr>
            <a:r>
              <a:rPr lang="uk-UA" sz="1400" dirty="0"/>
              <a:t>Написати та пройти тест кейси для </a:t>
            </a:r>
            <a:r>
              <a:rPr lang="uk-UA" sz="1400" dirty="0" err="1"/>
              <a:t>Smoke</a:t>
            </a:r>
            <a:r>
              <a:rPr lang="uk-UA" sz="1400" dirty="0"/>
              <a:t> </a:t>
            </a:r>
            <a:r>
              <a:rPr lang="uk-UA" sz="1400" dirty="0" err="1"/>
              <a:t>testing</a:t>
            </a:r>
            <a:r>
              <a:rPr lang="uk-UA" sz="1400" dirty="0"/>
              <a:t> - мінімум по 5 тест кейсів для веб та для </a:t>
            </a:r>
            <a:r>
              <a:rPr lang="uk-UA" sz="1400" dirty="0" err="1"/>
              <a:t>мобайл</a:t>
            </a:r>
            <a:r>
              <a:rPr lang="uk-UA" sz="1400" dirty="0"/>
              <a:t>;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20725" indent="-360363" algn="just">
              <a:buFont typeface="+mj-lt"/>
              <a:buAutoNum type="arabicPeriod"/>
            </a:pPr>
            <a:endParaRPr lang="ru-RU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20725" indent="-360363" algn="just">
              <a:buFont typeface="+mj-lt"/>
              <a:buAutoNum type="arabicPeriod"/>
            </a:pPr>
            <a:r>
              <a:rPr lang="uk-UA" sz="1400" dirty="0"/>
              <a:t>Написати та пройти 5-10 тест кейсів для тестування форми логіну використовуючи техніку еквівалентних класів та граничних значень. Перед цим написати вимоги до цієї форми логіну</a:t>
            </a: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720725" indent="-360363" algn="just"/>
            <a:endParaRPr lang="uk-UA" sz="1400" dirty="0"/>
          </a:p>
          <a:p>
            <a:pPr marL="720725" indent="-360363" algn="just"/>
            <a:endParaRPr lang="uk-UA" sz="1400" dirty="0"/>
          </a:p>
          <a:p>
            <a:pPr marL="720725" indent="-360363" algn="just"/>
            <a:endParaRPr lang="uk-UA" sz="1400" dirty="0"/>
          </a:p>
          <a:p>
            <a:pPr marL="720725" indent="-360363" algn="just"/>
            <a:endParaRPr lang="uk-UA" sz="1400" dirty="0"/>
          </a:p>
          <a:p>
            <a:pPr marL="720725" indent="-360363" algn="just"/>
            <a:endParaRPr lang="uk-UA" sz="1400" dirty="0"/>
          </a:p>
          <a:p>
            <a:pPr marL="720725" indent="-360363" algn="just"/>
            <a:endParaRPr lang="uk-UA" sz="1400" dirty="0"/>
          </a:p>
          <a:p>
            <a:pPr marL="720725" indent="-360363" algn="just"/>
            <a:endParaRPr lang="uk-UA" sz="1400" dirty="0"/>
          </a:p>
          <a:p>
            <a:pPr marL="720725" indent="-360363" algn="just"/>
            <a:endParaRPr lang="uk-UA" sz="1400" dirty="0"/>
          </a:p>
          <a:p>
            <a:pPr marL="720725" indent="-360363" algn="just"/>
            <a:r>
              <a:rPr lang="uk-UA" sz="1400" dirty="0"/>
              <a:t>6. Написати і пройти 5-10 юзер сценаріїв для </a:t>
            </a:r>
            <a:r>
              <a:rPr lang="uk-UA" sz="1400" dirty="0" err="1"/>
              <a:t>Critical</a:t>
            </a:r>
            <a:r>
              <a:rPr lang="uk-UA" sz="1400" dirty="0"/>
              <a:t> </a:t>
            </a:r>
            <a:r>
              <a:rPr lang="uk-UA" sz="1400" dirty="0" err="1"/>
              <a:t>Path</a:t>
            </a:r>
            <a:r>
              <a:rPr lang="uk-UA" sz="1400" dirty="0"/>
              <a:t> </a:t>
            </a:r>
            <a:r>
              <a:rPr lang="uk-UA" sz="1400" dirty="0" err="1"/>
              <a:t>Testing</a:t>
            </a:r>
            <a:r>
              <a:rPr lang="uk-UA" sz="1400" dirty="0"/>
              <a:t>;</a:t>
            </a:r>
          </a:p>
          <a:p>
            <a:pPr marL="360362" algn="just"/>
            <a:endParaRPr lang="uk-UA" sz="1400" dirty="0"/>
          </a:p>
          <a:p>
            <a:pPr marL="720725" indent="-360363" algn="just"/>
            <a:r>
              <a:rPr lang="uk-UA" sz="1400" dirty="0"/>
              <a:t>7. Поміркувати і написати, яким би шляхом ви проводили </a:t>
            </a:r>
            <a:r>
              <a:rPr lang="uk-UA" sz="1400" dirty="0" err="1"/>
              <a:t>Exploratory</a:t>
            </a:r>
            <a:r>
              <a:rPr lang="uk-UA" sz="1400" dirty="0"/>
              <a:t> </a:t>
            </a:r>
            <a:r>
              <a:rPr lang="uk-UA" sz="1400" dirty="0" err="1"/>
              <a:t>Testing</a:t>
            </a:r>
            <a:r>
              <a:rPr lang="uk-UA" sz="1400" dirty="0"/>
              <a:t> і в яких випадках;</a:t>
            </a:r>
          </a:p>
          <a:p>
            <a:pPr marL="720725" indent="-360363" algn="just"/>
            <a:endParaRPr lang="en-US" sz="1400" dirty="0"/>
          </a:p>
          <a:p>
            <a:pPr marL="720725" indent="-360363" algn="just"/>
            <a:r>
              <a:rPr lang="ru-RU" sz="1400" dirty="0"/>
              <a:t>8. </a:t>
            </a:r>
            <a:r>
              <a:rPr lang="uk-UA" sz="1400" dirty="0"/>
              <a:t>Завести всі знайдені баги (мінімально 5 баг репортів);</a:t>
            </a:r>
            <a:endParaRPr lang="ru-UA" sz="1400" dirty="0"/>
          </a:p>
          <a:p>
            <a:pPr marL="720725" indent="-360363" algn="just">
              <a:buFont typeface="+mj-lt"/>
              <a:buAutoNum type="arabicPeriod"/>
            </a:pPr>
            <a:endParaRPr lang="ru-RU" sz="1400" dirty="0"/>
          </a:p>
          <a:p>
            <a:pPr marL="720725" indent="-360363" algn="just"/>
            <a:r>
              <a:rPr lang="uk-UA" sz="1400" dirty="0"/>
              <a:t>9. Описати, щоб ви покрили автоматизацією.</a:t>
            </a:r>
            <a:endParaRPr lang="ru-UA" sz="1400" dirty="0"/>
          </a:p>
          <a:p>
            <a:pPr marL="720725" indent="-360363" algn="just">
              <a:buFont typeface="+mj-lt"/>
              <a:buAutoNum type="arabicPeriod"/>
            </a:pPr>
            <a:endParaRPr lang="ru-UA" sz="1400" dirty="0"/>
          </a:p>
          <a:p>
            <a:pPr marL="720725" indent="-360363" algn="just"/>
            <a:r>
              <a:rPr lang="uk-UA" sz="1400" dirty="0"/>
              <a:t>10. Створити автоматизовані сценарії за допомогою </a:t>
            </a:r>
            <a:r>
              <a:rPr lang="uk-UA" sz="1400" dirty="0" err="1"/>
              <a:t>Codeless</a:t>
            </a:r>
            <a:r>
              <a:rPr lang="uk-UA" sz="1400" dirty="0"/>
              <a:t> інструментів на основі функціональних тест-кейсів – не менше 5-ти</a:t>
            </a:r>
            <a:endParaRPr lang="ru-UA" sz="1400" dirty="0"/>
          </a:p>
          <a:p>
            <a:pPr marL="720725" indent="-360363" algn="just">
              <a:buFont typeface="+mj-lt"/>
              <a:buAutoNum type="arabicPeriod"/>
            </a:pPr>
            <a:endParaRPr lang="ru-UA" sz="1400" dirty="0"/>
          </a:p>
          <a:p>
            <a:pPr marL="720725" indent="-360363" algn="just"/>
            <a:r>
              <a:rPr lang="uk-UA" sz="1400" dirty="0"/>
              <a:t>11. Провести автоматизоване тестування та надати результат</a:t>
            </a:r>
            <a:endParaRPr lang="ru-UA" sz="1400" dirty="0"/>
          </a:p>
          <a:p>
            <a:pPr marL="720725" indent="-360363" algn="just">
              <a:buFont typeface="+mj-lt"/>
              <a:buAutoNum type="arabicPeriod"/>
            </a:pPr>
            <a:endParaRPr lang="ru-UA" sz="1400" dirty="0"/>
          </a:p>
          <a:p>
            <a:pPr marL="720725" indent="-360363" algn="just"/>
            <a:r>
              <a:rPr lang="uk-UA" sz="1400" dirty="0"/>
              <a:t>12. За результатами тестування написати </a:t>
            </a:r>
            <a:r>
              <a:rPr lang="uk-UA" sz="1400" dirty="0" err="1"/>
              <a:t>Test</a:t>
            </a:r>
            <a:r>
              <a:rPr lang="uk-UA" sz="1400" dirty="0"/>
              <a:t> </a:t>
            </a:r>
            <a:r>
              <a:rPr lang="uk-UA" sz="1400" dirty="0" err="1"/>
              <a:t>Result</a:t>
            </a:r>
            <a:r>
              <a:rPr lang="uk-UA" sz="1400" dirty="0"/>
              <a:t> </a:t>
            </a:r>
            <a:r>
              <a:rPr lang="uk-UA" sz="1400" dirty="0" err="1"/>
              <a:t>Report</a:t>
            </a:r>
            <a:r>
              <a:rPr lang="uk-UA" sz="1400" dirty="0"/>
              <a:t>. Обов'язково використовуємо метрики, і якщо в результаті метрик негативний результат – написати твої пропозиції щодо вирішення проблеми.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401675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>
            <a:extLst>
              <a:ext uri="{FF2B5EF4-FFF2-40B4-BE49-F238E27FC236}">
                <a16:creationId xmlns:a16="http://schemas.microsoft.com/office/drawing/2014/main" id="{0E47BCCB-8F11-4212-BA53-498774286B08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Segoe UI Light" pitchFamily="34" charset="0"/>
            </a:endParaRPr>
          </a:p>
        </p:txBody>
      </p:sp>
      <p:sp>
        <p:nvSpPr>
          <p:cNvPr id="196" name="CustomShape 4">
            <a:extLst>
              <a:ext uri="{FF2B5EF4-FFF2-40B4-BE49-F238E27FC236}">
                <a16:creationId xmlns:a16="http://schemas.microsoft.com/office/drawing/2014/main" id="{2EAA0287-E44D-47CF-B6C9-2A0C7AE6A912}"/>
              </a:ext>
            </a:extLst>
          </p:cNvPr>
          <p:cNvSpPr/>
          <p:nvPr/>
        </p:nvSpPr>
        <p:spPr>
          <a:xfrm>
            <a:off x="0" y="3151189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5400" spc="-1" dirty="0">
                <a:solidFill>
                  <a:srgbClr val="D1501F"/>
                </a:solidFill>
                <a:latin typeface="Segoe UI Light"/>
              </a:rPr>
              <a:t>Дякую за увагу! До нових зустрічей!</a:t>
            </a:r>
            <a:endParaRPr lang="ru-RU" sz="5400" spc="-1" dirty="0">
              <a:solidFill>
                <a:srgbClr val="D1501F"/>
              </a:solidFill>
              <a:latin typeface="Segoe UI Light"/>
            </a:endParaRPr>
          </a:p>
        </p:txBody>
      </p:sp>
      <p:sp>
        <p:nvSpPr>
          <p:cNvPr id="197" name="CustomShape 5">
            <a:extLst>
              <a:ext uri="{FF2B5EF4-FFF2-40B4-BE49-F238E27FC236}">
                <a16:creationId xmlns:a16="http://schemas.microsoft.com/office/drawing/2014/main" id="{52E30E30-7528-4E5C-83DF-83FCA7799F20}"/>
              </a:ext>
            </a:extLst>
          </p:cNvPr>
          <p:cNvSpPr/>
          <p:nvPr/>
        </p:nvSpPr>
        <p:spPr>
          <a:xfrm>
            <a:off x="6784975" y="4862513"/>
            <a:ext cx="2286000" cy="333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Segoe UI Light" pitchFamily="34" charset="0"/>
            </a:endParaRPr>
          </a:p>
        </p:txBody>
      </p:sp>
      <p:sp>
        <p:nvSpPr>
          <p:cNvPr id="198" name="CustomShape 6">
            <a:extLst>
              <a:ext uri="{FF2B5EF4-FFF2-40B4-BE49-F238E27FC236}">
                <a16:creationId xmlns:a16="http://schemas.microsoft.com/office/drawing/2014/main" id="{6B2505DA-E239-4A0B-9A36-A14DEE195FAD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Segoe UI Light" pitchFamily="34" charset="0"/>
            </a:endParaRPr>
          </a:p>
        </p:txBody>
      </p:sp>
      <p:sp>
        <p:nvSpPr>
          <p:cNvPr id="199" name="CustomShape 7">
            <a:extLst>
              <a:ext uri="{FF2B5EF4-FFF2-40B4-BE49-F238E27FC236}">
                <a16:creationId xmlns:a16="http://schemas.microsoft.com/office/drawing/2014/main" id="{C25A3413-6B4E-4837-9514-F467B39ED936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Information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Technology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Video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Developer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Network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                                                       </a:t>
            </a:r>
            <a:r>
              <a:rPr lang="ru-RU" sz="1400" spc="-1" dirty="0" err="1">
                <a:solidFill>
                  <a:srgbClr val="FFFFFF"/>
                </a:solidFill>
                <a:latin typeface="Segoe UI Light"/>
              </a:rPr>
              <a:t>http</a:t>
            </a:r>
            <a:r>
              <a:rPr lang="en-US" sz="1400" spc="-1" dirty="0">
                <a:solidFill>
                  <a:srgbClr val="FFFFFF"/>
                </a:solidFill>
                <a:latin typeface="Segoe UI Light"/>
              </a:rPr>
              <a:t>s</a:t>
            </a:r>
            <a:r>
              <a:rPr lang="ru-RU" sz="1400" spc="-1" dirty="0">
                <a:solidFill>
                  <a:srgbClr val="FFFFFF"/>
                </a:solidFill>
                <a:latin typeface="Segoe UI Light"/>
              </a:rPr>
              <a:t>://itvdn.com</a:t>
            </a:r>
            <a:endParaRPr lang="ru-RU" sz="1400" spc="-1" dirty="0">
              <a:latin typeface="Segoe UI Light" pitchFamily="34" charset="0"/>
            </a:endParaRPr>
          </a:p>
        </p:txBody>
      </p:sp>
      <p:sp>
        <p:nvSpPr>
          <p:cNvPr id="200" name="CustomShape 8">
            <a:extLst>
              <a:ext uri="{FF2B5EF4-FFF2-40B4-BE49-F238E27FC236}">
                <a16:creationId xmlns:a16="http://schemas.microsoft.com/office/drawing/2014/main" id="{C15AA12A-4185-44B5-8852-DC9B5C1B3FED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spc="-1" dirty="0">
                <a:solidFill>
                  <a:srgbClr val="FFFFFF"/>
                </a:solidFill>
                <a:latin typeface="Segoe UI Light"/>
              </a:rPr>
              <a:t>ITVDN</a:t>
            </a:r>
            <a:endParaRPr lang="ru-RU" sz="2000" spc="-1" dirty="0">
              <a:latin typeface="Segoe UI Light" pitchFamily="34" charset="0"/>
            </a:endParaRPr>
          </a:p>
        </p:txBody>
      </p:sp>
      <p:grpSp>
        <p:nvGrpSpPr>
          <p:cNvPr id="57352" name="Group 9">
            <a:extLst>
              <a:ext uri="{FF2B5EF4-FFF2-40B4-BE49-F238E27FC236}">
                <a16:creationId xmlns:a16="http://schemas.microsoft.com/office/drawing/2014/main" id="{CB44E3DA-C173-4A77-A030-0A3D47874F1C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202" name="CustomShape 10">
              <a:extLst>
                <a:ext uri="{FF2B5EF4-FFF2-40B4-BE49-F238E27FC236}">
                  <a16:creationId xmlns:a16="http://schemas.microsoft.com/office/drawing/2014/main" id="{9D7D2848-7223-46AD-A688-29AEBD4CD000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11">
              <a:extLst>
                <a:ext uri="{FF2B5EF4-FFF2-40B4-BE49-F238E27FC236}">
                  <a16:creationId xmlns:a16="http://schemas.microsoft.com/office/drawing/2014/main" id="{E5287ABE-A933-40BF-9A8E-C99A93F28AE8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" name="CustomShape 2">
            <a:extLst>
              <a:ext uri="{FF2B5EF4-FFF2-40B4-BE49-F238E27FC236}">
                <a16:creationId xmlns:a16="http://schemas.microsoft.com/office/drawing/2014/main" id="{7881D846-28C5-4A66-B8DC-72265160F691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spc="-1" dirty="0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ru-RU" sz="3200" spc="-1" dirty="0">
              <a:latin typeface="Segoe UI Light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22860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>
              <a:latin typeface="Segoe UI Light" pitchFamily="34" charset="0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6320" y="190440"/>
            <a:ext cx="1199484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uk-UA" sz="2800" dirty="0">
                <a:solidFill>
                  <a:schemeClr val="bg1"/>
                </a:solidFill>
              </a:rPr>
              <a:t>Інформаційний </a:t>
            </a:r>
            <a:r>
              <a:rPr lang="uk-UA" sz="2800" dirty="0" err="1">
                <a:solidFill>
                  <a:schemeClr val="bg1"/>
                </a:solidFill>
              </a:rPr>
              <a:t>відеосервіс</a:t>
            </a:r>
            <a:r>
              <a:rPr lang="uk-UA" sz="2800" dirty="0">
                <a:solidFill>
                  <a:schemeClr val="bg1"/>
                </a:solidFill>
              </a:rPr>
              <a:t> для розробників програмного забезпечення</a:t>
            </a:r>
            <a:endParaRPr lang="ru-RU" sz="2800" strike="noStrike" spc="-1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6343560"/>
            <a:ext cx="12191400" cy="5328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ru-RU" dirty="0">
              <a:latin typeface="Segoe UI Light" pitchFamily="34" charset="0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038480" y="6458760"/>
            <a:ext cx="792396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 err="1">
                <a:solidFill>
                  <a:srgbClr val="FFFFFF"/>
                </a:solidFill>
                <a:latin typeface="Segoe UI Light"/>
                <a:ea typeface="DejaVu Sans"/>
              </a:rPr>
              <a:t>Information</a:t>
            </a:r>
            <a:r>
              <a:rPr lang="ru-RU" sz="1400" b="0" strike="noStrike" spc="-1" dirty="0">
                <a:solidFill>
                  <a:srgbClr val="FFFFFF"/>
                </a:solidFill>
                <a:latin typeface="Segoe UI Light"/>
                <a:ea typeface="DejaVu Sans"/>
              </a:rPr>
              <a:t> </a:t>
            </a:r>
            <a:r>
              <a:rPr lang="ru-RU" sz="1400" b="0" strike="noStrike" spc="-1" dirty="0" err="1">
                <a:solidFill>
                  <a:srgbClr val="FFFFFF"/>
                </a:solidFill>
                <a:latin typeface="Segoe UI Light"/>
                <a:ea typeface="DejaVu Sans"/>
              </a:rPr>
              <a:t>Technology</a:t>
            </a:r>
            <a:r>
              <a:rPr lang="ru-RU" sz="1400" b="0" strike="noStrike" spc="-1" dirty="0">
                <a:solidFill>
                  <a:srgbClr val="FFFFFF"/>
                </a:solidFill>
                <a:latin typeface="Segoe UI Light"/>
                <a:ea typeface="DejaVu Sans"/>
              </a:rPr>
              <a:t> </a:t>
            </a:r>
            <a:r>
              <a:rPr lang="ru-RU" sz="1400" b="0" strike="noStrike" spc="-1" dirty="0" err="1">
                <a:solidFill>
                  <a:srgbClr val="FFFFFF"/>
                </a:solidFill>
                <a:latin typeface="Segoe UI Light"/>
                <a:ea typeface="DejaVu Sans"/>
              </a:rPr>
              <a:t>Video</a:t>
            </a:r>
            <a:r>
              <a:rPr lang="ru-RU" sz="1400" b="0" strike="noStrike" spc="-1" dirty="0">
                <a:solidFill>
                  <a:srgbClr val="FFFFFF"/>
                </a:solidFill>
                <a:latin typeface="Segoe UI Light"/>
                <a:ea typeface="DejaVu Sans"/>
              </a:rPr>
              <a:t> </a:t>
            </a:r>
            <a:r>
              <a:rPr lang="ru-RU" sz="1400" b="0" strike="noStrike" spc="-1" dirty="0" err="1">
                <a:solidFill>
                  <a:srgbClr val="FFFFFF"/>
                </a:solidFill>
                <a:latin typeface="Segoe UI Light"/>
                <a:ea typeface="DejaVu Sans"/>
              </a:rPr>
              <a:t>Developer</a:t>
            </a:r>
            <a:r>
              <a:rPr lang="ru-RU" sz="1400" b="0" strike="noStrike" spc="-1" dirty="0">
                <a:solidFill>
                  <a:srgbClr val="FFFFFF"/>
                </a:solidFill>
                <a:latin typeface="Segoe UI Light"/>
                <a:ea typeface="DejaVu Sans"/>
              </a:rPr>
              <a:t> </a:t>
            </a:r>
            <a:r>
              <a:rPr lang="ru-RU" sz="1400" b="0" strike="noStrike" spc="-1" dirty="0" err="1">
                <a:solidFill>
                  <a:srgbClr val="FFFFFF"/>
                </a:solidFill>
                <a:latin typeface="Segoe UI Light"/>
                <a:ea typeface="DejaVu Sans"/>
              </a:rPr>
              <a:t>Network</a:t>
            </a:r>
            <a:r>
              <a:rPr lang="ru-RU" sz="1400" b="0" strike="noStrike" spc="-1" dirty="0">
                <a:solidFill>
                  <a:srgbClr val="FFFFFF"/>
                </a:solidFill>
                <a:latin typeface="Segoe UI Light"/>
                <a:ea typeface="DejaVu Sans"/>
              </a:rPr>
              <a:t>                                                       </a:t>
            </a:r>
            <a:r>
              <a:rPr lang="ru-RU" sz="1400" b="0" strike="noStrike" spc="-1" dirty="0" err="1">
                <a:solidFill>
                  <a:srgbClr val="FFFFFF"/>
                </a:solidFill>
                <a:latin typeface="Segoe UI Light"/>
                <a:ea typeface="DejaVu Sans"/>
              </a:rPr>
              <a:t>http</a:t>
            </a:r>
            <a:r>
              <a:rPr lang="en-US" sz="1400" b="0" strike="noStrike" spc="-1" dirty="0">
                <a:solidFill>
                  <a:srgbClr val="FFFFFF"/>
                </a:solidFill>
                <a:latin typeface="Segoe UI Light"/>
                <a:ea typeface="DejaVu Sans"/>
              </a:rPr>
              <a:t>s</a:t>
            </a:r>
            <a:r>
              <a:rPr lang="ru-RU" sz="1400" b="0" strike="noStrike" spc="-1" dirty="0">
                <a:solidFill>
                  <a:srgbClr val="FFFFFF"/>
                </a:solidFill>
                <a:latin typeface="Segoe UI Light"/>
                <a:ea typeface="DejaVu Sans"/>
              </a:rPr>
              <a:t>://itvdn.com</a:t>
            </a:r>
            <a:endParaRPr lang="ru-RU" sz="1400" b="0" strike="noStrike" spc="-1" dirty="0">
              <a:latin typeface="Segoe UI Light" pitchFamily="34" charset="0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376920" y="6431400"/>
            <a:ext cx="88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Segoe UI Light"/>
                <a:ea typeface="DejaVu Sans"/>
              </a:rPr>
              <a:t>ITVDN</a:t>
            </a:r>
            <a:endParaRPr lang="ru-RU" sz="2000" b="0" strike="noStrike" spc="-1" dirty="0">
              <a:latin typeface="Segoe UI Light" pitchFamily="34" charset="0"/>
            </a:endParaRPr>
          </a:p>
        </p:txBody>
      </p:sp>
      <p:grpSp>
        <p:nvGrpSpPr>
          <p:cNvPr id="212" name="Group 6"/>
          <p:cNvGrpSpPr/>
          <p:nvPr/>
        </p:nvGrpSpPr>
        <p:grpSpPr>
          <a:xfrm>
            <a:off x="176760" y="6405120"/>
            <a:ext cx="178200" cy="411120"/>
            <a:chOff x="176760" y="6405120"/>
            <a:chExt cx="178200" cy="411120"/>
          </a:xfrm>
        </p:grpSpPr>
        <p:sp>
          <p:nvSpPr>
            <p:cNvPr id="213" name="CustomShape 7"/>
            <p:cNvSpPr/>
            <p:nvPr/>
          </p:nvSpPr>
          <p:spPr>
            <a:xfrm rot="5400000" flipH="1">
              <a:off x="63720" y="661968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8"/>
            <p:cNvSpPr/>
            <p:nvPr/>
          </p:nvSpPr>
          <p:spPr>
            <a:xfrm rot="5400000" flipH="1">
              <a:off x="158040" y="6517440"/>
              <a:ext cx="308880" cy="838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5" name="Рисунок 3"/>
          <p:cNvPicPr/>
          <p:nvPr/>
        </p:nvPicPr>
        <p:blipFill>
          <a:blip r:embed="rId2"/>
          <a:stretch/>
        </p:blipFill>
        <p:spPr>
          <a:xfrm>
            <a:off x="4876920" y="2484360"/>
            <a:ext cx="2513880" cy="1365480"/>
          </a:xfrm>
          <a:prstGeom prst="rect">
            <a:avLst/>
          </a:prstGeom>
          <a:ln>
            <a:noFill/>
          </a:ln>
        </p:spPr>
      </p:pic>
      <p:pic>
        <p:nvPicPr>
          <p:cNvPr id="216" name="Рисунок 4"/>
          <p:cNvPicPr/>
          <p:nvPr/>
        </p:nvPicPr>
        <p:blipFill>
          <a:blip r:embed="rId3"/>
          <a:stretch/>
        </p:blipFill>
        <p:spPr>
          <a:xfrm>
            <a:off x="2126520" y="5457960"/>
            <a:ext cx="7938360" cy="77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98823</TotalTime>
  <Words>357</Words>
  <Application>Microsoft Office PowerPoint</Application>
  <PresentationFormat>Широкоэкранный</PresentationFormat>
  <Paragraphs>50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Segoe UI Light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subject/>
  <dc:creator>Alexander</dc:creator>
  <dc:description/>
  <cp:lastModifiedBy>Мзоков Володимир</cp:lastModifiedBy>
  <cp:revision>724</cp:revision>
  <dcterms:created xsi:type="dcterms:W3CDTF">2010-11-10T13:30:04Z</dcterms:created>
  <dcterms:modified xsi:type="dcterms:W3CDTF">2023-05-03T12:42:13Z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