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  <p:sldId id="263" r:id="rId7"/>
    <p:sldId id="268" r:id="rId8"/>
    <p:sldId id="269" r:id="rId9"/>
    <p:sldId id="271" r:id="rId10"/>
    <p:sldId id="272" r:id="rId11"/>
    <p:sldId id="277" r:id="rId12"/>
    <p:sldId id="273" r:id="rId13"/>
    <p:sldId id="274" r:id="rId14"/>
    <p:sldId id="275" r:id="rId15"/>
    <p:sldId id="270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E5"/>
    <a:srgbClr val="FFFFD5"/>
    <a:srgbClr val="FFFFB7"/>
    <a:srgbClr val="FFFF99"/>
    <a:srgbClr val="FFFFCD"/>
    <a:srgbClr val="99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43240" y="908720"/>
            <a:ext cx="3143272" cy="461665"/>
          </a:xfrm>
          <a:prstGeom prst="rect">
            <a:avLst/>
          </a:prstGeom>
          <a:solidFill>
            <a:srgbClr val="FFFFD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Os números quânticos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7158" y="1340768"/>
            <a:ext cx="8501122" cy="5062924"/>
          </a:xfrm>
          <a:prstGeom prst="rect">
            <a:avLst/>
          </a:prstGeom>
          <a:solidFill>
            <a:srgbClr val="FFFFCD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16000" indent="-363538">
              <a:spcBef>
                <a:spcPts val="600"/>
              </a:spcBef>
            </a:pPr>
            <a:r>
              <a:rPr lang="pt-BR" sz="2400" b="1" dirty="0">
                <a:ln w="0"/>
                <a:solidFill>
                  <a:srgbClr val="002060"/>
                </a:solidFill>
              </a:rPr>
              <a:t>n:</a:t>
            </a:r>
            <a:r>
              <a:rPr lang="pt-BR" sz="2400" b="1" dirty="0">
                <a:ln w="0"/>
              </a:rPr>
              <a:t>  </a:t>
            </a:r>
            <a:r>
              <a:rPr lang="pt-BR" sz="2400" b="1" dirty="0">
                <a:ln w="0"/>
                <a:solidFill>
                  <a:srgbClr val="990000"/>
                </a:solidFill>
              </a:rPr>
              <a:t>número quântico principal que designa os diferentes níveis de energia do elétron que é função do raio. É sempre um número inteiro de 1 a 7 ou K, L, M, N, O, P, Q.</a:t>
            </a:r>
          </a:p>
          <a:p>
            <a:pPr marL="216000" indent="-363538">
              <a:spcBef>
                <a:spcPts val="600"/>
              </a:spcBef>
            </a:pPr>
            <a:endParaRPr lang="pt-BR" sz="800" b="1" dirty="0">
              <a:ln w="0"/>
            </a:endParaRPr>
          </a:p>
          <a:p>
            <a:pPr marL="216000" indent="-363538">
              <a:spcBef>
                <a:spcPts val="600"/>
              </a:spcBef>
            </a:pPr>
            <a:r>
              <a:rPr lang="pt-BR" sz="2400" b="1" dirty="0">
                <a:ln w="0"/>
                <a:solidFill>
                  <a:srgbClr val="002060"/>
                </a:solidFill>
              </a:rPr>
              <a:t>l: </a:t>
            </a:r>
            <a:r>
              <a:rPr lang="pt-BR" sz="2400" b="1" dirty="0">
                <a:ln w="0"/>
                <a:solidFill>
                  <a:srgbClr val="990000"/>
                </a:solidFill>
              </a:rPr>
              <a:t>número quântico secundário ou orbital que descreve basicamente a forma dos orbitais.</a:t>
            </a:r>
          </a:p>
          <a:p>
            <a:pPr marL="216000" indent="-363538" algn="ctr">
              <a:spcBef>
                <a:spcPts val="600"/>
              </a:spcBef>
            </a:pPr>
            <a:r>
              <a:rPr lang="pt-BR" sz="2400" b="1" dirty="0">
                <a:ln w="0"/>
                <a:solidFill>
                  <a:srgbClr val="990000"/>
                </a:solidFill>
              </a:rPr>
              <a:t>Orbital s → l = 0, p → l = 1, d → l = 2, f → l = 3</a:t>
            </a:r>
          </a:p>
          <a:p>
            <a:pPr marL="216000" indent="-363538">
              <a:spcBef>
                <a:spcPts val="600"/>
              </a:spcBef>
            </a:pPr>
            <a:endParaRPr lang="pt-BR" sz="800" b="1" dirty="0">
              <a:ln w="0"/>
            </a:endParaRPr>
          </a:p>
          <a:p>
            <a:pPr marL="216000" indent="-536575">
              <a:spcBef>
                <a:spcPts val="600"/>
              </a:spcBef>
            </a:pPr>
            <a:r>
              <a:rPr lang="pt-BR" sz="2400" b="1" dirty="0">
                <a:ln w="0"/>
                <a:solidFill>
                  <a:srgbClr val="002060"/>
                </a:solidFill>
              </a:rPr>
              <a:t>m</a:t>
            </a:r>
            <a:r>
              <a:rPr lang="pt-BR" sz="2400" b="1" baseline="-30000" dirty="0">
                <a:ln w="0"/>
                <a:solidFill>
                  <a:srgbClr val="002060"/>
                </a:solidFill>
              </a:rPr>
              <a:t>l</a:t>
            </a:r>
            <a:r>
              <a:rPr lang="pt-BR" sz="2400" b="1" dirty="0">
                <a:ln w="0"/>
              </a:rPr>
              <a:t> : </a:t>
            </a:r>
            <a:r>
              <a:rPr lang="pt-BR" sz="2400" b="1" dirty="0">
                <a:ln w="0"/>
                <a:solidFill>
                  <a:srgbClr val="990000"/>
                </a:solidFill>
              </a:rPr>
              <a:t>número quântico magnético, descreve basicamente a orientação do orbital no espaço. Movimento do elétron em torno do núcleo gerando um campo magnético.</a:t>
            </a:r>
          </a:p>
          <a:p>
            <a:pPr marL="216000" indent="-536575">
              <a:spcBef>
                <a:spcPts val="600"/>
              </a:spcBef>
            </a:pPr>
            <a:endParaRPr lang="pt-BR" sz="800" b="1" dirty="0">
              <a:ln w="0"/>
            </a:endParaRPr>
          </a:p>
          <a:p>
            <a:pPr marL="216000" indent="-536575">
              <a:spcBef>
                <a:spcPts val="600"/>
              </a:spcBef>
            </a:pPr>
            <a:r>
              <a:rPr lang="pt-BR" sz="2400" b="1" dirty="0" err="1">
                <a:ln w="0"/>
                <a:solidFill>
                  <a:srgbClr val="002060"/>
                </a:solidFill>
              </a:rPr>
              <a:t>m</a:t>
            </a:r>
            <a:r>
              <a:rPr lang="pt-BR" sz="2400" b="1" baseline="-30000" dirty="0" err="1">
                <a:ln w="0"/>
                <a:solidFill>
                  <a:srgbClr val="002060"/>
                </a:solidFill>
              </a:rPr>
              <a:t>s</a:t>
            </a:r>
            <a:r>
              <a:rPr lang="pt-BR" sz="2400" b="1" dirty="0">
                <a:ln w="0"/>
              </a:rPr>
              <a:t> : </a:t>
            </a:r>
            <a:r>
              <a:rPr lang="pt-BR" sz="2400" b="1" dirty="0">
                <a:ln w="0"/>
                <a:solidFill>
                  <a:srgbClr val="990000"/>
                </a:solidFill>
              </a:rPr>
              <a:t>número quântico do spin. Dá o sentido do giro do elétron em torno do próprio eixo. -1/2 e +1/2.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BEF6D7-5068-48CB-95E9-D386D105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447054"/>
            <a:ext cx="6858048" cy="461666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CC3300"/>
            </a:solidFill>
          </a:ln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Distribuição eletrônica e Tabela Periódica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Carga Nuclear Efetiva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642AD6-7BE8-4C5A-B430-12135824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6371752" cy="298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6AD934-588A-4CE4-9280-5ADC31AF8E65}"/>
              </a:ext>
            </a:extLst>
          </p:cNvPr>
          <p:cNvSpPr txBox="1"/>
          <p:nvPr/>
        </p:nvSpPr>
        <p:spPr>
          <a:xfrm>
            <a:off x="1142976" y="980728"/>
            <a:ext cx="663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Ex. Átomo de sódio</a:t>
            </a:r>
          </a:p>
        </p:txBody>
      </p:sp>
    </p:spTree>
    <p:extLst>
      <p:ext uri="{BB962C8B-B14F-4D97-AF65-F5344CB8AC3E}">
        <p14:creationId xmlns:p14="http://schemas.microsoft.com/office/powerpoint/2010/main" val="205802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Carga Nuclear Efetiva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DE82DD-2517-4932-A221-3D984ABBF4DB}"/>
              </a:ext>
            </a:extLst>
          </p:cNvPr>
          <p:cNvSpPr txBox="1"/>
          <p:nvPr/>
        </p:nvSpPr>
        <p:spPr>
          <a:xfrm>
            <a:off x="827584" y="1196752"/>
            <a:ext cx="7488832" cy="4324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carga nuclear efetiva que atua sobre um elétron é dada por: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2000" b="1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Z – S</a:t>
            </a:r>
          </a:p>
          <a:p>
            <a:pPr algn="ctr">
              <a:spcBef>
                <a:spcPts val="600"/>
              </a:spcBef>
            </a:pPr>
            <a:r>
              <a:rPr lang="pt-BR" sz="2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sz="2000" b="1" baseline="-250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carga nuclear efetiva, Z = carga do núcleo </a:t>
            </a:r>
          </a:p>
          <a:p>
            <a:pPr algn="ctr">
              <a:spcBef>
                <a:spcPts val="600"/>
              </a:spcBef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constante de blindagem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aumenta o número médio de elétrons protetores (</a:t>
            </a:r>
            <a:r>
              <a:rPr lang="pt-BR" sz="20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carga nuclear efetiva (</a:t>
            </a:r>
            <a:r>
              <a:rPr lang="pt-BR" sz="2000" b="1" i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diminui.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aumenta a distância do núcleo, </a:t>
            </a:r>
            <a:r>
              <a:rPr lang="pt-BR" sz="20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 e </a:t>
            </a:r>
            <a:r>
              <a:rPr lang="pt-BR" sz="2000" b="1" i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</a:t>
            </a:r>
            <a:r>
              <a:rPr lang="pt-BR" sz="20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diminui.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27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1416766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Regras de Slater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DE82DD-2517-4932-A221-3D984ABBF4DB}"/>
              </a:ext>
            </a:extLst>
          </p:cNvPr>
          <p:cNvSpPr txBox="1"/>
          <p:nvPr/>
        </p:nvSpPr>
        <p:spPr>
          <a:xfrm>
            <a:off x="827584" y="3069248"/>
            <a:ext cx="7488832" cy="2015936"/>
          </a:xfrm>
          <a:prstGeom prst="rect">
            <a:avLst/>
          </a:prstGeom>
          <a:solidFill>
            <a:srgbClr val="FFFFE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determinar </a:t>
            </a:r>
            <a:r>
              <a:rPr lang="pt-BR" sz="2000" b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elétrons são agrupados em níveis (a cada um corresponde uma constante de blindagem diferente).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(1s); (2s, 2p); (3s, 3p); (3d); (4s, 4p); (4d); (4f); (5s, 5p); etc.</a:t>
            </a:r>
            <a:r>
              <a:rPr lang="pt-BR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6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476672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Regras de Slater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DE82DD-2517-4932-A221-3D984ABBF4DB}"/>
              </a:ext>
            </a:extLst>
          </p:cNvPr>
          <p:cNvSpPr txBox="1"/>
          <p:nvPr/>
        </p:nvSpPr>
        <p:spPr>
          <a:xfrm>
            <a:off x="323528" y="1196752"/>
            <a:ext cx="8496944" cy="4785926"/>
          </a:xfrm>
          <a:prstGeom prst="rect">
            <a:avLst/>
          </a:prstGeom>
          <a:solidFill>
            <a:srgbClr val="FFFFE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qualquer elétron de um dado grupo, calcula-se a constante de</a:t>
            </a:r>
            <a:b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blindagem S da seguinte maneira: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zero para qualquer nível exterior ao elétron considerado.</a:t>
            </a:r>
            <a:b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0,35 para cada um dos outros elétrons do mesmo nível que o elétron considerado, exceto no nível 1s, no qual usa-se o valor 0,30.</a:t>
            </a:r>
            <a:b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Se o elétron considerado pertencer a um nível 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b="1" i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cada elétron do nível (n –1) contribui com 0,85 e cada elétron dos níveis mais internos contribui com 1,00.</a:t>
            </a:r>
            <a:b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se o elétron considerado pertencer a um nível 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b="1" i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ou (</a:t>
            </a:r>
            <a:r>
              <a:rPr lang="pt-BR" sz="2000" b="1" i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pt-BR" sz="2000" b="1" i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elétron dos níveis mais internos contribui com 1,00. </a:t>
            </a:r>
          </a:p>
        </p:txBody>
      </p:sp>
    </p:spTree>
    <p:extLst>
      <p:ext uri="{BB962C8B-B14F-4D97-AF65-F5344CB8AC3E}">
        <p14:creationId xmlns:p14="http://schemas.microsoft.com/office/powerpoint/2010/main" val="38374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476672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Regras de Slater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DE82DD-2517-4932-A221-3D984ABBF4DB}"/>
              </a:ext>
            </a:extLst>
          </p:cNvPr>
          <p:cNvSpPr txBox="1"/>
          <p:nvPr/>
        </p:nvSpPr>
        <p:spPr>
          <a:xfrm>
            <a:off x="323528" y="1196752"/>
            <a:ext cx="8496944" cy="43242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l-P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(Z = 1) 1s1</a:t>
            </a: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(1s ) = 1 – 0 = 1</a:t>
            </a:r>
            <a:b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(Z = 4) 1s2 2s2</a:t>
            </a: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(2s) = 4 – [(1 x 0,35) + ( 2 x 0,85 )] = 1,95</a:t>
            </a:r>
            <a:b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(Z = 9) 1s2 2s2 2p5</a:t>
            </a: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(2p) = 9 – [(6 x 0,35) + ( 2 x 0,85 )] = 5,20</a:t>
            </a:r>
            <a:b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 (Z = 12) 1s2 2s2 2p6 3s2</a:t>
            </a: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(2p) = 12 – [(1 x 0,35) + (8 x 0,85) + (2 x 1,00)] = 2,85 </a:t>
            </a:r>
            <a:endParaRPr lang="pt-BR" sz="20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l-PL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 (Z = 28) 1s2 2s2 2p6 3s2 3p6 4s2 3d8</a:t>
            </a:r>
            <a:b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(4s) = 28 - [ (1 x 0,35) + ( 16 x 0,85 ) + (10 x 1,00)] = 4,05</a:t>
            </a:r>
            <a:b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(3d) = 28 - [(7 x 0,35) + (18 x 1,00)] = 7,55</a:t>
            </a:r>
            <a:b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 ( 1s ) = 28 - [ (1 x 0,30) ] = 27,70 </a:t>
            </a:r>
            <a:endParaRPr lang="pt-BR" sz="20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Raios iônicos</a:t>
            </a:r>
          </a:p>
        </p:txBody>
      </p:sp>
      <p:pic>
        <p:nvPicPr>
          <p:cNvPr id="5" name="Imagem 4" descr="comparacao-entre-raio-ionico-varios-elementos-seus-atomos-neutros-562fbb53846c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1" y="980728"/>
            <a:ext cx="7306561" cy="424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B21923F-2CE4-459C-8B2D-8BADB395F1AC}"/>
              </a:ext>
            </a:extLst>
          </p:cNvPr>
          <p:cNvSpPr txBox="1">
            <a:spLocks/>
          </p:cNvSpPr>
          <p:nvPr/>
        </p:nvSpPr>
        <p:spPr>
          <a:xfrm>
            <a:off x="1295376" y="5449214"/>
            <a:ext cx="685804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990000"/>
                </a:solidFill>
              </a:rPr>
              <a:t>Qual a importância do conhecimento dos raios iônicos?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428596" y="1731580"/>
            <a:ext cx="8286808" cy="3785652"/>
          </a:xfrm>
          <a:prstGeom prst="rect">
            <a:avLst/>
          </a:prstGeom>
          <a:solidFill>
            <a:srgbClr val="FFFFD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A situação de um elétron em um átomo é totalmente caracterizada pelos quatro números quânticos.</a:t>
            </a:r>
          </a:p>
          <a:p>
            <a:pPr algn="just"/>
            <a:endParaRPr lang="pt-BR" sz="2400" b="1" i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Dois elétrons não podem ter os quatro números quânticos iguais (</a:t>
            </a:r>
            <a:r>
              <a:rPr lang="pt-BR" sz="2400" b="1" i="1" dirty="0">
                <a:solidFill>
                  <a:srgbClr val="990000"/>
                </a:solidFill>
              </a:rPr>
              <a:t>Princípio da exclusão de </a:t>
            </a:r>
            <a:r>
              <a:rPr lang="pt-BR" sz="2400" b="1" i="1" dirty="0" err="1">
                <a:solidFill>
                  <a:srgbClr val="990000"/>
                </a:solidFill>
              </a:rPr>
              <a:t>Pauli</a:t>
            </a:r>
            <a:r>
              <a:rPr lang="pt-BR" sz="2400" b="1" i="1" dirty="0">
                <a:solidFill>
                  <a:srgbClr val="990000"/>
                </a:solidFill>
              </a:rPr>
              <a:t> – </a:t>
            </a:r>
            <a:r>
              <a:rPr lang="pt-BR" sz="2400" b="1" i="1" dirty="0" err="1">
                <a:solidFill>
                  <a:srgbClr val="990000"/>
                </a:solidFill>
              </a:rPr>
              <a:t>Wolfang</a:t>
            </a:r>
            <a:r>
              <a:rPr lang="pt-BR" sz="2400" b="1" i="1" dirty="0">
                <a:solidFill>
                  <a:srgbClr val="990000"/>
                </a:solidFill>
              </a:rPr>
              <a:t> </a:t>
            </a:r>
            <a:r>
              <a:rPr lang="pt-BR" sz="2400" b="1" i="1" dirty="0" err="1">
                <a:solidFill>
                  <a:srgbClr val="990000"/>
                </a:solidFill>
              </a:rPr>
              <a:t>Pauli</a:t>
            </a:r>
            <a:r>
              <a:rPr lang="pt-BR" sz="2400" b="1" i="1" dirty="0">
                <a:solidFill>
                  <a:srgbClr val="990000"/>
                </a:solidFill>
              </a:rPr>
              <a:t> – prêmio </a:t>
            </a:r>
            <a:r>
              <a:rPr lang="pt-BR" sz="2400" b="1" i="1" dirty="0" err="1">
                <a:solidFill>
                  <a:srgbClr val="990000"/>
                </a:solidFill>
              </a:rPr>
              <a:t>nobel</a:t>
            </a:r>
            <a:r>
              <a:rPr lang="pt-BR" sz="2400" b="1" i="1" dirty="0">
                <a:solidFill>
                  <a:srgbClr val="990000"/>
                </a:solidFill>
              </a:rPr>
              <a:t>  em Física em 1945</a:t>
            </a: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algn="just"/>
            <a:endParaRPr lang="pt-BR" sz="2400" b="1" i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Como podemos saber que no Primeiro nível de energia só podem existir dois elétrons? E que no segundo só podem existir oito elétrons, e assim por diante?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BEB8F6-6F31-44B7-A684-96F8EB17893E}"/>
              </a:ext>
            </a:extLst>
          </p:cNvPr>
          <p:cNvSpPr txBox="1"/>
          <p:nvPr/>
        </p:nvSpPr>
        <p:spPr>
          <a:xfrm>
            <a:off x="3143240" y="519063"/>
            <a:ext cx="3143272" cy="461665"/>
          </a:xfrm>
          <a:prstGeom prst="rect">
            <a:avLst/>
          </a:prstGeom>
          <a:solidFill>
            <a:srgbClr val="FFFFD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Os números quânticos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14414" y="857232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Distribuição eletrônica - Diagrama de Linus Pauling</a:t>
            </a:r>
          </a:p>
        </p:txBody>
      </p:sp>
      <p:pic>
        <p:nvPicPr>
          <p:cNvPr id="7" name="Imagem 6" descr="diagrama-de-pauling 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28802"/>
            <a:ext cx="4724082" cy="3929090"/>
          </a:xfrm>
          <a:prstGeom prst="rect">
            <a:avLst/>
          </a:prstGeom>
          <a:solidFill>
            <a:srgbClr val="FFFF99"/>
          </a:solidFill>
          <a:ln>
            <a:solidFill>
              <a:srgbClr val="990000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04DF75C-96CB-4F95-A766-1CB4761DE095}"/>
              </a:ext>
            </a:extLst>
          </p:cNvPr>
          <p:cNvSpPr txBox="1"/>
          <p:nvPr/>
        </p:nvSpPr>
        <p:spPr>
          <a:xfrm>
            <a:off x="5786446" y="2570331"/>
            <a:ext cx="2643206" cy="221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       </a:t>
            </a:r>
            <a:r>
              <a:rPr lang="pt-BR" sz="2000" b="1" dirty="0" err="1"/>
              <a:t>En</a:t>
            </a:r>
            <a:r>
              <a:rPr lang="pt-BR" sz="2000" b="1" dirty="0"/>
              <a:t>  =  n + </a:t>
            </a:r>
            <a:r>
              <a:rPr lang="pt-BR" sz="2000" dirty="0">
                <a:latin typeface="Script MT Bold" pitchFamily="66" charset="0"/>
              </a:rPr>
              <a:t>l</a:t>
            </a:r>
          </a:p>
          <a:p>
            <a:endParaRPr lang="pt-BR" sz="2000" dirty="0">
              <a:latin typeface="Script MT Bold" pitchFamily="66" charset="0"/>
            </a:endParaRPr>
          </a:p>
          <a:p>
            <a:r>
              <a:rPr lang="pt-BR" sz="2000" b="1" dirty="0"/>
              <a:t>3d                       4s</a:t>
            </a:r>
          </a:p>
          <a:p>
            <a:r>
              <a:rPr lang="pt-BR" sz="2000" b="1" dirty="0"/>
              <a:t>n = 3                n = 4</a:t>
            </a:r>
          </a:p>
          <a:p>
            <a:r>
              <a:rPr lang="pt-BR" sz="2000" b="1" dirty="0">
                <a:latin typeface="Script MT Bold" pitchFamily="66" charset="0"/>
              </a:rPr>
              <a:t>l</a:t>
            </a:r>
            <a:r>
              <a:rPr lang="pt-BR" sz="2000" b="1" dirty="0"/>
              <a:t> = 2                  </a:t>
            </a:r>
            <a:r>
              <a:rPr lang="pt-BR" sz="2000" b="1" dirty="0">
                <a:latin typeface="Script MT Bold" pitchFamily="66" charset="0"/>
              </a:rPr>
              <a:t>l</a:t>
            </a:r>
            <a:r>
              <a:rPr lang="pt-BR" sz="2000" b="1" dirty="0"/>
              <a:t> = 0</a:t>
            </a:r>
          </a:p>
          <a:p>
            <a:r>
              <a:rPr lang="pt-BR" sz="2000" b="1" dirty="0"/>
              <a:t>n + </a:t>
            </a:r>
            <a:r>
              <a:rPr lang="pt-BR" sz="2000" b="1" dirty="0">
                <a:latin typeface="Script MT Bold" pitchFamily="66" charset="0"/>
              </a:rPr>
              <a:t>l</a:t>
            </a:r>
            <a:r>
              <a:rPr lang="pt-BR" sz="2000" b="1" dirty="0"/>
              <a:t> = 5         n + </a:t>
            </a:r>
            <a:r>
              <a:rPr lang="pt-BR" sz="2000" b="1" dirty="0">
                <a:latin typeface="Script MT Bold" pitchFamily="66" charset="0"/>
              </a:rPr>
              <a:t>l</a:t>
            </a:r>
            <a:r>
              <a:rPr lang="pt-BR" sz="2000" b="1" dirty="0"/>
              <a:t> = 4</a:t>
            </a:r>
          </a:p>
          <a:p>
            <a:endParaRPr lang="pt-BR" dirty="0">
              <a:latin typeface="Script MT Bold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14414" y="476672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Distribuição eletrônica - Diagrama de Linus Pauling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5576" y="1428736"/>
            <a:ext cx="7653390" cy="4401205"/>
          </a:xfrm>
          <a:prstGeom prst="rect">
            <a:avLst/>
          </a:prstGeom>
          <a:solidFill>
            <a:srgbClr val="FFFFE5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rgbClr val="002060"/>
                </a:solidFill>
              </a:rPr>
              <a:t>Exceção: </a:t>
            </a:r>
            <a:r>
              <a:rPr lang="pt-BR" sz="2400" b="1" i="1" dirty="0">
                <a:solidFill>
                  <a:srgbClr val="990000"/>
                </a:solidFill>
              </a:rPr>
              <a:t>Quando um </a:t>
            </a:r>
            <a:r>
              <a:rPr lang="pt-BR" sz="2400" b="1" i="1" dirty="0" err="1">
                <a:solidFill>
                  <a:srgbClr val="990000"/>
                </a:solidFill>
              </a:rPr>
              <a:t>subnível</a:t>
            </a:r>
            <a:r>
              <a:rPr lang="pt-BR" sz="2400" b="1" i="1" dirty="0">
                <a:solidFill>
                  <a:srgbClr val="990000"/>
                </a:solidFill>
              </a:rPr>
              <a:t> “d” estaria, pelo diagrama de Linus Pauling, com 4 elétrons (ex. Cr) ou com 9 elétrons (ex. </a:t>
            </a:r>
            <a:r>
              <a:rPr lang="pt-BR" sz="2400" b="1" i="1" dirty="0" err="1">
                <a:solidFill>
                  <a:srgbClr val="990000"/>
                </a:solidFill>
              </a:rPr>
              <a:t>Ag</a:t>
            </a:r>
            <a:r>
              <a:rPr lang="pt-BR" sz="2400" b="1" i="1" dirty="0">
                <a:solidFill>
                  <a:srgbClr val="990000"/>
                </a:solidFill>
              </a:rPr>
              <a:t>) e </a:t>
            </a:r>
            <a:r>
              <a:rPr lang="pt-BR" sz="2400" b="1" i="1" dirty="0" err="1">
                <a:solidFill>
                  <a:srgbClr val="990000"/>
                </a:solidFill>
              </a:rPr>
              <a:t>subníveis</a:t>
            </a:r>
            <a:r>
              <a:rPr lang="pt-BR" sz="2400" b="1" i="1" dirty="0">
                <a:solidFill>
                  <a:srgbClr val="990000"/>
                </a:solidFill>
              </a:rPr>
              <a:t> “s” imediatamente superior com 2 elétrons, o átomo fica mais estável com 5 ou 10 elétrons no </a:t>
            </a:r>
            <a:r>
              <a:rPr lang="pt-BR" sz="2400" b="1" i="1" dirty="0" err="1">
                <a:solidFill>
                  <a:srgbClr val="990000"/>
                </a:solidFill>
              </a:rPr>
              <a:t>subnível</a:t>
            </a:r>
            <a:r>
              <a:rPr lang="pt-BR" sz="2400" b="1" i="1" dirty="0">
                <a:solidFill>
                  <a:srgbClr val="990000"/>
                </a:solidFill>
              </a:rPr>
              <a:t> “d” e o “s” ficaria com apenas 1 e</a:t>
            </a:r>
            <a:r>
              <a:rPr lang="pt-BR" sz="2400" b="1" i="1" baseline="30000" dirty="0">
                <a:solidFill>
                  <a:srgbClr val="990000"/>
                </a:solidFill>
              </a:rPr>
              <a:t>-</a:t>
            </a:r>
            <a:r>
              <a:rPr lang="pt-BR" sz="2400" b="1" i="1" dirty="0">
                <a:solidFill>
                  <a:srgbClr val="990000"/>
                </a:solidFill>
              </a:rPr>
              <a:t>.</a:t>
            </a:r>
            <a:r>
              <a:rPr lang="pt-BR" sz="2400" b="1" i="1" dirty="0">
                <a:solidFill>
                  <a:srgbClr val="002060"/>
                </a:solidFill>
              </a:rPr>
              <a:t> </a:t>
            </a:r>
            <a:r>
              <a:rPr lang="pt-BR" sz="2400" b="1" i="1" dirty="0">
                <a:solidFill>
                  <a:srgbClr val="990000"/>
                </a:solidFill>
              </a:rPr>
              <a:t> </a:t>
            </a:r>
          </a:p>
          <a:p>
            <a:pPr algn="just"/>
            <a:endParaRPr lang="pt-BR" sz="2400" b="1" i="1" dirty="0">
              <a:solidFill>
                <a:srgbClr val="990000"/>
              </a:solidFill>
            </a:endParaRP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Pelo diagrama:</a:t>
            </a:r>
          </a:p>
          <a:p>
            <a:pPr algn="ctr"/>
            <a:r>
              <a:rPr lang="pt-BR" sz="2400" b="1" i="1" dirty="0">
                <a:solidFill>
                  <a:srgbClr val="990000"/>
                </a:solidFill>
              </a:rPr>
              <a:t>1s</a:t>
            </a:r>
            <a:r>
              <a:rPr lang="pt-BR" sz="2400" b="1" i="1" baseline="30000" dirty="0">
                <a:solidFill>
                  <a:srgbClr val="990000"/>
                </a:solidFill>
              </a:rPr>
              <a:t>2 </a:t>
            </a:r>
            <a:r>
              <a:rPr lang="pt-BR" sz="2400" b="1" i="1" dirty="0">
                <a:solidFill>
                  <a:srgbClr val="990000"/>
                </a:solidFill>
              </a:rPr>
              <a:t>2s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2p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3s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3p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4s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3d</a:t>
            </a:r>
            <a:r>
              <a:rPr lang="pt-BR" sz="2400" b="1" i="1" baseline="30000" dirty="0">
                <a:solidFill>
                  <a:srgbClr val="990000"/>
                </a:solidFill>
              </a:rPr>
              <a:t>10</a:t>
            </a:r>
            <a:r>
              <a:rPr lang="pt-BR" sz="2400" b="1" i="1" dirty="0">
                <a:solidFill>
                  <a:srgbClr val="990000"/>
                </a:solidFill>
              </a:rPr>
              <a:t> 4p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5s</a:t>
            </a:r>
            <a:r>
              <a:rPr lang="pt-BR" sz="2400" b="1" i="1" baseline="30000" dirty="0">
                <a:solidFill>
                  <a:srgbClr val="990000"/>
                </a:solidFill>
              </a:rPr>
              <a:t>2 </a:t>
            </a:r>
            <a:r>
              <a:rPr lang="pt-BR" sz="2400" b="1" i="1" dirty="0">
                <a:solidFill>
                  <a:srgbClr val="990000"/>
                </a:solidFill>
              </a:rPr>
              <a:t>4d</a:t>
            </a:r>
            <a:r>
              <a:rPr lang="pt-BR" sz="2400" b="1" i="1" baseline="30000" dirty="0">
                <a:solidFill>
                  <a:srgbClr val="990000"/>
                </a:solidFill>
              </a:rPr>
              <a:t>9</a:t>
            </a:r>
          </a:p>
          <a:p>
            <a:pPr algn="just"/>
            <a:endParaRPr lang="pt-BR" sz="2400" b="1" i="1" baseline="30000" dirty="0">
              <a:solidFill>
                <a:srgbClr val="990000"/>
              </a:solidFill>
            </a:endParaRP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Na realidade, no estado fundamental, a distribuição eletrônica da prata é:</a:t>
            </a:r>
          </a:p>
          <a:p>
            <a:pPr algn="ctr"/>
            <a:r>
              <a:rPr lang="pt-BR" sz="2400" b="1" i="1" dirty="0">
                <a:solidFill>
                  <a:srgbClr val="990000"/>
                </a:solidFill>
              </a:rPr>
              <a:t>1s</a:t>
            </a:r>
            <a:r>
              <a:rPr lang="pt-BR" sz="2400" b="1" i="1" baseline="30000" dirty="0">
                <a:solidFill>
                  <a:srgbClr val="990000"/>
                </a:solidFill>
              </a:rPr>
              <a:t>2 </a:t>
            </a:r>
            <a:r>
              <a:rPr lang="pt-BR" sz="2400" b="1" i="1" dirty="0">
                <a:solidFill>
                  <a:srgbClr val="990000"/>
                </a:solidFill>
              </a:rPr>
              <a:t>2s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2p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3s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3p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4s</a:t>
            </a:r>
            <a:r>
              <a:rPr lang="pt-BR" sz="2400" b="1" i="1" baseline="30000" dirty="0">
                <a:solidFill>
                  <a:srgbClr val="990000"/>
                </a:solidFill>
              </a:rPr>
              <a:t>2</a:t>
            </a:r>
            <a:r>
              <a:rPr lang="pt-BR" sz="2400" b="1" i="1" dirty="0">
                <a:solidFill>
                  <a:srgbClr val="990000"/>
                </a:solidFill>
              </a:rPr>
              <a:t> 3d</a:t>
            </a:r>
            <a:r>
              <a:rPr lang="pt-BR" sz="2400" b="1" i="1" baseline="30000" dirty="0">
                <a:solidFill>
                  <a:srgbClr val="990000"/>
                </a:solidFill>
              </a:rPr>
              <a:t>10</a:t>
            </a:r>
            <a:r>
              <a:rPr lang="pt-BR" sz="2400" b="1" i="1" dirty="0">
                <a:solidFill>
                  <a:srgbClr val="990000"/>
                </a:solidFill>
              </a:rPr>
              <a:t> 4p</a:t>
            </a:r>
            <a:r>
              <a:rPr lang="pt-BR" sz="2400" b="1" i="1" baseline="30000" dirty="0">
                <a:solidFill>
                  <a:srgbClr val="990000"/>
                </a:solidFill>
              </a:rPr>
              <a:t>6</a:t>
            </a:r>
            <a:r>
              <a:rPr lang="pt-BR" sz="2400" b="1" i="1" dirty="0">
                <a:solidFill>
                  <a:srgbClr val="990000"/>
                </a:solidFill>
              </a:rPr>
              <a:t> 5s</a:t>
            </a:r>
            <a:r>
              <a:rPr lang="pt-BR" sz="2400" b="1" i="1" baseline="30000" dirty="0">
                <a:solidFill>
                  <a:srgbClr val="990000"/>
                </a:solidFill>
              </a:rPr>
              <a:t>1 </a:t>
            </a:r>
            <a:r>
              <a:rPr lang="pt-BR" sz="2400" b="1" i="1" dirty="0">
                <a:solidFill>
                  <a:srgbClr val="990000"/>
                </a:solidFill>
              </a:rPr>
              <a:t>4d</a:t>
            </a:r>
            <a:r>
              <a:rPr lang="pt-BR" sz="2400" b="1" i="1" baseline="30000" dirty="0">
                <a:solidFill>
                  <a:srgbClr val="990000"/>
                </a:solidFill>
              </a:rPr>
              <a:t>10</a:t>
            </a:r>
            <a:endParaRPr lang="pt-BR" sz="2400" b="1" i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71438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Distribuição eletrônica e Tabela Periódica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1472" y="1428736"/>
            <a:ext cx="76533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rgbClr val="002060"/>
                </a:solidFill>
              </a:rPr>
              <a:t>Existe uma correspondência entre distribuição eletrônica dos átomos e sua posição na tabela periódica.</a:t>
            </a:r>
          </a:p>
          <a:p>
            <a:pPr algn="just"/>
            <a:r>
              <a:rPr lang="pt-BR" sz="2400" b="1" i="1" dirty="0">
                <a:solidFill>
                  <a:srgbClr val="002060"/>
                </a:solidFill>
              </a:rPr>
              <a:t>Vejamos a estrutura d tabela periódica em termos dos orbitais “s”, “p’, “d” e “f”.</a:t>
            </a:r>
          </a:p>
          <a:p>
            <a:pPr algn="just"/>
            <a:endParaRPr lang="pt-BR" sz="2400" b="1" i="1" dirty="0">
              <a:solidFill>
                <a:srgbClr val="002060"/>
              </a:solidFill>
            </a:endParaRP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Bloco s </a:t>
            </a:r>
            <a:r>
              <a:rPr lang="pt-BR" sz="2400" b="1" dirty="0">
                <a:solidFill>
                  <a:srgbClr val="990000"/>
                </a:solidFill>
              </a:rPr>
              <a:t>→ </a:t>
            </a:r>
            <a:r>
              <a:rPr lang="pt-BR" sz="2400" b="1" dirty="0" err="1">
                <a:solidFill>
                  <a:srgbClr val="990000"/>
                </a:solidFill>
              </a:rPr>
              <a:t>distrib</a:t>
            </a:r>
            <a:r>
              <a:rPr lang="pt-BR" sz="2400" b="1" dirty="0">
                <a:solidFill>
                  <a:srgbClr val="990000"/>
                </a:solidFill>
              </a:rPr>
              <a:t>. termina em s</a:t>
            </a:r>
            <a:r>
              <a:rPr lang="pt-BR" sz="2400" b="1" baseline="30000" dirty="0">
                <a:solidFill>
                  <a:srgbClr val="990000"/>
                </a:solidFill>
              </a:rPr>
              <a:t>1</a:t>
            </a:r>
            <a:r>
              <a:rPr lang="pt-BR" sz="2400" b="1" dirty="0">
                <a:solidFill>
                  <a:srgbClr val="990000"/>
                </a:solidFill>
              </a:rPr>
              <a:t> e s</a:t>
            </a:r>
            <a:r>
              <a:rPr lang="pt-BR" sz="2400" b="1" baseline="30000" dirty="0">
                <a:solidFill>
                  <a:srgbClr val="990000"/>
                </a:solidFill>
              </a:rPr>
              <a:t>2</a:t>
            </a:r>
            <a:r>
              <a:rPr lang="pt-BR" sz="2400" b="1" dirty="0">
                <a:solidFill>
                  <a:srgbClr val="990000"/>
                </a:solidFill>
              </a:rPr>
              <a:t>.</a:t>
            </a:r>
            <a:r>
              <a:rPr lang="pt-BR" sz="2400" dirty="0">
                <a:solidFill>
                  <a:srgbClr val="990000"/>
                </a:solidFill>
              </a:rPr>
              <a:t> </a:t>
            </a: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Bloco p </a:t>
            </a:r>
            <a:r>
              <a:rPr lang="pt-BR" sz="2400" b="1" dirty="0">
                <a:solidFill>
                  <a:srgbClr val="990000"/>
                </a:solidFill>
              </a:rPr>
              <a:t>→ </a:t>
            </a:r>
            <a:r>
              <a:rPr lang="pt-BR" sz="2400" b="1" dirty="0" err="1">
                <a:solidFill>
                  <a:srgbClr val="990000"/>
                </a:solidFill>
              </a:rPr>
              <a:t>distrib</a:t>
            </a:r>
            <a:r>
              <a:rPr lang="pt-BR" sz="2400" b="1" dirty="0">
                <a:solidFill>
                  <a:srgbClr val="990000"/>
                </a:solidFill>
              </a:rPr>
              <a:t>. termina em p</a:t>
            </a:r>
            <a:r>
              <a:rPr lang="pt-BR" sz="2400" b="1" baseline="30000" dirty="0">
                <a:solidFill>
                  <a:srgbClr val="990000"/>
                </a:solidFill>
              </a:rPr>
              <a:t>1</a:t>
            </a:r>
            <a:r>
              <a:rPr lang="pt-BR" sz="2400" b="1" dirty="0">
                <a:solidFill>
                  <a:srgbClr val="990000"/>
                </a:solidFill>
              </a:rPr>
              <a:t> ... p</a:t>
            </a:r>
            <a:r>
              <a:rPr lang="pt-BR" sz="2400" b="1" baseline="30000" dirty="0">
                <a:solidFill>
                  <a:srgbClr val="990000"/>
                </a:solidFill>
              </a:rPr>
              <a:t>6</a:t>
            </a:r>
            <a:r>
              <a:rPr lang="pt-BR" sz="2400" b="1" dirty="0">
                <a:solidFill>
                  <a:srgbClr val="990000"/>
                </a:solidFill>
              </a:rPr>
              <a:t>.</a:t>
            </a:r>
            <a:r>
              <a:rPr lang="pt-BR" sz="2400" dirty="0">
                <a:solidFill>
                  <a:srgbClr val="990000"/>
                </a:solidFill>
              </a:rPr>
              <a:t> </a:t>
            </a: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Bloco d </a:t>
            </a:r>
            <a:r>
              <a:rPr lang="pt-BR" sz="2400" b="1" dirty="0">
                <a:solidFill>
                  <a:srgbClr val="990000"/>
                </a:solidFill>
              </a:rPr>
              <a:t>→ </a:t>
            </a:r>
            <a:r>
              <a:rPr lang="pt-BR" sz="2400" b="1" dirty="0" err="1">
                <a:solidFill>
                  <a:srgbClr val="990000"/>
                </a:solidFill>
              </a:rPr>
              <a:t>distrib</a:t>
            </a:r>
            <a:r>
              <a:rPr lang="pt-BR" sz="2400" b="1" dirty="0">
                <a:solidFill>
                  <a:srgbClr val="990000"/>
                </a:solidFill>
              </a:rPr>
              <a:t>. termina em d</a:t>
            </a:r>
            <a:r>
              <a:rPr lang="pt-BR" sz="2400" b="1" baseline="30000" dirty="0">
                <a:solidFill>
                  <a:srgbClr val="990000"/>
                </a:solidFill>
              </a:rPr>
              <a:t>1</a:t>
            </a:r>
            <a:r>
              <a:rPr lang="pt-BR" sz="2400" b="1" dirty="0">
                <a:solidFill>
                  <a:srgbClr val="990000"/>
                </a:solidFill>
              </a:rPr>
              <a:t> ... d</a:t>
            </a:r>
            <a:r>
              <a:rPr lang="pt-BR" sz="2400" b="1" baseline="30000" dirty="0">
                <a:solidFill>
                  <a:srgbClr val="990000"/>
                </a:solidFill>
              </a:rPr>
              <a:t>10</a:t>
            </a:r>
            <a:r>
              <a:rPr lang="pt-BR" sz="2400" b="1" dirty="0">
                <a:solidFill>
                  <a:srgbClr val="990000"/>
                </a:solidFill>
              </a:rPr>
              <a:t>.</a:t>
            </a:r>
            <a:r>
              <a:rPr lang="pt-BR" sz="2400" dirty="0">
                <a:solidFill>
                  <a:srgbClr val="990000"/>
                </a:solidFill>
              </a:rPr>
              <a:t> </a:t>
            </a: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Bloco f </a:t>
            </a:r>
            <a:r>
              <a:rPr lang="pt-BR" sz="2400" b="1" dirty="0">
                <a:solidFill>
                  <a:srgbClr val="990000"/>
                </a:solidFill>
              </a:rPr>
              <a:t>→ </a:t>
            </a:r>
            <a:r>
              <a:rPr lang="pt-BR" sz="2400" b="1" dirty="0" err="1">
                <a:solidFill>
                  <a:srgbClr val="990000"/>
                </a:solidFill>
              </a:rPr>
              <a:t>distrib</a:t>
            </a:r>
            <a:r>
              <a:rPr lang="pt-BR" sz="2400" b="1" dirty="0">
                <a:solidFill>
                  <a:srgbClr val="990000"/>
                </a:solidFill>
              </a:rPr>
              <a:t>. termina em 4f</a:t>
            </a:r>
            <a:r>
              <a:rPr lang="pt-BR" sz="2400" b="1" baseline="30000" dirty="0">
                <a:solidFill>
                  <a:srgbClr val="990000"/>
                </a:solidFill>
              </a:rPr>
              <a:t>1</a:t>
            </a:r>
            <a:r>
              <a:rPr lang="pt-BR" sz="2400" b="1" dirty="0">
                <a:solidFill>
                  <a:srgbClr val="990000"/>
                </a:solidFill>
              </a:rPr>
              <a:t> ... 4f</a:t>
            </a:r>
            <a:r>
              <a:rPr lang="pt-BR" sz="2400" b="1" baseline="30000" dirty="0">
                <a:solidFill>
                  <a:srgbClr val="990000"/>
                </a:solidFill>
              </a:rPr>
              <a:t>14</a:t>
            </a:r>
            <a:r>
              <a:rPr lang="pt-BR" sz="2400" b="1" dirty="0">
                <a:solidFill>
                  <a:srgbClr val="990000"/>
                </a:solidFill>
              </a:rPr>
              <a:t>.</a:t>
            </a:r>
            <a:r>
              <a:rPr lang="pt-BR" sz="2400" dirty="0">
                <a:solidFill>
                  <a:srgbClr val="990000"/>
                </a:solidFill>
              </a:rPr>
              <a:t> </a:t>
            </a:r>
            <a:r>
              <a:rPr lang="pt-BR" sz="2400" b="1" dirty="0">
                <a:solidFill>
                  <a:srgbClr val="002060"/>
                </a:solidFill>
              </a:rPr>
              <a:t>(</a:t>
            </a:r>
            <a:r>
              <a:rPr lang="pt-BR" sz="2400" b="1" dirty="0" err="1">
                <a:solidFill>
                  <a:srgbClr val="002060"/>
                </a:solidFill>
              </a:rPr>
              <a:t>lantanídios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pt-BR" sz="2400" b="1" i="1" dirty="0">
                <a:solidFill>
                  <a:srgbClr val="990000"/>
                </a:solidFill>
              </a:rPr>
              <a:t>Bloco f </a:t>
            </a:r>
            <a:r>
              <a:rPr lang="pt-BR" sz="2400" b="1" dirty="0">
                <a:solidFill>
                  <a:srgbClr val="990000"/>
                </a:solidFill>
              </a:rPr>
              <a:t>→ </a:t>
            </a:r>
            <a:r>
              <a:rPr lang="pt-BR" sz="2400" b="1" dirty="0" err="1">
                <a:solidFill>
                  <a:srgbClr val="990000"/>
                </a:solidFill>
              </a:rPr>
              <a:t>distrib</a:t>
            </a:r>
            <a:r>
              <a:rPr lang="pt-BR" sz="2400" b="1" dirty="0">
                <a:solidFill>
                  <a:srgbClr val="990000"/>
                </a:solidFill>
              </a:rPr>
              <a:t>. termina em 5f</a:t>
            </a:r>
            <a:r>
              <a:rPr lang="pt-BR" sz="2400" b="1" baseline="30000" dirty="0">
                <a:solidFill>
                  <a:srgbClr val="990000"/>
                </a:solidFill>
              </a:rPr>
              <a:t>1</a:t>
            </a:r>
            <a:r>
              <a:rPr lang="pt-BR" sz="2400" b="1" dirty="0">
                <a:solidFill>
                  <a:srgbClr val="990000"/>
                </a:solidFill>
              </a:rPr>
              <a:t> ... 5f</a:t>
            </a:r>
            <a:r>
              <a:rPr lang="pt-BR" sz="2400" b="1" baseline="30000" dirty="0">
                <a:solidFill>
                  <a:srgbClr val="990000"/>
                </a:solidFill>
              </a:rPr>
              <a:t>14</a:t>
            </a:r>
            <a:r>
              <a:rPr lang="pt-BR" sz="2400" b="1" dirty="0">
                <a:solidFill>
                  <a:srgbClr val="990000"/>
                </a:solidFill>
              </a:rPr>
              <a:t>. </a:t>
            </a:r>
            <a:r>
              <a:rPr lang="pt-BR" sz="2400" b="1" dirty="0">
                <a:solidFill>
                  <a:srgbClr val="002060"/>
                </a:solidFill>
              </a:rPr>
              <a:t>(</a:t>
            </a:r>
            <a:r>
              <a:rPr lang="pt-BR" sz="2400" b="1" dirty="0" err="1">
                <a:solidFill>
                  <a:srgbClr val="002060"/>
                </a:solidFill>
              </a:rPr>
              <a:t>actinídios</a:t>
            </a:r>
            <a:r>
              <a:rPr lang="pt-BR" sz="2400" b="1" dirty="0">
                <a:solidFill>
                  <a:srgbClr val="002060"/>
                </a:solidFill>
              </a:rPr>
              <a:t>)</a:t>
            </a:r>
            <a:endParaRPr lang="pt-BR" sz="2400" dirty="0">
              <a:solidFill>
                <a:srgbClr val="002060"/>
              </a:solidFill>
            </a:endParaRPr>
          </a:p>
          <a:p>
            <a:pPr algn="just"/>
            <a:endParaRPr lang="pt-BR" sz="2400" dirty="0">
              <a:solidFill>
                <a:srgbClr val="990000"/>
              </a:solidFill>
            </a:endParaRPr>
          </a:p>
          <a:p>
            <a:pPr algn="just"/>
            <a:endParaRPr lang="pt-BR" sz="2400" dirty="0">
              <a:solidFill>
                <a:srgbClr val="990000"/>
              </a:solidFill>
            </a:endParaRPr>
          </a:p>
          <a:p>
            <a:pPr algn="just"/>
            <a:endParaRPr lang="pt-BR" sz="2400" b="1" i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71438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Distribuição eletrônica e Tabela Periódica</a:t>
            </a:r>
          </a:p>
        </p:txBody>
      </p:sp>
      <p:pic>
        <p:nvPicPr>
          <p:cNvPr id="11" name="Imagem 10" descr="Tabela blocos.png"/>
          <p:cNvPicPr>
            <a:picLocks noChangeAspect="1"/>
          </p:cNvPicPr>
          <p:nvPr/>
        </p:nvPicPr>
        <p:blipFill>
          <a:blip r:embed="rId2"/>
          <a:srcRect l="3125" t="6250" r="3906" b="10416"/>
          <a:stretch>
            <a:fillRect/>
          </a:stretch>
        </p:blipFill>
        <p:spPr>
          <a:xfrm>
            <a:off x="785786" y="1124374"/>
            <a:ext cx="7572428" cy="50907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71438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Estados Físicos dos Elementos</a:t>
            </a:r>
          </a:p>
        </p:txBody>
      </p:sp>
      <p:pic>
        <p:nvPicPr>
          <p:cNvPr id="5" name="Imagem 4" descr="Tabela compl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29000"/>
            <a:ext cx="8814489" cy="51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Raios atômicos</a:t>
            </a:r>
          </a:p>
        </p:txBody>
      </p:sp>
      <p:pic>
        <p:nvPicPr>
          <p:cNvPr id="4" name="Imagem 3" descr="sentido do crescimento do raio atom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00108"/>
            <a:ext cx="8170112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500066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Carga Nuclear Efetiva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44F48F-0ECB-4F81-8355-C58FDF41BB7F}"/>
              </a:ext>
            </a:extLst>
          </p:cNvPr>
          <p:cNvSpPr txBox="1"/>
          <p:nvPr/>
        </p:nvSpPr>
        <p:spPr>
          <a:xfrm>
            <a:off x="827584" y="1196752"/>
            <a:ext cx="7488832" cy="49398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carga nuclear de um átomo é dada pelo número de prótons presentes no núcleo deste átomo e é chamada número atômico (Z).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carga nuclear = número de prótons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elétron de um átomo é protegido (blindado) do efeito de atração da carga nuclear pelos elétrons do mesmo nível de energia e, principalmente, pelos elétrons dos níveis mais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internos. </a:t>
            </a:r>
            <a:b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uma parte da carga nuclear atua realmente sobre os elétrons: </a:t>
            </a:r>
            <a:r>
              <a:rPr lang="pt-BR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a Carga Nuclear Efetiva 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Zef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9119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708</Words>
  <Application>Microsoft Office PowerPoint</Application>
  <PresentationFormat>Apresentação na tela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Script MT Bold</vt:lpstr>
      <vt:lpstr>Tema do Office</vt:lpstr>
      <vt:lpstr>Distribuição eletrônica e Tabela Periódica</vt:lpstr>
      <vt:lpstr>Apresentação do PowerPoint</vt:lpstr>
      <vt:lpstr>Apresentação do PowerPoint</vt:lpstr>
      <vt:lpstr>Apresentação do PowerPoint</vt:lpstr>
      <vt:lpstr>Distribuição eletrônica e Tabela Periódica</vt:lpstr>
      <vt:lpstr>Distribuição eletrônica e Tabela Periódica</vt:lpstr>
      <vt:lpstr>Estados Físicos dos Elementos</vt:lpstr>
      <vt:lpstr>Raios atômicos</vt:lpstr>
      <vt:lpstr>Carga Nuclear Efetiva</vt:lpstr>
      <vt:lpstr>Carga Nuclear Efetiva</vt:lpstr>
      <vt:lpstr>Carga Nuclear Efetiva</vt:lpstr>
      <vt:lpstr>Regras de Slater</vt:lpstr>
      <vt:lpstr>Regras de Slater</vt:lpstr>
      <vt:lpstr>Regras de Slater</vt:lpstr>
      <vt:lpstr>Raios iônicos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eletrônica e Tabela Periódica</dc:title>
  <dc:creator>Daniel</dc:creator>
  <cp:lastModifiedBy>Daniel Braga Reis</cp:lastModifiedBy>
  <cp:revision>61</cp:revision>
  <dcterms:created xsi:type="dcterms:W3CDTF">2017-03-18T17:43:28Z</dcterms:created>
  <dcterms:modified xsi:type="dcterms:W3CDTF">2018-03-19T12:55:48Z</dcterms:modified>
</cp:coreProperties>
</file>