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2" r:id="rId6"/>
    <p:sldId id="260" r:id="rId7"/>
    <p:sldId id="258" r:id="rId8"/>
    <p:sldId id="263" r:id="rId9"/>
    <p:sldId id="265" r:id="rId10"/>
    <p:sldId id="266" r:id="rId11"/>
    <p:sldId id="259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DAC78-3CE8-4E8A-B709-10849155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3EAA36-B3A4-4FB6-A60B-D5378EB69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06F75-737C-4BB8-8B1E-C1AE4F4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AD25A-96BA-4ED4-82EB-C23C1FA0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22744-7522-4D69-8A2A-8AD78CC4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92BA-B31E-4E79-9AD4-F4576164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F38CF1-2297-43F9-9835-7CEBAE6FE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8F324-C15C-438D-BC3F-82C88699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B1FB1-F87F-4CEF-A4A4-D1393B3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8CAE3-E93D-446F-80C2-DAF93D10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7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8C8D07-FCF6-4411-874B-3ECA3D13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F4ACFB-7A76-452C-B490-41C7E10AC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718EE-AFD2-4FE6-A0D6-6A17DC14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573550-EB2F-4677-B4BE-36F7C81E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4036D-4EDD-40E4-A779-DEC8BEFF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47D77-F50A-4A94-9EF5-EC45B2D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59162-DE14-4E42-AE11-949B71C4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CD935-26D6-446D-8629-1D16A9A8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862B9-95B1-450D-B79D-4E568542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8DF1FB-B959-45D3-A976-AC27CFB1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0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96EA7-91A4-45C9-9F3E-D15BCFC3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21DAFD-1F6A-48DC-AC6B-272DCC04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EDFF9-388D-4E0F-BD3D-6E49734B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BBADF-E39A-4177-9716-25696EE0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6D0CC-8C60-4853-BDEF-C8DA27B3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3BFCD-3518-4153-9EC9-6F53D809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42851-DFEF-484D-AAFB-F0286EF02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FC6EB6-1C98-43FC-9042-B7BED0A67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7ADE62-8C91-4298-AF9A-CF0093BA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68A8BD-A8E1-44F5-B0F2-9E4D0B0B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13A00-E8E2-41D8-9951-CFE3E55A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03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B6EA0-8499-4C7C-81C2-A4D94784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2373C-8D23-46C8-ADC2-5182F9D8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8058D3-E7DC-4401-9E09-73A75104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913E91-C9B8-4EF9-A3DB-994FABE42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BF4D8C-EAB3-4A8D-9432-3923CB975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184D7A-29D1-4A4A-A7A7-F7F3991D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FCECD-B6FF-4CB7-8246-9167ED07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74F426-5367-4023-B7A5-25F9F8EF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95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7C076-6E8A-46EF-844A-2F857313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8F92C7-1140-4E0A-BC8D-562E4CCA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B6FF7B-C35A-45E3-8DD5-BDE617C4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55225D-AF4C-43E9-B56D-E699F44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6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7E7010-3A21-4775-8501-1C2282A0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ECA675-A2AD-4E31-AC80-4BF54103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2427E5-8CE2-401F-9337-9AA74B62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9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2F83A-D8D0-44E4-B914-AFED2631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8D6B9-73EA-44A3-8C7B-A282B487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928217-B42C-4072-A856-9303B0ED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9FB11-9019-47D8-87BA-C14E8E5B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74ACA-FE1C-4694-A546-EABB2CD0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B57098-9476-4A4E-9A96-73E0F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20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1C3E6-BF3E-43D8-9CA3-956A2831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16776E-5675-4F4A-8D6F-CF169B3CF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3EC42E-723E-4419-9DA9-3481A0652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B8C849-1F08-454B-83A4-7D8728E8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D2706-CA55-4F83-9768-7D35C39C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FEC40-F4BF-4E6F-B664-A1A960E9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B63EA5-C2A4-4D51-9549-0BAF2151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0CBC8C-64F1-4DAC-B137-04537583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1D063-7A69-442D-8744-693A1CE3B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FAA6-E414-41C3-A9A1-4F08E45B791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7B366-6084-4F84-B061-904DF301B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E742D-73BD-4EE5-BB3C-9CA91AD5A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B00A-0310-4894-B9AA-46D806C4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3CDBDFD-D38D-486F-9A13-7F923E13DD4E}"/>
              </a:ext>
            </a:extLst>
          </p:cNvPr>
          <p:cNvGrpSpPr/>
          <p:nvPr/>
        </p:nvGrpSpPr>
        <p:grpSpPr>
          <a:xfrm>
            <a:off x="1596571" y="943429"/>
            <a:ext cx="9681029" cy="5373252"/>
            <a:chOff x="1596571" y="943429"/>
            <a:chExt cx="9681029" cy="537325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F2D2ECA-1E1C-470C-88E7-257260440B75}"/>
                </a:ext>
              </a:extLst>
            </p:cNvPr>
            <p:cNvSpPr txBox="1"/>
            <p:nvPr/>
          </p:nvSpPr>
          <p:spPr>
            <a:xfrm>
              <a:off x="1596571" y="943429"/>
              <a:ext cx="9681029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 MODELO ATÔMICO</a:t>
              </a:r>
            </a:p>
            <a:p>
              <a:pPr algn="ctr"/>
              <a:endParaRPr lang="pt-BR" sz="32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  <a:p>
              <a:pPr algn="ctr"/>
              <a:r>
                <a:rPr lang="pt-BR" sz="32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 DALTON A SCHRODINGER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1B8965E-18E1-4AF1-9A3F-365CE717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910" y="3176442"/>
              <a:ext cx="3769017" cy="3132000"/>
            </a:xfrm>
            <a:prstGeom prst="rect">
              <a:avLst/>
            </a:prstGeom>
          </p:spPr>
        </p:pic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F00B64E0-4DF0-431D-849D-FAA9C100AB54}"/>
                </a:ext>
              </a:extLst>
            </p:cNvPr>
            <p:cNvSpPr/>
            <p:nvPr/>
          </p:nvSpPr>
          <p:spPr>
            <a:xfrm>
              <a:off x="5950857" y="4528457"/>
              <a:ext cx="1422400" cy="11321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58EEE89-3BEC-4EAB-BB46-948339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4541" y="3148681"/>
              <a:ext cx="3168000" cy="31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65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rutherford ernest">
            <a:extLst>
              <a:ext uri="{FF2B5EF4-FFF2-40B4-BE49-F238E27FC236}">
                <a16:creationId xmlns:a16="http://schemas.microsoft.com/office/drawing/2014/main" id="{D48143B7-9C12-4E22-AF90-9D907A778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F882DA7-8F93-42DC-90A9-D4DFC9014469}"/>
              </a:ext>
            </a:extLst>
          </p:cNvPr>
          <p:cNvGrpSpPr/>
          <p:nvPr/>
        </p:nvGrpSpPr>
        <p:grpSpPr>
          <a:xfrm>
            <a:off x="1190196" y="726988"/>
            <a:ext cx="9630205" cy="5057725"/>
            <a:chOff x="1190196" y="726988"/>
            <a:chExt cx="9630205" cy="505772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BCD8C21-BAB6-432C-B62A-09DC7F986B82}"/>
                </a:ext>
              </a:extLst>
            </p:cNvPr>
            <p:cNvSpPr txBox="1"/>
            <p:nvPr/>
          </p:nvSpPr>
          <p:spPr>
            <a:xfrm>
              <a:off x="2032000" y="726988"/>
              <a:ext cx="812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C00000"/>
                  </a:solidFill>
                </a:rPr>
                <a:t>Precursores de Bohr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D5D69E8-8799-42FF-A5F3-B02D6D0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97" y="3927338"/>
              <a:ext cx="6181725" cy="1857375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80E4460-420F-4867-92C0-CD739EFF25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8" t="17053" r="25376" b="4299"/>
            <a:stretch/>
          </p:blipFill>
          <p:spPr>
            <a:xfrm>
              <a:off x="7827819" y="1876862"/>
              <a:ext cx="2992582" cy="358832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07F8CF2-CAAF-4203-B22B-F6AA9A481571}"/>
                </a:ext>
              </a:extLst>
            </p:cNvPr>
            <p:cNvSpPr txBox="1"/>
            <p:nvPr/>
          </p:nvSpPr>
          <p:spPr>
            <a:xfrm>
              <a:off x="1190196" y="1537859"/>
              <a:ext cx="6069585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001A00"/>
                  </a:solidFill>
                </a:rPr>
                <a:t>Max </a:t>
              </a:r>
              <a:r>
                <a:rPr lang="pt-BR" b="1" dirty="0" err="1">
                  <a:solidFill>
                    <a:srgbClr val="001A00"/>
                  </a:solidFill>
                </a:rPr>
                <a:t>Plank</a:t>
              </a:r>
              <a:r>
                <a:rPr lang="pt-BR" b="1" dirty="0">
                  <a:solidFill>
                    <a:srgbClr val="001A00"/>
                  </a:solidFill>
                </a:rPr>
                <a:t> (1858-1947) – energia quantizada</a:t>
              </a:r>
            </a:p>
            <a:p>
              <a:r>
                <a:rPr lang="pt-BR" b="1" dirty="0" err="1">
                  <a:solidFill>
                    <a:srgbClr val="001A00"/>
                  </a:solidFill>
                </a:rPr>
                <a:t>Bobert</a:t>
              </a:r>
              <a:r>
                <a:rPr lang="pt-BR" b="1" dirty="0">
                  <a:solidFill>
                    <a:srgbClr val="001A00"/>
                  </a:solidFill>
                </a:rPr>
                <a:t> Bunsen (1811-1899) e Gustav </a:t>
              </a:r>
              <a:r>
                <a:rPr lang="pt-BR" b="1" dirty="0" err="1">
                  <a:solidFill>
                    <a:srgbClr val="001A00"/>
                  </a:solidFill>
                </a:rPr>
                <a:t>Kirchhff</a:t>
              </a:r>
              <a:r>
                <a:rPr lang="pt-BR" b="1" dirty="0">
                  <a:solidFill>
                    <a:srgbClr val="001A00"/>
                  </a:solidFill>
                </a:rPr>
                <a:t> (1824-1887) - descoberta do espectroscópio.</a:t>
              </a:r>
            </a:p>
            <a:p>
              <a:r>
                <a:rPr lang="pt-BR" b="1" dirty="0">
                  <a:solidFill>
                    <a:srgbClr val="001A00"/>
                  </a:solidFill>
                </a:rPr>
                <a:t>Anders </a:t>
              </a:r>
              <a:r>
                <a:rPr lang="pt-BR" b="1" dirty="0" err="1">
                  <a:solidFill>
                    <a:srgbClr val="001A00"/>
                  </a:solidFill>
                </a:rPr>
                <a:t>Angstron</a:t>
              </a:r>
              <a:r>
                <a:rPr lang="pt-BR" b="1" dirty="0">
                  <a:solidFill>
                    <a:srgbClr val="001A00"/>
                  </a:solidFill>
                </a:rPr>
                <a:t> (1814-1874) - medidas dos comprimentos de onda de quatro raias espectrais do hidrogênio.</a:t>
              </a:r>
            </a:p>
            <a:p>
              <a:r>
                <a:rPr lang="pt-BR" b="1" dirty="0">
                  <a:solidFill>
                    <a:srgbClr val="001A00"/>
                  </a:solidFill>
                </a:rPr>
                <a:t>Johann </a:t>
              </a:r>
              <a:r>
                <a:rPr lang="pt-BR" b="1" dirty="0" err="1">
                  <a:solidFill>
                    <a:srgbClr val="001A00"/>
                  </a:solidFill>
                </a:rPr>
                <a:t>Balmer</a:t>
              </a:r>
              <a:r>
                <a:rPr lang="pt-BR" b="1" dirty="0">
                  <a:solidFill>
                    <a:srgbClr val="001A00"/>
                  </a:solidFill>
                </a:rPr>
                <a:t> (1825-1898) - desenvolveu fórmula empírica para calcular os comprimentos de onda dessas raias.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42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6FAA2E4-2819-40D8-B0F8-51378158F52F}"/>
              </a:ext>
            </a:extLst>
          </p:cNvPr>
          <p:cNvGrpSpPr/>
          <p:nvPr/>
        </p:nvGrpSpPr>
        <p:grpSpPr>
          <a:xfrm>
            <a:off x="1425274" y="623450"/>
            <a:ext cx="10055526" cy="5663407"/>
            <a:chOff x="1425274" y="623450"/>
            <a:chExt cx="10055526" cy="566340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O átomo de Bohr - 1913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1A9D51-50E2-4FF5-8708-F7B3AB07F92C}"/>
                </a:ext>
              </a:extLst>
            </p:cNvPr>
            <p:cNvSpPr txBox="1"/>
            <p:nvPr/>
          </p:nvSpPr>
          <p:spPr>
            <a:xfrm>
              <a:off x="3831771" y="1159871"/>
              <a:ext cx="72795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000" b="1" dirty="0"/>
                <a:t>Niels Bohr (1885-1962) foi um físico dinamarquês. Suas pesquisas foram fundamentais para compreensão da estrutura dos átomos e da Física Quântica. Ganhou o Prêmio Nobel de Física, em 1922, por seu trabalho sobre a estrutura do átomo.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F7F5EDD-7E8D-4736-8CED-5C6CD576F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274" y="1118052"/>
              <a:ext cx="2247900" cy="203835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3C38AC3-85E2-4DB8-92B0-613844D8C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512" y="3857866"/>
              <a:ext cx="4402194" cy="23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B4F94F2-4C72-4392-9D64-74DBC3816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0644" y="3582095"/>
              <a:ext cx="4219048" cy="2704762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AE91D98-8698-4097-A42E-E79EF2B54065}"/>
                </a:ext>
              </a:extLst>
            </p:cNvPr>
            <p:cNvSpPr txBox="1"/>
            <p:nvPr/>
          </p:nvSpPr>
          <p:spPr>
            <a:xfrm>
              <a:off x="6473371" y="3062513"/>
              <a:ext cx="5007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Transições eletrônicas no átomo de hidrogênio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0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1A7B2BBD-3768-4580-86DE-51EE0B665BA8}"/>
              </a:ext>
            </a:extLst>
          </p:cNvPr>
          <p:cNvGrpSpPr/>
          <p:nvPr/>
        </p:nvGrpSpPr>
        <p:grpSpPr>
          <a:xfrm>
            <a:off x="845127" y="623450"/>
            <a:ext cx="10266219" cy="6163040"/>
            <a:chOff x="845127" y="623450"/>
            <a:chExt cx="10266219" cy="616304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O átomo de Bohr - 1913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1A9D51-50E2-4FF5-8708-F7B3AB07F92C}"/>
                </a:ext>
              </a:extLst>
            </p:cNvPr>
            <p:cNvSpPr txBox="1"/>
            <p:nvPr/>
          </p:nvSpPr>
          <p:spPr>
            <a:xfrm>
              <a:off x="845127" y="1159871"/>
              <a:ext cx="10266219" cy="22467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000" b="1" dirty="0">
                  <a:solidFill>
                    <a:srgbClr val="001A00"/>
                  </a:solidFill>
                </a:rPr>
                <a:t>Mesmo o modelo de Bohr teve vida curta, com instrumentos espectroscópio com maior resolução e precisão, foi observado que linha espectral que parecia única, na verdade era mais de uma e que as linhas sofriam desdobramentos em campos magnéticos. Além disso o modelo falhava em elementos mais pesados do que hidrogênio.</a:t>
              </a:r>
            </a:p>
            <a:p>
              <a:pPr algn="just"/>
              <a:endParaRPr lang="pt-BR" sz="2000" b="1" dirty="0">
                <a:solidFill>
                  <a:srgbClr val="001A00"/>
                </a:solidFill>
              </a:endParaRPr>
            </a:p>
            <a:p>
              <a:pPr algn="just"/>
              <a:r>
                <a:rPr lang="pt-BR" sz="2000" b="1" dirty="0">
                  <a:solidFill>
                    <a:srgbClr val="C00000"/>
                  </a:solidFill>
                </a:rPr>
                <a:t>Arnold </a:t>
              </a:r>
              <a:r>
                <a:rPr lang="pt-BR" sz="2000" b="1" dirty="0" err="1">
                  <a:solidFill>
                    <a:srgbClr val="C00000"/>
                  </a:solidFill>
                </a:rPr>
                <a:t>Sommerfeld</a:t>
              </a:r>
              <a:r>
                <a:rPr lang="pt-BR" sz="2000" b="1" dirty="0">
                  <a:solidFill>
                    <a:srgbClr val="C00000"/>
                  </a:solidFill>
                </a:rPr>
                <a:t> 1916, tentou salvar o modelo de Bohr introduzindo a ideia de órbitas elípticas e subníveis de energia.</a:t>
              </a:r>
              <a:r>
                <a:rPr lang="pt-BR" sz="2000" b="1" dirty="0">
                  <a:solidFill>
                    <a:srgbClr val="001A00"/>
                  </a:solidFill>
                </a:rPr>
                <a:t> </a:t>
              </a: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EE399F1-3D63-4DD8-875B-CCD4A0508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" t="15887" r="6136"/>
            <a:stretch/>
          </p:blipFill>
          <p:spPr>
            <a:xfrm>
              <a:off x="6255658" y="3831776"/>
              <a:ext cx="4038544" cy="2952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E4079F6-D0FC-439B-98B9-CBB8F7693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253" y="3834490"/>
              <a:ext cx="4169495" cy="2952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4522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8D83F83-B609-4912-AC35-99BF912474C0}"/>
              </a:ext>
            </a:extLst>
          </p:cNvPr>
          <p:cNvGrpSpPr/>
          <p:nvPr/>
        </p:nvGrpSpPr>
        <p:grpSpPr>
          <a:xfrm>
            <a:off x="702855" y="623450"/>
            <a:ext cx="10756835" cy="5140014"/>
            <a:chOff x="702855" y="623450"/>
            <a:chExt cx="10756835" cy="514001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O átomo de </a:t>
              </a:r>
              <a:r>
                <a:rPr lang="pt-BR" sz="2800" b="1" dirty="0" err="1">
                  <a:solidFill>
                    <a:srgbClr val="C00000"/>
                  </a:solidFill>
                </a:rPr>
                <a:t>Schrödinger</a:t>
              </a:r>
              <a:r>
                <a:rPr lang="pt-BR" sz="2800" b="1" dirty="0">
                  <a:solidFill>
                    <a:srgbClr val="C00000"/>
                  </a:solidFill>
                </a:rPr>
                <a:t> - 1926 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1A9D51-50E2-4FF5-8708-F7B3AB07F92C}"/>
                </a:ext>
              </a:extLst>
            </p:cNvPr>
            <p:cNvSpPr txBox="1"/>
            <p:nvPr/>
          </p:nvSpPr>
          <p:spPr>
            <a:xfrm>
              <a:off x="961239" y="1159871"/>
              <a:ext cx="10266219" cy="10156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000" b="1" dirty="0">
                  <a:solidFill>
                    <a:srgbClr val="001A00"/>
                  </a:solidFill>
                </a:rPr>
                <a:t>Não se trata mais de elétrons em subníveis de energia, mas de nuvens eletrônicas em orbitais. O orbital é a região no espaço em torno do núcleo onde existe a probabilidade de encontrar  elétrons. As formas dos orbitais são dadas pelas resoluções da equação de </a:t>
              </a:r>
              <a:r>
                <a:rPr lang="pt-BR" sz="2000" b="1" dirty="0" err="1">
                  <a:solidFill>
                    <a:srgbClr val="001A00"/>
                  </a:solidFill>
                </a:rPr>
                <a:t>Schrödinguer</a:t>
              </a:r>
              <a:r>
                <a:rPr lang="pt-BR" sz="2000" b="1" dirty="0">
                  <a:solidFill>
                    <a:srgbClr val="001A00"/>
                  </a:solidFill>
                </a:rPr>
                <a:t>.  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3707799-E9E8-479D-94CE-8430E8FD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094" b="1"/>
            <a:stretch/>
          </p:blipFill>
          <p:spPr>
            <a:xfrm>
              <a:off x="6000444" y="2451462"/>
              <a:ext cx="5459246" cy="330313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E611118-6C40-4CA3-8A30-9D5C569D0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2" t="22382" r="7172" b="6974"/>
            <a:stretch/>
          </p:blipFill>
          <p:spPr>
            <a:xfrm>
              <a:off x="702855" y="2451464"/>
              <a:ext cx="5231839" cy="3312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1388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C052D68-0A32-40F5-AB10-C8CFAE60AE74}"/>
              </a:ext>
            </a:extLst>
          </p:cNvPr>
          <p:cNvSpPr txBox="1"/>
          <p:nvPr/>
        </p:nvSpPr>
        <p:spPr>
          <a:xfrm>
            <a:off x="3061846" y="623450"/>
            <a:ext cx="608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C00000"/>
                </a:solidFill>
              </a:rPr>
              <a:t>Os números quânticos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B2E582-4A00-458B-BBA6-FDCA8A5F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04" y="1343889"/>
            <a:ext cx="5714286" cy="2952381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C764124-99C4-4025-9C1C-277BA9B0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16367"/>
              </p:ext>
            </p:extLst>
          </p:nvPr>
        </p:nvGraphicFramePr>
        <p:xfrm>
          <a:off x="521853" y="4529664"/>
          <a:ext cx="766618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093">
                  <a:extLst>
                    <a:ext uri="{9D8B030D-6E8A-4147-A177-3AD203B41FA5}">
                      <a16:colId xmlns:a16="http://schemas.microsoft.com/office/drawing/2014/main" val="4151723362"/>
                    </a:ext>
                  </a:extLst>
                </a:gridCol>
                <a:gridCol w="1019254">
                  <a:extLst>
                    <a:ext uri="{9D8B030D-6E8A-4147-A177-3AD203B41FA5}">
                      <a16:colId xmlns:a16="http://schemas.microsoft.com/office/drawing/2014/main" val="1357367669"/>
                    </a:ext>
                  </a:extLst>
                </a:gridCol>
                <a:gridCol w="1228331">
                  <a:extLst>
                    <a:ext uri="{9D8B030D-6E8A-4147-A177-3AD203B41FA5}">
                      <a16:colId xmlns:a16="http://schemas.microsoft.com/office/drawing/2014/main" val="1485540278"/>
                    </a:ext>
                  </a:extLst>
                </a:gridCol>
                <a:gridCol w="4107505">
                  <a:extLst>
                    <a:ext uri="{9D8B030D-6E8A-4147-A177-3AD203B41FA5}">
                      <a16:colId xmlns:a16="http://schemas.microsoft.com/office/drawing/2014/main" val="229695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pt-BR" b="1" u="sng" baseline="30000" dirty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pt-BR" b="1" u="none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b="1" u="none" dirty="0">
                          <a:solidFill>
                            <a:srgbClr val="C00000"/>
                          </a:solidFill>
                        </a:rPr>
                        <a:t>quântico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err="1">
                          <a:solidFill>
                            <a:srgbClr val="C00000"/>
                          </a:solidFill>
                        </a:rPr>
                        <a:t>Simbolo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8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Principal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1, 2, ... 7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0066"/>
                          </a:solidFill>
                        </a:rPr>
                        <a:t>Diferentes níveis de energia do elétron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6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Orbital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  <a:latin typeface="Brush Script MT" panose="03060802040406070304" pitchFamily="66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0, 1, 2, 3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0066"/>
                          </a:solidFill>
                        </a:rPr>
                        <a:t>Descreve a forma dos orbitais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3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Magnético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-3 a 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0066"/>
                          </a:solidFill>
                        </a:rPr>
                        <a:t>Orientação do orbital no espaço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43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Spin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-1/2, +1/2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0066"/>
                          </a:solidFill>
                        </a:rPr>
                        <a:t>Dá sentido ao giro do elétron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512627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638A060E-109B-422E-B747-2B225A3B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679" y="2500428"/>
            <a:ext cx="2838095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8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C052D68-0A32-40F5-AB10-C8CFAE60AE74}"/>
              </a:ext>
            </a:extLst>
          </p:cNvPr>
          <p:cNvSpPr txBox="1"/>
          <p:nvPr/>
        </p:nvSpPr>
        <p:spPr>
          <a:xfrm>
            <a:off x="3061846" y="623450"/>
            <a:ext cx="6082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C00000"/>
                </a:solidFill>
              </a:rPr>
              <a:t>Distribuição eletrônica</a:t>
            </a:r>
          </a:p>
          <a:p>
            <a:pPr algn="ctr"/>
            <a:r>
              <a:rPr lang="pt-BR" sz="2800" b="1" dirty="0">
                <a:solidFill>
                  <a:srgbClr val="C00000"/>
                </a:solidFill>
              </a:rPr>
              <a:t>Diagrama de Linus Pauling (1901-1994)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2D5D5A-6389-42ED-AFC2-3DE91EDA8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36" y="2088924"/>
            <a:ext cx="4891095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7D2D3D2-B912-4D9D-8484-20DB2A18BFC2}"/>
              </a:ext>
            </a:extLst>
          </p:cNvPr>
          <p:cNvGrpSpPr/>
          <p:nvPr/>
        </p:nvGrpSpPr>
        <p:grpSpPr>
          <a:xfrm>
            <a:off x="1324838" y="623450"/>
            <a:ext cx="9786507" cy="5803756"/>
            <a:chOff x="1324838" y="623450"/>
            <a:chExt cx="9786507" cy="580375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O átomo de Dalton - 1804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289D436-7AD6-419B-A6C2-FE339DD375B8}"/>
                </a:ext>
              </a:extLst>
            </p:cNvPr>
            <p:cNvGrpSpPr/>
            <p:nvPr/>
          </p:nvGrpSpPr>
          <p:grpSpPr>
            <a:xfrm>
              <a:off x="1324839" y="1188891"/>
              <a:ext cx="9786506" cy="2246769"/>
              <a:chOff x="1324839" y="1230458"/>
              <a:chExt cx="9786506" cy="2246769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5D387D80-A3E8-4C96-9174-D223C228A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4839" y="1396714"/>
                <a:ext cx="2605360" cy="1944000"/>
              </a:xfrm>
              <a:prstGeom prst="rect">
                <a:avLst/>
              </a:prstGeom>
            </p:spPr>
          </p:pic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61A9D51-50E2-4FF5-8708-F7B3AB07F92C}"/>
                  </a:ext>
                </a:extLst>
              </p:cNvPr>
              <p:cNvSpPr txBox="1"/>
              <p:nvPr/>
            </p:nvSpPr>
            <p:spPr>
              <a:xfrm>
                <a:off x="3920836" y="1230458"/>
                <a:ext cx="71905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b="1" dirty="0"/>
                  <a:t>John Dalton (1776 – 1844) era filho de um tapeceiro inglês pobre. Dalton começou a dar aulas quando tinha 12 anos. Passou a maior parte de sua vida em Manchester, onde lecionou tanto na escola secundária quanto na faculdade. Durante toda sua vida o seu interesse em meteorologia o conduziu a estudar gases e, consequentemente, química. Estudava a teoria atômica eventualmente.</a:t>
                </a:r>
              </a:p>
            </p:txBody>
          </p:sp>
        </p:grp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56466F5-047C-4ABD-A650-A7C8803DC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447" y="3617331"/>
              <a:ext cx="3381375" cy="2809875"/>
            </a:xfrm>
            <a:prstGeom prst="rect">
              <a:avLst/>
            </a:prstGeom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25D8F305-9609-401F-ABE4-A6BB18F16BB6}"/>
                </a:ext>
              </a:extLst>
            </p:cNvPr>
            <p:cNvSpPr txBox="1"/>
            <p:nvPr/>
          </p:nvSpPr>
          <p:spPr>
            <a:xfrm>
              <a:off x="1324838" y="3768436"/>
              <a:ext cx="603192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C00000"/>
                  </a:solidFill>
                  <a:latin typeface="Eras Medium ITC" panose="020B0602030504020804" pitchFamily="34" charset="0"/>
                </a:rPr>
                <a:t>Influenciado por Lavoisier (1743-1794) e Proust(1754-1826), formulou sua teoria:</a:t>
              </a:r>
            </a:p>
            <a:p>
              <a:endParaRPr lang="pt-BR" dirty="0">
                <a:solidFill>
                  <a:srgbClr val="C00000"/>
                </a:solidFill>
                <a:latin typeface="Eras Medium ITC" panose="020B06020305040208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2060"/>
                  </a:solidFill>
                  <a:latin typeface="Eras Medium ITC" panose="020B0602030504020804" pitchFamily="34" charset="0"/>
                </a:rPr>
                <a:t>Toda matéria e feita por átomos indivisíveis.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2060"/>
                  </a:solidFill>
                  <a:latin typeface="Eras Medium ITC" panose="020B0602030504020804" pitchFamily="34" charset="0"/>
                </a:rPr>
                <a:t>Os átomos se diferem em tamanho e massa.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2060"/>
                  </a:solidFill>
                  <a:latin typeface="Eras Medium ITC" panose="020B0602030504020804" pitchFamily="34" charset="0"/>
                </a:rPr>
                <a:t>Elementos são substâncias constituídas por um só tipo de átomo.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2060"/>
                  </a:solidFill>
                  <a:latin typeface="Eras Medium ITC" panose="020B0602030504020804" pitchFamily="34" charset="0"/>
                </a:rPr>
                <a:t>Átomos diferentes podem combinar entre si para formar substâncias compostas.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49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94F46C7-359D-43CF-880D-5C41C6A95D60}"/>
              </a:ext>
            </a:extLst>
          </p:cNvPr>
          <p:cNvGrpSpPr/>
          <p:nvPr/>
        </p:nvGrpSpPr>
        <p:grpSpPr>
          <a:xfrm>
            <a:off x="1291937" y="623450"/>
            <a:ext cx="10013379" cy="5669844"/>
            <a:chOff x="1291937" y="623450"/>
            <a:chExt cx="10013379" cy="566984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O átomo de Thomson - 1897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1A9D51-50E2-4FF5-8708-F7B3AB07F92C}"/>
                </a:ext>
              </a:extLst>
            </p:cNvPr>
            <p:cNvSpPr txBox="1"/>
            <p:nvPr/>
          </p:nvSpPr>
          <p:spPr>
            <a:xfrm>
              <a:off x="3435929" y="2352697"/>
              <a:ext cx="53340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200" b="1" dirty="0">
                  <a:solidFill>
                    <a:srgbClr val="002060"/>
                  </a:solidFill>
                </a:rPr>
                <a:t>Descobriu o elétron</a:t>
              </a:r>
              <a:r>
                <a:rPr lang="pt-BR" sz="2200" b="1" dirty="0"/>
                <a:t>. Recebeu o Prêmio Nobel de Física, em 1906. Foi Diretor do Laboratório Cavendish, da Universidade de Cambridge. Joseph John Thomson (1856-1940) nasceu em </a:t>
              </a:r>
              <a:r>
                <a:rPr lang="pt-BR" sz="2200" b="1" dirty="0" err="1"/>
                <a:t>Cheetham</a:t>
              </a:r>
              <a:r>
                <a:rPr lang="pt-BR" sz="2200" b="1" dirty="0"/>
                <a:t> Hill, perto de Manchester, Inglaterra, no dia 18 de dezembro de 1856</a:t>
              </a: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7FD1CAC-5874-4705-9D89-5191314E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937" y="2253094"/>
              <a:ext cx="1905000" cy="299085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6660E90-F400-41DB-BD17-D979DB17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66" y="4925294"/>
              <a:ext cx="5098133" cy="13680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7F15A94-8947-46E2-93E0-BB53A128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602" y="2129030"/>
              <a:ext cx="2285714" cy="2488889"/>
            </a:xfrm>
            <a:prstGeom prst="rect">
              <a:avLst/>
            </a:prstGeom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6FBA6744-FBA6-4142-B597-E604AE74E399}"/>
                </a:ext>
              </a:extLst>
            </p:cNvPr>
            <p:cNvSpPr txBox="1"/>
            <p:nvPr/>
          </p:nvSpPr>
          <p:spPr>
            <a:xfrm>
              <a:off x="1291937" y="1330036"/>
              <a:ext cx="84893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accent2">
                      <a:lumMod val="50000"/>
                    </a:schemeClr>
                  </a:solidFill>
                </a:rPr>
                <a:t>Johann Heinrich Wilhelm Geissler  (1815-1879) </a:t>
              </a:r>
              <a:r>
                <a:rPr lang="de-DE" sz="2200" b="1" dirty="0"/>
                <a:t>Tubo de raios catódicos</a:t>
              </a:r>
            </a:p>
            <a:p>
              <a:r>
                <a:rPr lang="pt-BR" sz="2200" b="1" dirty="0">
                  <a:solidFill>
                    <a:schemeClr val="accent2">
                      <a:lumMod val="50000"/>
                    </a:schemeClr>
                  </a:solidFill>
                </a:rPr>
                <a:t>William </a:t>
              </a:r>
              <a:r>
                <a:rPr lang="pt-BR" sz="2200" b="1" dirty="0" err="1">
                  <a:solidFill>
                    <a:schemeClr val="accent2">
                      <a:lumMod val="50000"/>
                    </a:schemeClr>
                  </a:solidFill>
                </a:rPr>
                <a:t>Crookes</a:t>
              </a:r>
              <a:r>
                <a:rPr lang="pt-BR" sz="2200" b="1" dirty="0">
                  <a:solidFill>
                    <a:schemeClr val="accent2">
                      <a:lumMod val="50000"/>
                    </a:schemeClr>
                  </a:solidFill>
                </a:rPr>
                <a:t> (1832 – 1919) </a:t>
              </a:r>
              <a:r>
                <a:rPr lang="pt-BR" sz="2200" b="1" dirty="0"/>
                <a:t>Ampola de </a:t>
              </a:r>
              <a:r>
                <a:rPr lang="pt-BR" sz="2200" b="1" dirty="0" err="1"/>
                <a:t>Crookes</a:t>
              </a:r>
              <a:endParaRPr lang="pt-BR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40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D337C9E-14DD-46BB-BEDE-60B98EFBFE8A}"/>
              </a:ext>
            </a:extLst>
          </p:cNvPr>
          <p:cNvGrpSpPr/>
          <p:nvPr/>
        </p:nvGrpSpPr>
        <p:grpSpPr>
          <a:xfrm>
            <a:off x="881414" y="623450"/>
            <a:ext cx="10324518" cy="5529370"/>
            <a:chOff x="881414" y="623450"/>
            <a:chExt cx="10324518" cy="552937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O átomo de Thomson - 1897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1A9D51-50E2-4FF5-8708-F7B3AB07F92C}"/>
                </a:ext>
              </a:extLst>
            </p:cNvPr>
            <p:cNvSpPr txBox="1"/>
            <p:nvPr/>
          </p:nvSpPr>
          <p:spPr>
            <a:xfrm>
              <a:off x="881414" y="1394755"/>
              <a:ext cx="1032451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2">
                      <a:lumMod val="50000"/>
                    </a:schemeClr>
                  </a:solidFill>
                </a:rPr>
                <a:t>Tubo de raios catódicos com campos elétricos e magnéticos perpendiculares, projetados em uma tela fluorescente.</a:t>
              </a:r>
              <a:r>
                <a:rPr lang="pt-BR" sz="2200" b="1" dirty="0"/>
                <a:t> </a:t>
              </a:r>
            </a:p>
            <a:p>
              <a:pPr algn="ctr"/>
              <a:r>
                <a:rPr lang="pt-BR" sz="2400" dirty="0">
                  <a:solidFill>
                    <a:srgbClr val="002060"/>
                  </a:solidFill>
                </a:rPr>
                <a:t>Medidas do efeito dos campos sobre os elétrons possibilitaram calcular o valor de 1,76 x 10</a:t>
              </a:r>
              <a:r>
                <a:rPr lang="pt-BR" sz="2400" baseline="30000" dirty="0">
                  <a:solidFill>
                    <a:srgbClr val="002060"/>
                  </a:solidFill>
                </a:rPr>
                <a:t>8</a:t>
              </a:r>
              <a:r>
                <a:rPr lang="pt-BR" sz="2400" dirty="0">
                  <a:solidFill>
                    <a:srgbClr val="002060"/>
                  </a:solidFill>
                </a:rPr>
                <a:t> C/g (relação carga/massa do elétron). 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D29C1BE-70B7-4DA3-88D7-CF950C11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663" y="2990520"/>
              <a:ext cx="6997700" cy="3162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55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A74B8FA-753A-4638-B7C4-1E1E133AD1AB}"/>
              </a:ext>
            </a:extLst>
          </p:cNvPr>
          <p:cNvGrpSpPr/>
          <p:nvPr/>
        </p:nvGrpSpPr>
        <p:grpSpPr>
          <a:xfrm>
            <a:off x="910442" y="536366"/>
            <a:ext cx="10324518" cy="6066641"/>
            <a:chOff x="881414" y="623450"/>
            <a:chExt cx="10324518" cy="606664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2829621" y="623450"/>
              <a:ext cx="6547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O experimento de Robert </a:t>
              </a:r>
              <a:r>
                <a:rPr lang="pt-BR" sz="2800" b="1" dirty="0" err="1">
                  <a:solidFill>
                    <a:srgbClr val="C00000"/>
                  </a:solidFill>
                </a:rPr>
                <a:t>Millikan</a:t>
              </a:r>
              <a:r>
                <a:rPr lang="pt-BR" sz="2800" b="1" dirty="0">
                  <a:solidFill>
                    <a:srgbClr val="C00000"/>
                  </a:solidFill>
                </a:rPr>
                <a:t> - 1909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1A9D51-50E2-4FF5-8708-F7B3AB07F92C}"/>
                </a:ext>
              </a:extLst>
            </p:cNvPr>
            <p:cNvSpPr txBox="1"/>
            <p:nvPr/>
          </p:nvSpPr>
          <p:spPr>
            <a:xfrm>
              <a:off x="881414" y="1394755"/>
              <a:ext cx="1032451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200" b="1" dirty="0">
                  <a:solidFill>
                    <a:schemeClr val="accent2">
                      <a:lumMod val="50000"/>
                    </a:schemeClr>
                  </a:solidFill>
                </a:rPr>
                <a:t>Conhecida a relação carga/massa do elétron, </a:t>
              </a:r>
              <a:r>
                <a:rPr lang="pt-BR" sz="2200" b="1" dirty="0" err="1">
                  <a:solidFill>
                    <a:schemeClr val="accent2">
                      <a:lumMod val="50000"/>
                    </a:schemeClr>
                  </a:solidFill>
                </a:rPr>
                <a:t>Millikan</a:t>
              </a:r>
              <a:r>
                <a:rPr lang="pt-BR" sz="2200" b="1" dirty="0">
                  <a:solidFill>
                    <a:schemeClr val="accent2">
                      <a:lumMod val="50000"/>
                    </a:schemeClr>
                  </a:solidFill>
                </a:rPr>
                <a:t>, da universidade de Chicago, mediu a carga de um elétron, 1,60 x 10</a:t>
              </a:r>
              <a:r>
                <a:rPr lang="pt-BR" sz="2200" b="1" baseline="30000" dirty="0">
                  <a:solidFill>
                    <a:schemeClr val="accent2">
                      <a:lumMod val="50000"/>
                    </a:schemeClr>
                  </a:solidFill>
                </a:rPr>
                <a:t>-19</a:t>
              </a:r>
              <a:r>
                <a:rPr lang="pt-BR" sz="2200" b="1" dirty="0">
                  <a:solidFill>
                    <a:schemeClr val="accent2">
                      <a:lumMod val="50000"/>
                    </a:schemeClr>
                  </a:solidFill>
                </a:rPr>
                <a:t> C.</a:t>
              </a:r>
              <a:r>
                <a:rPr lang="pt-BR" sz="2200" b="1" dirty="0"/>
                <a:t> </a:t>
              </a:r>
              <a:r>
                <a:rPr lang="pt-BR" sz="2400" dirty="0">
                  <a:solidFill>
                    <a:srgbClr val="002060"/>
                  </a:solidFill>
                </a:rPr>
                <a:t>Calculou também a massa do elétron 9,10 x 10</a:t>
              </a:r>
              <a:r>
                <a:rPr lang="pt-BR" sz="2400" baseline="30000" dirty="0">
                  <a:solidFill>
                    <a:srgbClr val="002060"/>
                  </a:solidFill>
                </a:rPr>
                <a:t>-28</a:t>
              </a:r>
              <a:r>
                <a:rPr lang="pt-BR" sz="2400" dirty="0">
                  <a:solidFill>
                    <a:srgbClr val="002060"/>
                  </a:solidFill>
                </a:rPr>
                <a:t> g. </a:t>
              </a:r>
            </a:p>
            <a:p>
              <a:pPr algn="ctr"/>
              <a:endParaRPr lang="pt-BR" sz="2200" b="1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876D5A0-0128-419E-818E-A7B5B3310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04" y="2586091"/>
              <a:ext cx="4319998" cy="4104000"/>
            </a:xfrm>
            <a:prstGeom prst="rect">
              <a:avLst/>
            </a:prstGeom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EDF142F2-D2B4-451B-AFE8-410E4222C6C6}"/>
                </a:ext>
              </a:extLst>
            </p:cNvPr>
            <p:cNvGrpSpPr/>
            <p:nvPr/>
          </p:nvGrpSpPr>
          <p:grpSpPr>
            <a:xfrm>
              <a:off x="6233426" y="3563259"/>
              <a:ext cx="4786118" cy="2320331"/>
              <a:chOff x="6872051" y="2489202"/>
              <a:chExt cx="4786118" cy="2320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aixaDeTexto 1">
                    <a:extLst>
                      <a:ext uri="{FF2B5EF4-FFF2-40B4-BE49-F238E27FC236}">
                        <a16:creationId xmlns:a16="http://schemas.microsoft.com/office/drawing/2014/main" id="{835C15D0-547B-44F2-B28F-7FB87C0BFFB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813817" y="3489367"/>
                    <a:ext cx="3507324" cy="6216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  <m:r>
                            <a:rPr lang="pt-BR" sz="1830" b="1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𝟏𝟗</m:t>
                                  </m:r>
                                </m:sup>
                              </m:sSup>
                              <m: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𝟕𝟔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pt-BR" sz="1830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sz="183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den>
                          </m:f>
                          <m:r>
                            <a:rPr lang="pt-BR" sz="183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oMath>
                      </m:oMathPara>
                    </a14:m>
                    <a:endParaRPr lang="pt-BR" sz="1830" b="1" dirty="0"/>
                  </a:p>
                </p:txBody>
              </p:sp>
            </mc:Choice>
            <mc:Fallback xmlns="">
              <p:sp>
                <p:nvSpPr>
                  <p:cNvPr id="2" name="CaixaDeTexto 1">
                    <a:extLst>
                      <a:ext uri="{FF2B5EF4-FFF2-40B4-BE49-F238E27FC236}">
                        <a16:creationId xmlns:a16="http://schemas.microsoft.com/office/drawing/2014/main" id="{835C15D0-547B-44F2-B28F-7FB87C0BFF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817" y="3489367"/>
                    <a:ext cx="3507324" cy="6216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34C2D53-8533-491E-B194-F9379AF1CA34}"/>
                      </a:ext>
                    </a:extLst>
                  </p:cNvPr>
                  <p:cNvSpPr txBox="1"/>
                  <p:nvPr/>
                </p:nvSpPr>
                <p:spPr>
                  <a:xfrm>
                    <a:off x="6872051" y="2489202"/>
                    <a:ext cx="4786118" cy="527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𝑹𝒆𝒍𝒂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f>
                            <m:fPr>
                              <m:type m:val="lin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𝒄𝒂𝒓𝒈𝒂</m:t>
                              </m:r>
                            </m:num>
                            <m:den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𝒎𝒂𝒔𝒔𝒂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𝒄𝒂𝒓𝒈𝒂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𝒅𝒐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𝒆𝒍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𝒕𝒓𝒐𝒏</m:t>
                              </m:r>
                            </m:num>
                            <m:den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𝒎𝒂𝒔𝒔𝒂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𝒅𝒐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𝒆𝒍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𝒕𝒓𝒐𝒏</m:t>
                              </m:r>
                            </m:den>
                          </m:f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34C2D53-8533-491E-B194-F9379AF1CA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2051" y="2489202"/>
                    <a:ext cx="4786118" cy="5272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8F3925E7-3102-4AC5-945E-8571AE98DE2C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273" y="4526314"/>
                    <a:ext cx="2223237" cy="283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sup>
                          </m:s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8F3925E7-3102-4AC5-945E-8571AE98D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273" y="4526314"/>
                    <a:ext cx="2223237" cy="283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6" t="-6522" r="-2466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539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0CB35CC-5263-46FE-98B8-F164FC3A69D8}"/>
              </a:ext>
            </a:extLst>
          </p:cNvPr>
          <p:cNvGrpSpPr/>
          <p:nvPr/>
        </p:nvGrpSpPr>
        <p:grpSpPr>
          <a:xfrm>
            <a:off x="1698170" y="623450"/>
            <a:ext cx="9361715" cy="4904896"/>
            <a:chOff x="1698170" y="623450"/>
            <a:chExt cx="9361715" cy="490489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Raios canais (anódicos)</a:t>
              </a: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6FBA6744-FBA6-4142-B597-E604AE74E399}"/>
                </a:ext>
              </a:extLst>
            </p:cNvPr>
            <p:cNvSpPr txBox="1"/>
            <p:nvPr/>
          </p:nvSpPr>
          <p:spPr>
            <a:xfrm>
              <a:off x="3967016" y="1330036"/>
              <a:ext cx="4262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2060"/>
                  </a:solidFill>
                </a:rPr>
                <a:t>Eugen</a:t>
              </a:r>
              <a:r>
                <a:rPr lang="pt-BR" sz="2400" b="1" dirty="0">
                  <a:solidFill>
                    <a:srgbClr val="002060"/>
                  </a:solidFill>
                </a:rPr>
                <a:t> Goldstein, em 1886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5D4064-3956-4ECA-89BF-9D35A472D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887" y="3042321"/>
              <a:ext cx="5610225" cy="2486025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63225CB-9B9E-4099-8DAB-7971D64E2634}"/>
                </a:ext>
              </a:extLst>
            </p:cNvPr>
            <p:cNvSpPr txBox="1"/>
            <p:nvPr/>
          </p:nvSpPr>
          <p:spPr>
            <a:xfrm>
              <a:off x="1698170" y="1959429"/>
              <a:ext cx="93617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C00000"/>
                  </a:solidFill>
                </a:rPr>
                <a:t>Colocando hidrogênio na ampola verificou a maior </a:t>
              </a:r>
              <a:r>
                <a:rPr lang="pt-BR" sz="2400">
                  <a:solidFill>
                    <a:srgbClr val="C00000"/>
                  </a:solidFill>
                </a:rPr>
                <a:t>razão carga</a:t>
              </a:r>
              <a:r>
                <a:rPr lang="pt-BR" sz="2400" dirty="0">
                  <a:solidFill>
                    <a:srgbClr val="C00000"/>
                  </a:solidFill>
                </a:rPr>
                <a:t>/massa, </a:t>
              </a:r>
              <a:r>
                <a:rPr lang="pt-BR" sz="2400" dirty="0" err="1">
                  <a:solidFill>
                    <a:srgbClr val="C00000"/>
                  </a:solidFill>
                </a:rPr>
                <a:t>Goldsteim</a:t>
              </a:r>
              <a:r>
                <a:rPr lang="pt-BR" sz="2400" dirty="0">
                  <a:solidFill>
                    <a:srgbClr val="C00000"/>
                  </a:solidFill>
                </a:rPr>
                <a:t> deu o nome de próton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43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rutherford ernest">
            <a:extLst>
              <a:ext uri="{FF2B5EF4-FFF2-40B4-BE49-F238E27FC236}">
                <a16:creationId xmlns:a16="http://schemas.microsoft.com/office/drawing/2014/main" id="{D48143B7-9C12-4E22-AF90-9D907A778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3A451A7-1876-426C-B68C-AF1B670D8B7F}"/>
              </a:ext>
            </a:extLst>
          </p:cNvPr>
          <p:cNvGrpSpPr/>
          <p:nvPr/>
        </p:nvGrpSpPr>
        <p:grpSpPr>
          <a:xfrm>
            <a:off x="1291938" y="884707"/>
            <a:ext cx="9819408" cy="5086274"/>
            <a:chOff x="1291938" y="623450"/>
            <a:chExt cx="9819408" cy="508627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052D68-0A32-40F5-AB10-C8CFAE60AE74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O átomo de Rutherford - 1912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1A9D51-50E2-4FF5-8708-F7B3AB07F92C}"/>
                </a:ext>
              </a:extLst>
            </p:cNvPr>
            <p:cNvSpPr txBox="1"/>
            <p:nvPr/>
          </p:nvSpPr>
          <p:spPr>
            <a:xfrm>
              <a:off x="1291938" y="1392087"/>
              <a:ext cx="98194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000" b="1" dirty="0"/>
                <a:t>Ernest Rutherford (1871-1937) foi um físico e químico neozelandês, que pesquisando o urânio descobriu a emissão de raios alfa e beta, deixando grande contribuição para a moderna teoria atômica. Ernest Rutherford (1871-1937) nasceu em Nelson, Nova Zelândia, no dia 30 de agosto de 1871.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27704EB-76C6-4BC2-8651-5A5697F9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566" y="3189724"/>
              <a:ext cx="1878666" cy="25200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2D96ACB-0B8C-40EE-8FB6-919A3275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770" y="3676227"/>
              <a:ext cx="4527869" cy="2016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C3A8C4D-8181-4B26-AAAC-A51247C85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1620" y="2962041"/>
              <a:ext cx="27336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41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rutherford ernest">
            <a:extLst>
              <a:ext uri="{FF2B5EF4-FFF2-40B4-BE49-F238E27FC236}">
                <a16:creationId xmlns:a16="http://schemas.microsoft.com/office/drawing/2014/main" id="{D48143B7-9C12-4E22-AF90-9D907A778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EF7B016-C3ED-4B16-B6B5-0984E5E31834}"/>
              </a:ext>
            </a:extLst>
          </p:cNvPr>
          <p:cNvGrpSpPr/>
          <p:nvPr/>
        </p:nvGrpSpPr>
        <p:grpSpPr>
          <a:xfrm>
            <a:off x="1809410" y="623450"/>
            <a:ext cx="8618723" cy="5680463"/>
            <a:chOff x="1809410" y="623450"/>
            <a:chExt cx="8618723" cy="5680463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D418AA4-5286-4ED2-9315-AED34095A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410" y="1227913"/>
              <a:ext cx="8618723" cy="50760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1A909E-1881-44E2-B462-169B543ADEEE}"/>
                </a:ext>
              </a:extLst>
            </p:cNvPr>
            <p:cNvSpPr txBox="1"/>
            <p:nvPr/>
          </p:nvSpPr>
          <p:spPr>
            <a:xfrm>
              <a:off x="3061846" y="623450"/>
              <a:ext cx="608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C00000"/>
                  </a:solidFill>
                </a:rPr>
                <a:t>Descoberta do </a:t>
              </a:r>
              <a:r>
                <a:rPr lang="pt-BR" sz="2800" b="1" dirty="0" err="1">
                  <a:solidFill>
                    <a:srgbClr val="C00000"/>
                  </a:solidFill>
                </a:rPr>
                <a:t>neutron</a:t>
              </a:r>
              <a:endParaRPr lang="pt-BR" sz="28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2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rutherford ernest">
            <a:extLst>
              <a:ext uri="{FF2B5EF4-FFF2-40B4-BE49-F238E27FC236}">
                <a16:creationId xmlns:a16="http://schemas.microsoft.com/office/drawing/2014/main" id="{D48143B7-9C12-4E22-AF90-9D907A778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97070E7-E4A0-4682-9C57-2BDF3836C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29948"/>
              </p:ext>
            </p:extLst>
          </p:nvPr>
        </p:nvGraphicFramePr>
        <p:xfrm>
          <a:off x="2032000" y="3038667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49810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08687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9593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074378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363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Partícula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Massa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Massa relativa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Carga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Carga relativa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8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0066"/>
                          </a:solidFill>
                        </a:rPr>
                        <a:t>Próton - p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1,67 x 10</a:t>
                      </a:r>
                      <a:r>
                        <a:rPr lang="pt-BR" b="1" baseline="30000" dirty="0">
                          <a:solidFill>
                            <a:srgbClr val="001A00"/>
                          </a:solidFill>
                        </a:rPr>
                        <a:t>-27</a:t>
                      </a:r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 kg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1,60 x 10</a:t>
                      </a:r>
                      <a:r>
                        <a:rPr lang="pt-BR" b="1" baseline="30000" dirty="0">
                          <a:solidFill>
                            <a:srgbClr val="001A00"/>
                          </a:solidFill>
                        </a:rPr>
                        <a:t>-19</a:t>
                      </a:r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 C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+1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0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000066"/>
                          </a:solidFill>
                        </a:rPr>
                        <a:t>Neutron</a:t>
                      </a:r>
                      <a:r>
                        <a:rPr lang="pt-BR" b="1" dirty="0">
                          <a:solidFill>
                            <a:srgbClr val="000066"/>
                          </a:solidFill>
                        </a:rPr>
                        <a:t> – 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1,67 x 10</a:t>
                      </a:r>
                      <a:r>
                        <a:rPr lang="pt-BR" b="1" baseline="30000" dirty="0">
                          <a:solidFill>
                            <a:srgbClr val="001A00"/>
                          </a:solidFill>
                        </a:rPr>
                        <a:t>-27</a:t>
                      </a:r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 kg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8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0066"/>
                          </a:solidFill>
                        </a:rPr>
                        <a:t>Elétron - 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9,11 x 10</a:t>
                      </a:r>
                      <a:r>
                        <a:rPr lang="pt-BR" b="1" baseline="30000" dirty="0">
                          <a:solidFill>
                            <a:srgbClr val="001A00"/>
                          </a:solidFill>
                        </a:rPr>
                        <a:t>-31</a:t>
                      </a:r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 kg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1/1833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1,60 x 10</a:t>
                      </a:r>
                      <a:r>
                        <a:rPr lang="pt-BR" b="1" baseline="30000" dirty="0">
                          <a:solidFill>
                            <a:srgbClr val="001A00"/>
                          </a:solidFill>
                        </a:rPr>
                        <a:t>-19</a:t>
                      </a:r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 C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1A00"/>
                          </a:solidFill>
                        </a:rPr>
                        <a:t>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67541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6BCD8C21-BAB6-432C-B62A-09DC7F986B82}"/>
              </a:ext>
            </a:extLst>
          </p:cNvPr>
          <p:cNvSpPr txBox="1"/>
          <p:nvPr/>
        </p:nvSpPr>
        <p:spPr>
          <a:xfrm>
            <a:off x="2032000" y="1640062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solidFill>
                  <a:srgbClr val="C00000"/>
                </a:solidFill>
              </a:rPr>
              <a:t>Características das partículas subatômicas</a:t>
            </a:r>
          </a:p>
        </p:txBody>
      </p:sp>
    </p:spTree>
    <p:extLst>
      <p:ext uri="{BB962C8B-B14F-4D97-AF65-F5344CB8AC3E}">
        <p14:creationId xmlns:p14="http://schemas.microsoft.com/office/powerpoint/2010/main" val="1874760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673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Brush Script MT</vt:lpstr>
      <vt:lpstr>Calibri</vt:lpstr>
      <vt:lpstr>Calibri Light</vt:lpstr>
      <vt:lpstr>Cambria Math</vt:lpstr>
      <vt:lpstr>Eras Medium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Braga Reis</dc:creator>
  <cp:lastModifiedBy>Daniel Braga Reis</cp:lastModifiedBy>
  <cp:revision>60</cp:revision>
  <dcterms:created xsi:type="dcterms:W3CDTF">2018-03-06T20:25:18Z</dcterms:created>
  <dcterms:modified xsi:type="dcterms:W3CDTF">2018-03-14T17:42:42Z</dcterms:modified>
</cp:coreProperties>
</file>