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5436-13E1-49B2-A54E-DE7FFE292041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1C26-FFEE-414E-BB00-A84F711527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5436-13E1-49B2-A54E-DE7FFE292041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1C26-FFEE-414E-BB00-A84F711527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5436-13E1-49B2-A54E-DE7FFE292041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1C26-FFEE-414E-BB00-A84F711527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5436-13E1-49B2-A54E-DE7FFE292041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1C26-FFEE-414E-BB00-A84F711527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5436-13E1-49B2-A54E-DE7FFE292041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1C26-FFEE-414E-BB00-A84F711527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5436-13E1-49B2-A54E-DE7FFE292041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1C26-FFEE-414E-BB00-A84F711527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5436-13E1-49B2-A54E-DE7FFE292041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1C26-FFEE-414E-BB00-A84F711527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5436-13E1-49B2-A54E-DE7FFE292041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1C26-FFEE-414E-BB00-A84F711527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5436-13E1-49B2-A54E-DE7FFE292041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1C26-FFEE-414E-BB00-A84F711527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5436-13E1-49B2-A54E-DE7FFE292041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1C26-FFEE-414E-BB00-A84F711527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5436-13E1-49B2-A54E-DE7FFE292041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1C26-FFEE-414E-BB00-A84F711527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15436-13E1-49B2-A54E-DE7FFE292041}" type="datetimeFigureOut">
              <a:rPr lang="pt-BR" smtClean="0"/>
              <a:pPr/>
              <a:t>19/03/2018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81C26-FFEE-414E-BB00-A84F711527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2976" y="214290"/>
            <a:ext cx="6858048" cy="642942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990000"/>
                </a:solidFill>
              </a:rPr>
              <a:t>Energia de Ionização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71472" y="1252823"/>
            <a:ext cx="7929618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spcAft>
                <a:spcPts val="600"/>
              </a:spcAft>
              <a:buFont typeface="Arial" pitchFamily="34" charset="0"/>
              <a:buChar char="•"/>
            </a:pPr>
            <a:r>
              <a:rPr lang="pt-BR" sz="2400" b="1" i="1" dirty="0">
                <a:solidFill>
                  <a:schemeClr val="tx2">
                    <a:lumMod val="50000"/>
                  </a:schemeClr>
                </a:solidFill>
              </a:rPr>
              <a:t>Energia necessária para remover um ou mais elétrons de átomos do elemento no estado gasoso</a:t>
            </a:r>
          </a:p>
          <a:p>
            <a:pPr marL="90488" indent="-90488">
              <a:spcAft>
                <a:spcPts val="600"/>
              </a:spcAft>
              <a:buFont typeface="Arial" pitchFamily="34" charset="0"/>
              <a:buChar char="•"/>
            </a:pPr>
            <a:r>
              <a:rPr lang="pt-BR" sz="2400" b="1" i="1" dirty="0">
                <a:solidFill>
                  <a:schemeClr val="tx2">
                    <a:lumMod val="50000"/>
                  </a:schemeClr>
                </a:solidFill>
              </a:rPr>
              <a:t>A energia necessária para a retirada do primeiro elétron é designada por e(1), do segundo por e(2), etc.</a:t>
            </a:r>
          </a:p>
          <a:p>
            <a:pPr marL="90488" indent="-90488">
              <a:spcAft>
                <a:spcPts val="600"/>
              </a:spcAft>
              <a:buFont typeface="Arial" pitchFamily="34" charset="0"/>
              <a:buChar char="•"/>
            </a:pPr>
            <a:r>
              <a:rPr lang="pt-BR" sz="2400" b="1" i="1" dirty="0">
                <a:solidFill>
                  <a:schemeClr val="tx2">
                    <a:lumMod val="50000"/>
                  </a:schemeClr>
                </a:solidFill>
              </a:rPr>
              <a:t>É expressa em </a:t>
            </a:r>
            <a:r>
              <a:rPr lang="pt-BR" sz="2400" b="1" i="1" dirty="0" err="1">
                <a:solidFill>
                  <a:schemeClr val="tx2">
                    <a:lumMod val="50000"/>
                  </a:schemeClr>
                </a:solidFill>
              </a:rPr>
              <a:t>elétron-volts</a:t>
            </a:r>
            <a:r>
              <a:rPr lang="pt-BR" sz="2400" b="1" i="1" dirty="0">
                <a:solidFill>
                  <a:schemeClr val="tx2">
                    <a:lumMod val="50000"/>
                  </a:schemeClr>
                </a:solidFill>
              </a:rPr>
              <a:t> por elétron, ou em kJ por mol de elétrons, e neste caso designada por E(1), E92), etc. </a:t>
            </a:r>
          </a:p>
          <a:p>
            <a:pPr marL="90488" indent="-90488" algn="ctr">
              <a:spcAft>
                <a:spcPts val="600"/>
              </a:spcAft>
            </a:pPr>
            <a:r>
              <a:rPr lang="pt-BR" sz="2400" b="1" i="1" dirty="0">
                <a:solidFill>
                  <a:srgbClr val="990000"/>
                </a:solidFill>
              </a:rPr>
              <a:t>M</a:t>
            </a:r>
            <a:r>
              <a:rPr lang="pt-BR" sz="2400" b="1" i="1" baseline="-25000" dirty="0">
                <a:solidFill>
                  <a:srgbClr val="990000"/>
                </a:solidFill>
              </a:rPr>
              <a:t>(g)</a:t>
            </a:r>
            <a:r>
              <a:rPr lang="pt-BR" sz="2400" b="1" i="1" dirty="0">
                <a:solidFill>
                  <a:srgbClr val="990000"/>
                </a:solidFill>
              </a:rPr>
              <a:t> → </a:t>
            </a:r>
            <a:r>
              <a:rPr lang="pt-BR" sz="2400" b="1" i="1" dirty="0" err="1">
                <a:solidFill>
                  <a:srgbClr val="990000"/>
                </a:solidFill>
              </a:rPr>
              <a:t>ne</a:t>
            </a:r>
            <a:r>
              <a:rPr lang="pt-BR" sz="2400" b="1" i="1" baseline="30000" dirty="0">
                <a:solidFill>
                  <a:srgbClr val="990000"/>
                </a:solidFill>
              </a:rPr>
              <a:t>-</a:t>
            </a:r>
            <a:r>
              <a:rPr lang="pt-BR" sz="2400" b="1" i="1" dirty="0">
                <a:solidFill>
                  <a:srgbClr val="990000"/>
                </a:solidFill>
              </a:rPr>
              <a:t>  + M</a:t>
            </a:r>
            <a:r>
              <a:rPr lang="pt-BR" sz="2400" b="1" i="1" baseline="30000" dirty="0">
                <a:solidFill>
                  <a:srgbClr val="990000"/>
                </a:solidFill>
              </a:rPr>
              <a:t>n+</a:t>
            </a:r>
            <a:r>
              <a:rPr lang="pt-BR" sz="2400" b="1" i="1" baseline="-25000" dirty="0">
                <a:solidFill>
                  <a:srgbClr val="990000"/>
                </a:solidFill>
              </a:rPr>
              <a:t>(g)</a:t>
            </a:r>
          </a:p>
          <a:p>
            <a:pPr marL="90488" indent="-90488">
              <a:spcAft>
                <a:spcPts val="600"/>
              </a:spcAft>
            </a:pPr>
            <a:r>
              <a:rPr lang="pt-BR" sz="2400" b="1" i="1" dirty="0">
                <a:solidFill>
                  <a:schemeClr val="tx2">
                    <a:lumMod val="50000"/>
                  </a:schemeClr>
                </a:solidFill>
              </a:rPr>
              <a:t>Fatores que influenciam:</a:t>
            </a:r>
          </a:p>
          <a:p>
            <a:pPr marL="90488" indent="-90488">
              <a:spcAft>
                <a:spcPts val="600"/>
              </a:spcAft>
              <a:buFont typeface="Arial" pitchFamily="34" charset="0"/>
              <a:buChar char="•"/>
            </a:pPr>
            <a:r>
              <a:rPr lang="pt-BR" sz="2400" b="1" i="1" dirty="0">
                <a:solidFill>
                  <a:schemeClr val="accent2">
                    <a:lumMod val="50000"/>
                  </a:schemeClr>
                </a:solidFill>
              </a:rPr>
              <a:t>Tamanho do átomo, Carga do núcleo, Efeito de blindagem.</a:t>
            </a:r>
          </a:p>
          <a:p>
            <a:pPr marL="90488" indent="-90488">
              <a:spcAft>
                <a:spcPts val="600"/>
              </a:spcAft>
              <a:buFont typeface="Arial" pitchFamily="34" charset="0"/>
              <a:buChar char="•"/>
            </a:pPr>
            <a:endParaRPr lang="pt-BR" sz="2400" b="1" i="1" dirty="0">
              <a:solidFill>
                <a:schemeClr val="accent2">
                  <a:lumMod val="50000"/>
                </a:schemeClr>
              </a:solidFill>
            </a:endParaRPr>
          </a:p>
          <a:p>
            <a:pPr marL="90488" indent="-90488">
              <a:spcAft>
                <a:spcPts val="600"/>
              </a:spcAft>
            </a:pPr>
            <a:r>
              <a:rPr lang="pt-BR" sz="2400" b="1" i="1" dirty="0">
                <a:solidFill>
                  <a:srgbClr val="FF0000"/>
                </a:solidFill>
              </a:rPr>
              <a:t>* e(1) &lt; e(2) &lt; e(3) 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214414" y="1000108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>
                <a:solidFill>
                  <a:schemeClr val="tx2">
                    <a:lumMod val="50000"/>
                  </a:schemeClr>
                </a:solidFill>
              </a:rPr>
              <a:t>Variação da e(i) dos elementos da tabela periódica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714612" y="214290"/>
            <a:ext cx="4071966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Energia de Ionização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Imagem 10" descr="energia-ionizacao 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6" y="1857364"/>
            <a:ext cx="7691464" cy="46523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642910" y="1572174"/>
            <a:ext cx="78581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400" b="1" i="1" dirty="0">
                <a:solidFill>
                  <a:schemeClr val="tx2">
                    <a:lumMod val="50000"/>
                  </a:schemeClr>
                </a:solidFill>
              </a:rPr>
              <a:t>Porque o </a:t>
            </a:r>
            <a:r>
              <a:rPr lang="pt-BR" sz="2400" b="1" i="1" dirty="0" err="1">
                <a:solidFill>
                  <a:schemeClr val="tx2">
                    <a:lumMod val="50000"/>
                  </a:schemeClr>
                </a:solidFill>
              </a:rPr>
              <a:t>Be</a:t>
            </a:r>
            <a:r>
              <a:rPr lang="pt-BR" sz="2400" b="1" i="1" dirty="0">
                <a:solidFill>
                  <a:schemeClr val="tx2">
                    <a:lumMod val="50000"/>
                  </a:schemeClr>
                </a:solidFill>
              </a:rPr>
              <a:t> e o N tem e(1) maior do que a  e(1) do B e do O, respectivamente? </a:t>
            </a:r>
          </a:p>
          <a:p>
            <a:pPr marL="457200" indent="-457200" algn="ctr"/>
            <a:endParaRPr lang="pt-BR" sz="2400" b="1" i="1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ctr"/>
            <a:r>
              <a:rPr lang="pt-BR" sz="2400" b="1" i="1" dirty="0" err="1">
                <a:solidFill>
                  <a:srgbClr val="FF0000"/>
                </a:solidFill>
              </a:rPr>
              <a:t>Be</a:t>
            </a:r>
            <a:r>
              <a:rPr lang="pt-BR" sz="2400" b="1" i="1" dirty="0">
                <a:solidFill>
                  <a:srgbClr val="FF0000"/>
                </a:solidFill>
              </a:rPr>
              <a:t>: 1s</a:t>
            </a:r>
            <a:r>
              <a:rPr lang="pt-BR" sz="2400" b="1" i="1" baseline="30000" dirty="0">
                <a:solidFill>
                  <a:srgbClr val="FF0000"/>
                </a:solidFill>
              </a:rPr>
              <a:t>2</a:t>
            </a:r>
            <a:r>
              <a:rPr lang="pt-BR" sz="2400" b="1" i="1" dirty="0">
                <a:solidFill>
                  <a:srgbClr val="FF0000"/>
                </a:solidFill>
              </a:rPr>
              <a:t> 2s</a:t>
            </a:r>
            <a:r>
              <a:rPr lang="pt-BR" sz="2400" b="1" i="1" baseline="30000" dirty="0">
                <a:solidFill>
                  <a:srgbClr val="FF0000"/>
                </a:solidFill>
              </a:rPr>
              <a:t>2    </a:t>
            </a:r>
            <a:r>
              <a:rPr lang="pt-BR" sz="2400" b="1" i="1" dirty="0">
                <a:solidFill>
                  <a:srgbClr val="FF0000"/>
                </a:solidFill>
              </a:rPr>
              <a:t>    B: 1s</a:t>
            </a:r>
            <a:r>
              <a:rPr lang="pt-BR" sz="2400" b="1" i="1" baseline="30000" dirty="0">
                <a:solidFill>
                  <a:srgbClr val="FF0000"/>
                </a:solidFill>
              </a:rPr>
              <a:t>2</a:t>
            </a:r>
            <a:r>
              <a:rPr lang="pt-BR" sz="2400" b="1" i="1" dirty="0">
                <a:solidFill>
                  <a:srgbClr val="FF0000"/>
                </a:solidFill>
              </a:rPr>
              <a:t> 2s</a:t>
            </a:r>
            <a:r>
              <a:rPr lang="pt-BR" sz="2400" b="1" i="1" baseline="30000" dirty="0">
                <a:solidFill>
                  <a:srgbClr val="FF0000"/>
                </a:solidFill>
              </a:rPr>
              <a:t>2 </a:t>
            </a:r>
            <a:r>
              <a:rPr lang="pt-BR" sz="2400" b="1" i="1" dirty="0">
                <a:solidFill>
                  <a:srgbClr val="FF0000"/>
                </a:solidFill>
              </a:rPr>
              <a:t>2p</a:t>
            </a:r>
            <a:r>
              <a:rPr lang="pt-BR" sz="2400" b="1" i="1" baseline="30000" dirty="0">
                <a:solidFill>
                  <a:srgbClr val="FF0000"/>
                </a:solidFill>
              </a:rPr>
              <a:t>1 </a:t>
            </a:r>
            <a:r>
              <a:rPr lang="pt-BR" sz="2400" b="1" i="1" dirty="0">
                <a:solidFill>
                  <a:srgbClr val="FF0000"/>
                </a:solidFill>
              </a:rPr>
              <a:t>  </a:t>
            </a:r>
          </a:p>
          <a:p>
            <a:pPr marL="457200" indent="-457200" algn="just"/>
            <a:endParaRPr lang="pt-BR" sz="2400" b="1" i="1" dirty="0">
              <a:solidFill>
                <a:srgbClr val="FF0000"/>
              </a:solidFill>
            </a:endParaRPr>
          </a:p>
          <a:p>
            <a:pPr marL="457200" indent="-457200" algn="ctr"/>
            <a:r>
              <a:rPr lang="pt-BR" sz="2400" b="1" i="1" dirty="0">
                <a:solidFill>
                  <a:srgbClr val="FF0000"/>
                </a:solidFill>
              </a:rPr>
              <a:t>N:   1s</a:t>
            </a:r>
            <a:r>
              <a:rPr lang="pt-BR" sz="2400" b="1" i="1" baseline="30000" dirty="0">
                <a:solidFill>
                  <a:srgbClr val="FF0000"/>
                </a:solidFill>
              </a:rPr>
              <a:t>2</a:t>
            </a:r>
            <a:r>
              <a:rPr lang="pt-BR" sz="2400" b="1" i="1" dirty="0">
                <a:solidFill>
                  <a:srgbClr val="FF0000"/>
                </a:solidFill>
              </a:rPr>
              <a:t> 2s</a:t>
            </a:r>
            <a:r>
              <a:rPr lang="pt-BR" sz="2400" b="1" i="1" baseline="30000" dirty="0">
                <a:solidFill>
                  <a:srgbClr val="FF0000"/>
                </a:solidFill>
              </a:rPr>
              <a:t>2 </a:t>
            </a:r>
            <a:r>
              <a:rPr lang="pt-BR" sz="2400" b="1" i="1" dirty="0">
                <a:solidFill>
                  <a:srgbClr val="FF0000"/>
                </a:solidFill>
              </a:rPr>
              <a:t>2p</a:t>
            </a:r>
            <a:r>
              <a:rPr lang="pt-BR" sz="2400" b="1" i="1" baseline="30000" dirty="0">
                <a:solidFill>
                  <a:srgbClr val="FF0000"/>
                </a:solidFill>
              </a:rPr>
              <a:t>3 </a:t>
            </a:r>
            <a:r>
              <a:rPr lang="pt-BR" sz="2400" b="1" i="1" dirty="0">
                <a:solidFill>
                  <a:srgbClr val="FF0000"/>
                </a:solidFill>
              </a:rPr>
              <a:t>    O:  1s</a:t>
            </a:r>
            <a:r>
              <a:rPr lang="pt-BR" sz="2400" b="1" i="1" baseline="30000" dirty="0">
                <a:solidFill>
                  <a:srgbClr val="FF0000"/>
                </a:solidFill>
              </a:rPr>
              <a:t>2</a:t>
            </a:r>
            <a:r>
              <a:rPr lang="pt-BR" sz="2400" b="1" i="1" dirty="0">
                <a:solidFill>
                  <a:srgbClr val="FF0000"/>
                </a:solidFill>
              </a:rPr>
              <a:t> 2s</a:t>
            </a:r>
            <a:r>
              <a:rPr lang="pt-BR" sz="2400" b="1" i="1" baseline="30000" dirty="0">
                <a:solidFill>
                  <a:srgbClr val="FF0000"/>
                </a:solidFill>
              </a:rPr>
              <a:t>2 </a:t>
            </a:r>
            <a:r>
              <a:rPr lang="pt-BR" sz="2400" b="1" i="1" dirty="0">
                <a:solidFill>
                  <a:srgbClr val="FF0000"/>
                </a:solidFill>
              </a:rPr>
              <a:t>2p</a:t>
            </a:r>
            <a:r>
              <a:rPr lang="pt-BR" sz="2400" b="1" i="1" baseline="30000" dirty="0">
                <a:solidFill>
                  <a:srgbClr val="FF0000"/>
                </a:solidFill>
              </a:rPr>
              <a:t>4</a:t>
            </a:r>
            <a:r>
              <a:rPr lang="pt-BR" sz="2400" b="1" i="1" baseline="30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400" b="1" i="1" dirty="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pt-BR" sz="2400" b="1" i="1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400" b="1" i="1" dirty="0">
                <a:solidFill>
                  <a:schemeClr val="tx2">
                    <a:lumMod val="50000"/>
                  </a:schemeClr>
                </a:solidFill>
              </a:rPr>
              <a:t>Porque o Ti tem a e(1) bem menor do que a do Hg?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pt-BR" sz="2400" b="1" i="1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 algn="ctr"/>
            <a:r>
              <a:rPr lang="pt-BR" sz="2400" b="1" i="1" dirty="0">
                <a:solidFill>
                  <a:srgbClr val="FF0000"/>
                </a:solidFill>
              </a:rPr>
              <a:t>Hg: 6s</a:t>
            </a:r>
            <a:r>
              <a:rPr lang="pt-BR" sz="2400" b="1" i="1" baseline="30000" dirty="0">
                <a:solidFill>
                  <a:srgbClr val="FF0000"/>
                </a:solidFill>
              </a:rPr>
              <a:t>2</a:t>
            </a:r>
            <a:r>
              <a:rPr lang="pt-BR" sz="2400" b="1" i="1" dirty="0">
                <a:solidFill>
                  <a:srgbClr val="FF0000"/>
                </a:solidFill>
              </a:rPr>
              <a:t> 4f</a:t>
            </a:r>
            <a:r>
              <a:rPr lang="pt-BR" sz="2400" b="1" i="1" baseline="30000" dirty="0">
                <a:solidFill>
                  <a:srgbClr val="FF0000"/>
                </a:solidFill>
              </a:rPr>
              <a:t>14 </a:t>
            </a:r>
            <a:r>
              <a:rPr lang="pt-BR" sz="2400" b="1" i="1" dirty="0">
                <a:solidFill>
                  <a:srgbClr val="FF0000"/>
                </a:solidFill>
              </a:rPr>
              <a:t>5d</a:t>
            </a:r>
            <a:r>
              <a:rPr lang="pt-BR" sz="2400" b="1" i="1" baseline="30000" dirty="0">
                <a:solidFill>
                  <a:srgbClr val="FF0000"/>
                </a:solidFill>
              </a:rPr>
              <a:t>10</a:t>
            </a:r>
            <a:r>
              <a:rPr lang="pt-BR" sz="2400" b="1" i="1" dirty="0">
                <a:solidFill>
                  <a:srgbClr val="FF0000"/>
                </a:solidFill>
              </a:rPr>
              <a:t>      Ti: 6s</a:t>
            </a:r>
            <a:r>
              <a:rPr lang="pt-BR" sz="2400" b="1" i="1" baseline="30000" dirty="0">
                <a:solidFill>
                  <a:srgbClr val="FF0000"/>
                </a:solidFill>
              </a:rPr>
              <a:t>2</a:t>
            </a:r>
            <a:r>
              <a:rPr lang="pt-BR" sz="2400" b="1" i="1" dirty="0">
                <a:solidFill>
                  <a:srgbClr val="FF0000"/>
                </a:solidFill>
              </a:rPr>
              <a:t> 4f</a:t>
            </a:r>
            <a:r>
              <a:rPr lang="pt-BR" sz="2400" b="1" i="1" baseline="30000" dirty="0">
                <a:solidFill>
                  <a:srgbClr val="FF0000"/>
                </a:solidFill>
              </a:rPr>
              <a:t>14 </a:t>
            </a:r>
            <a:r>
              <a:rPr lang="pt-BR" sz="2400" b="1" i="1" dirty="0">
                <a:solidFill>
                  <a:srgbClr val="FF0000"/>
                </a:solidFill>
              </a:rPr>
              <a:t>5d</a:t>
            </a:r>
            <a:r>
              <a:rPr lang="pt-BR" sz="2400" b="1" i="1" baseline="30000" dirty="0">
                <a:solidFill>
                  <a:srgbClr val="FF0000"/>
                </a:solidFill>
              </a:rPr>
              <a:t>10</a:t>
            </a:r>
            <a:r>
              <a:rPr lang="pt-BR" sz="2400" b="1" i="1" dirty="0">
                <a:solidFill>
                  <a:srgbClr val="FF0000"/>
                </a:solidFill>
              </a:rPr>
              <a:t> 6p</a:t>
            </a:r>
            <a:r>
              <a:rPr lang="pt-BR" sz="2400" b="1" i="1" baseline="30000" dirty="0">
                <a:solidFill>
                  <a:srgbClr val="FF0000"/>
                </a:solidFill>
              </a:rPr>
              <a:t>1</a:t>
            </a:r>
            <a:endParaRPr lang="pt-BR" sz="2400" b="1" i="1" dirty="0">
              <a:solidFill>
                <a:srgbClr val="FF0000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714612" y="214290"/>
            <a:ext cx="4071966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Energia de Ionização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28596" y="928670"/>
            <a:ext cx="82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i="1" dirty="0">
                <a:solidFill>
                  <a:schemeClr val="tx2">
                    <a:lumMod val="50000"/>
                  </a:schemeClr>
                </a:solidFill>
              </a:rPr>
              <a:t>A força eletrostática exercida pelo núcleo sobre os elétrons pode ser expressa pela lei de Coulomb: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2714612" y="214290"/>
            <a:ext cx="4071966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Energia de Ionização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68275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68275" y="1600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1714488"/>
            <a:ext cx="1666875" cy="762000"/>
          </a:xfrm>
          <a:prstGeom prst="rect">
            <a:avLst/>
          </a:prstGeom>
          <a:noFill/>
        </p:spPr>
      </p:pic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168275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19494" y="4024322"/>
            <a:ext cx="1981200" cy="762000"/>
          </a:xfrm>
          <a:prstGeom prst="rect">
            <a:avLst/>
          </a:prstGeom>
          <a:noFill/>
        </p:spPr>
      </p:pic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168275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28596" y="2455127"/>
            <a:ext cx="82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i="1" dirty="0" err="1">
                <a:solidFill>
                  <a:srgbClr val="FF0000"/>
                </a:solidFill>
              </a:rPr>
              <a:t>Q</a:t>
            </a:r>
            <a:r>
              <a:rPr lang="pt-BR" sz="2400" b="1" i="1" baseline="-25000" dirty="0" err="1">
                <a:solidFill>
                  <a:srgbClr val="FF0000"/>
                </a:solidFill>
              </a:rPr>
              <a:t>nfe</a:t>
            </a:r>
            <a:r>
              <a:rPr lang="pt-BR" sz="2400" b="1" i="1" dirty="0">
                <a:solidFill>
                  <a:srgbClr val="FF0000"/>
                </a:solidFill>
              </a:rPr>
              <a:t> é carga nuclear efetiva, </a:t>
            </a:r>
            <a:r>
              <a:rPr lang="pt-BR" sz="2400" b="1" i="1" dirty="0" err="1">
                <a:solidFill>
                  <a:srgbClr val="FF0000"/>
                </a:solidFill>
              </a:rPr>
              <a:t>q</a:t>
            </a:r>
            <a:r>
              <a:rPr lang="pt-BR" sz="2400" b="1" i="1" baseline="-25000" dirty="0" err="1">
                <a:solidFill>
                  <a:srgbClr val="FF0000"/>
                </a:solidFill>
              </a:rPr>
              <a:t>e</a:t>
            </a:r>
            <a:r>
              <a:rPr lang="pt-BR" sz="2400" b="1" i="1" dirty="0">
                <a:solidFill>
                  <a:srgbClr val="FF0000"/>
                </a:solidFill>
              </a:rPr>
              <a:t> é a carga do elétron, </a:t>
            </a:r>
            <a:r>
              <a:rPr lang="pt-BR" sz="2400" b="1" i="1" dirty="0" err="1">
                <a:solidFill>
                  <a:srgbClr val="FF0000"/>
                </a:solidFill>
              </a:rPr>
              <a:t>Ԑ</a:t>
            </a:r>
            <a:r>
              <a:rPr lang="pt-BR" sz="2400" b="1" i="1" baseline="-25000" dirty="0" err="1">
                <a:solidFill>
                  <a:srgbClr val="FF0000"/>
                </a:solidFill>
              </a:rPr>
              <a:t>0</a:t>
            </a:r>
            <a:r>
              <a:rPr lang="pt-BR" sz="2400" b="1" i="1" dirty="0">
                <a:solidFill>
                  <a:srgbClr val="FF0000"/>
                </a:solidFill>
              </a:rPr>
              <a:t> é a permissividade elétrica no vácuo e r é o raio atômico.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80996" y="3383821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i="1" dirty="0">
                <a:solidFill>
                  <a:schemeClr val="tx2">
                    <a:lumMod val="50000"/>
                  </a:schemeClr>
                </a:solidFill>
              </a:rPr>
              <a:t>A energia é o produto da força pela distância, então: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71472" y="4884019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i="1" dirty="0">
                <a:solidFill>
                  <a:srgbClr val="FF0000"/>
                </a:solidFill>
              </a:rPr>
              <a:t>Assim, quanto maior for a carga nuclear efetiva, maior será a energia de ionização e quanto maior o raio, menor será essa energia.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2714612" y="214290"/>
            <a:ext cx="4071966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Energia de Ionização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Imagem 9" descr="experimento de Frank_hertz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142984"/>
            <a:ext cx="4450758" cy="457203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4CA9A83-C617-450C-A605-76D95F7F4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48" y="2223120"/>
            <a:ext cx="3810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1142976" y="214290"/>
            <a:ext cx="6858048" cy="714380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990000"/>
                </a:solidFill>
              </a:rPr>
              <a:t>Afinidade eletrônica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28596" y="785794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i="1" dirty="0">
                <a:solidFill>
                  <a:schemeClr val="tx2">
                    <a:lumMod val="50000"/>
                  </a:schemeClr>
                </a:solidFill>
              </a:rPr>
              <a:t>Pode ser compreendida como o contrário da energia de ionização. É a energia envolvida quando átomos gasosos ganham elétrons e se tornam íons negativos.</a:t>
            </a:r>
          </a:p>
        </p:txBody>
      </p:sp>
      <p:pic>
        <p:nvPicPr>
          <p:cNvPr id="5" name="Imagem 4" descr="Afinidade eletrônica 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571744"/>
            <a:ext cx="5072098" cy="3597776"/>
          </a:xfrm>
          <a:prstGeom prst="rect">
            <a:avLst/>
          </a:prstGeom>
        </p:spPr>
      </p:pic>
      <p:pic>
        <p:nvPicPr>
          <p:cNvPr id="7" name="Imagem 6" descr="afinidade-eletrônica 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8" y="4648387"/>
            <a:ext cx="3277058" cy="1352381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357818" y="2169375"/>
            <a:ext cx="3509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i="1" dirty="0" err="1">
                <a:solidFill>
                  <a:srgbClr val="FF0000"/>
                </a:solidFill>
              </a:rPr>
              <a:t>E</a:t>
            </a:r>
            <a:r>
              <a:rPr lang="pt-BR" sz="2400" b="1" i="1" baseline="-25000" dirty="0" err="1">
                <a:solidFill>
                  <a:srgbClr val="FF0000"/>
                </a:solidFill>
              </a:rPr>
              <a:t>af</a:t>
            </a:r>
            <a:r>
              <a:rPr lang="pt-BR" sz="2400" b="1" i="1" baseline="-25000" dirty="0">
                <a:solidFill>
                  <a:srgbClr val="FF0000"/>
                </a:solidFill>
              </a:rPr>
              <a:t>.</a:t>
            </a:r>
            <a:r>
              <a:rPr lang="pt-BR" sz="2400" b="1" i="1" dirty="0">
                <a:solidFill>
                  <a:srgbClr val="FF0000"/>
                </a:solidFill>
              </a:rPr>
              <a:t> &lt; 0 energia liberada</a:t>
            </a:r>
          </a:p>
          <a:p>
            <a:pPr algn="just"/>
            <a:r>
              <a:rPr lang="pt-BR" sz="2400" b="1" i="1" dirty="0" err="1">
                <a:solidFill>
                  <a:srgbClr val="FF0000"/>
                </a:solidFill>
              </a:rPr>
              <a:t>E</a:t>
            </a:r>
            <a:r>
              <a:rPr lang="pt-BR" sz="2400" b="1" i="1" baseline="-25000" dirty="0" err="1">
                <a:solidFill>
                  <a:srgbClr val="FF0000"/>
                </a:solidFill>
              </a:rPr>
              <a:t>af</a:t>
            </a:r>
            <a:r>
              <a:rPr lang="pt-BR" sz="2400" b="1" i="1" baseline="-25000" dirty="0">
                <a:solidFill>
                  <a:srgbClr val="FF0000"/>
                </a:solidFill>
              </a:rPr>
              <a:t>.</a:t>
            </a:r>
            <a:r>
              <a:rPr lang="pt-BR" sz="2400" b="1" i="1" dirty="0">
                <a:solidFill>
                  <a:srgbClr val="FF0000"/>
                </a:solidFill>
              </a:rPr>
              <a:t> &gt; 0 energia absorvida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1142976" y="214290"/>
            <a:ext cx="6858048" cy="714380"/>
          </a:xfrm>
        </p:spPr>
        <p:txBody>
          <a:bodyPr>
            <a:normAutofit/>
          </a:bodyPr>
          <a:lstStyle/>
          <a:p>
            <a:r>
              <a:rPr lang="pt-BR" sz="2800" dirty="0" err="1">
                <a:solidFill>
                  <a:srgbClr val="990000"/>
                </a:solidFill>
              </a:rPr>
              <a:t>Eletronegatividade</a:t>
            </a:r>
            <a:endParaRPr lang="pt-BR" sz="2800" dirty="0">
              <a:solidFill>
                <a:srgbClr val="99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28596" y="785794"/>
            <a:ext cx="82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i="1" dirty="0">
                <a:solidFill>
                  <a:schemeClr val="tx2">
                    <a:lumMod val="50000"/>
                  </a:schemeClr>
                </a:solidFill>
              </a:rPr>
              <a:t>É a maior ou menor tendência  que um átomo de um elemento tem de atrair para si os elétrons em uma molécula.</a:t>
            </a:r>
          </a:p>
        </p:txBody>
      </p:sp>
      <p:pic>
        <p:nvPicPr>
          <p:cNvPr id="5" name="Imagem 4" descr="eletronegativida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901731"/>
            <a:ext cx="8429684" cy="4170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358</Words>
  <Application>Microsoft Office PowerPoint</Application>
  <PresentationFormat>Apresentação na tela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do Office</vt:lpstr>
      <vt:lpstr>Energia de Ionização</vt:lpstr>
      <vt:lpstr>Apresentação do PowerPoint</vt:lpstr>
      <vt:lpstr>Apresentação do PowerPoint</vt:lpstr>
      <vt:lpstr>Apresentação do PowerPoint</vt:lpstr>
      <vt:lpstr>Apresentação do PowerPoint</vt:lpstr>
      <vt:lpstr>Afinidade eletrônica</vt:lpstr>
      <vt:lpstr>Eletronegatividade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Distribuição eletrônica e Tabela Periódica</dc:title>
  <dc:creator>Daniel</dc:creator>
  <cp:lastModifiedBy>Daniel Braga Reis</cp:lastModifiedBy>
  <cp:revision>61</cp:revision>
  <dcterms:created xsi:type="dcterms:W3CDTF">2017-03-18T17:43:28Z</dcterms:created>
  <dcterms:modified xsi:type="dcterms:W3CDTF">2018-03-19T14:42:26Z</dcterms:modified>
</cp:coreProperties>
</file>