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8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EF8CA"/>
    <a:srgbClr val="E2E2E2"/>
    <a:srgbClr val="FDF4B5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90" y="132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6AE66-6970-422F-8072-B151A6190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CD70E0-A7B8-4DAD-98B2-D5785CD2C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FD0734-C602-4B18-9DCF-0A5E9A3D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076E-E53C-42D0-8858-17ECEF839C11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5A6291-C959-4A6B-BDB4-DD536BDA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9B8397-6867-4D09-B042-B87B1B9B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F055-0370-4D54-8A90-D23A12084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9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7E999-5927-4BD8-BBBB-C2C50B3A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2D208F-5C04-4284-B401-5A767ACAA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DD5A0C-54F6-4E21-BB11-20BB9560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076E-E53C-42D0-8858-17ECEF839C11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1A3440-1518-46E2-8487-13989073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DFFE20-D97B-4710-BE54-ABE8DBF3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F055-0370-4D54-8A90-D23A12084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44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60AE7F-0BA1-40E8-9365-7A28CB8D2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AA2591-3834-4362-8096-FFA3E16F6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6F772B-B9C1-4D64-8DDD-673E4976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076E-E53C-42D0-8858-17ECEF839C11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AFF408-8461-4421-8510-22AA04554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11A1E4-76CC-4CF4-B6F3-AB91224A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F055-0370-4D54-8A90-D23A12084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67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A1874-DA0B-47DC-8246-0F24B801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0C9DB2-CADF-4E41-A9DD-52152015F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2B8977-3B3E-492F-953A-DD5B9679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076E-E53C-42D0-8858-17ECEF839C11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C533CE-5460-4B08-AD2B-A434EA2A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6AE4BC-1419-4412-BFDA-25A1C51B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F055-0370-4D54-8A90-D23A12084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21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84069-E1E7-4612-AD6A-79D7A3BA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9821AE-4790-4E84-9E61-F8E9DB68A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4900E3-9C6E-4412-BE52-27E3E05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076E-E53C-42D0-8858-17ECEF839C11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792192-DC1B-49EA-9EA3-6F6DE2EDE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992DC6-2AE7-42F7-97DC-AEF759E1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F055-0370-4D54-8A90-D23A12084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56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62F23-79EB-4904-8569-7DC478DF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0BF9EA-8619-41BB-B5B9-F8D4581A3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7D008B-24C5-43EE-A2C8-ACE77F0DF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90A5D9-01E9-4BB9-B021-BC88B1F9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076E-E53C-42D0-8858-17ECEF839C11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BE5EEC-3E33-4E9C-8958-AE3F893C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8A5D30-D229-47A3-84C8-4248D0E4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F055-0370-4D54-8A90-D23A12084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42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FFDFA-59CF-4B26-9380-DB14B0C5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A5F4DA-BBC1-4798-9C90-0E2CE1151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B98339-7428-4C06-8A9F-D2385B687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45272E5-F2C8-42EE-9D2A-15B42A8AC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CCFD58-9309-4A78-847D-53D451266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C6F60F-F5FC-48D1-8498-41E7A36D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076E-E53C-42D0-8858-17ECEF839C11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932F20E-2F57-4EEA-BCD1-85B03364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2F483B4-DB78-478A-8C9E-541320E0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F055-0370-4D54-8A90-D23A12084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07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9C01B-437B-4955-900C-09EE2DE1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EC50F2-2293-494A-8EA9-1214B668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076E-E53C-42D0-8858-17ECEF839C11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A51977-56CC-424F-B021-93323B17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4FB311-1082-47E7-9D50-FC393294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F055-0370-4D54-8A90-D23A12084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03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861A16A-7099-45AA-9E5A-E8B17F9C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076E-E53C-42D0-8858-17ECEF839C11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6C4D86-42DD-4059-A0B5-3D64F407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9F371D-3BB2-46BD-9A87-FEA367E6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F055-0370-4D54-8A90-D23A12084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15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3E239-9FC0-4217-88E9-C679370F7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B4D042-E201-4EF2-A7CC-AF156147E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C640B8-7D93-4220-B723-73B77E3E3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D2B7C5-15C4-41D8-9B63-634B09AC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076E-E53C-42D0-8858-17ECEF839C11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48B9F6-530A-40E3-A765-D21570CA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BF79FC-53E4-4313-96FB-CF3A165C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F055-0370-4D54-8A90-D23A12084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44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B0DDA-2C42-4E81-A226-3F5DD379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BA5808-0005-4596-873B-139D6D885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A2802F-EDA5-44FF-8929-E4D6E0908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DC34EB-DD37-439A-A840-67359A1A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076E-E53C-42D0-8858-17ECEF839C11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4256A5-71B4-4F94-96D1-72CC2E02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1AEFD1-A13B-442B-9F56-E883FE80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F055-0370-4D54-8A90-D23A12084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0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555E18-5785-48E1-A7C8-C09F0B5F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E0A6CB-CE2E-4735-BA28-C080F491B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E901A5-83DC-4104-8115-A275C4609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7076E-E53C-42D0-8858-17ECEF839C11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EE0F3B-D61A-4E55-83E6-6EFE7BF0C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71CE49-07D5-426A-BFA1-3A01FCE5A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7F055-0370-4D54-8A90-D23A12084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95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Agrupar 58">
            <a:extLst>
              <a:ext uri="{FF2B5EF4-FFF2-40B4-BE49-F238E27FC236}">
                <a16:creationId xmlns:a16="http://schemas.microsoft.com/office/drawing/2014/main" id="{48781908-5E25-4FF1-BF96-CE3C0084B349}"/>
              </a:ext>
            </a:extLst>
          </p:cNvPr>
          <p:cNvGrpSpPr/>
          <p:nvPr/>
        </p:nvGrpSpPr>
        <p:grpSpPr>
          <a:xfrm>
            <a:off x="512618" y="997539"/>
            <a:ext cx="11096339" cy="5176775"/>
            <a:chOff x="374072" y="429494"/>
            <a:chExt cx="11096339" cy="5176775"/>
          </a:xfrm>
        </p:grpSpPr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F78E43CF-BECA-4DAE-9741-BD417ECD0132}"/>
                </a:ext>
              </a:extLst>
            </p:cNvPr>
            <p:cNvSpPr txBox="1"/>
            <p:nvPr/>
          </p:nvSpPr>
          <p:spPr>
            <a:xfrm>
              <a:off x="4571988" y="429494"/>
              <a:ext cx="297873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i="1" dirty="0">
                  <a:solidFill>
                    <a:srgbClr val="800000"/>
                  </a:solidFill>
                </a:rPr>
                <a:t>CINÉTICA QUÍMICA</a:t>
              </a:r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82DB160E-AEC0-4F25-8228-EF938E653407}"/>
                </a:ext>
              </a:extLst>
            </p:cNvPr>
            <p:cNvCxnSpPr>
              <a:stCxn id="2" idx="2"/>
            </p:cNvCxnSpPr>
            <p:nvPr/>
          </p:nvCxnSpPr>
          <p:spPr>
            <a:xfrm flipH="1">
              <a:off x="6059488" y="891159"/>
              <a:ext cx="1866" cy="6882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60FAF66-E443-49FE-B5D9-B7F8DE9E3DED}"/>
                </a:ext>
              </a:extLst>
            </p:cNvPr>
            <p:cNvSpPr txBox="1"/>
            <p:nvPr/>
          </p:nvSpPr>
          <p:spPr>
            <a:xfrm>
              <a:off x="5074491" y="1011385"/>
              <a:ext cx="19774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/>
                <a:t>Relaciona-se com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789E5AD4-ED7A-43D5-B4E3-F011CAA6E328}"/>
                </a:ext>
              </a:extLst>
            </p:cNvPr>
            <p:cNvSpPr txBox="1"/>
            <p:nvPr/>
          </p:nvSpPr>
          <p:spPr>
            <a:xfrm>
              <a:off x="4571983" y="1620992"/>
              <a:ext cx="29787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800000"/>
                  </a:solidFill>
                </a:rPr>
                <a:t>Velocidade de reação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CD9724A8-B57D-499A-9A92-D6216C4560C6}"/>
                </a:ext>
              </a:extLst>
            </p:cNvPr>
            <p:cNvCxnSpPr>
              <a:stCxn id="8" idx="1"/>
            </p:cNvCxnSpPr>
            <p:nvPr/>
          </p:nvCxnSpPr>
          <p:spPr>
            <a:xfrm flipH="1">
              <a:off x="3352800" y="1805658"/>
              <a:ext cx="1219183" cy="92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B48938A-6A25-413A-8CE4-A868E99318CC}"/>
                </a:ext>
              </a:extLst>
            </p:cNvPr>
            <p:cNvSpPr txBox="1"/>
            <p:nvPr/>
          </p:nvSpPr>
          <p:spPr>
            <a:xfrm>
              <a:off x="374072" y="1080653"/>
              <a:ext cx="2978731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800000"/>
                  </a:solidFill>
                </a:rPr>
                <a:t>Consumo de reagentes por unidade de tempo</a:t>
              </a:r>
            </a:p>
            <a:p>
              <a:pPr algn="ctr"/>
              <a:endParaRPr lang="pt-BR" b="1" i="1" dirty="0">
                <a:solidFill>
                  <a:srgbClr val="800000"/>
                </a:solidFill>
              </a:endParaRPr>
            </a:p>
            <a:p>
              <a:pPr algn="ctr"/>
              <a:r>
                <a:rPr lang="pt-BR" b="1" i="1" dirty="0">
                  <a:solidFill>
                    <a:srgbClr val="800000"/>
                  </a:solidFill>
                </a:rPr>
                <a:t>Formação de produto por unidade de tempo</a:t>
              </a:r>
            </a:p>
          </p:txBody>
        </p: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AF156707-4CAA-49B0-A2B6-4E13CE27CEFA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6061350" y="1999521"/>
              <a:ext cx="6939" cy="106233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A9146990-A78E-4FE2-882B-C19BCD903B4B}"/>
                </a:ext>
              </a:extLst>
            </p:cNvPr>
            <p:cNvSpPr txBox="1"/>
            <p:nvPr/>
          </p:nvSpPr>
          <p:spPr>
            <a:xfrm rot="16200000">
              <a:off x="3117266" y="1565566"/>
              <a:ext cx="173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Como se mede?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451D148-CF10-49B5-816D-4C45DE1381CB}"/>
                </a:ext>
              </a:extLst>
            </p:cNvPr>
            <p:cNvSpPr txBox="1"/>
            <p:nvPr/>
          </p:nvSpPr>
          <p:spPr>
            <a:xfrm>
              <a:off x="5292431" y="2343650"/>
              <a:ext cx="1579418" cy="376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Depende de: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EC07F622-6FC0-41B1-997F-9245967CFFFD}"/>
                </a:ext>
              </a:extLst>
            </p:cNvPr>
            <p:cNvSpPr txBox="1"/>
            <p:nvPr/>
          </p:nvSpPr>
          <p:spPr>
            <a:xfrm>
              <a:off x="5306280" y="3061854"/>
              <a:ext cx="152401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i="1" dirty="0">
                  <a:solidFill>
                    <a:srgbClr val="800000"/>
                  </a:solidFill>
                </a:rPr>
                <a:t>Fatores</a:t>
              </a: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7E50753C-E993-4AA4-B7D3-ED1F7AFD7C37}"/>
                </a:ext>
              </a:extLst>
            </p:cNvPr>
            <p:cNvCxnSpPr>
              <a:stCxn id="16" idx="3"/>
            </p:cNvCxnSpPr>
            <p:nvPr/>
          </p:nvCxnSpPr>
          <p:spPr>
            <a:xfrm flipV="1">
              <a:off x="6830297" y="2557981"/>
              <a:ext cx="900539" cy="73470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5F8D018-C0DF-4E8B-8475-FF47628E52A9}"/>
                </a:ext>
              </a:extLst>
            </p:cNvPr>
            <p:cNvSpPr txBox="1"/>
            <p:nvPr/>
          </p:nvSpPr>
          <p:spPr>
            <a:xfrm>
              <a:off x="7703121" y="2230597"/>
              <a:ext cx="165884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800000"/>
                  </a:solidFill>
                </a:rPr>
                <a:t>Catalisadores</a:t>
              </a:r>
            </a:p>
          </p:txBody>
        </p: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D8D7B7B-2F19-47B9-9BCF-6B99AFFD15AE}"/>
                </a:ext>
              </a:extLst>
            </p:cNvPr>
            <p:cNvCxnSpPr>
              <a:stCxn id="19" idx="0"/>
            </p:cNvCxnSpPr>
            <p:nvPr/>
          </p:nvCxnSpPr>
          <p:spPr>
            <a:xfrm flipV="1">
              <a:off x="8532541" y="1579418"/>
              <a:ext cx="486768" cy="65117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3BF9E91C-F790-452A-B73F-4B5658F75D3B}"/>
                </a:ext>
              </a:extLst>
            </p:cNvPr>
            <p:cNvSpPr txBox="1"/>
            <p:nvPr/>
          </p:nvSpPr>
          <p:spPr>
            <a:xfrm>
              <a:off x="7844605" y="1161678"/>
              <a:ext cx="23970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800000"/>
                  </a:solidFill>
                </a:rPr>
                <a:t>Não são consumidos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A0A4EDE0-78D7-433D-9A79-48AF2EB25DA8}"/>
                </a:ext>
              </a:extLst>
            </p:cNvPr>
            <p:cNvSpPr txBox="1"/>
            <p:nvPr/>
          </p:nvSpPr>
          <p:spPr>
            <a:xfrm>
              <a:off x="10151048" y="2230597"/>
              <a:ext cx="1319363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800000"/>
                  </a:solidFill>
                </a:rPr>
                <a:t>Enzimas</a:t>
              </a:r>
            </a:p>
            <a:p>
              <a:pPr algn="ctr"/>
              <a:r>
                <a:rPr lang="pt-BR" b="1" i="1" dirty="0" err="1">
                  <a:solidFill>
                    <a:srgbClr val="800000"/>
                  </a:solidFill>
                </a:rPr>
                <a:t>Pt</a:t>
              </a:r>
              <a:endParaRPr lang="pt-BR" b="1" i="1" dirty="0">
                <a:solidFill>
                  <a:srgbClr val="800000"/>
                </a:solidFill>
              </a:endParaRPr>
            </a:p>
            <a:p>
              <a:pPr algn="ctr"/>
              <a:r>
                <a:rPr lang="pt-BR" b="1" i="1" dirty="0" err="1">
                  <a:solidFill>
                    <a:srgbClr val="800000"/>
                  </a:solidFill>
                </a:rPr>
                <a:t>Pd</a:t>
              </a:r>
              <a:endParaRPr lang="pt-BR" b="1" i="1" dirty="0">
                <a:solidFill>
                  <a:srgbClr val="800000"/>
                </a:solidFill>
              </a:endParaRPr>
            </a:p>
          </p:txBody>
        </p: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D2AAC3A-DB32-4643-81B1-3A91DF1D6A52}"/>
                </a:ext>
              </a:extLst>
            </p:cNvPr>
            <p:cNvCxnSpPr>
              <a:cxnSpLocks/>
              <a:stCxn id="24" idx="3"/>
              <a:endCxn id="25" idx="0"/>
            </p:cNvCxnSpPr>
            <p:nvPr/>
          </p:nvCxnSpPr>
          <p:spPr>
            <a:xfrm>
              <a:off x="10241691" y="1346344"/>
              <a:ext cx="569039" cy="88425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ABDBAD0-A5BC-4152-BA94-81FF3B59252E}"/>
                </a:ext>
              </a:extLst>
            </p:cNvPr>
            <p:cNvSpPr txBox="1"/>
            <p:nvPr/>
          </p:nvSpPr>
          <p:spPr>
            <a:xfrm>
              <a:off x="9864429" y="1600653"/>
              <a:ext cx="13193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/>
                <a:t>exemplos</a:t>
              </a:r>
            </a:p>
          </p:txBody>
        </p: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9C6A0632-68F8-43FC-8FE9-A21E478C453F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6830297" y="3292687"/>
              <a:ext cx="872824" cy="642004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3401B1C9-C79D-4B50-9977-8E0390E07F4B}"/>
                </a:ext>
              </a:extLst>
            </p:cNvPr>
            <p:cNvSpPr txBox="1"/>
            <p:nvPr/>
          </p:nvSpPr>
          <p:spPr>
            <a:xfrm>
              <a:off x="7703121" y="3750025"/>
              <a:ext cx="165884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800000"/>
                  </a:solidFill>
                </a:rPr>
                <a:t>Temperatura</a:t>
              </a:r>
            </a:p>
          </p:txBody>
        </p: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660235A3-C983-4D51-9A89-29B25310EFDD}"/>
                </a:ext>
              </a:extLst>
            </p:cNvPr>
            <p:cNvCxnSpPr>
              <a:cxnSpLocks/>
              <a:stCxn id="16" idx="2"/>
              <a:endCxn id="40" idx="0"/>
            </p:cNvCxnSpPr>
            <p:nvPr/>
          </p:nvCxnSpPr>
          <p:spPr>
            <a:xfrm>
              <a:off x="6068289" y="3523519"/>
              <a:ext cx="13845" cy="142701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2067F15D-F561-4C57-95BC-65CFE78CF26D}"/>
                </a:ext>
              </a:extLst>
            </p:cNvPr>
            <p:cNvCxnSpPr>
              <a:cxnSpLocks/>
              <a:stCxn id="16" idx="2"/>
              <a:endCxn id="39" idx="0"/>
            </p:cNvCxnSpPr>
            <p:nvPr/>
          </p:nvCxnSpPr>
          <p:spPr>
            <a:xfrm>
              <a:off x="6068289" y="3523519"/>
              <a:ext cx="2048607" cy="106235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CA5E0711-9016-4FC5-88C1-D09E05B02A29}"/>
                </a:ext>
              </a:extLst>
            </p:cNvPr>
            <p:cNvSpPr txBox="1"/>
            <p:nvPr/>
          </p:nvSpPr>
          <p:spPr>
            <a:xfrm>
              <a:off x="7287476" y="4585872"/>
              <a:ext cx="165884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800000"/>
                  </a:solidFill>
                </a:rPr>
                <a:t>Concentração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A2DB6A78-69BC-4F58-A1C3-F6CA13DEA16E}"/>
                </a:ext>
              </a:extLst>
            </p:cNvPr>
            <p:cNvSpPr txBox="1"/>
            <p:nvPr/>
          </p:nvSpPr>
          <p:spPr>
            <a:xfrm>
              <a:off x="5252714" y="4950538"/>
              <a:ext cx="165884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800000"/>
                  </a:solidFill>
                </a:rPr>
                <a:t>Pressão</a:t>
              </a:r>
            </a:p>
          </p:txBody>
        </p: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72923A51-B273-479B-87A7-7B8B81EAA587}"/>
                </a:ext>
              </a:extLst>
            </p:cNvPr>
            <p:cNvCxnSpPr>
              <a:cxnSpLocks/>
              <a:stCxn id="16" idx="2"/>
              <a:endCxn id="48" idx="0"/>
            </p:cNvCxnSpPr>
            <p:nvPr/>
          </p:nvCxnSpPr>
          <p:spPr>
            <a:xfrm flipH="1">
              <a:off x="4002110" y="3523519"/>
              <a:ext cx="2066179" cy="1062342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F25EEEB2-91CC-480C-87AA-6D6FE91846E8}"/>
                </a:ext>
              </a:extLst>
            </p:cNvPr>
            <p:cNvSpPr txBox="1"/>
            <p:nvPr/>
          </p:nvSpPr>
          <p:spPr>
            <a:xfrm>
              <a:off x="3172690" y="4585861"/>
              <a:ext cx="165884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800000"/>
                  </a:solidFill>
                </a:rPr>
                <a:t>Luz</a:t>
              </a:r>
            </a:p>
          </p:txBody>
        </p:sp>
        <p:cxnSp>
          <p:nvCxnSpPr>
            <p:cNvPr id="51" name="Conector de Seta Reta 50">
              <a:extLst>
                <a:ext uri="{FF2B5EF4-FFF2-40B4-BE49-F238E27FC236}">
                  <a16:creationId xmlns:a16="http://schemas.microsoft.com/office/drawing/2014/main" id="{E627C351-50CF-4352-8B49-AA3616ECDCCC}"/>
                </a:ext>
              </a:extLst>
            </p:cNvPr>
            <p:cNvCxnSpPr>
              <a:stCxn id="16" idx="1"/>
            </p:cNvCxnSpPr>
            <p:nvPr/>
          </p:nvCxnSpPr>
          <p:spPr>
            <a:xfrm flipH="1" flipV="1">
              <a:off x="3172690" y="3061854"/>
              <a:ext cx="2133590" cy="23083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33447975-E9E3-429E-9785-FC64218451F1}"/>
                </a:ext>
              </a:extLst>
            </p:cNvPr>
            <p:cNvCxnSpPr>
              <a:stCxn id="16" idx="1"/>
            </p:cNvCxnSpPr>
            <p:nvPr/>
          </p:nvCxnSpPr>
          <p:spPr>
            <a:xfrm flipH="1">
              <a:off x="2867891" y="3292687"/>
              <a:ext cx="2438389" cy="642004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1E9F01BD-72F2-4217-9C56-80578584646C}"/>
                </a:ext>
              </a:extLst>
            </p:cNvPr>
            <p:cNvSpPr txBox="1"/>
            <p:nvPr/>
          </p:nvSpPr>
          <p:spPr>
            <a:xfrm>
              <a:off x="721589" y="2895670"/>
              <a:ext cx="24751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800000"/>
                  </a:solidFill>
                </a:rPr>
                <a:t>Grau de divisão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D4812698-E547-41B2-8B6D-23CD754CBE72}"/>
                </a:ext>
              </a:extLst>
            </p:cNvPr>
            <p:cNvSpPr txBox="1"/>
            <p:nvPr/>
          </p:nvSpPr>
          <p:spPr>
            <a:xfrm>
              <a:off x="997527" y="3616042"/>
              <a:ext cx="18528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800000"/>
                  </a:solidFill>
                </a:rPr>
                <a:t>Natureza dos reagentes</a:t>
              </a:r>
            </a:p>
          </p:txBody>
        </p:sp>
        <p:cxnSp>
          <p:nvCxnSpPr>
            <p:cNvPr id="56" name="Conector de Seta Reta 55">
              <a:extLst>
                <a:ext uri="{FF2B5EF4-FFF2-40B4-BE49-F238E27FC236}">
                  <a16:creationId xmlns:a16="http://schemas.microsoft.com/office/drawing/2014/main" id="{9872C8EB-CC27-4314-ABA5-F7A97E5E3EF4}"/>
                </a:ext>
              </a:extLst>
            </p:cNvPr>
            <p:cNvCxnSpPr/>
            <p:nvPr/>
          </p:nvCxnSpPr>
          <p:spPr>
            <a:xfrm flipH="1">
              <a:off x="1903128" y="4285509"/>
              <a:ext cx="1866" cy="6882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544DB58C-7201-4491-AD40-140FD4EF21F9}"/>
                </a:ext>
              </a:extLst>
            </p:cNvPr>
            <p:cNvSpPr txBox="1"/>
            <p:nvPr/>
          </p:nvSpPr>
          <p:spPr>
            <a:xfrm>
              <a:off x="1288476" y="4399264"/>
              <a:ext cx="13193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/>
                <a:t>Como?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6CF773BF-F0CB-4C27-9B37-5592017AEAEE}"/>
                </a:ext>
              </a:extLst>
            </p:cNvPr>
            <p:cNvSpPr txBox="1"/>
            <p:nvPr/>
          </p:nvSpPr>
          <p:spPr>
            <a:xfrm>
              <a:off x="983670" y="4959938"/>
              <a:ext cx="18528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800000"/>
                  </a:solidFill>
                </a:rPr>
                <a:t>Íons, moléculas, elementos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0588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2EB7D79-733D-4062-9CCF-2E975DD1C8C7}"/>
              </a:ext>
            </a:extLst>
          </p:cNvPr>
          <p:cNvSpPr txBox="1"/>
          <p:nvPr/>
        </p:nvSpPr>
        <p:spPr>
          <a:xfrm>
            <a:off x="1163776" y="371410"/>
            <a:ext cx="97951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Variação da concentração com o tempo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50908AF-DE01-46DD-BC91-83FB2A195299}"/>
                  </a:ext>
                </a:extLst>
              </p:cNvPr>
              <p:cNvSpPr txBox="1"/>
              <p:nvPr/>
            </p:nvSpPr>
            <p:spPr>
              <a:xfrm>
                <a:off x="845116" y="3438863"/>
                <a:ext cx="5805065" cy="293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400" b="1" dirty="0">
                    <a:solidFill>
                      <a:srgbClr val="80000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pt-BR" sz="24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𝑽𝒆𝒍</m:t>
                    </m:r>
                    <m:r>
                      <a:rPr lang="pt-BR" sz="24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. =−</m:t>
                    </m:r>
                    <m:f>
                      <m:fPr>
                        <m:ctrlPr>
                          <a:rPr lang="pt-BR" sz="24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 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24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sz="24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pt-BR" sz="24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den>
                    </m:f>
                  </m:oMath>
                </a14:m>
                <a:r>
                  <a:rPr lang="pt-BR" sz="2400" b="1" dirty="0">
                    <a:solidFill>
                      <a:srgbClr val="800000"/>
                    </a:solidFill>
                  </a:rPr>
                  <a:t> = k[A]</a:t>
                </a:r>
                <a:r>
                  <a:rPr lang="pt-BR" sz="2400" b="1" baseline="30000" dirty="0">
                    <a:solidFill>
                      <a:srgbClr val="800000"/>
                    </a:solidFill>
                  </a:rPr>
                  <a:t>2</a:t>
                </a:r>
                <a:r>
                  <a:rPr lang="pt-BR" sz="2400" b="1" dirty="0">
                    <a:solidFill>
                      <a:srgbClr val="800000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pt-BR" sz="24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24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4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24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sz="24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pt-BR" sz="24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den>
                    </m:f>
                  </m:oMath>
                </a14:m>
                <a:r>
                  <a:rPr lang="pt-BR" sz="2400" b="1" dirty="0">
                    <a:solidFill>
                      <a:srgbClr val="800000"/>
                    </a:solidFill>
                  </a:rPr>
                  <a:t> = k[A]</a:t>
                </a:r>
                <a:r>
                  <a:rPr lang="pt-BR" sz="2400" b="1" baseline="30000" dirty="0">
                    <a:solidFill>
                      <a:srgbClr val="800000"/>
                    </a:solidFill>
                  </a:rPr>
                  <a:t>2</a:t>
                </a:r>
                <a:r>
                  <a:rPr lang="pt-BR" sz="2400" b="1" dirty="0">
                    <a:solidFill>
                      <a:srgbClr val="800000"/>
                    </a:solidFill>
                  </a:rPr>
                  <a:t> →</a:t>
                </a:r>
              </a:p>
              <a:p>
                <a:pPr algn="just"/>
                <a:endParaRPr lang="pt-BR" sz="2400" b="1" dirty="0">
                  <a:solidFill>
                    <a:srgbClr val="800000"/>
                  </a:solidFill>
                </a:endParaRPr>
              </a:p>
              <a:p>
                <a:pPr algn="just"/>
                <a:r>
                  <a:rPr lang="pt-BR" sz="2400" b="1" dirty="0">
                    <a:solidFill>
                      <a:srgbClr val="8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24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4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24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pt-BR" sz="24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pt-BR" sz="24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pt-BR" sz="24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pt-BR" sz="24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pt-BR" sz="24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pt-BR" sz="2400" b="1" dirty="0">
                    <a:solidFill>
                      <a:srgbClr val="800000"/>
                    </a:solidFill>
                  </a:rPr>
                  <a:t> = k</a:t>
                </a:r>
                <a14:m>
                  <m:oMath xmlns:m="http://schemas.openxmlformats.org/officeDocument/2006/math">
                    <m:r>
                      <a:rPr lang="pt-BR" sz="24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𝒅𝒕</m:t>
                    </m:r>
                  </m:oMath>
                </a14:m>
                <a:r>
                  <a:rPr lang="pt-BR" sz="2400" b="1" dirty="0">
                    <a:solidFill>
                      <a:srgbClr val="800000"/>
                    </a:solidFill>
                  </a:rPr>
                  <a:t> →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pt-BR" sz="24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pt-BR" sz="24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pt-BR" sz="24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lang="pt-BR" sz="24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sub>
                      <m:sup>
                        <m:r>
                          <a:rPr lang="pt-BR" sz="24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 sz="24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pt-BR" sz="24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  <m:e>
                        <m:r>
                          <a:rPr lang="pt-BR" sz="24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sz="24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z="24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pt-BR" sz="2400" b="1" i="1">
                                    <a:solidFill>
                                      <a:srgbClr val="8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b="1" i="1">
                                    <a:solidFill>
                                      <a:srgbClr val="8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pt-BR" sz="2400" b="1" i="1">
                                    <a:solidFill>
                                      <a:srgbClr val="8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1" i="1">
                                    <a:solidFill>
                                      <a:srgbClr val="8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pt-BR" sz="2400" b="1" i="1">
                                    <a:solidFill>
                                      <a:srgbClr val="8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pt-BR" sz="2400" b="1" i="1">
                                    <a:solidFill>
                                      <a:srgbClr val="8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pt-BR" sz="2400" b="1" i="1">
                                    <a:solidFill>
                                      <a:srgbClr val="8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pt-BR" sz="24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nary>
                  </m:oMath>
                </a14:m>
                <a:r>
                  <a:rPr lang="pt-BR" sz="2400" b="1" dirty="0">
                    <a:solidFill>
                      <a:srgbClr val="800000"/>
                    </a:solidFill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pt-BR" sz="24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BR" sz="24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𝒌𝒅𝒕</m:t>
                        </m:r>
                      </m:e>
                    </m:nary>
                  </m:oMath>
                </a14:m>
                <a:endParaRPr lang="pt-BR" sz="2400" b="1" dirty="0">
                  <a:solidFill>
                    <a:srgbClr val="800000"/>
                  </a:solidFill>
                </a:endParaRPr>
              </a:p>
              <a:p>
                <a:pPr algn="just"/>
                <a:endParaRPr lang="pt-BR" sz="2400" b="1" dirty="0">
                  <a:solidFill>
                    <a:srgbClr val="8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pt-BR" sz="24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pt-BR" sz="24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pt-BR" sz="24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pt-BR" sz="24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lang="pt-BR" sz="24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sz="2400" b="1" dirty="0">
                    <a:solidFill>
                      <a:srgbClr val="800000"/>
                    </a:solidFill>
                  </a:rPr>
                  <a:t> = </a:t>
                </a:r>
                <a:r>
                  <a:rPr lang="pt-BR" sz="2400" b="1" dirty="0" err="1">
                    <a:solidFill>
                      <a:srgbClr val="800000"/>
                    </a:solidFill>
                  </a:rPr>
                  <a:t>kt</a:t>
                </a:r>
                <a:r>
                  <a:rPr lang="pt-BR" sz="2400" b="1" dirty="0">
                    <a:solidFill>
                      <a:srgbClr val="800000"/>
                    </a:solidFill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pt-BR" sz="24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pt-BR" sz="24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pt-BR" sz="24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lang="pt-BR" sz="24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</m:oMath>
                </a14:m>
                <a:endParaRPr lang="pt-BR" sz="2400" b="1" dirty="0">
                  <a:solidFill>
                    <a:srgbClr val="800000"/>
                  </a:solidFill>
                </a:endParaRPr>
              </a:p>
              <a:p>
                <a:pPr algn="ctr"/>
                <a:r>
                  <a:rPr lang="pt-BR" sz="2400" b="1" dirty="0">
                    <a:solidFill>
                      <a:schemeClr val="tx1"/>
                    </a:solidFill>
                  </a:rPr>
                  <a:t> </a:t>
                </a:r>
                <a:endParaRPr lang="pt-BR" sz="2400" b="1" dirty="0">
                  <a:solidFill>
                    <a:srgbClr val="800000"/>
                  </a:solidFill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50908AF-DE01-46DD-BC91-83FB2A195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16" y="3438863"/>
                <a:ext cx="5805065" cy="2932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823CF1DD-B8FA-436C-9F03-F1732082838E}"/>
              </a:ext>
            </a:extLst>
          </p:cNvPr>
          <p:cNvSpPr txBox="1"/>
          <p:nvPr/>
        </p:nvSpPr>
        <p:spPr>
          <a:xfrm>
            <a:off x="914400" y="894630"/>
            <a:ext cx="1057101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/>
              <a:t>Reações de 2ª ordem: </a:t>
            </a:r>
            <a:r>
              <a:rPr lang="pt-BR" sz="2400" b="1" dirty="0">
                <a:solidFill>
                  <a:srgbClr val="800000"/>
                </a:solidFill>
              </a:rPr>
              <a:t>a velocidade depende da concentração de um único reagente elevado à segunda potência ou da concentração de dois reagentes, cada um elevado à primeira potência.</a:t>
            </a:r>
          </a:p>
          <a:p>
            <a:pPr algn="just"/>
            <a:endParaRPr lang="pt-BR" sz="2400" b="1" dirty="0">
              <a:solidFill>
                <a:srgbClr val="800000"/>
              </a:solidFill>
            </a:endParaRPr>
          </a:p>
          <a:p>
            <a:pPr algn="ctr"/>
            <a:r>
              <a:rPr lang="pt-BR" sz="2400" b="1" dirty="0">
                <a:solidFill>
                  <a:srgbClr val="C00000"/>
                </a:solidFill>
              </a:rPr>
              <a:t> </a:t>
            </a:r>
            <a:r>
              <a:rPr lang="pt-BR" sz="2400" b="1" dirty="0"/>
              <a:t>A →  Produtos</a:t>
            </a:r>
            <a:r>
              <a:rPr lang="pt-BR" sz="2400" b="1" dirty="0">
                <a:solidFill>
                  <a:srgbClr val="800000"/>
                </a:solidFill>
              </a:rPr>
              <a:t>  ou </a:t>
            </a:r>
            <a:r>
              <a:rPr lang="pt-BR" sz="2400" b="1" dirty="0"/>
              <a:t>A + B →  Produtos</a:t>
            </a:r>
          </a:p>
          <a:p>
            <a:endParaRPr lang="pt-BR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16051647-3B6D-4B2B-837F-DCA3EA3F7E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879744"/>
              </p:ext>
            </p:extLst>
          </p:nvPr>
        </p:nvGraphicFramePr>
        <p:xfrm>
          <a:off x="6650181" y="3074594"/>
          <a:ext cx="4985059" cy="34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Graph" r:id="rId4" imgW="4191840" imgH="2937600" progId="Origin50.Graph">
                  <p:embed/>
                </p:oleObj>
              </mc:Choice>
              <mc:Fallback>
                <p:oleObj name="Graph" r:id="rId4" imgW="4191840" imgH="2937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50181" y="3074594"/>
                        <a:ext cx="4985059" cy="349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475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2EB7D79-733D-4062-9CCF-2E975DD1C8C7}"/>
              </a:ext>
            </a:extLst>
          </p:cNvPr>
          <p:cNvSpPr txBox="1"/>
          <p:nvPr/>
        </p:nvSpPr>
        <p:spPr>
          <a:xfrm>
            <a:off x="1163776" y="371410"/>
            <a:ext cx="97951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Meia vida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50908AF-DE01-46DD-BC91-83FB2A195299}"/>
                  </a:ext>
                </a:extLst>
              </p:cNvPr>
              <p:cNvSpPr txBox="1"/>
              <p:nvPr/>
            </p:nvSpPr>
            <p:spPr>
              <a:xfrm>
                <a:off x="1163771" y="1156826"/>
                <a:ext cx="9795164" cy="4776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400" b="1" dirty="0">
                    <a:solidFill>
                      <a:srgbClr val="800000"/>
                    </a:solidFill>
                  </a:rPr>
                  <a:t>Tempo necessário para que a concentração de um reagente caia para a metade do seu valor inicial:</a:t>
                </a:r>
              </a:p>
              <a:p>
                <a:pPr algn="just"/>
                <a:endParaRPr lang="pt-BR" sz="2400" b="1" dirty="0">
                  <a:solidFill>
                    <a:srgbClr val="8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b>
                          <m:sSubPr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sz="2400" b="1" dirty="0"/>
                  <a:t> = 0,5[A]</a:t>
                </a:r>
                <a:r>
                  <a:rPr lang="pt-BR" sz="2400" b="1" baseline="-25000" dirty="0"/>
                  <a:t>0</a:t>
                </a:r>
              </a:p>
              <a:p>
                <a:pPr algn="just"/>
                <a:r>
                  <a:rPr lang="pt-BR" sz="2400" b="1" dirty="0">
                    <a:solidFill>
                      <a:srgbClr val="800000"/>
                    </a:solidFill>
                  </a:rPr>
                  <a:t>    </a:t>
                </a:r>
              </a:p>
              <a:p>
                <a:pPr algn="just"/>
                <a:r>
                  <a:rPr lang="pt-BR" sz="2400" b="1" dirty="0">
                    <a:solidFill>
                      <a:schemeClr val="tx1"/>
                    </a:solidFill>
                  </a:rPr>
                  <a:t>Para uma reação de </a:t>
                </a:r>
                <a:r>
                  <a:rPr lang="pt-BR" sz="2400" b="1" dirty="0">
                    <a:solidFill>
                      <a:srgbClr val="800000"/>
                    </a:solidFill>
                  </a:rPr>
                  <a:t>1ª ordem:   </a:t>
                </a:r>
                <a:r>
                  <a:rPr lang="pt-BR" sz="2400" b="1" dirty="0" err="1"/>
                  <a:t>ln</a:t>
                </a:r>
                <a:r>
                  <a:rPr lang="pt-BR" sz="2400" b="1" dirty="0"/>
                  <a:t>[A]</a:t>
                </a:r>
                <a:r>
                  <a:rPr lang="pt-BR" sz="2400" b="1" baseline="-25000" dirty="0"/>
                  <a:t>t</a:t>
                </a:r>
                <a:r>
                  <a:rPr lang="pt-BR" sz="2400" b="1" dirty="0"/>
                  <a:t> =  -</a:t>
                </a:r>
                <a:r>
                  <a:rPr lang="pt-BR" sz="2400" b="1" dirty="0" err="1"/>
                  <a:t>kt</a:t>
                </a:r>
                <a:r>
                  <a:rPr lang="pt-BR" sz="2400" b="1" dirty="0"/>
                  <a:t>  +  </a:t>
                </a:r>
                <a:r>
                  <a:rPr lang="pt-BR" sz="2400" b="1" dirty="0" err="1"/>
                  <a:t>ln</a:t>
                </a:r>
                <a:r>
                  <a:rPr lang="pt-BR" sz="2400" b="1" dirty="0"/>
                  <a:t>[A]</a:t>
                </a:r>
                <a:r>
                  <a:rPr lang="pt-BR" sz="2400" b="1" baseline="-25000" dirty="0"/>
                  <a:t>0</a:t>
                </a:r>
                <a:endParaRPr lang="pt-BR" sz="2400" b="1" dirty="0">
                  <a:solidFill>
                    <a:srgbClr val="800000"/>
                  </a:solidFill>
                </a:endParaRPr>
              </a:p>
              <a:p>
                <a:pPr algn="just"/>
                <a:endParaRPr lang="pt-BR" sz="24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pt-BR" sz="2400" b="1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b="1" i="1" smtClean="0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 smtClean="0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pt-BR" sz="2400" b="1" i="1" smtClean="0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400" b="1" i="1" smtClean="0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pt-BR" sz="2400" b="1" i="1" smtClean="0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2400" b="1" i="1" smtClean="0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pt-BR" sz="2400" b="1" i="1" smtClean="0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b>
                              <m:r>
                                <a:rPr lang="pt-BR" sz="2400" b="1" i="1" smtClean="0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b="1" i="1" smtClean="0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 smtClean="0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2400" b="1" i="1" smtClean="0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pt-BR" sz="2400" b="1" i="1" smtClean="0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b>
                              <m:r>
                                <a:rPr lang="pt-BR" sz="2400" b="1" i="1" smtClean="0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r>
                        <a:rPr lang="pt-BR" sz="2400" b="1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 =  −</m:t>
                      </m:r>
                      <m:r>
                        <a:rPr lang="pt-BR" sz="2400" b="1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𝒌𝒕</m:t>
                      </m:r>
                      <m:r>
                        <a:rPr lang="pt-BR" sz="2400" b="1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groupChr>
                        <m:groupChrPr>
                          <m:chr m:val="⇒"/>
                          <m:pos m:val="top"/>
                          <m:ctrlPr>
                            <a:rPr lang="pt-BR" sz="2400" b="1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pt-BR" sz="2400" b="1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pt-BR" sz="2400" b="1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𝒍𝒏</m:t>
                      </m:r>
                      <m:d>
                        <m:dPr>
                          <m:ctrlPr>
                            <a:rPr lang="pt-BR" sz="2400" b="1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pt-BR" sz="2400" b="1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1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pt-BR" sz="2400" b="1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 =  </m:t>
                      </m:r>
                      <m:r>
                        <a:rPr lang="pt-BR" sz="2400" b="1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𝒌𝒕</m:t>
                      </m:r>
                    </m:oMath>
                  </m:oMathPara>
                </a14:m>
                <a:endParaRPr lang="pt-BR" sz="2400" b="1" dirty="0">
                  <a:solidFill>
                    <a:srgbClr val="800000"/>
                  </a:solidFill>
                </a:endParaRPr>
              </a:p>
              <a:p>
                <a:pPr algn="ctr"/>
                <a:endParaRPr lang="pt-BR" sz="2400" b="1" i="1" dirty="0">
                  <a:solidFill>
                    <a:srgbClr val="8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pt-B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pt-B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pt-BR" sz="2400" b="1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pt-B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𝟔𝟗𝟑</m:t>
                        </m:r>
                      </m:num>
                      <m:den>
                        <m:r>
                          <a:rPr lang="pt-B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den>
                    </m:f>
                  </m:oMath>
                </a14:m>
                <a:endParaRPr lang="pt-BR" sz="2400" b="1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pt-BR" sz="2400" b="1" dirty="0">
                    <a:solidFill>
                      <a:schemeClr val="tx1"/>
                    </a:solidFill>
                  </a:rPr>
                  <a:t> </a:t>
                </a:r>
                <a:endParaRPr lang="pt-BR" sz="2400" b="1" dirty="0">
                  <a:solidFill>
                    <a:srgbClr val="800000"/>
                  </a:solidFill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50908AF-DE01-46DD-BC91-83FB2A195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771" y="1156826"/>
                <a:ext cx="9795164" cy="4776949"/>
              </a:xfrm>
              <a:prstGeom prst="rect">
                <a:avLst/>
              </a:prstGeom>
              <a:blipFill>
                <a:blip r:embed="rId2"/>
                <a:stretch>
                  <a:fillRect l="-996" t="-1022" r="-9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111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2EB7D79-733D-4062-9CCF-2E975DD1C8C7}"/>
              </a:ext>
            </a:extLst>
          </p:cNvPr>
          <p:cNvSpPr txBox="1"/>
          <p:nvPr/>
        </p:nvSpPr>
        <p:spPr>
          <a:xfrm>
            <a:off x="1163776" y="371410"/>
            <a:ext cx="97951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Meia vida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50908AF-DE01-46DD-BC91-83FB2A195299}"/>
                  </a:ext>
                </a:extLst>
              </p:cNvPr>
              <p:cNvSpPr txBox="1"/>
              <p:nvPr/>
            </p:nvSpPr>
            <p:spPr>
              <a:xfrm>
                <a:off x="1163776" y="1267663"/>
                <a:ext cx="9795164" cy="5637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400" b="1" i="0" dirty="0" smtClean="0"/>
                        <m:t>Para</m:t>
                      </m:r>
                      <m:r>
                        <m:rPr>
                          <m:nor/>
                        </m:rPr>
                        <a:rPr lang="pt-BR" sz="2400" b="1" i="0" dirty="0" smtClean="0"/>
                        <m:t> </m:t>
                      </m:r>
                      <m:r>
                        <m:rPr>
                          <m:nor/>
                        </m:rPr>
                        <a:rPr lang="pt-BR" sz="2400" b="1" i="0" dirty="0" smtClean="0"/>
                        <m:t>a</m:t>
                      </m:r>
                      <m:r>
                        <m:rPr>
                          <m:nor/>
                        </m:rPr>
                        <a:rPr lang="pt-BR" sz="2400" b="1" i="0" dirty="0" smtClean="0"/>
                        <m:t> </m:t>
                      </m:r>
                      <m:r>
                        <m:rPr>
                          <m:nor/>
                        </m:rPr>
                        <a:rPr lang="pt-BR" sz="2400" b="1" i="0" dirty="0" smtClean="0"/>
                        <m:t>cin</m:t>
                      </m:r>
                      <m:r>
                        <m:rPr>
                          <m:nor/>
                        </m:rPr>
                        <a:rPr lang="pt-BR" sz="2400" b="1" i="0" dirty="0" smtClean="0"/>
                        <m:t>é</m:t>
                      </m:r>
                      <m:r>
                        <m:rPr>
                          <m:nor/>
                        </m:rPr>
                        <a:rPr lang="pt-BR" sz="2400" b="1" i="0" dirty="0" smtClean="0"/>
                        <m:t>tica</m:t>
                      </m:r>
                      <m:r>
                        <m:rPr>
                          <m:nor/>
                        </m:rPr>
                        <a:rPr lang="pt-BR" sz="2400" b="1" i="0" dirty="0" smtClean="0"/>
                        <m:t> </m:t>
                      </m:r>
                      <m:r>
                        <m:rPr>
                          <m:nor/>
                        </m:rPr>
                        <a:rPr lang="pt-BR" sz="2400" b="1" i="0" dirty="0" smtClean="0"/>
                        <m:t>de</m:t>
                      </m:r>
                      <m:r>
                        <m:rPr>
                          <m:nor/>
                        </m:rPr>
                        <a:rPr lang="pt-BR" sz="2400" b="1" dirty="0"/>
                        <m:t> </m:t>
                      </m:r>
                      <m:r>
                        <m:rPr>
                          <m:nor/>
                        </m:rPr>
                        <a:rPr lang="pt-BR" sz="2400" b="1" dirty="0">
                          <a:solidFill>
                            <a:srgbClr val="800000"/>
                          </a:solidFill>
                        </a:rPr>
                        <m:t>2ª </m:t>
                      </m:r>
                      <m:r>
                        <m:rPr>
                          <m:nor/>
                        </m:rPr>
                        <a:rPr lang="pt-BR" sz="2400" b="1" dirty="0">
                          <a:solidFill>
                            <a:srgbClr val="800000"/>
                          </a:solidFill>
                        </a:rPr>
                        <m:t>ordem</m:t>
                      </m:r>
                    </m:oMath>
                  </m:oMathPara>
                </a14:m>
                <a:endParaRPr lang="pt-BR" sz="2400" b="1" dirty="0">
                  <a:solidFill>
                    <a:srgbClr val="800000"/>
                  </a:solidFill>
                </a:endParaRPr>
              </a:p>
              <a:p>
                <a:pPr algn="ctr"/>
                <a:endParaRPr lang="pt-BR" sz="2400" b="1" dirty="0">
                  <a:solidFill>
                    <a:srgbClr val="8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pt-BR" sz="24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pt-BR" sz="24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pt-BR" sz="24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pt-BR" sz="24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lang="pt-BR" sz="24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sz="2400" b="1" dirty="0">
                    <a:solidFill>
                      <a:srgbClr val="800000"/>
                    </a:solidFill>
                  </a:rPr>
                  <a:t> = </a:t>
                </a:r>
                <a:r>
                  <a:rPr lang="pt-BR" sz="2400" b="1" dirty="0" err="1">
                    <a:solidFill>
                      <a:srgbClr val="800000"/>
                    </a:solidFill>
                  </a:rPr>
                  <a:t>kt</a:t>
                </a:r>
                <a:r>
                  <a:rPr lang="pt-BR" sz="2400" b="1" dirty="0">
                    <a:solidFill>
                      <a:srgbClr val="800000"/>
                    </a:solidFill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pt-BR" sz="24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pt-BR" sz="24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pt-BR" sz="24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lang="pt-BR" sz="24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</m:oMath>
                </a14:m>
                <a:endParaRPr lang="pt-BR" sz="2400" b="1" i="1" dirty="0">
                  <a:latin typeface="Cambria Math" panose="02040503050406030204" pitchFamily="18" charset="0"/>
                </a:endParaRPr>
              </a:p>
              <a:p>
                <a:pPr algn="ctr"/>
                <a:endParaRPr lang="pt-BR" sz="2400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b>
                          <m:sSubPr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sz="2400" b="1" dirty="0"/>
                  <a:t> = 0,5[A]</a:t>
                </a:r>
                <a:r>
                  <a:rPr lang="pt-BR" sz="2400" b="1" baseline="-25000" dirty="0"/>
                  <a:t>0</a:t>
                </a:r>
              </a:p>
              <a:p>
                <a:pPr algn="just"/>
                <a:r>
                  <a:rPr lang="pt-BR" sz="2400" b="1" dirty="0">
                    <a:solidFill>
                      <a:srgbClr val="800000"/>
                    </a:solidFill>
                  </a:rPr>
                  <a:t>    </a:t>
                </a:r>
              </a:p>
              <a:p>
                <a:pPr lvl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1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1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b="1" i="1" smtClean="0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 smtClean="0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2400" b="1" i="1" smtClean="0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pt-BR" sz="2400" b="1" i="1" smtClean="0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b>
                              <m:r>
                                <a:rPr lang="pt-BR" sz="2400" b="1" i="1" smtClean="0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r>
                        <a:rPr lang="pt-BR" sz="2400" b="1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 =  </m:t>
                      </m:r>
                      <m:sSub>
                        <m:sSubPr>
                          <m:ctrlPr>
                            <a:rPr lang="pt-BR" sz="2400" b="1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𝒌𝒕</m:t>
                          </m:r>
                        </m:e>
                        <m:sub>
                          <m:r>
                            <a:rPr lang="pt-BR" sz="2400" b="1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pt-BR" sz="2400" b="1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pt-BR" sz="2400" b="1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2400" b="1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pt-BR" sz="2400" b="1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1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b="1" i="1" smtClean="0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 smtClean="0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2400" b="1" i="1" smtClean="0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pt-BR" sz="2400" b="1" i="1" smtClean="0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b>
                              <m:r>
                                <a:rPr lang="pt-BR" sz="2400" b="1" i="1" smtClean="0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r>
                        <a:rPr lang="pt-BR" sz="2400" b="1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1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pt-BR" sz="24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b="1" i="1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2400" b="1" i="1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pt-BR" sz="2400" b="1" i="1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b>
                              <m:r>
                                <a:rPr lang="pt-BR" sz="2400" b="1" i="1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r>
                        <a:rPr lang="pt-BR" sz="2400" b="1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pt-BR" sz="24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b="1" i="1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400" b="1" i="1">
                                      <a:solidFill>
                                        <a:srgbClr val="8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solidFill>
                                        <a:srgbClr val="8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sz="2400" b="1" i="1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r>
                        <a:rPr lang="pt-BR" sz="2400" b="1" i="1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pt-BR" sz="24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𝒌𝒕</m:t>
                          </m:r>
                        </m:e>
                        <m:sub>
                          <m:r>
                            <a:rPr lang="pt-BR" sz="24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pt-BR" sz="24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pt-BR" sz="24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400" b="1" dirty="0">
                  <a:solidFill>
                    <a:srgbClr val="800000"/>
                  </a:solidFill>
                </a:endParaRPr>
              </a:p>
              <a:p>
                <a:pPr lvl="0" algn="just"/>
                <a:endParaRPr lang="pt-BR" sz="2400" b="1" dirty="0">
                  <a:solidFill>
                    <a:srgbClr val="800000"/>
                  </a:solidFill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pt-BR" sz="2400" b="1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pt-BR" sz="2400" b="1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pt-BR" sz="2400" b="1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2400" b="1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400" b="1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1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b="1" i="1" smtClean="0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 smtClean="0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pt-BR" sz="2400" b="1" i="1" smtClean="0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2400" b="1" i="1" smtClean="0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pt-BR" sz="2400" b="1" i="1" smtClean="0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b>
                              <m:r>
                                <a:rPr lang="pt-BR" sz="2400" b="1" i="1" smtClean="0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400" b="1" dirty="0">
                  <a:solidFill>
                    <a:srgbClr val="800000"/>
                  </a:solidFill>
                </a:endParaRPr>
              </a:p>
              <a:p>
                <a:pPr lvl="0" algn="ctr"/>
                <a:r>
                  <a:rPr lang="pt-BR" sz="2400" b="1" dirty="0">
                    <a:solidFill>
                      <a:srgbClr val="800000"/>
                    </a:solidFill>
                  </a:rPr>
                  <a:t> </a:t>
                </a:r>
              </a:p>
              <a:p>
                <a:pPr algn="ctr"/>
                <a:endParaRPr lang="pt-BR" sz="2800" b="1" dirty="0"/>
              </a:p>
              <a:p>
                <a:pPr algn="just"/>
                <a:r>
                  <a:rPr lang="pt-BR" sz="2400" b="1" dirty="0">
                    <a:solidFill>
                      <a:schemeClr val="tx1"/>
                    </a:solidFill>
                  </a:rPr>
                  <a:t> </a:t>
                </a:r>
                <a:endParaRPr lang="pt-BR" sz="2400" b="1" dirty="0">
                  <a:solidFill>
                    <a:srgbClr val="800000"/>
                  </a:solidFill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50908AF-DE01-46DD-BC91-83FB2A195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776" y="1267663"/>
                <a:ext cx="9795164" cy="56371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13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2EB7D79-733D-4062-9CCF-2E975DD1C8C7}"/>
              </a:ext>
            </a:extLst>
          </p:cNvPr>
          <p:cNvSpPr txBox="1"/>
          <p:nvPr/>
        </p:nvSpPr>
        <p:spPr>
          <a:xfrm>
            <a:off x="1163776" y="515904"/>
            <a:ext cx="97951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Velocidades de reações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C8AD559-F7F8-41FC-A667-4500DA04D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37" y="2327564"/>
            <a:ext cx="4777674" cy="2700000"/>
          </a:xfrm>
          <a:prstGeom prst="rect">
            <a:avLst/>
          </a:prstGeom>
          <a:ln>
            <a:solidFill>
              <a:srgbClr val="800000"/>
            </a:solidFill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1C68E8A-AF8E-4A3A-B178-7D61C7B68C71}"/>
              </a:ext>
            </a:extLst>
          </p:cNvPr>
          <p:cNvSpPr txBox="1"/>
          <p:nvPr/>
        </p:nvSpPr>
        <p:spPr>
          <a:xfrm>
            <a:off x="5417128" y="1343888"/>
            <a:ext cx="1302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C00000"/>
                </a:solidFill>
              </a:rPr>
              <a:t>A   →   B      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4A7C72E-E5B8-4C77-A027-A3B62E4D0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21394"/>
              </p:ext>
            </p:extLst>
          </p:nvPr>
        </p:nvGraphicFramePr>
        <p:xfrm>
          <a:off x="5597234" y="2312042"/>
          <a:ext cx="6192982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7296">
                  <a:extLst>
                    <a:ext uri="{9D8B030D-6E8A-4147-A177-3AD203B41FA5}">
                      <a16:colId xmlns:a16="http://schemas.microsoft.com/office/drawing/2014/main" val="2804953905"/>
                    </a:ext>
                  </a:extLst>
                </a:gridCol>
                <a:gridCol w="2213649">
                  <a:extLst>
                    <a:ext uri="{9D8B030D-6E8A-4147-A177-3AD203B41FA5}">
                      <a16:colId xmlns:a16="http://schemas.microsoft.com/office/drawing/2014/main" val="3515548959"/>
                    </a:ext>
                  </a:extLst>
                </a:gridCol>
                <a:gridCol w="2092037">
                  <a:extLst>
                    <a:ext uri="{9D8B030D-6E8A-4147-A177-3AD203B41FA5}">
                      <a16:colId xmlns:a16="http://schemas.microsoft.com/office/drawing/2014/main" val="3329665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800000"/>
                          </a:solidFill>
                        </a:rPr>
                        <a:t>Tempo 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800000"/>
                          </a:solidFill>
                        </a:rPr>
                        <a:t>[A], (molL</a:t>
                      </a:r>
                      <a:r>
                        <a:rPr lang="pt-BR" sz="2000" b="1" baseline="30000" dirty="0">
                          <a:solidFill>
                            <a:srgbClr val="800000"/>
                          </a:solidFill>
                        </a:rPr>
                        <a:t>-1</a:t>
                      </a:r>
                      <a:r>
                        <a:rPr lang="pt-BR" sz="2000" b="1" dirty="0">
                          <a:solidFill>
                            <a:srgbClr val="80000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800000"/>
                          </a:solidFill>
                        </a:rPr>
                        <a:t>[B], (molL</a:t>
                      </a:r>
                      <a:r>
                        <a:rPr lang="pt-BR" sz="2000" b="1" baseline="30000" dirty="0">
                          <a:solidFill>
                            <a:srgbClr val="800000"/>
                          </a:solidFill>
                        </a:rPr>
                        <a:t>-1</a:t>
                      </a:r>
                      <a:r>
                        <a:rPr lang="pt-BR" sz="2000" b="1" dirty="0">
                          <a:solidFill>
                            <a:srgbClr val="80000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55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800000"/>
                          </a:solidFill>
                        </a:rPr>
                        <a:t>1,00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800000"/>
                          </a:solidFill>
                        </a:rPr>
                        <a:t>0,00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34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80000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800000"/>
                          </a:solidFill>
                        </a:rPr>
                        <a:t>0,54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84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80000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800000"/>
                          </a:solidFill>
                        </a:rPr>
                        <a:t>0,30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b="1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99993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7281B1C-CB76-4AC2-9F92-4FAB0DF51B3E}"/>
                  </a:ext>
                </a:extLst>
              </p:cNvPr>
              <p:cNvSpPr txBox="1"/>
              <p:nvPr/>
            </p:nvSpPr>
            <p:spPr>
              <a:xfrm>
                <a:off x="5992093" y="4561987"/>
                <a:ext cx="4869873" cy="678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sz="2400" b="1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𝑽𝒆𝒍</m:t>
                    </m:r>
                    <m:r>
                      <a:rPr lang="pt-BR" sz="2400" b="1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pt-BR" sz="2400" b="1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pt-BR" sz="2400" b="1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é</m:t>
                    </m:r>
                    <m:r>
                      <a:rPr lang="pt-BR" sz="2400" b="1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𝒅𝒊𝒂</m:t>
                    </m:r>
                    <m:r>
                      <a:rPr lang="pt-BR" sz="2400" b="1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sz="24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𝑽𝒂𝒓</m:t>
                        </m:r>
                        <m:r>
                          <a:rPr lang="pt-BR" sz="24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pt-BR" sz="24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𝒄𝒐𝒏𝒄</m:t>
                        </m:r>
                      </m:num>
                      <m:den>
                        <m:r>
                          <a:rPr lang="pt-BR" sz="24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𝑽𝒂𝒓</m:t>
                        </m:r>
                        <m:r>
                          <a:rPr lang="pt-BR" sz="24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.. </m:t>
                        </m:r>
                        <m:r>
                          <a:rPr lang="pt-BR" sz="24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𝒕𝒆𝒎𝒑𝒐</m:t>
                        </m:r>
                      </m:den>
                    </m:f>
                    <m:r>
                      <a:rPr lang="pt-BR" sz="2400" b="1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sz="24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∆[  ]</m:t>
                        </m:r>
                      </m:num>
                      <m:den>
                        <m:r>
                          <a:rPr lang="pt-BR" sz="24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pt-BR" sz="24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den>
                    </m:f>
                  </m:oMath>
                </a14:m>
                <a:endParaRPr lang="pt-BR" sz="2400" b="1" i="1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7281B1C-CB76-4AC2-9F92-4FAB0DF51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093" y="4561987"/>
                <a:ext cx="4869873" cy="6786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73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2EB7D79-733D-4062-9CCF-2E975DD1C8C7}"/>
              </a:ext>
            </a:extLst>
          </p:cNvPr>
          <p:cNvSpPr txBox="1"/>
          <p:nvPr/>
        </p:nvSpPr>
        <p:spPr>
          <a:xfrm>
            <a:off x="1163776" y="515904"/>
            <a:ext cx="97951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Velocidade Instantânea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C68E8A-AF8E-4A3A-B178-7D61C7B68C71}"/>
              </a:ext>
            </a:extLst>
          </p:cNvPr>
          <p:cNvSpPr txBox="1"/>
          <p:nvPr/>
        </p:nvSpPr>
        <p:spPr>
          <a:xfrm>
            <a:off x="3366655" y="1343888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C00000"/>
                </a:solidFill>
              </a:rPr>
              <a:t>C</a:t>
            </a:r>
            <a:r>
              <a:rPr lang="pt-BR" sz="2400" b="1" baseline="-25000" dirty="0">
                <a:solidFill>
                  <a:srgbClr val="C00000"/>
                </a:solidFill>
              </a:rPr>
              <a:t>4</a:t>
            </a:r>
            <a:r>
              <a:rPr lang="pt-BR" sz="2400" b="1" dirty="0">
                <a:solidFill>
                  <a:srgbClr val="C00000"/>
                </a:solidFill>
              </a:rPr>
              <a:t>H</a:t>
            </a:r>
            <a:r>
              <a:rPr lang="pt-BR" sz="2400" b="1" baseline="-25000" dirty="0">
                <a:solidFill>
                  <a:srgbClr val="C00000"/>
                </a:solidFill>
              </a:rPr>
              <a:t>9</a:t>
            </a:r>
            <a:r>
              <a:rPr lang="pt-BR" sz="2400" b="1" dirty="0">
                <a:solidFill>
                  <a:srgbClr val="C00000"/>
                </a:solidFill>
              </a:rPr>
              <a:t>Cl</a:t>
            </a:r>
            <a:r>
              <a:rPr lang="pt-BR" sz="2400" b="1" baseline="-25000" dirty="0">
                <a:solidFill>
                  <a:srgbClr val="C00000"/>
                </a:solidFill>
              </a:rPr>
              <a:t>(aq.)</a:t>
            </a:r>
            <a:r>
              <a:rPr lang="pt-BR" sz="2400" b="1" dirty="0">
                <a:solidFill>
                  <a:srgbClr val="C00000"/>
                </a:solidFill>
              </a:rPr>
              <a:t> + H</a:t>
            </a:r>
            <a:r>
              <a:rPr lang="pt-BR" sz="2400" b="1" baseline="-25000" dirty="0">
                <a:solidFill>
                  <a:srgbClr val="C00000"/>
                </a:solidFill>
              </a:rPr>
              <a:t>2</a:t>
            </a:r>
            <a:r>
              <a:rPr lang="pt-BR" sz="2400" b="1" dirty="0">
                <a:solidFill>
                  <a:srgbClr val="C00000"/>
                </a:solidFill>
              </a:rPr>
              <a:t>O   →   C</a:t>
            </a:r>
            <a:r>
              <a:rPr lang="pt-BR" sz="2400" b="1" baseline="-25000" dirty="0">
                <a:solidFill>
                  <a:srgbClr val="C00000"/>
                </a:solidFill>
              </a:rPr>
              <a:t>4</a:t>
            </a:r>
            <a:r>
              <a:rPr lang="pt-BR" sz="2400" b="1" dirty="0">
                <a:solidFill>
                  <a:srgbClr val="C00000"/>
                </a:solidFill>
              </a:rPr>
              <a:t>H</a:t>
            </a:r>
            <a:r>
              <a:rPr lang="pt-BR" sz="2400" b="1" baseline="-25000" dirty="0">
                <a:solidFill>
                  <a:srgbClr val="C00000"/>
                </a:solidFill>
              </a:rPr>
              <a:t>9</a:t>
            </a:r>
            <a:r>
              <a:rPr lang="pt-BR" sz="2400" b="1" dirty="0">
                <a:solidFill>
                  <a:srgbClr val="C00000"/>
                </a:solidFill>
              </a:rPr>
              <a:t>OH</a:t>
            </a:r>
            <a:r>
              <a:rPr lang="pt-BR" sz="2400" b="1" baseline="-25000" dirty="0">
                <a:solidFill>
                  <a:srgbClr val="C00000"/>
                </a:solidFill>
              </a:rPr>
              <a:t>(aq.)</a:t>
            </a:r>
            <a:r>
              <a:rPr lang="pt-BR" sz="2400" b="1" dirty="0">
                <a:solidFill>
                  <a:srgbClr val="C00000"/>
                </a:solidFill>
              </a:rPr>
              <a:t> + </a:t>
            </a:r>
            <a:r>
              <a:rPr lang="pt-BR" sz="2400" b="1" dirty="0" err="1">
                <a:solidFill>
                  <a:srgbClr val="C00000"/>
                </a:solidFill>
              </a:rPr>
              <a:t>HCl</a:t>
            </a:r>
            <a:r>
              <a:rPr lang="pt-BR" sz="2400" b="1" baseline="-25000" dirty="0">
                <a:solidFill>
                  <a:srgbClr val="C00000"/>
                </a:solidFill>
              </a:rPr>
              <a:t>(aq.)</a:t>
            </a:r>
            <a:r>
              <a:rPr lang="pt-BR" sz="2400" b="1" dirty="0">
                <a:solidFill>
                  <a:srgbClr val="C00000"/>
                </a:solidFill>
              </a:rPr>
              <a:t>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7281B1C-CB76-4AC2-9F92-4FAB0DF51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949372" y="3531473"/>
                <a:ext cx="6739023" cy="68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sz="2400" b="1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𝑽𝒆𝒍</m:t>
                    </m:r>
                    <m:r>
                      <a:rPr lang="pt-BR" sz="2400" b="1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pt-BR" sz="2400" b="1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𝑰𝒏𝒔𝒕</m:t>
                    </m:r>
                    <m:r>
                      <a:rPr lang="pt-BR" sz="2400" b="1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.= </m:t>
                    </m:r>
                    <m:f>
                      <m:fPr>
                        <m:ctrlPr>
                          <a:rPr lang="pt-BR" sz="24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sz="24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pt-BR" sz="24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sz="24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𝟎𝟏𝟕</m:t>
                            </m:r>
                            <m:r>
                              <a:rPr lang="pt-BR" sz="24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pt-BR" sz="24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pt-BR" sz="24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sz="24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𝟎𝟒𝟐</m:t>
                            </m:r>
                          </m:e>
                        </m:d>
                        <m:r>
                          <a:rPr lang="pt-BR" sz="24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𝒎𝒐𝒍</m:t>
                        </m:r>
                        <m:r>
                          <a:rPr lang="pt-BR" sz="24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pt-BR" sz="24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d>
                          <m:dPr>
                            <m:ctrlPr>
                              <a:rPr lang="pt-BR" sz="24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𝟖𝟎𝟎</m:t>
                            </m:r>
                            <m:r>
                              <a:rPr lang="pt-BR" sz="24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pt-BR" sz="24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𝟒𝟎𝟎</m:t>
                            </m:r>
                          </m:e>
                        </m:d>
                        <m:r>
                          <a:rPr lang="pt-BR" sz="24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  <m:r>
                      <a:rPr lang="pt-BR" sz="2400" b="1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2400" b="1" i="1" dirty="0"/>
                  <a:t> </a:t>
                </a:r>
                <a:r>
                  <a:rPr lang="pt-BR" sz="2400" b="1" i="1" dirty="0">
                    <a:solidFill>
                      <a:srgbClr val="8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6,2 x 10</a:t>
                </a:r>
                <a:r>
                  <a:rPr lang="pt-BR" sz="2400" b="1" i="1" baseline="30000" dirty="0">
                    <a:solidFill>
                      <a:srgbClr val="8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-5 </a:t>
                </a:r>
                <a:r>
                  <a:rPr lang="pt-BR" sz="2400" b="1" i="1" dirty="0">
                    <a:solidFill>
                      <a:srgbClr val="8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mol/L </a:t>
                </a: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7281B1C-CB76-4AC2-9F92-4FAB0DF51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372" y="3531473"/>
                <a:ext cx="6739023" cy="680699"/>
              </a:xfrm>
              <a:prstGeom prst="rect">
                <a:avLst/>
              </a:prstGeom>
              <a:blipFill>
                <a:blip r:embed="rId2"/>
                <a:stretch>
                  <a:fillRect b="-8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82A1FE98-1C0C-43E7-AED4-5360ED7AC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49" y="2093151"/>
            <a:ext cx="4619936" cy="433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2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2EB7D79-733D-4062-9CCF-2E975DD1C8C7}"/>
              </a:ext>
            </a:extLst>
          </p:cNvPr>
          <p:cNvSpPr txBox="1"/>
          <p:nvPr/>
        </p:nvSpPr>
        <p:spPr>
          <a:xfrm>
            <a:off x="1163776" y="994876"/>
            <a:ext cx="97951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Velocidade da reação e estequiometria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C68E8A-AF8E-4A3A-B178-7D61C7B68C71}"/>
              </a:ext>
            </a:extLst>
          </p:cNvPr>
          <p:cNvSpPr txBox="1"/>
          <p:nvPr/>
        </p:nvSpPr>
        <p:spPr>
          <a:xfrm>
            <a:off x="4513283" y="2519544"/>
            <a:ext cx="310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solidFill>
                  <a:srgbClr val="C00000"/>
                </a:solidFill>
              </a:rPr>
              <a:t>aA</a:t>
            </a:r>
            <a:r>
              <a:rPr lang="pt-BR" sz="2400" b="1" dirty="0">
                <a:solidFill>
                  <a:srgbClr val="C00000"/>
                </a:solidFill>
              </a:rPr>
              <a:t> + </a:t>
            </a:r>
            <a:r>
              <a:rPr lang="pt-BR" sz="2400" b="1" dirty="0" err="1">
                <a:solidFill>
                  <a:srgbClr val="C00000"/>
                </a:solidFill>
              </a:rPr>
              <a:t>bB</a:t>
            </a:r>
            <a:r>
              <a:rPr lang="pt-BR" sz="2400" b="1" dirty="0">
                <a:solidFill>
                  <a:srgbClr val="C00000"/>
                </a:solidFill>
              </a:rPr>
              <a:t>   →   </a:t>
            </a:r>
            <a:r>
              <a:rPr lang="pt-BR" sz="2400" b="1" dirty="0" err="1">
                <a:solidFill>
                  <a:srgbClr val="C00000"/>
                </a:solidFill>
              </a:rPr>
              <a:t>cC</a:t>
            </a:r>
            <a:r>
              <a:rPr lang="pt-BR" sz="2400" b="1" dirty="0">
                <a:solidFill>
                  <a:srgbClr val="C00000"/>
                </a:solidFill>
              </a:rPr>
              <a:t> + </a:t>
            </a:r>
            <a:r>
              <a:rPr lang="pt-BR" sz="2400" b="1" dirty="0" err="1">
                <a:solidFill>
                  <a:srgbClr val="C00000"/>
                </a:solidFill>
              </a:rPr>
              <a:t>dD</a:t>
            </a:r>
            <a:r>
              <a:rPr lang="pt-BR" sz="2400" b="1" dirty="0">
                <a:solidFill>
                  <a:srgbClr val="C00000"/>
                </a:solidFill>
              </a:rPr>
              <a:t>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2D649576-DB9C-438B-90D8-B3C3036C3165}"/>
                  </a:ext>
                </a:extLst>
              </p:cNvPr>
              <p:cNvSpPr txBox="1"/>
              <p:nvPr/>
            </p:nvSpPr>
            <p:spPr>
              <a:xfrm>
                <a:off x="3026231" y="3904342"/>
                <a:ext cx="6053901" cy="6422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1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𝑽𝒆𝒍</m:t>
                    </m:r>
                    <m:r>
                      <a:rPr lang="pt-BR" sz="2800" b="1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. =−</m:t>
                    </m:r>
                    <m:f>
                      <m:fPr>
                        <m:ctrlPr>
                          <a:rPr lang="pt-BR" sz="28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pt-BR" sz="28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 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28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sz="28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8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pt-BR" sz="28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den>
                    </m:f>
                    <m:r>
                      <a:rPr lang="pt-BR" sz="2800" b="1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pt-BR" sz="28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28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pt-BR" sz="28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 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28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num>
                      <m:den>
                        <m:r>
                          <a:rPr lang="pt-BR" sz="28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pt-BR" sz="28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pt-BR" sz="28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den>
                    </m:f>
                  </m:oMath>
                </a14:m>
                <a:r>
                  <a:rPr lang="pt-BR" sz="2800" b="1" dirty="0">
                    <a:solidFill>
                      <a:srgbClr val="800000"/>
                    </a:solidFill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pt-BR" sz="28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 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28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</m:d>
                      </m:num>
                      <m:den>
                        <m:r>
                          <a:rPr lang="pt-BR" sz="28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pt-BR" sz="28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pt-BR" sz="28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den>
                    </m:f>
                  </m:oMath>
                </a14:m>
                <a:r>
                  <a:rPr lang="pt-BR" sz="2800" b="1" dirty="0">
                    <a:solidFill>
                      <a:srgbClr val="800000"/>
                    </a:solidFill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pt-BR" sz="28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 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28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𝑫</m:t>
                            </m:r>
                          </m:e>
                        </m:d>
                      </m:num>
                      <m:den>
                        <m:r>
                          <a:rPr lang="pt-BR" sz="28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pt-BR" sz="28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pt-BR" sz="28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den>
                    </m:f>
                  </m:oMath>
                </a14:m>
                <a:endParaRPr lang="pt-BR" sz="2800" b="1" dirty="0">
                  <a:solidFill>
                    <a:srgbClr val="800000"/>
                  </a:solidFill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2D649576-DB9C-438B-90D8-B3C3036C3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231" y="3904342"/>
                <a:ext cx="6053901" cy="642292"/>
              </a:xfrm>
              <a:prstGeom prst="rect">
                <a:avLst/>
              </a:prstGeom>
              <a:blipFill>
                <a:blip r:embed="rId2"/>
                <a:stretch>
                  <a:fillRect b="-198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03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2EB7D79-733D-4062-9CCF-2E975DD1C8C7}"/>
              </a:ext>
            </a:extLst>
          </p:cNvPr>
          <p:cNvSpPr txBox="1"/>
          <p:nvPr/>
        </p:nvSpPr>
        <p:spPr>
          <a:xfrm>
            <a:off x="1163776" y="994876"/>
            <a:ext cx="97951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Velocidade da reação e estequiometria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C68E8A-AF8E-4A3A-B178-7D61C7B68C71}"/>
              </a:ext>
            </a:extLst>
          </p:cNvPr>
          <p:cNvSpPr txBox="1"/>
          <p:nvPr/>
        </p:nvSpPr>
        <p:spPr>
          <a:xfrm>
            <a:off x="4568703" y="2076192"/>
            <a:ext cx="2995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>
                <a:solidFill>
                  <a:srgbClr val="C00000"/>
                </a:solidFill>
              </a:rPr>
              <a:t> Ex.  2O</a:t>
            </a:r>
            <a:r>
              <a:rPr lang="pt-BR" sz="2400" b="1" baseline="-25000" dirty="0">
                <a:solidFill>
                  <a:srgbClr val="C00000"/>
                </a:solidFill>
              </a:rPr>
              <a:t>3(g)</a:t>
            </a:r>
            <a:r>
              <a:rPr lang="pt-BR" sz="2400" b="1" dirty="0">
                <a:solidFill>
                  <a:srgbClr val="C00000"/>
                </a:solidFill>
              </a:rPr>
              <a:t>   →   3O</a:t>
            </a:r>
            <a:r>
              <a:rPr lang="pt-BR" sz="2400" b="1" baseline="-25000" dirty="0">
                <a:solidFill>
                  <a:srgbClr val="C00000"/>
                </a:solidFill>
              </a:rPr>
              <a:t>2(g)</a:t>
            </a:r>
            <a:r>
              <a:rPr lang="pt-BR" sz="2400" b="1" dirty="0">
                <a:solidFill>
                  <a:srgbClr val="C00000"/>
                </a:solidFill>
              </a:rPr>
              <a:t>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1897842-AE15-4DFD-A2C0-4327402BC9B6}"/>
                  </a:ext>
                </a:extLst>
              </p:cNvPr>
              <p:cNvSpPr txBox="1"/>
              <p:nvPr/>
            </p:nvSpPr>
            <p:spPr>
              <a:xfrm>
                <a:off x="1163777" y="2893622"/>
                <a:ext cx="9795164" cy="2211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39750" indent="-539750" algn="just"/>
                <a:r>
                  <a:rPr lang="pt-BR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pt-BR" sz="2400" b="1" dirty="0">
                    <a:solidFill>
                      <a:srgbClr val="800000"/>
                    </a:solidFill>
                  </a:rPr>
                  <a:t>(a) Como a velocidade de decomposição do ozônio se relaciona com a velocidade de formação do oxigênio?</a:t>
                </a:r>
              </a:p>
              <a:p>
                <a:pPr marL="539750" indent="-539750" algn="just"/>
                <a:endParaRPr lang="pt-BR" sz="2400" b="1" dirty="0">
                  <a:solidFill>
                    <a:srgbClr val="800000"/>
                  </a:solidFill>
                </a:endParaRPr>
              </a:p>
              <a:p>
                <a:pPr marL="539750" indent="-539750" algn="just"/>
                <a:r>
                  <a:rPr lang="pt-BR" sz="2400" b="1" dirty="0">
                    <a:solidFill>
                      <a:srgbClr val="800000"/>
                    </a:solidFill>
                  </a:rPr>
                  <a:t>(b) Se a velocidade de formação do O</a:t>
                </a:r>
                <a:r>
                  <a:rPr lang="pt-BR" sz="2400" b="1" baseline="-25000" dirty="0">
                    <a:solidFill>
                      <a:srgbClr val="800000"/>
                    </a:solidFill>
                  </a:rPr>
                  <a:t>2</a:t>
                </a:r>
                <a:r>
                  <a:rPr lang="pt-BR" sz="2400" b="1" dirty="0">
                    <a:solidFill>
                      <a:srgbClr val="800000"/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 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28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𝑶</m:t>
                            </m:r>
                            <m:r>
                              <a:rPr lang="pt-BR" sz="2800" b="1" i="1" baseline="-25000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num>
                      <m:den>
                        <m:r>
                          <a:rPr lang="pt-BR" sz="28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pt-BR" sz="28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den>
                    </m:f>
                  </m:oMath>
                </a14:m>
                <a:r>
                  <a:rPr lang="pt-BR" sz="2800" b="1" dirty="0">
                    <a:solidFill>
                      <a:srgbClr val="800000"/>
                    </a:solidFill>
                  </a:rPr>
                  <a:t> </a:t>
                </a:r>
                <a:r>
                  <a:rPr lang="pt-BR" sz="2400" b="1" dirty="0">
                    <a:solidFill>
                      <a:srgbClr val="800000"/>
                    </a:solidFill>
                  </a:rPr>
                  <a:t>= 6,0 x 10</a:t>
                </a:r>
                <a:r>
                  <a:rPr lang="pt-BR" sz="2400" b="1" baseline="30000" dirty="0">
                    <a:solidFill>
                      <a:srgbClr val="800000"/>
                    </a:solidFill>
                  </a:rPr>
                  <a:t>-5</a:t>
                </a:r>
                <a:r>
                  <a:rPr lang="pt-BR" sz="2400" b="1" dirty="0">
                    <a:solidFill>
                      <a:srgbClr val="800000"/>
                    </a:solidFill>
                  </a:rPr>
                  <a:t> mol/L/s em determinado instante, qual é a velocidade de decomposição do O</a:t>
                </a:r>
                <a:r>
                  <a:rPr lang="pt-BR" sz="2400" b="1" baseline="-25000" dirty="0">
                    <a:solidFill>
                      <a:srgbClr val="800000"/>
                    </a:solidFill>
                  </a:rPr>
                  <a:t>3</a:t>
                </a:r>
                <a:r>
                  <a:rPr lang="pt-BR" sz="2400" b="1" dirty="0">
                    <a:solidFill>
                      <a:srgbClr val="8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1897842-AE15-4DFD-A2C0-4327402BC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777" y="2893622"/>
                <a:ext cx="9795164" cy="2211952"/>
              </a:xfrm>
              <a:prstGeom prst="rect">
                <a:avLst/>
              </a:prstGeom>
              <a:blipFill>
                <a:blip r:embed="rId2"/>
                <a:stretch>
                  <a:fillRect l="-996" t="-2204" r="-933" b="-52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927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2EB7D79-733D-4062-9CCF-2E975DD1C8C7}"/>
              </a:ext>
            </a:extLst>
          </p:cNvPr>
          <p:cNvSpPr txBox="1"/>
          <p:nvPr/>
        </p:nvSpPr>
        <p:spPr>
          <a:xfrm>
            <a:off x="1163776" y="994876"/>
            <a:ext cx="97951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Concentração e Velocidade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C68E8A-AF8E-4A3A-B178-7D61C7B68C71}"/>
              </a:ext>
            </a:extLst>
          </p:cNvPr>
          <p:cNvSpPr txBox="1"/>
          <p:nvPr/>
        </p:nvSpPr>
        <p:spPr>
          <a:xfrm>
            <a:off x="4513283" y="1729823"/>
            <a:ext cx="310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solidFill>
                  <a:srgbClr val="C00000"/>
                </a:solidFill>
              </a:rPr>
              <a:t>aA</a:t>
            </a:r>
            <a:r>
              <a:rPr lang="pt-BR" sz="2400" b="1" dirty="0">
                <a:solidFill>
                  <a:srgbClr val="C00000"/>
                </a:solidFill>
              </a:rPr>
              <a:t> + </a:t>
            </a:r>
            <a:r>
              <a:rPr lang="pt-BR" sz="2400" b="1" dirty="0" err="1">
                <a:solidFill>
                  <a:srgbClr val="C00000"/>
                </a:solidFill>
              </a:rPr>
              <a:t>bB</a:t>
            </a:r>
            <a:r>
              <a:rPr lang="pt-BR" sz="2400" b="1" dirty="0">
                <a:solidFill>
                  <a:srgbClr val="C00000"/>
                </a:solidFill>
              </a:rPr>
              <a:t>   →   </a:t>
            </a:r>
            <a:r>
              <a:rPr lang="pt-BR" sz="2400" b="1" dirty="0" err="1">
                <a:solidFill>
                  <a:srgbClr val="C00000"/>
                </a:solidFill>
              </a:rPr>
              <a:t>cC</a:t>
            </a:r>
            <a:r>
              <a:rPr lang="pt-BR" sz="2400" b="1" dirty="0">
                <a:solidFill>
                  <a:srgbClr val="C00000"/>
                </a:solidFill>
              </a:rPr>
              <a:t> + </a:t>
            </a:r>
            <a:r>
              <a:rPr lang="pt-BR" sz="2400" b="1" dirty="0" err="1">
                <a:solidFill>
                  <a:srgbClr val="C00000"/>
                </a:solidFill>
              </a:rPr>
              <a:t>dD</a:t>
            </a:r>
            <a:r>
              <a:rPr lang="pt-BR" sz="2400" b="1" dirty="0">
                <a:solidFill>
                  <a:srgbClr val="C00000"/>
                </a:solidFill>
              </a:rPr>
              <a:t>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2D649576-DB9C-438B-90D8-B3C3036C3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0384" y="1791839"/>
                <a:ext cx="20726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1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𝑽𝒆𝒍</m:t>
                    </m:r>
                    <m:r>
                      <a:rPr lang="pt-BR" sz="2400" b="1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. =</m:t>
                    </m:r>
                  </m:oMath>
                </a14:m>
                <a:r>
                  <a:rPr lang="pt-BR" sz="2400" b="1" dirty="0">
                    <a:solidFill>
                      <a:srgbClr val="800000"/>
                    </a:solidFill>
                  </a:rPr>
                  <a:t> k[A]</a:t>
                </a:r>
                <a:r>
                  <a:rPr lang="pt-BR" sz="2400" b="1" i="1" baseline="30000" dirty="0">
                    <a:solidFill>
                      <a:srgbClr val="800000"/>
                    </a:solidFill>
                  </a:rPr>
                  <a:t>m</a:t>
                </a:r>
                <a:r>
                  <a:rPr lang="pt-BR" sz="2400" b="1" dirty="0">
                    <a:solidFill>
                      <a:srgbClr val="800000"/>
                    </a:solidFill>
                  </a:rPr>
                  <a:t>[B]</a:t>
                </a:r>
                <a:r>
                  <a:rPr lang="pt-BR" sz="2400" b="1" i="1" baseline="30000" dirty="0">
                    <a:solidFill>
                      <a:srgbClr val="800000"/>
                    </a:solidFill>
                  </a:rPr>
                  <a:t>n</a:t>
                </a: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2D649576-DB9C-438B-90D8-B3C3036C3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384" y="1791839"/>
                <a:ext cx="2072683" cy="369332"/>
              </a:xfrm>
              <a:prstGeom prst="rect">
                <a:avLst/>
              </a:prstGeom>
              <a:blipFill>
                <a:blip r:embed="rId2"/>
                <a:stretch>
                  <a:fillRect l="-5279" t="-26230" r="-4399" b="-47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6F85903A-8B5E-4975-A613-6E5D88D6FE01}"/>
              </a:ext>
            </a:extLst>
          </p:cNvPr>
          <p:cNvSpPr txBox="1"/>
          <p:nvPr/>
        </p:nvSpPr>
        <p:spPr>
          <a:xfrm>
            <a:off x="744757" y="2570018"/>
            <a:ext cx="69583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dirty="0"/>
              <a:t>m</a:t>
            </a:r>
            <a:r>
              <a:rPr lang="pt-BR" sz="2400" b="1" dirty="0">
                <a:solidFill>
                  <a:srgbClr val="800000"/>
                </a:solidFill>
              </a:rPr>
              <a:t> e </a:t>
            </a:r>
            <a:r>
              <a:rPr lang="pt-BR" sz="2400" b="1" i="1" dirty="0"/>
              <a:t>n</a:t>
            </a:r>
            <a:r>
              <a:rPr lang="pt-BR" sz="2400" b="1" dirty="0">
                <a:solidFill>
                  <a:srgbClr val="800000"/>
                </a:solidFill>
              </a:rPr>
              <a:t> indicam as ordens das reações</a:t>
            </a:r>
          </a:p>
          <a:p>
            <a:pPr algn="ctr"/>
            <a:endParaRPr lang="pt-BR" sz="2400" b="1" dirty="0">
              <a:solidFill>
                <a:srgbClr val="800000"/>
              </a:solidFill>
            </a:endParaRPr>
          </a:p>
          <a:p>
            <a:pPr algn="ctr">
              <a:spcAft>
                <a:spcPts val="1200"/>
              </a:spcAft>
            </a:pPr>
            <a:r>
              <a:rPr lang="pt-BR" sz="2400" b="1" dirty="0">
                <a:solidFill>
                  <a:srgbClr val="800000"/>
                </a:solidFill>
              </a:rPr>
              <a:t>2N</a:t>
            </a:r>
            <a:r>
              <a:rPr lang="pt-BR" sz="2400" b="1" baseline="-25000" dirty="0">
                <a:solidFill>
                  <a:srgbClr val="800000"/>
                </a:solidFill>
              </a:rPr>
              <a:t>2</a:t>
            </a:r>
            <a:r>
              <a:rPr lang="pt-BR" sz="2400" b="1" dirty="0">
                <a:solidFill>
                  <a:srgbClr val="800000"/>
                </a:solidFill>
              </a:rPr>
              <a:t>O</a:t>
            </a:r>
            <a:r>
              <a:rPr lang="pt-BR" sz="2400" b="1" baseline="-25000" dirty="0">
                <a:solidFill>
                  <a:srgbClr val="800000"/>
                </a:solidFill>
              </a:rPr>
              <a:t>5(g)</a:t>
            </a:r>
            <a:r>
              <a:rPr lang="pt-BR" sz="2400" b="1" dirty="0">
                <a:solidFill>
                  <a:srgbClr val="800000"/>
                </a:solidFill>
              </a:rPr>
              <a:t> → 4NO</a:t>
            </a:r>
            <a:r>
              <a:rPr lang="pt-BR" sz="2400" b="1" baseline="-25000" dirty="0">
                <a:solidFill>
                  <a:srgbClr val="800000"/>
                </a:solidFill>
              </a:rPr>
              <a:t>2(g)</a:t>
            </a:r>
            <a:r>
              <a:rPr lang="pt-BR" sz="2400" b="1" dirty="0">
                <a:solidFill>
                  <a:srgbClr val="800000"/>
                </a:solidFill>
              </a:rPr>
              <a:t> + O</a:t>
            </a:r>
            <a:r>
              <a:rPr lang="pt-BR" sz="2400" b="1" baseline="-25000" dirty="0">
                <a:solidFill>
                  <a:srgbClr val="800000"/>
                </a:solidFill>
              </a:rPr>
              <a:t>2(g)</a:t>
            </a:r>
            <a:r>
              <a:rPr lang="pt-BR" sz="2400" b="1" dirty="0">
                <a:solidFill>
                  <a:srgbClr val="800000"/>
                </a:solidFill>
              </a:rPr>
              <a:t>     V = k[N</a:t>
            </a:r>
            <a:r>
              <a:rPr lang="pt-BR" sz="2400" b="1" baseline="-25000" dirty="0">
                <a:solidFill>
                  <a:srgbClr val="800000"/>
                </a:solidFill>
              </a:rPr>
              <a:t>2</a:t>
            </a:r>
            <a:r>
              <a:rPr lang="pt-BR" sz="2400" b="1" dirty="0">
                <a:solidFill>
                  <a:srgbClr val="800000"/>
                </a:solidFill>
              </a:rPr>
              <a:t>O</a:t>
            </a:r>
            <a:r>
              <a:rPr lang="pt-BR" sz="2400" b="1" baseline="-25000" dirty="0">
                <a:solidFill>
                  <a:srgbClr val="800000"/>
                </a:solidFill>
              </a:rPr>
              <a:t>5</a:t>
            </a:r>
            <a:r>
              <a:rPr lang="pt-BR" sz="2400" b="1" dirty="0">
                <a:solidFill>
                  <a:srgbClr val="800000"/>
                </a:solidFill>
              </a:rPr>
              <a:t>]</a:t>
            </a:r>
          </a:p>
          <a:p>
            <a:pPr algn="ctr">
              <a:spcAft>
                <a:spcPts val="1200"/>
              </a:spcAft>
            </a:pPr>
            <a:r>
              <a:rPr lang="pt-BR" sz="2400" b="1" dirty="0">
                <a:solidFill>
                  <a:srgbClr val="800000"/>
                </a:solidFill>
              </a:rPr>
              <a:t>CHCl</a:t>
            </a:r>
            <a:r>
              <a:rPr lang="pt-BR" sz="2400" b="1" baseline="-25000" dirty="0">
                <a:solidFill>
                  <a:srgbClr val="800000"/>
                </a:solidFill>
              </a:rPr>
              <a:t>3(g)</a:t>
            </a:r>
            <a:r>
              <a:rPr lang="pt-BR" sz="2400" b="1" dirty="0">
                <a:solidFill>
                  <a:srgbClr val="800000"/>
                </a:solidFill>
              </a:rPr>
              <a:t> + Cl</a:t>
            </a:r>
            <a:r>
              <a:rPr lang="pt-BR" sz="2400" b="1" baseline="-25000" dirty="0">
                <a:solidFill>
                  <a:srgbClr val="800000"/>
                </a:solidFill>
              </a:rPr>
              <a:t>2(g)</a:t>
            </a:r>
            <a:r>
              <a:rPr lang="pt-BR" sz="2400" b="1" dirty="0">
                <a:solidFill>
                  <a:srgbClr val="800000"/>
                </a:solidFill>
              </a:rPr>
              <a:t> → CCl</a:t>
            </a:r>
            <a:r>
              <a:rPr lang="pt-BR" sz="2400" b="1" baseline="-25000" dirty="0">
                <a:solidFill>
                  <a:srgbClr val="800000"/>
                </a:solidFill>
              </a:rPr>
              <a:t>4(g)</a:t>
            </a:r>
            <a:r>
              <a:rPr lang="pt-BR" sz="2400" b="1" dirty="0">
                <a:solidFill>
                  <a:srgbClr val="800000"/>
                </a:solidFill>
              </a:rPr>
              <a:t> + </a:t>
            </a:r>
            <a:r>
              <a:rPr lang="pt-BR" sz="2400" b="1" dirty="0" err="1">
                <a:solidFill>
                  <a:srgbClr val="800000"/>
                </a:solidFill>
              </a:rPr>
              <a:t>HCl</a:t>
            </a:r>
            <a:r>
              <a:rPr lang="pt-BR" sz="2400" b="1" baseline="-25000" dirty="0">
                <a:solidFill>
                  <a:srgbClr val="800000"/>
                </a:solidFill>
              </a:rPr>
              <a:t>(g)</a:t>
            </a:r>
            <a:r>
              <a:rPr lang="pt-BR" sz="2400" b="1" dirty="0">
                <a:solidFill>
                  <a:srgbClr val="800000"/>
                </a:solidFill>
              </a:rPr>
              <a:t>   V = k[CHCl</a:t>
            </a:r>
            <a:r>
              <a:rPr lang="pt-BR" sz="2400" b="1" baseline="-25000" dirty="0">
                <a:solidFill>
                  <a:srgbClr val="800000"/>
                </a:solidFill>
              </a:rPr>
              <a:t>3</a:t>
            </a:r>
            <a:r>
              <a:rPr lang="pt-BR" sz="2400" b="1" dirty="0">
                <a:solidFill>
                  <a:srgbClr val="800000"/>
                </a:solidFill>
              </a:rPr>
              <a:t>][Cl</a:t>
            </a:r>
            <a:r>
              <a:rPr lang="pt-BR" sz="2400" b="1" baseline="-25000" dirty="0">
                <a:solidFill>
                  <a:srgbClr val="800000"/>
                </a:solidFill>
              </a:rPr>
              <a:t>2</a:t>
            </a:r>
            <a:r>
              <a:rPr lang="pt-BR" sz="2400" b="1" dirty="0">
                <a:solidFill>
                  <a:srgbClr val="800000"/>
                </a:solidFill>
              </a:rPr>
              <a:t>]</a:t>
            </a:r>
            <a:r>
              <a:rPr lang="pt-BR" sz="2400" b="1" baseline="30000" dirty="0">
                <a:solidFill>
                  <a:srgbClr val="800000"/>
                </a:solidFill>
              </a:rPr>
              <a:t>0,5</a:t>
            </a:r>
          </a:p>
          <a:p>
            <a:pPr algn="ctr">
              <a:spcAft>
                <a:spcPts val="1200"/>
              </a:spcAft>
            </a:pPr>
            <a:r>
              <a:rPr lang="pt-BR" sz="2400" b="1" dirty="0">
                <a:solidFill>
                  <a:srgbClr val="800000"/>
                </a:solidFill>
              </a:rPr>
              <a:t>H</a:t>
            </a:r>
            <a:r>
              <a:rPr lang="pt-BR" sz="2400" b="1" baseline="-25000" dirty="0">
                <a:solidFill>
                  <a:srgbClr val="800000"/>
                </a:solidFill>
              </a:rPr>
              <a:t>2(g)</a:t>
            </a:r>
            <a:r>
              <a:rPr lang="pt-BR" sz="2400" b="1" dirty="0">
                <a:solidFill>
                  <a:srgbClr val="800000"/>
                </a:solidFill>
              </a:rPr>
              <a:t> + I</a:t>
            </a:r>
            <a:r>
              <a:rPr lang="pt-BR" sz="2400" b="1" baseline="-25000" dirty="0">
                <a:solidFill>
                  <a:srgbClr val="800000"/>
                </a:solidFill>
              </a:rPr>
              <a:t>2(g)</a:t>
            </a:r>
            <a:r>
              <a:rPr lang="pt-BR" sz="2400" b="1" dirty="0">
                <a:solidFill>
                  <a:srgbClr val="800000"/>
                </a:solidFill>
              </a:rPr>
              <a:t> → 2HI</a:t>
            </a:r>
            <a:r>
              <a:rPr lang="pt-BR" sz="2400" b="1" baseline="-25000" dirty="0">
                <a:solidFill>
                  <a:srgbClr val="800000"/>
                </a:solidFill>
              </a:rPr>
              <a:t>(g)</a:t>
            </a:r>
            <a:r>
              <a:rPr lang="pt-BR" sz="2400" b="1" dirty="0">
                <a:solidFill>
                  <a:srgbClr val="800000"/>
                </a:solidFill>
              </a:rPr>
              <a:t>   V = [H</a:t>
            </a:r>
            <a:r>
              <a:rPr lang="pt-BR" sz="2400" b="1" baseline="-25000" dirty="0">
                <a:solidFill>
                  <a:srgbClr val="800000"/>
                </a:solidFill>
              </a:rPr>
              <a:t>2</a:t>
            </a:r>
            <a:r>
              <a:rPr lang="pt-BR" sz="2400" b="1" dirty="0">
                <a:solidFill>
                  <a:srgbClr val="800000"/>
                </a:solidFill>
              </a:rPr>
              <a:t>][I</a:t>
            </a:r>
            <a:r>
              <a:rPr lang="pt-BR" sz="2400" b="1" baseline="-25000" dirty="0">
                <a:solidFill>
                  <a:srgbClr val="800000"/>
                </a:solidFill>
              </a:rPr>
              <a:t>2</a:t>
            </a:r>
            <a:r>
              <a:rPr lang="pt-BR" sz="2400" b="1" dirty="0">
                <a:solidFill>
                  <a:srgbClr val="800000"/>
                </a:solidFill>
              </a:rPr>
              <a:t>]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C9BF6C-04B6-409A-83AE-3AB5B862EC3E}"/>
              </a:ext>
            </a:extLst>
          </p:cNvPr>
          <p:cNvSpPr txBox="1"/>
          <p:nvPr/>
        </p:nvSpPr>
        <p:spPr>
          <a:xfrm>
            <a:off x="7620023" y="3810004"/>
            <a:ext cx="3924206" cy="46166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Quais são as unidades de k?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8C4698A-DB4F-49CD-9725-E84FD5569A85}"/>
              </a:ext>
            </a:extLst>
          </p:cNvPr>
          <p:cNvSpPr txBox="1"/>
          <p:nvPr/>
        </p:nvSpPr>
        <p:spPr>
          <a:xfrm>
            <a:off x="1482433" y="5340922"/>
            <a:ext cx="9795164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>
                <a:solidFill>
                  <a:srgbClr val="800000"/>
                </a:solidFill>
              </a:rPr>
              <a:t>É importante lembrar que a concentração afeta a velocidade da reação e não a sua constante.</a:t>
            </a:r>
          </a:p>
        </p:txBody>
      </p:sp>
    </p:spTree>
    <p:extLst>
      <p:ext uri="{BB962C8B-B14F-4D97-AF65-F5344CB8AC3E}">
        <p14:creationId xmlns:p14="http://schemas.microsoft.com/office/powerpoint/2010/main" val="403913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2EB7D79-733D-4062-9CCF-2E975DD1C8C7}"/>
              </a:ext>
            </a:extLst>
          </p:cNvPr>
          <p:cNvSpPr txBox="1"/>
          <p:nvPr/>
        </p:nvSpPr>
        <p:spPr>
          <a:xfrm>
            <a:off x="1163776" y="994876"/>
            <a:ext cx="97951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Uso das velocidades iniciais para determinar as leis de velocidade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C68E8A-AF8E-4A3A-B178-7D61C7B68C71}"/>
              </a:ext>
            </a:extLst>
          </p:cNvPr>
          <p:cNvSpPr txBox="1"/>
          <p:nvPr/>
        </p:nvSpPr>
        <p:spPr>
          <a:xfrm>
            <a:off x="5136740" y="1729823"/>
            <a:ext cx="1859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C00000"/>
                </a:solidFill>
              </a:rPr>
              <a:t>A + B   →   C      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0908AF-DE01-46DD-BC91-83FB2A195299}"/>
              </a:ext>
            </a:extLst>
          </p:cNvPr>
          <p:cNvSpPr txBox="1"/>
          <p:nvPr/>
        </p:nvSpPr>
        <p:spPr>
          <a:xfrm>
            <a:off x="1316176" y="4606642"/>
            <a:ext cx="9795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>
                <a:solidFill>
                  <a:srgbClr val="800000"/>
                </a:solidFill>
              </a:rPr>
              <a:t>Determine:</a:t>
            </a:r>
          </a:p>
          <a:p>
            <a:pPr marL="457200" indent="-457200" algn="just">
              <a:buAutoNum type="alphaLcParenBoth"/>
            </a:pPr>
            <a:r>
              <a:rPr lang="pt-BR" sz="2400" b="1" dirty="0">
                <a:solidFill>
                  <a:srgbClr val="800000"/>
                </a:solidFill>
              </a:rPr>
              <a:t>A ordem da reação.</a:t>
            </a:r>
          </a:p>
          <a:p>
            <a:pPr marL="457200" indent="-457200" algn="just">
              <a:buAutoNum type="alphaLcParenBoth"/>
            </a:pPr>
            <a:r>
              <a:rPr lang="pt-BR" sz="2400" b="1" dirty="0">
                <a:solidFill>
                  <a:srgbClr val="800000"/>
                </a:solidFill>
              </a:rPr>
              <a:t>O valor da constante de velocidade.</a:t>
            </a:r>
          </a:p>
          <a:p>
            <a:pPr marL="457200" indent="-457200" algn="just">
              <a:buAutoNum type="alphaLcParenBoth"/>
            </a:pPr>
            <a:r>
              <a:rPr lang="pt-BR" sz="2400" b="1" dirty="0">
                <a:solidFill>
                  <a:srgbClr val="800000"/>
                </a:solidFill>
              </a:rPr>
              <a:t>Velocidade da reação quando [A] = 0,050 molL</a:t>
            </a:r>
            <a:r>
              <a:rPr lang="pt-BR" sz="2400" b="1" baseline="30000" dirty="0">
                <a:solidFill>
                  <a:srgbClr val="800000"/>
                </a:solidFill>
              </a:rPr>
              <a:t>-1</a:t>
            </a:r>
            <a:r>
              <a:rPr lang="pt-BR" sz="2400" b="1" dirty="0">
                <a:solidFill>
                  <a:srgbClr val="800000"/>
                </a:solidFill>
              </a:rPr>
              <a:t> e [B] = 0,100 molL</a:t>
            </a:r>
            <a:r>
              <a:rPr lang="pt-BR" sz="2400" b="1" baseline="30000" dirty="0">
                <a:solidFill>
                  <a:srgbClr val="800000"/>
                </a:solidFill>
              </a:rPr>
              <a:t>-1</a:t>
            </a:r>
            <a:endParaRPr lang="pt-BR" sz="2400" b="1" dirty="0">
              <a:solidFill>
                <a:srgbClr val="800000"/>
              </a:solidFill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03C96691-EABD-4224-9B20-DA0979AFC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910610"/>
              </p:ext>
            </p:extLst>
          </p:nvPr>
        </p:nvGraphicFramePr>
        <p:xfrm>
          <a:off x="2032000" y="2614443"/>
          <a:ext cx="8128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441763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00210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91622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96174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b="1" dirty="0"/>
                        <a:t>Ensaio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[A]</a:t>
                      </a:r>
                      <a:r>
                        <a:rPr lang="pt-BR" sz="2400" b="1" baseline="-25000" dirty="0"/>
                        <a:t>0</a:t>
                      </a:r>
                      <a:r>
                        <a:rPr lang="pt-BR" sz="2400" b="1" dirty="0"/>
                        <a:t> (molL</a:t>
                      </a:r>
                      <a:r>
                        <a:rPr lang="pt-BR" sz="2400" b="1" baseline="30000" dirty="0"/>
                        <a:t>-1</a:t>
                      </a:r>
                      <a:r>
                        <a:rPr lang="pt-BR" sz="2400" b="1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[B]</a:t>
                      </a:r>
                      <a:r>
                        <a:rPr lang="pt-BR" sz="2400" b="1" baseline="-25000" dirty="0"/>
                        <a:t>0</a:t>
                      </a:r>
                      <a:r>
                        <a:rPr lang="pt-BR" sz="2400" b="1" dirty="0"/>
                        <a:t> (molL</a:t>
                      </a:r>
                      <a:r>
                        <a:rPr lang="pt-BR" sz="2400" b="1" baseline="30000" dirty="0"/>
                        <a:t>-1</a:t>
                      </a:r>
                      <a:r>
                        <a:rPr lang="pt-BR" sz="2400" b="1" baseline="0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V</a:t>
                      </a:r>
                      <a:r>
                        <a:rPr lang="pt-BR" sz="2400" b="1" baseline="-25000" dirty="0"/>
                        <a:t>0</a:t>
                      </a:r>
                      <a:r>
                        <a:rPr lang="pt-BR" sz="2400" b="1" dirty="0"/>
                        <a:t> (molL</a:t>
                      </a:r>
                      <a:r>
                        <a:rPr lang="pt-BR" sz="2400" b="1" baseline="30000" dirty="0"/>
                        <a:t>-1</a:t>
                      </a:r>
                      <a:r>
                        <a:rPr lang="pt-BR" sz="2400" b="1" dirty="0"/>
                        <a:t>s</a:t>
                      </a:r>
                      <a:r>
                        <a:rPr lang="pt-BR" sz="2400" b="1" baseline="30000" dirty="0"/>
                        <a:t>-1</a:t>
                      </a:r>
                      <a:r>
                        <a:rPr lang="pt-BR" sz="2400" b="1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39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0,100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0,100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4,0 x 10</a:t>
                      </a:r>
                      <a:r>
                        <a:rPr lang="pt-BR" sz="2400" b="1" baseline="30000" dirty="0"/>
                        <a:t>-5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4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0,100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0,200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4,0 x 10</a:t>
                      </a:r>
                      <a:r>
                        <a:rPr lang="pt-BR" sz="2400" b="1" baseline="30000" dirty="0"/>
                        <a:t>-5</a:t>
                      </a:r>
                      <a:endParaRPr lang="pt-BR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16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0,200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0,100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16,0 x 10</a:t>
                      </a:r>
                      <a:r>
                        <a:rPr lang="pt-BR" sz="2400" b="1" baseline="30000" dirty="0"/>
                        <a:t>-5</a:t>
                      </a:r>
                      <a:endParaRPr lang="pt-BR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283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082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2EB7D79-733D-4062-9CCF-2E975DD1C8C7}"/>
              </a:ext>
            </a:extLst>
          </p:cNvPr>
          <p:cNvSpPr txBox="1"/>
          <p:nvPr/>
        </p:nvSpPr>
        <p:spPr>
          <a:xfrm>
            <a:off x="1163776" y="426830"/>
            <a:ext cx="97951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Variação da concentração com o tempo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50908AF-DE01-46DD-BC91-83FB2A195299}"/>
                  </a:ext>
                </a:extLst>
              </p:cNvPr>
              <p:cNvSpPr txBox="1"/>
              <p:nvPr/>
            </p:nvSpPr>
            <p:spPr>
              <a:xfrm>
                <a:off x="798286" y="3072085"/>
                <a:ext cx="5233499" cy="2868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2400" b="1" dirty="0">
                    <a:solidFill>
                      <a:srgbClr val="80000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pt-BR" sz="24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𝑽𝒆𝒍</m:t>
                    </m:r>
                    <m:r>
                      <a:rPr lang="pt-BR" sz="24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. =−</m:t>
                    </m:r>
                    <m:f>
                      <m:fPr>
                        <m:ctrlPr>
                          <a:rPr lang="pt-BR" sz="24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 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24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sz="24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pt-BR" sz="24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den>
                    </m:f>
                  </m:oMath>
                </a14:m>
                <a:r>
                  <a:rPr lang="pt-BR" sz="2400" b="1" dirty="0">
                    <a:solidFill>
                      <a:srgbClr val="800000"/>
                    </a:solidFill>
                  </a:rPr>
                  <a:t> = k[A] → </a:t>
                </a:r>
                <a14:m>
                  <m:oMath xmlns:m="http://schemas.openxmlformats.org/officeDocument/2006/math">
                    <m:r>
                      <a:rPr lang="pt-BR" sz="24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24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4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24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sz="24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pt-BR" sz="24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den>
                    </m:f>
                  </m:oMath>
                </a14:m>
                <a:r>
                  <a:rPr lang="pt-BR" sz="2400" b="1" dirty="0">
                    <a:solidFill>
                      <a:srgbClr val="800000"/>
                    </a:solidFill>
                  </a:rPr>
                  <a:t> = k[A] → </a:t>
                </a:r>
                <a14:m>
                  <m:oMath xmlns:m="http://schemas.openxmlformats.org/officeDocument/2006/math">
                    <m:r>
                      <a:rPr lang="pt-BR" sz="24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24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4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24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m:rPr>
                            <m:nor/>
                          </m:rPr>
                          <a:rPr lang="pt-BR" sz="2400" b="1" dirty="0">
                            <a:solidFill>
                              <a:srgbClr val="800000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pt-BR" sz="2400" b="1" dirty="0">
                            <a:solidFill>
                              <a:srgbClr val="80000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pt-BR" sz="2400" b="1" dirty="0">
                            <a:solidFill>
                              <a:srgbClr val="800000"/>
                            </a:solidFill>
                          </a:rPr>
                          <m:t>]</m:t>
                        </m:r>
                        <m:r>
                          <a:rPr lang="pt-BR" sz="24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pt-BR" sz="2400" b="1" dirty="0">
                    <a:solidFill>
                      <a:srgbClr val="800000"/>
                    </a:solidFill>
                  </a:rPr>
                  <a:t> = k</a:t>
                </a:r>
                <a14:m>
                  <m:oMath xmlns:m="http://schemas.openxmlformats.org/officeDocument/2006/math">
                    <m:r>
                      <a:rPr lang="pt-BR" sz="24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𝒅𝒕</m:t>
                    </m:r>
                  </m:oMath>
                </a14:m>
                <a:r>
                  <a:rPr lang="pt-BR" sz="2400" b="1" dirty="0">
                    <a:solidFill>
                      <a:srgbClr val="800000"/>
                    </a:solidFill>
                  </a:rPr>
                  <a:t> →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pt-BR" sz="24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pt-BR" sz="24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pt-BR" sz="24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lang="pt-BR" sz="24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sub>
                      <m:sup>
                        <m:r>
                          <a:rPr lang="pt-BR" sz="24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 sz="24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pt-BR" sz="24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  <m:e>
                        <m:r>
                          <a:rPr lang="pt-BR" sz="24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sz="24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z="24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pt-BR" sz="2400" b="1" i="1">
                                    <a:solidFill>
                                      <a:srgbClr val="8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b="1" i="1">
                                    <a:solidFill>
                                      <a:srgbClr val="8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nor/>
                              </m:rPr>
                              <a:rPr lang="pt-BR" sz="2400" b="1" dirty="0">
                                <a:solidFill>
                                  <a:srgbClr val="800000"/>
                                </a:solidFill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pt-BR" sz="2400" b="1" dirty="0">
                                <a:solidFill>
                                  <a:srgbClr val="800000"/>
                                </a:solidFill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pt-BR" sz="2400" b="1" dirty="0">
                                <a:solidFill>
                                  <a:srgbClr val="800000"/>
                                </a:solidFill>
                              </a:rPr>
                              <m:t>]</m:t>
                            </m:r>
                            <m:r>
                              <a:rPr lang="pt-BR" sz="24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nary>
                  </m:oMath>
                </a14:m>
                <a:r>
                  <a:rPr lang="pt-BR" sz="2400" b="1" dirty="0">
                    <a:solidFill>
                      <a:srgbClr val="800000"/>
                    </a:solidFill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pt-BR" sz="24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BR" sz="24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𝒌𝒅𝒕</m:t>
                        </m:r>
                      </m:e>
                    </m:nary>
                  </m:oMath>
                </a14:m>
                <a:endParaRPr lang="pt-BR" sz="2400" b="1" dirty="0">
                  <a:solidFill>
                    <a:srgbClr val="800000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pt-BR" sz="2400" b="1" dirty="0" err="1">
                    <a:solidFill>
                      <a:srgbClr val="800000"/>
                    </a:solidFill>
                  </a:rPr>
                  <a:t>ln</a:t>
                </a:r>
                <a:r>
                  <a:rPr lang="pt-BR" sz="2400" b="1" dirty="0">
                    <a:solidFill>
                      <a:srgbClr val="800000"/>
                    </a:solidFill>
                  </a:rPr>
                  <a:t>[A]</a:t>
                </a:r>
                <a:r>
                  <a:rPr lang="pt-BR" sz="2400" b="1" baseline="-25000" dirty="0">
                    <a:solidFill>
                      <a:srgbClr val="800000"/>
                    </a:solidFill>
                  </a:rPr>
                  <a:t>t</a:t>
                </a:r>
                <a:r>
                  <a:rPr lang="pt-BR" sz="2400" b="1" dirty="0">
                    <a:solidFill>
                      <a:srgbClr val="800000"/>
                    </a:solidFill>
                  </a:rPr>
                  <a:t> – </a:t>
                </a:r>
                <a:r>
                  <a:rPr lang="pt-BR" sz="2400" b="1" dirty="0" err="1">
                    <a:solidFill>
                      <a:srgbClr val="800000"/>
                    </a:solidFill>
                  </a:rPr>
                  <a:t>ln</a:t>
                </a:r>
                <a:r>
                  <a:rPr lang="pt-BR" sz="2400" b="1" dirty="0">
                    <a:solidFill>
                      <a:srgbClr val="800000"/>
                    </a:solidFill>
                  </a:rPr>
                  <a:t>[A]</a:t>
                </a:r>
                <a:r>
                  <a:rPr lang="pt-BR" sz="2400" b="1" baseline="-25000" dirty="0">
                    <a:solidFill>
                      <a:srgbClr val="800000"/>
                    </a:solidFill>
                  </a:rPr>
                  <a:t>0</a:t>
                </a:r>
                <a:r>
                  <a:rPr lang="pt-BR" sz="2400" b="1" dirty="0">
                    <a:solidFill>
                      <a:srgbClr val="800000"/>
                    </a:solidFill>
                  </a:rPr>
                  <a:t>  = -</a:t>
                </a:r>
                <a:r>
                  <a:rPr lang="pt-BR" sz="2400" b="1" dirty="0" err="1">
                    <a:solidFill>
                      <a:srgbClr val="800000"/>
                    </a:solidFill>
                  </a:rPr>
                  <a:t>kt</a:t>
                </a:r>
                <a:r>
                  <a:rPr lang="pt-BR" sz="2400" b="1" dirty="0">
                    <a:solidFill>
                      <a:srgbClr val="800000"/>
                    </a:solidFill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pt-BR" sz="2400" b="1" dirty="0" err="1"/>
                  <a:t>ln</a:t>
                </a:r>
                <a:r>
                  <a:rPr lang="pt-BR" sz="2400" b="1" dirty="0"/>
                  <a:t>[A]</a:t>
                </a:r>
                <a:r>
                  <a:rPr lang="pt-BR" sz="2400" b="1" baseline="-25000" dirty="0"/>
                  <a:t>t</a:t>
                </a:r>
                <a:r>
                  <a:rPr lang="pt-BR" sz="2400" b="1" dirty="0"/>
                  <a:t> =  -</a:t>
                </a:r>
                <a:r>
                  <a:rPr lang="pt-BR" sz="2400" b="1" dirty="0" err="1"/>
                  <a:t>kt</a:t>
                </a:r>
                <a:r>
                  <a:rPr lang="pt-BR" sz="2400" b="1" dirty="0"/>
                  <a:t>  +  </a:t>
                </a:r>
                <a:r>
                  <a:rPr lang="pt-BR" sz="2400" b="1" dirty="0" err="1"/>
                  <a:t>ln</a:t>
                </a:r>
                <a:r>
                  <a:rPr lang="pt-BR" sz="2400" b="1" dirty="0"/>
                  <a:t>[A]</a:t>
                </a:r>
                <a:r>
                  <a:rPr lang="pt-BR" sz="2400" b="1" baseline="-25000" dirty="0"/>
                  <a:t>0</a:t>
                </a:r>
                <a:endParaRPr lang="pt-BR" sz="2400" b="1" dirty="0">
                  <a:solidFill>
                    <a:srgbClr val="800000"/>
                  </a:solidFill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50908AF-DE01-46DD-BC91-83FB2A195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86" y="3072085"/>
                <a:ext cx="5233499" cy="2868734"/>
              </a:xfrm>
              <a:prstGeom prst="rect">
                <a:avLst/>
              </a:prstGeom>
              <a:blipFill>
                <a:blip r:embed="rId3"/>
                <a:stretch>
                  <a:fillRect l="-1865" r="-1748" b="-38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27DB3658-AD84-4FEB-B222-B5A87E2CBDB6}"/>
              </a:ext>
            </a:extLst>
          </p:cNvPr>
          <p:cNvSpPr txBox="1"/>
          <p:nvPr/>
        </p:nvSpPr>
        <p:spPr>
          <a:xfrm>
            <a:off x="1011382" y="1080651"/>
            <a:ext cx="1021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68613" indent="-2868613" algn="just"/>
            <a:r>
              <a:rPr lang="pt-BR" sz="2400" b="1" dirty="0">
                <a:solidFill>
                  <a:srgbClr val="800000"/>
                </a:solidFill>
              </a:rPr>
              <a:t>Reações de 1ª ordem: a velocidade depende da concentração de um único reagente elevado à primeira potência.</a:t>
            </a:r>
          </a:p>
          <a:p>
            <a:pPr algn="ctr"/>
            <a:r>
              <a:rPr lang="pt-BR" sz="2400" b="1" dirty="0">
                <a:solidFill>
                  <a:srgbClr val="C00000"/>
                </a:solidFill>
              </a:rPr>
              <a:t> </a:t>
            </a:r>
            <a:r>
              <a:rPr lang="pt-BR" sz="2400" b="1" dirty="0">
                <a:solidFill>
                  <a:srgbClr val="800000"/>
                </a:solidFill>
              </a:rPr>
              <a:t> </a:t>
            </a:r>
          </a:p>
          <a:p>
            <a:pPr algn="ctr"/>
            <a:r>
              <a:rPr lang="pt-BR" sz="2400" b="1" dirty="0"/>
              <a:t>A →  Produtos</a:t>
            </a:r>
            <a:endParaRPr lang="pt-BR" sz="2400" b="1" dirty="0">
              <a:solidFill>
                <a:srgbClr val="800000"/>
              </a:solidFill>
            </a:endParaRP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B01702F8-6354-4EAD-BC7F-DB501DAD0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620449"/>
              </p:ext>
            </p:extLst>
          </p:nvPr>
        </p:nvGraphicFramePr>
        <p:xfrm>
          <a:off x="6276329" y="2927472"/>
          <a:ext cx="4985059" cy="34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Graph" r:id="rId4" imgW="4191840" imgH="2937600" progId="Origin50.Graph">
                  <p:embed/>
                </p:oleObj>
              </mc:Choice>
              <mc:Fallback>
                <p:oleObj name="Graph" r:id="rId4" imgW="4191840" imgH="2937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76329" y="2927472"/>
                        <a:ext cx="4985059" cy="349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233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2EB7D79-733D-4062-9CCF-2E975DD1C8C7}"/>
              </a:ext>
            </a:extLst>
          </p:cNvPr>
          <p:cNvSpPr txBox="1"/>
          <p:nvPr/>
        </p:nvSpPr>
        <p:spPr>
          <a:xfrm>
            <a:off x="1163776" y="496104"/>
            <a:ext cx="97951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Variação da concentração com o tempo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0908AF-DE01-46DD-BC91-83FB2A195299}"/>
              </a:ext>
            </a:extLst>
          </p:cNvPr>
          <p:cNvSpPr txBox="1"/>
          <p:nvPr/>
        </p:nvSpPr>
        <p:spPr>
          <a:xfrm>
            <a:off x="1163770" y="1129136"/>
            <a:ext cx="10072265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>
                <a:solidFill>
                  <a:srgbClr val="800000"/>
                </a:solidFill>
              </a:rPr>
              <a:t>A constante de velocidade de primeira ordem para a decomposição de determinado inseticida em água a 12 </a:t>
            </a:r>
            <a:r>
              <a:rPr lang="pt-BR" sz="2400" b="1" baseline="30000" dirty="0" err="1">
                <a:solidFill>
                  <a:srgbClr val="800000"/>
                </a:solidFill>
              </a:rPr>
              <a:t>o</a:t>
            </a:r>
            <a:r>
              <a:rPr lang="pt-BR" sz="2400" b="1" dirty="0" err="1">
                <a:solidFill>
                  <a:srgbClr val="800000"/>
                </a:solidFill>
              </a:rPr>
              <a:t>C</a:t>
            </a:r>
            <a:r>
              <a:rPr lang="pt-BR" sz="2400" b="1" dirty="0">
                <a:solidFill>
                  <a:srgbClr val="800000"/>
                </a:solidFill>
              </a:rPr>
              <a:t> é de 1,45 ano</a:t>
            </a:r>
            <a:r>
              <a:rPr lang="pt-BR" sz="2400" b="1" baseline="30000" dirty="0">
                <a:solidFill>
                  <a:srgbClr val="800000"/>
                </a:solidFill>
              </a:rPr>
              <a:t>-1</a:t>
            </a:r>
            <a:r>
              <a:rPr lang="pt-BR" sz="2400" b="1" dirty="0">
                <a:solidFill>
                  <a:srgbClr val="800000"/>
                </a:solidFill>
              </a:rPr>
              <a:t>. Certa quantidade desse inseticida é carregada para pela água para um lago em 1º de junho, levando a uma concentração de 5,0 x 10</a:t>
            </a:r>
            <a:r>
              <a:rPr lang="pt-BR" sz="2400" b="1" baseline="30000" dirty="0">
                <a:solidFill>
                  <a:srgbClr val="800000"/>
                </a:solidFill>
              </a:rPr>
              <a:t>-7</a:t>
            </a:r>
            <a:r>
              <a:rPr lang="pt-BR" sz="2400" b="1" dirty="0">
                <a:solidFill>
                  <a:srgbClr val="800000"/>
                </a:solidFill>
              </a:rPr>
              <a:t> g/cm</a:t>
            </a:r>
            <a:r>
              <a:rPr lang="pt-BR" sz="2400" b="1" baseline="30000" dirty="0">
                <a:solidFill>
                  <a:srgbClr val="800000"/>
                </a:solidFill>
              </a:rPr>
              <a:t>3</a:t>
            </a:r>
            <a:r>
              <a:rPr lang="pt-BR" sz="2400" b="1" dirty="0">
                <a:solidFill>
                  <a:srgbClr val="800000"/>
                </a:solidFill>
              </a:rPr>
              <a:t> de água. Suponha que a temperatura do lago seja 12 </a:t>
            </a:r>
            <a:r>
              <a:rPr lang="pt-BR" sz="2400" b="1" baseline="30000" dirty="0" err="1">
                <a:solidFill>
                  <a:srgbClr val="800000"/>
                </a:solidFill>
              </a:rPr>
              <a:t>o</a:t>
            </a:r>
            <a:r>
              <a:rPr lang="pt-BR" sz="2400" b="1" dirty="0" err="1">
                <a:solidFill>
                  <a:srgbClr val="800000"/>
                </a:solidFill>
              </a:rPr>
              <a:t>C.</a:t>
            </a:r>
            <a:r>
              <a:rPr lang="pt-BR" sz="2400" b="1" dirty="0">
                <a:solidFill>
                  <a:srgbClr val="800000"/>
                </a:solidFill>
              </a:rPr>
              <a:t> </a:t>
            </a:r>
          </a:p>
          <a:p>
            <a:pPr marL="457200" indent="-457200" algn="just">
              <a:lnSpc>
                <a:spcPct val="150000"/>
              </a:lnSpc>
              <a:buAutoNum type="alphaLcParenBoth"/>
            </a:pPr>
            <a:r>
              <a:rPr lang="pt-BR" sz="2400" b="1" dirty="0">
                <a:solidFill>
                  <a:srgbClr val="800000"/>
                </a:solidFill>
              </a:rPr>
              <a:t>Qual será a concentração de inseticida em 1º de junho do ano seguinte?</a:t>
            </a:r>
          </a:p>
          <a:p>
            <a:pPr marL="457200" indent="-457200" algn="just">
              <a:lnSpc>
                <a:spcPct val="150000"/>
              </a:lnSpc>
              <a:buAutoNum type="alphaLcParenBoth"/>
            </a:pPr>
            <a:r>
              <a:rPr lang="pt-BR" sz="2400" b="1" dirty="0">
                <a:solidFill>
                  <a:srgbClr val="800000"/>
                </a:solidFill>
              </a:rPr>
              <a:t>Quanto tempo levará para a concentração do inseticida cair para 3,0 x 10</a:t>
            </a:r>
            <a:r>
              <a:rPr lang="pt-BR" sz="2400" b="1" baseline="30000" dirty="0">
                <a:solidFill>
                  <a:srgbClr val="800000"/>
                </a:solidFill>
              </a:rPr>
              <a:t>-7</a:t>
            </a:r>
            <a:r>
              <a:rPr lang="pt-BR" sz="2400" b="1" dirty="0">
                <a:solidFill>
                  <a:srgbClr val="800000"/>
                </a:solidFill>
              </a:rPr>
              <a:t> g/cm</a:t>
            </a:r>
            <a:r>
              <a:rPr lang="pt-BR" sz="2400" b="1" baseline="30000" dirty="0">
                <a:solidFill>
                  <a:srgbClr val="800000"/>
                </a:solidFill>
              </a:rPr>
              <a:t>3</a:t>
            </a:r>
            <a:r>
              <a:rPr lang="pt-BR" sz="2400" b="1" dirty="0">
                <a:solidFill>
                  <a:srgbClr val="800000"/>
                </a:solidFill>
              </a:rPr>
              <a:t>?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BFB9B79-087B-44A5-B044-584705CF4B5A}"/>
              </a:ext>
            </a:extLst>
          </p:cNvPr>
          <p:cNvSpPr/>
          <p:nvPr/>
        </p:nvSpPr>
        <p:spPr>
          <a:xfrm>
            <a:off x="4595543" y="5391794"/>
            <a:ext cx="4886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err="1"/>
              <a:t>ln</a:t>
            </a:r>
            <a:r>
              <a:rPr lang="pt-BR" sz="2400" b="1" dirty="0"/>
              <a:t>[inseticida]</a:t>
            </a:r>
            <a:r>
              <a:rPr lang="pt-BR" sz="2400" b="1" baseline="-25000" dirty="0"/>
              <a:t>t</a:t>
            </a:r>
            <a:r>
              <a:rPr lang="pt-BR" sz="2400" b="1" dirty="0"/>
              <a:t> =  -</a:t>
            </a:r>
            <a:r>
              <a:rPr lang="pt-BR" sz="2400" b="1" dirty="0" err="1"/>
              <a:t>kt</a:t>
            </a:r>
            <a:r>
              <a:rPr lang="pt-BR" sz="2400" b="1" dirty="0"/>
              <a:t>  +  </a:t>
            </a:r>
            <a:r>
              <a:rPr lang="pt-BR" sz="2400" b="1" dirty="0" err="1"/>
              <a:t>ln</a:t>
            </a:r>
            <a:r>
              <a:rPr lang="pt-BR" sz="2400" b="1" dirty="0"/>
              <a:t>[inseticida]</a:t>
            </a:r>
            <a:r>
              <a:rPr lang="pt-BR" sz="2400" b="1" baseline="-25000" dirty="0"/>
              <a:t>0</a:t>
            </a:r>
            <a:r>
              <a:rPr lang="pt-BR" sz="2400" b="1" dirty="0"/>
              <a:t>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730301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811</Words>
  <Application>Microsoft Office PowerPoint</Application>
  <PresentationFormat>Widescreen</PresentationFormat>
  <Paragraphs>125</Paragraphs>
  <Slides>12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do Office</vt:lpstr>
      <vt:lpstr>Origin Graph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Braga Reis</dc:creator>
  <cp:lastModifiedBy>Daniel Braga Reis</cp:lastModifiedBy>
  <cp:revision>118</cp:revision>
  <dcterms:created xsi:type="dcterms:W3CDTF">2018-03-03T18:41:35Z</dcterms:created>
  <dcterms:modified xsi:type="dcterms:W3CDTF">2018-04-14T00:49:05Z</dcterms:modified>
</cp:coreProperties>
</file>