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notesMasterIdLst>
    <p:notesMasterId r:id="rId19"/>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70" r:id="rId14"/>
    <p:sldId id="271" r:id="rId15"/>
    <p:sldId id="269" r:id="rId16"/>
    <p:sldId id="268" r:id="rId17"/>
    <p:sldId id="272"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82047" autoAdjust="0"/>
  </p:normalViewPr>
  <p:slideViewPr>
    <p:cSldViewPr snapToGrid="0">
      <p:cViewPr varScale="1">
        <p:scale>
          <a:sx n="61" d="100"/>
          <a:sy n="61" d="100"/>
        </p:scale>
        <p:origin x="99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98417-0835-41E0-B7BA-C925B7126EDC}" type="datetimeFigureOut">
              <a:rPr lang="pt-BR" smtClean="0"/>
              <a:t>28/09/2018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67F11-2721-4411-B819-F367E0E6810B}" type="slidenum">
              <a:rPr lang="pt-BR" smtClean="0"/>
              <a:t>‹nº›</a:t>
            </a:fld>
            <a:endParaRPr lang="pt-BR"/>
          </a:p>
        </p:txBody>
      </p:sp>
    </p:spTree>
    <p:extLst>
      <p:ext uri="{BB962C8B-B14F-4D97-AF65-F5344CB8AC3E}">
        <p14:creationId xmlns:p14="http://schemas.microsoft.com/office/powerpoint/2010/main" val="46351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a:t>
            </a:r>
            <a:endParaRPr lang="pt-BR" dirty="0"/>
          </a:p>
        </p:txBody>
      </p:sp>
      <p:sp>
        <p:nvSpPr>
          <p:cNvPr id="4" name="Espaço Reservado para Número de Slide 3"/>
          <p:cNvSpPr>
            <a:spLocks noGrp="1"/>
          </p:cNvSpPr>
          <p:nvPr>
            <p:ph type="sldNum" sz="quarter" idx="10"/>
          </p:nvPr>
        </p:nvSpPr>
        <p:spPr/>
        <p:txBody>
          <a:bodyPr/>
          <a:lstStyle/>
          <a:p>
            <a:fld id="{42B67F11-2721-4411-B819-F367E0E6810B}" type="slidenum">
              <a:rPr lang="pt-BR" smtClean="0"/>
              <a:t>3</a:t>
            </a:fld>
            <a:endParaRPr lang="pt-BR"/>
          </a:p>
        </p:txBody>
      </p:sp>
    </p:spTree>
    <p:extLst>
      <p:ext uri="{BB962C8B-B14F-4D97-AF65-F5344CB8AC3E}">
        <p14:creationId xmlns:p14="http://schemas.microsoft.com/office/powerpoint/2010/main" val="1396595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a:t>
            </a:r>
            <a:endParaRPr lang="pt-BR" dirty="0"/>
          </a:p>
        </p:txBody>
      </p:sp>
      <p:sp>
        <p:nvSpPr>
          <p:cNvPr id="4" name="Espaço Reservado para Número de Slide 3"/>
          <p:cNvSpPr>
            <a:spLocks noGrp="1"/>
          </p:cNvSpPr>
          <p:nvPr>
            <p:ph type="sldNum" sz="quarter" idx="10"/>
          </p:nvPr>
        </p:nvSpPr>
        <p:spPr/>
        <p:txBody>
          <a:bodyPr/>
          <a:lstStyle/>
          <a:p>
            <a:fld id="{42B67F11-2721-4411-B819-F367E0E6810B}" type="slidenum">
              <a:rPr lang="pt-BR" smtClean="0"/>
              <a:t>12</a:t>
            </a:fld>
            <a:endParaRPr lang="pt-BR"/>
          </a:p>
        </p:txBody>
      </p:sp>
    </p:spTree>
    <p:extLst>
      <p:ext uri="{BB962C8B-B14F-4D97-AF65-F5344CB8AC3E}">
        <p14:creationId xmlns:p14="http://schemas.microsoft.com/office/powerpoint/2010/main" val="2577440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a:t>
            </a:r>
            <a:endParaRPr lang="pt-BR" dirty="0"/>
          </a:p>
        </p:txBody>
      </p:sp>
      <p:sp>
        <p:nvSpPr>
          <p:cNvPr id="4" name="Espaço Reservado para Número de Slide 3"/>
          <p:cNvSpPr>
            <a:spLocks noGrp="1"/>
          </p:cNvSpPr>
          <p:nvPr>
            <p:ph type="sldNum" sz="quarter" idx="10"/>
          </p:nvPr>
        </p:nvSpPr>
        <p:spPr/>
        <p:txBody>
          <a:bodyPr/>
          <a:lstStyle/>
          <a:p>
            <a:fld id="{42B67F11-2721-4411-B819-F367E0E6810B}" type="slidenum">
              <a:rPr lang="pt-BR" smtClean="0"/>
              <a:t>13</a:t>
            </a:fld>
            <a:endParaRPr lang="pt-BR"/>
          </a:p>
        </p:txBody>
      </p:sp>
    </p:spTree>
    <p:extLst>
      <p:ext uri="{BB962C8B-B14F-4D97-AF65-F5344CB8AC3E}">
        <p14:creationId xmlns:p14="http://schemas.microsoft.com/office/powerpoint/2010/main" val="4200564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mtClean="0"/>
              <a:t>A</a:t>
            </a:r>
            <a:endParaRPr lang="pt-BR"/>
          </a:p>
        </p:txBody>
      </p:sp>
      <p:sp>
        <p:nvSpPr>
          <p:cNvPr id="4" name="Espaço Reservado para Número de Slide 3"/>
          <p:cNvSpPr>
            <a:spLocks noGrp="1"/>
          </p:cNvSpPr>
          <p:nvPr>
            <p:ph type="sldNum" sz="quarter" idx="10"/>
          </p:nvPr>
        </p:nvSpPr>
        <p:spPr/>
        <p:txBody>
          <a:bodyPr/>
          <a:lstStyle/>
          <a:p>
            <a:fld id="{42B67F11-2721-4411-B819-F367E0E6810B}" type="slidenum">
              <a:rPr lang="pt-BR" smtClean="0"/>
              <a:t>14</a:t>
            </a:fld>
            <a:endParaRPr lang="pt-BR"/>
          </a:p>
        </p:txBody>
      </p:sp>
    </p:spTree>
    <p:extLst>
      <p:ext uri="{BB962C8B-B14F-4D97-AF65-F5344CB8AC3E}">
        <p14:creationId xmlns:p14="http://schemas.microsoft.com/office/powerpoint/2010/main" val="45495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a:t>
            </a:r>
            <a:endParaRPr lang="pt-BR" dirty="0"/>
          </a:p>
        </p:txBody>
      </p:sp>
      <p:sp>
        <p:nvSpPr>
          <p:cNvPr id="4" name="Espaço Reservado para Número de Slide 3"/>
          <p:cNvSpPr>
            <a:spLocks noGrp="1"/>
          </p:cNvSpPr>
          <p:nvPr>
            <p:ph type="sldNum" sz="quarter" idx="10"/>
          </p:nvPr>
        </p:nvSpPr>
        <p:spPr/>
        <p:txBody>
          <a:bodyPr/>
          <a:lstStyle/>
          <a:p>
            <a:fld id="{42B67F11-2721-4411-B819-F367E0E6810B}" type="slidenum">
              <a:rPr lang="pt-BR" smtClean="0"/>
              <a:t>4</a:t>
            </a:fld>
            <a:endParaRPr lang="pt-BR"/>
          </a:p>
        </p:txBody>
      </p:sp>
    </p:spTree>
    <p:extLst>
      <p:ext uri="{BB962C8B-B14F-4D97-AF65-F5344CB8AC3E}">
        <p14:creationId xmlns:p14="http://schemas.microsoft.com/office/powerpoint/2010/main" val="1629186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a:t>
            </a:r>
            <a:endParaRPr lang="pt-BR" dirty="0"/>
          </a:p>
        </p:txBody>
      </p:sp>
      <p:sp>
        <p:nvSpPr>
          <p:cNvPr id="4" name="Espaço Reservado para Número de Slide 3"/>
          <p:cNvSpPr>
            <a:spLocks noGrp="1"/>
          </p:cNvSpPr>
          <p:nvPr>
            <p:ph type="sldNum" sz="quarter" idx="10"/>
          </p:nvPr>
        </p:nvSpPr>
        <p:spPr/>
        <p:txBody>
          <a:bodyPr/>
          <a:lstStyle/>
          <a:p>
            <a:fld id="{42B67F11-2721-4411-B819-F367E0E6810B}" type="slidenum">
              <a:rPr lang="pt-BR" smtClean="0"/>
              <a:t>5</a:t>
            </a:fld>
            <a:endParaRPr lang="pt-BR"/>
          </a:p>
        </p:txBody>
      </p:sp>
    </p:spTree>
    <p:extLst>
      <p:ext uri="{BB962C8B-B14F-4D97-AF65-F5344CB8AC3E}">
        <p14:creationId xmlns:p14="http://schemas.microsoft.com/office/powerpoint/2010/main" val="1489791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A – </a:t>
            </a:r>
            <a:r>
              <a:rPr lang="pt-BR" sz="1200" kern="1200" dirty="0" smtClean="0">
                <a:solidFill>
                  <a:schemeClr val="tx1"/>
                </a:solidFill>
                <a:effectLst/>
                <a:latin typeface="+mn-lt"/>
                <a:ea typeface="+mn-ea"/>
                <a:cs typeface="+mn-cs"/>
              </a:rPr>
              <a:t>Momentos magnéticos orbital de rotação e de spin.</a:t>
            </a:r>
            <a:endParaRPr lang="pt-BR" dirty="0" smtClean="0"/>
          </a:p>
          <a:p>
            <a:r>
              <a:rPr lang="pt-BR" sz="1200" kern="1200" dirty="0" smtClean="0">
                <a:solidFill>
                  <a:schemeClr val="tx1"/>
                </a:solidFill>
                <a:effectLst/>
                <a:latin typeface="+mn-lt"/>
                <a:ea typeface="+mn-ea"/>
                <a:cs typeface="+mn-cs"/>
              </a:rPr>
              <a:t>Não tem dipolos atômicos, os momentos magnéticos são cancelados. Forma muito fraca de magnetismo, só permanece quando o campo externo está sendo aplicado. É induzido por uma mudança no movimento orbital dos elétrons, e ocorre na direção oposta. É encontrado em todos os materiais, mas por ser tão fraco só é observado quando os outros tipos estão ausentes. Não apresenta importância prática.</a:t>
            </a:r>
          </a:p>
          <a:p>
            <a:endParaRPr lang="pt-BR" dirty="0"/>
          </a:p>
        </p:txBody>
      </p:sp>
      <p:sp>
        <p:nvSpPr>
          <p:cNvPr id="4" name="Espaço Reservado para Número de Slide 3"/>
          <p:cNvSpPr>
            <a:spLocks noGrp="1"/>
          </p:cNvSpPr>
          <p:nvPr>
            <p:ph type="sldNum" sz="quarter" idx="10"/>
          </p:nvPr>
        </p:nvSpPr>
        <p:spPr/>
        <p:txBody>
          <a:bodyPr/>
          <a:lstStyle/>
          <a:p>
            <a:fld id="{42B67F11-2721-4411-B819-F367E0E6810B}" type="slidenum">
              <a:rPr lang="pt-BR" smtClean="0"/>
              <a:t>6</a:t>
            </a:fld>
            <a:endParaRPr lang="pt-BR"/>
          </a:p>
        </p:txBody>
      </p:sp>
    </p:spTree>
    <p:extLst>
      <p:ext uri="{BB962C8B-B14F-4D97-AF65-F5344CB8AC3E}">
        <p14:creationId xmlns:p14="http://schemas.microsoft.com/office/powerpoint/2010/main" val="4137124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a:t>
            </a:r>
            <a:r>
              <a:rPr lang="pt-BR" baseline="0" dirty="0" smtClean="0"/>
              <a:t> - </a:t>
            </a:r>
            <a:r>
              <a:rPr lang="pt-BR" sz="1200" kern="1200" dirty="0" smtClean="0">
                <a:solidFill>
                  <a:schemeClr val="tx1"/>
                </a:solidFill>
                <a:effectLst/>
                <a:latin typeface="+mn-lt"/>
                <a:ea typeface="+mn-ea"/>
                <a:cs typeface="+mn-cs"/>
              </a:rPr>
              <a:t>Cada átomo possui um momento de dipolo permanente, mas macroscopicamente eles se cancelam pois são orientados aleatoriamente, e são livres para girar. Resulta quando os momentos se alinham ao campo externo, mas um momento não interfere no outro.</a:t>
            </a:r>
            <a:endParaRPr lang="pt-BR" dirty="0"/>
          </a:p>
        </p:txBody>
      </p:sp>
      <p:sp>
        <p:nvSpPr>
          <p:cNvPr id="4" name="Espaço Reservado para Número de Slide 3"/>
          <p:cNvSpPr>
            <a:spLocks noGrp="1"/>
          </p:cNvSpPr>
          <p:nvPr>
            <p:ph type="sldNum" sz="quarter" idx="10"/>
          </p:nvPr>
        </p:nvSpPr>
        <p:spPr/>
        <p:txBody>
          <a:bodyPr/>
          <a:lstStyle/>
          <a:p>
            <a:fld id="{42B67F11-2721-4411-B819-F367E0E6810B}" type="slidenum">
              <a:rPr lang="pt-BR" smtClean="0"/>
              <a:t>7</a:t>
            </a:fld>
            <a:endParaRPr lang="pt-BR"/>
          </a:p>
        </p:txBody>
      </p:sp>
    </p:spTree>
    <p:extLst>
      <p:ext uri="{BB962C8B-B14F-4D97-AF65-F5344CB8AC3E}">
        <p14:creationId xmlns:p14="http://schemas.microsoft.com/office/powerpoint/2010/main" val="345209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smtClean="0"/>
              <a:t>D</a:t>
            </a:r>
            <a:r>
              <a:rPr lang="pt-BR" dirty="0" smtClean="0"/>
              <a:t> - </a:t>
            </a:r>
            <a:r>
              <a:rPr lang="pt-BR" sz="1200" kern="1200" dirty="0" smtClean="0">
                <a:solidFill>
                  <a:schemeClr val="tx1"/>
                </a:solidFill>
                <a:effectLst/>
                <a:latin typeface="+mn-lt"/>
                <a:ea typeface="+mn-ea"/>
                <a:cs typeface="+mn-cs"/>
              </a:rPr>
              <a:t>Cada domínio está magnetizado na sua magnetização de saturação. Normalmente possuem dimensões microscópicas. Entre um domínio e outro existem paredes.</a:t>
            </a:r>
            <a:endParaRPr lang="pt-BR" dirty="0"/>
          </a:p>
        </p:txBody>
      </p:sp>
      <p:sp>
        <p:nvSpPr>
          <p:cNvPr id="4" name="Espaço Reservado para Número de Slide 3"/>
          <p:cNvSpPr>
            <a:spLocks noGrp="1"/>
          </p:cNvSpPr>
          <p:nvPr>
            <p:ph type="sldNum" sz="quarter" idx="10"/>
          </p:nvPr>
        </p:nvSpPr>
        <p:spPr/>
        <p:txBody>
          <a:bodyPr/>
          <a:lstStyle/>
          <a:p>
            <a:fld id="{42B67F11-2721-4411-B819-F367E0E6810B}" type="slidenum">
              <a:rPr lang="pt-BR" smtClean="0"/>
              <a:t>8</a:t>
            </a:fld>
            <a:endParaRPr lang="pt-BR"/>
          </a:p>
        </p:txBody>
      </p:sp>
    </p:spTree>
    <p:extLst>
      <p:ext uri="{BB962C8B-B14F-4D97-AF65-F5344CB8AC3E}">
        <p14:creationId xmlns:p14="http://schemas.microsoft.com/office/powerpoint/2010/main" val="4004691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 – Metais de transição: Ferro,</a:t>
            </a:r>
            <a:r>
              <a:rPr lang="pt-BR" baseline="0" dirty="0" smtClean="0"/>
              <a:t> cobalto e níquel.</a:t>
            </a:r>
            <a:endParaRPr lang="pt-BR"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t-BR" sz="1200" kern="1200" dirty="0" smtClean="0">
                <a:solidFill>
                  <a:schemeClr val="tx1"/>
                </a:solidFill>
                <a:effectLst/>
                <a:latin typeface="+mn-lt"/>
                <a:ea typeface="+mn-ea"/>
                <a:cs typeface="+mn-cs"/>
              </a:rPr>
              <a:t>Os momentos magnéticos permanentes resultam dos momentos magnéticos atômicos devidos aos spins dos elétrons. O momento magnético orbital existe, mas é pequeno comparado ao do spin. Ocorre um acoplamento de interações, fazendo com que os momentos de spin magnéticos resultantes dos átomos adjacentes se alinhem mesmo na ausência de um campo externo. Essas forças de acoplamento não são completamente entendidas, mas acredita-se que seja na estrutura eletrônica do metal. A esse acoplamento dos momento magnéticos dá-se o nome de domínios.</a:t>
            </a:r>
          </a:p>
          <a:p>
            <a:endParaRPr lang="pt-BR" baseline="0" dirty="0" smtClean="0"/>
          </a:p>
        </p:txBody>
      </p:sp>
      <p:sp>
        <p:nvSpPr>
          <p:cNvPr id="4" name="Espaço Reservado para Número de Slide 3"/>
          <p:cNvSpPr>
            <a:spLocks noGrp="1"/>
          </p:cNvSpPr>
          <p:nvPr>
            <p:ph type="sldNum" sz="quarter" idx="10"/>
          </p:nvPr>
        </p:nvSpPr>
        <p:spPr/>
        <p:txBody>
          <a:bodyPr/>
          <a:lstStyle/>
          <a:p>
            <a:fld id="{42B67F11-2721-4411-B819-F367E0E6810B}" type="slidenum">
              <a:rPr lang="pt-BR" smtClean="0"/>
              <a:t>9</a:t>
            </a:fld>
            <a:endParaRPr lang="pt-BR"/>
          </a:p>
        </p:txBody>
      </p:sp>
    </p:spTree>
    <p:extLst>
      <p:ext uri="{BB962C8B-B14F-4D97-AF65-F5344CB8AC3E}">
        <p14:creationId xmlns:p14="http://schemas.microsoft.com/office/powerpoint/2010/main" val="434905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D - </a:t>
            </a:r>
            <a:r>
              <a:rPr lang="pt-BR" sz="1200" kern="1200" dirty="0" smtClean="0">
                <a:solidFill>
                  <a:schemeClr val="tx1"/>
                </a:solidFill>
                <a:effectLst/>
                <a:latin typeface="+mn-lt"/>
                <a:ea typeface="+mn-ea"/>
                <a:cs typeface="+mn-cs"/>
              </a:rPr>
              <a:t>O comportamento de histerese e a magnetização permanente podem ser explicados pelos movimentos das paredes dos domínios</a:t>
            </a:r>
            <a:endParaRPr lang="pt-BR" dirty="0"/>
          </a:p>
        </p:txBody>
      </p:sp>
      <p:sp>
        <p:nvSpPr>
          <p:cNvPr id="4" name="Espaço Reservado para Número de Slide 3"/>
          <p:cNvSpPr>
            <a:spLocks noGrp="1"/>
          </p:cNvSpPr>
          <p:nvPr>
            <p:ph type="sldNum" sz="quarter" idx="10"/>
          </p:nvPr>
        </p:nvSpPr>
        <p:spPr/>
        <p:txBody>
          <a:bodyPr/>
          <a:lstStyle/>
          <a:p>
            <a:fld id="{42B67F11-2721-4411-B819-F367E0E6810B}" type="slidenum">
              <a:rPr lang="pt-BR" smtClean="0"/>
              <a:t>10</a:t>
            </a:fld>
            <a:endParaRPr lang="pt-BR"/>
          </a:p>
        </p:txBody>
      </p:sp>
    </p:spTree>
    <p:extLst>
      <p:ext uri="{BB962C8B-B14F-4D97-AF65-F5344CB8AC3E}">
        <p14:creationId xmlns:p14="http://schemas.microsoft.com/office/powerpoint/2010/main" val="2103337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A - </a:t>
            </a:r>
            <a:r>
              <a:rPr lang="pt-BR" sz="1200" kern="1200" dirty="0" smtClean="0">
                <a:solidFill>
                  <a:schemeClr val="tx1"/>
                </a:solidFill>
                <a:effectLst/>
                <a:latin typeface="+mn-lt"/>
                <a:ea typeface="+mn-ea"/>
                <a:cs typeface="+mn-cs"/>
              </a:rPr>
              <a:t>O tamanho e forma da curva de Histerese tem importância prática considerável. A área no interior do ciclo representa perda de energia que é manifestada na forma de perda de calor, sendo capaz de elevar a sua temperatura da amostra magnética. </a:t>
            </a:r>
            <a:r>
              <a:rPr lang="pt-BR" sz="1200" i="1" kern="1200" dirty="0" smtClean="0">
                <a:solidFill>
                  <a:schemeClr val="tx1"/>
                </a:solidFill>
                <a:effectLst/>
                <a:latin typeface="+mn-lt"/>
                <a:ea typeface="+mn-ea"/>
                <a:cs typeface="+mn-cs"/>
              </a:rPr>
              <a:t>Os materiais magnéticos moles</a:t>
            </a:r>
            <a:r>
              <a:rPr lang="pt-BR" sz="1200" kern="1200" dirty="0" smtClean="0">
                <a:solidFill>
                  <a:schemeClr val="tx1"/>
                </a:solidFill>
                <a:effectLst/>
                <a:latin typeface="+mn-lt"/>
                <a:ea typeface="+mn-ea"/>
                <a:cs typeface="+mn-cs"/>
              </a:rPr>
              <a:t> tem baixas perdas de energia, e são usados em dispositivos sujeitos a campos magnéticos alternados. </a:t>
            </a:r>
          </a:p>
          <a:p>
            <a:r>
              <a:rPr lang="pt-BR" sz="1200" kern="1200" dirty="0" smtClean="0">
                <a:solidFill>
                  <a:schemeClr val="tx1"/>
                </a:solidFill>
                <a:effectLst/>
                <a:latin typeface="+mn-lt"/>
                <a:ea typeface="+mn-ea"/>
                <a:cs typeface="+mn-cs"/>
              </a:rPr>
              <a:t>O campo de saturação ou magnetização é determinado apenas pelo material, mas a suscetibilidade e a </a:t>
            </a:r>
            <a:r>
              <a:rPr lang="pt-BR" sz="1200" kern="1200" dirty="0" err="1" smtClean="0">
                <a:solidFill>
                  <a:schemeClr val="tx1"/>
                </a:solidFill>
                <a:effectLst/>
                <a:latin typeface="+mn-lt"/>
                <a:ea typeface="+mn-ea"/>
                <a:cs typeface="+mn-cs"/>
              </a:rPr>
              <a:t>coercividade</a:t>
            </a:r>
            <a:r>
              <a:rPr lang="pt-BR" sz="1200" kern="1200" dirty="0" smtClean="0">
                <a:solidFill>
                  <a:schemeClr val="tx1"/>
                </a:solidFill>
                <a:effectLst/>
                <a:latin typeface="+mn-lt"/>
                <a:ea typeface="+mn-ea"/>
                <a:cs typeface="+mn-cs"/>
              </a:rPr>
              <a:t> são sensíveis a variáveis estruturais. Defeitos estruturais aumentam a </a:t>
            </a:r>
            <a:r>
              <a:rPr lang="pt-BR" sz="1200" kern="1200" dirty="0" err="1" smtClean="0">
                <a:solidFill>
                  <a:schemeClr val="tx1"/>
                </a:solidFill>
                <a:effectLst/>
                <a:latin typeface="+mn-lt"/>
                <a:ea typeface="+mn-ea"/>
                <a:cs typeface="+mn-cs"/>
              </a:rPr>
              <a:t>coercividade</a:t>
            </a:r>
            <a:r>
              <a:rPr lang="pt-BR" sz="1200" kern="1200" dirty="0" smtClean="0">
                <a:solidFill>
                  <a:schemeClr val="tx1"/>
                </a:solidFill>
                <a:effectLst/>
                <a:latin typeface="+mn-lt"/>
                <a:ea typeface="+mn-ea"/>
                <a:cs typeface="+mn-cs"/>
              </a:rPr>
              <a:t>, e restringem os movimentos dos domínios.</a:t>
            </a:r>
          </a:p>
        </p:txBody>
      </p:sp>
      <p:sp>
        <p:nvSpPr>
          <p:cNvPr id="4" name="Espaço Reservado para Número de Slide 3"/>
          <p:cNvSpPr>
            <a:spLocks noGrp="1"/>
          </p:cNvSpPr>
          <p:nvPr>
            <p:ph type="sldNum" sz="quarter" idx="10"/>
          </p:nvPr>
        </p:nvSpPr>
        <p:spPr/>
        <p:txBody>
          <a:bodyPr/>
          <a:lstStyle/>
          <a:p>
            <a:fld id="{42B67F11-2721-4411-B819-F367E0E6810B}" type="slidenum">
              <a:rPr lang="pt-BR" smtClean="0"/>
              <a:t>11</a:t>
            </a:fld>
            <a:endParaRPr lang="pt-BR"/>
          </a:p>
        </p:txBody>
      </p:sp>
    </p:spTree>
    <p:extLst>
      <p:ext uri="{BB962C8B-B14F-4D97-AF65-F5344CB8AC3E}">
        <p14:creationId xmlns:p14="http://schemas.microsoft.com/office/powerpoint/2010/main" val="502410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802555C5-28C0-4B90-9B49-82020B2E129E}"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4CE8C80-304D-4661-A172-9BC55306B845}" type="slidenum">
              <a:rPr lang="en-US" smtClean="0"/>
              <a:t>‹nº›</a:t>
            </a:fld>
            <a:endParaRPr lang="en-US"/>
          </a:p>
        </p:txBody>
      </p:sp>
    </p:spTree>
    <p:extLst>
      <p:ext uri="{BB962C8B-B14F-4D97-AF65-F5344CB8AC3E}">
        <p14:creationId xmlns:p14="http://schemas.microsoft.com/office/powerpoint/2010/main" val="1010845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02555C5-28C0-4B90-9B49-82020B2E129E}"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CE8C80-304D-4661-A172-9BC55306B845}" type="slidenum">
              <a:rPr lang="en-US" smtClean="0"/>
              <a:t>‹nº›</a:t>
            </a:fld>
            <a:endParaRPr lang="en-US"/>
          </a:p>
        </p:txBody>
      </p:sp>
    </p:spTree>
    <p:extLst>
      <p:ext uri="{BB962C8B-B14F-4D97-AF65-F5344CB8AC3E}">
        <p14:creationId xmlns:p14="http://schemas.microsoft.com/office/powerpoint/2010/main" val="88426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02555C5-28C0-4B90-9B49-82020B2E129E}"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CE8C80-304D-4661-A172-9BC55306B845}"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6001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802555C5-28C0-4B90-9B49-82020B2E129E}"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CE8C80-304D-4661-A172-9BC55306B845}" type="slidenum">
              <a:rPr lang="en-US" smtClean="0"/>
              <a:t>‹nº›</a:t>
            </a:fld>
            <a:endParaRPr lang="en-US"/>
          </a:p>
        </p:txBody>
      </p:sp>
    </p:spTree>
    <p:extLst>
      <p:ext uri="{BB962C8B-B14F-4D97-AF65-F5344CB8AC3E}">
        <p14:creationId xmlns:p14="http://schemas.microsoft.com/office/powerpoint/2010/main" val="3969125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802555C5-28C0-4B90-9B49-82020B2E129E}"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CE8C80-304D-4661-A172-9BC55306B845}"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8771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802555C5-28C0-4B90-9B49-82020B2E129E}"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CE8C80-304D-4661-A172-9BC55306B845}" type="slidenum">
              <a:rPr lang="en-US" smtClean="0"/>
              <a:t>‹nº›</a:t>
            </a:fld>
            <a:endParaRPr lang="en-US"/>
          </a:p>
        </p:txBody>
      </p:sp>
    </p:spTree>
    <p:extLst>
      <p:ext uri="{BB962C8B-B14F-4D97-AF65-F5344CB8AC3E}">
        <p14:creationId xmlns:p14="http://schemas.microsoft.com/office/powerpoint/2010/main" val="3169328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02555C5-28C0-4B90-9B49-82020B2E129E}"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CE8C80-304D-4661-A172-9BC55306B845}" type="slidenum">
              <a:rPr lang="en-US" smtClean="0"/>
              <a:t>‹nº›</a:t>
            </a:fld>
            <a:endParaRPr lang="en-US"/>
          </a:p>
        </p:txBody>
      </p:sp>
    </p:spTree>
    <p:extLst>
      <p:ext uri="{BB962C8B-B14F-4D97-AF65-F5344CB8AC3E}">
        <p14:creationId xmlns:p14="http://schemas.microsoft.com/office/powerpoint/2010/main" val="2846473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02555C5-28C0-4B90-9B49-82020B2E129E}"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CE8C80-304D-4661-A172-9BC55306B845}" type="slidenum">
              <a:rPr lang="en-US" smtClean="0"/>
              <a:t>‹nº›</a:t>
            </a:fld>
            <a:endParaRPr lang="en-US"/>
          </a:p>
        </p:txBody>
      </p:sp>
    </p:spTree>
    <p:extLst>
      <p:ext uri="{BB962C8B-B14F-4D97-AF65-F5344CB8AC3E}">
        <p14:creationId xmlns:p14="http://schemas.microsoft.com/office/powerpoint/2010/main" val="69712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02555C5-28C0-4B90-9B49-82020B2E129E}"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CE8C80-304D-4661-A172-9BC55306B845}" type="slidenum">
              <a:rPr lang="en-US" smtClean="0"/>
              <a:t>‹nº›</a:t>
            </a:fld>
            <a:endParaRPr lang="en-US"/>
          </a:p>
        </p:txBody>
      </p:sp>
    </p:spTree>
    <p:extLst>
      <p:ext uri="{BB962C8B-B14F-4D97-AF65-F5344CB8AC3E}">
        <p14:creationId xmlns:p14="http://schemas.microsoft.com/office/powerpoint/2010/main" val="207979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02555C5-28C0-4B90-9B49-82020B2E129E}"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CE8C80-304D-4661-A172-9BC55306B845}" type="slidenum">
              <a:rPr lang="en-US" smtClean="0"/>
              <a:t>‹nº›</a:t>
            </a:fld>
            <a:endParaRPr lang="en-US"/>
          </a:p>
        </p:txBody>
      </p:sp>
    </p:spTree>
    <p:extLst>
      <p:ext uri="{BB962C8B-B14F-4D97-AF65-F5344CB8AC3E}">
        <p14:creationId xmlns:p14="http://schemas.microsoft.com/office/powerpoint/2010/main" val="280120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802555C5-28C0-4B90-9B49-82020B2E129E}"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4CE8C80-304D-4661-A172-9BC55306B845}" type="slidenum">
              <a:rPr lang="en-US" smtClean="0"/>
              <a:t>‹nº›</a:t>
            </a:fld>
            <a:endParaRPr lang="en-US"/>
          </a:p>
        </p:txBody>
      </p:sp>
    </p:spTree>
    <p:extLst>
      <p:ext uri="{BB962C8B-B14F-4D97-AF65-F5344CB8AC3E}">
        <p14:creationId xmlns:p14="http://schemas.microsoft.com/office/powerpoint/2010/main" val="314730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802555C5-28C0-4B90-9B49-82020B2E129E}" type="datetimeFigureOut">
              <a:rPr lang="en-US" smtClean="0"/>
              <a:t>9/28/2018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4CE8C80-304D-4661-A172-9BC55306B845}" type="slidenum">
              <a:rPr lang="en-US" smtClean="0"/>
              <a:t>‹nº›</a:t>
            </a:fld>
            <a:endParaRPr lang="en-US"/>
          </a:p>
        </p:txBody>
      </p:sp>
    </p:spTree>
    <p:extLst>
      <p:ext uri="{BB962C8B-B14F-4D97-AF65-F5344CB8AC3E}">
        <p14:creationId xmlns:p14="http://schemas.microsoft.com/office/powerpoint/2010/main" val="319964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802555C5-28C0-4B90-9B49-82020B2E129E}" type="datetimeFigureOut">
              <a:rPr lang="en-US" smtClean="0"/>
              <a:t>9/28/2018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4CE8C80-304D-4661-A172-9BC55306B845}" type="slidenum">
              <a:rPr lang="en-US" smtClean="0"/>
              <a:t>‹nº›</a:t>
            </a:fld>
            <a:endParaRPr lang="en-US"/>
          </a:p>
        </p:txBody>
      </p:sp>
    </p:spTree>
    <p:extLst>
      <p:ext uri="{BB962C8B-B14F-4D97-AF65-F5344CB8AC3E}">
        <p14:creationId xmlns:p14="http://schemas.microsoft.com/office/powerpoint/2010/main" val="1412938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555C5-28C0-4B90-9B49-82020B2E129E}" type="datetimeFigureOut">
              <a:rPr lang="en-US" smtClean="0"/>
              <a:t>9/28/2018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4CE8C80-304D-4661-A172-9BC55306B845}" type="slidenum">
              <a:rPr lang="en-US" smtClean="0"/>
              <a:t>‹nº›</a:t>
            </a:fld>
            <a:endParaRPr lang="en-US"/>
          </a:p>
        </p:txBody>
      </p:sp>
    </p:spTree>
    <p:extLst>
      <p:ext uri="{BB962C8B-B14F-4D97-AF65-F5344CB8AC3E}">
        <p14:creationId xmlns:p14="http://schemas.microsoft.com/office/powerpoint/2010/main" val="292630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smtClean="0"/>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802555C5-28C0-4B90-9B49-82020B2E129E}"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4CE8C80-304D-4661-A172-9BC55306B845}" type="slidenum">
              <a:rPr lang="en-US" smtClean="0"/>
              <a:t>‹nº›</a:t>
            </a:fld>
            <a:endParaRPr lang="en-US"/>
          </a:p>
        </p:txBody>
      </p:sp>
    </p:spTree>
    <p:extLst>
      <p:ext uri="{BB962C8B-B14F-4D97-AF65-F5344CB8AC3E}">
        <p14:creationId xmlns:p14="http://schemas.microsoft.com/office/powerpoint/2010/main" val="73612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802555C5-28C0-4B90-9B49-82020B2E129E}"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CE8C80-304D-4661-A172-9BC55306B845}" type="slidenum">
              <a:rPr lang="en-US" smtClean="0"/>
              <a:t>‹nº›</a:t>
            </a:fld>
            <a:endParaRPr lang="en-US"/>
          </a:p>
        </p:txBody>
      </p:sp>
    </p:spTree>
    <p:extLst>
      <p:ext uri="{BB962C8B-B14F-4D97-AF65-F5344CB8AC3E}">
        <p14:creationId xmlns:p14="http://schemas.microsoft.com/office/powerpoint/2010/main" val="401868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02555C5-28C0-4B90-9B49-82020B2E129E}" type="datetimeFigureOut">
              <a:rPr lang="en-US" smtClean="0"/>
              <a:t>9/28/2018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4CE8C80-304D-4661-A172-9BC55306B845}" type="slidenum">
              <a:rPr lang="en-US" smtClean="0"/>
              <a:t>‹nº›</a:t>
            </a:fld>
            <a:endParaRPr lang="en-US"/>
          </a:p>
        </p:txBody>
      </p:sp>
    </p:spTree>
    <p:extLst>
      <p:ext uri="{BB962C8B-B14F-4D97-AF65-F5344CB8AC3E}">
        <p14:creationId xmlns:p14="http://schemas.microsoft.com/office/powerpoint/2010/main" val="400558937"/>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3" y="2530098"/>
            <a:ext cx="8915399" cy="2262781"/>
          </a:xfrm>
        </p:spPr>
        <p:txBody>
          <a:bodyPr>
            <a:normAutofit fontScale="90000"/>
          </a:bodyPr>
          <a:lstStyle/>
          <a:p>
            <a:pPr algn="ctr"/>
            <a:r>
              <a:rPr lang="pt-BR" dirty="0" smtClean="0"/>
              <a:t>Materiais </a:t>
            </a:r>
            <a:r>
              <a:rPr lang="pt-BR" dirty="0"/>
              <a:t>magnéticos II: Classificação dos materiais	</a:t>
            </a:r>
            <a:endParaRPr lang="en-US" dirty="0"/>
          </a:p>
        </p:txBody>
      </p:sp>
      <p:sp>
        <p:nvSpPr>
          <p:cNvPr id="3" name="Subtítulo 2"/>
          <p:cNvSpPr>
            <a:spLocks noGrp="1"/>
          </p:cNvSpPr>
          <p:nvPr>
            <p:ph type="subTitle" idx="1"/>
          </p:nvPr>
        </p:nvSpPr>
        <p:spPr/>
        <p:txBody>
          <a:bodyPr/>
          <a:lstStyle/>
          <a:p>
            <a:pPr algn="r"/>
            <a:r>
              <a:rPr lang="en-US" dirty="0" smtClean="0"/>
              <a:t>Anailson Raasch – 86508</a:t>
            </a:r>
          </a:p>
          <a:p>
            <a:pPr algn="r"/>
            <a:r>
              <a:rPr lang="pt-BR" dirty="0" smtClean="0"/>
              <a:t>Diuary Gonçalves - 90423</a:t>
            </a:r>
            <a:endParaRPr lang="pt-BR" dirty="0"/>
          </a:p>
        </p:txBody>
      </p:sp>
    </p:spTree>
    <p:extLst>
      <p:ext uri="{BB962C8B-B14F-4D97-AF65-F5344CB8AC3E}">
        <p14:creationId xmlns:p14="http://schemas.microsoft.com/office/powerpoint/2010/main" val="3642843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pt-BR" dirty="0" smtClean="0"/>
              <a:t>Ciclo de Histerese</a:t>
            </a:r>
            <a:br>
              <a:rPr lang="pt-BR" dirty="0" smtClean="0"/>
            </a:br>
            <a:endParaRPr lang="pt-BR" dirty="0"/>
          </a:p>
        </p:txBody>
      </p:sp>
      <p:pic>
        <p:nvPicPr>
          <p:cNvPr id="4" name="Espaço Reservado para Conteú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0054" y="1541225"/>
            <a:ext cx="7629248" cy="4764041"/>
          </a:xfrm>
        </p:spPr>
      </p:pic>
    </p:spTree>
    <p:extLst>
      <p:ext uri="{BB962C8B-B14F-4D97-AF65-F5344CB8AC3E}">
        <p14:creationId xmlns:p14="http://schemas.microsoft.com/office/powerpoint/2010/main" val="2854084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pt-BR" dirty="0" smtClean="0"/>
              <a:t>Materiais magnéticos duros e moles</a:t>
            </a:r>
            <a:br>
              <a:rPr lang="pt-BR" dirty="0" smtClean="0"/>
            </a:br>
            <a:endParaRPr lang="pt-BR" dirty="0"/>
          </a:p>
        </p:txBody>
      </p:sp>
      <p:pic>
        <p:nvPicPr>
          <p:cNvPr id="4" name="Espaço Reservado para Conteúdo 3"/>
          <p:cNvPicPr>
            <a:picLocks noGrp="1" noChangeAspect="1"/>
          </p:cNvPicPr>
          <p:nvPr>
            <p:ph idx="1"/>
          </p:nvPr>
        </p:nvPicPr>
        <p:blipFill rotWithShape="1">
          <a:blip r:embed="rId3">
            <a:extLst>
              <a:ext uri="{28A0092B-C50C-407E-A947-70E740481C1C}">
                <a14:useLocalDpi xmlns:a14="http://schemas.microsoft.com/office/drawing/2010/main" val="0"/>
              </a:ext>
            </a:extLst>
          </a:blip>
          <a:srcRect b="21143"/>
          <a:stretch/>
        </p:blipFill>
        <p:spPr>
          <a:xfrm>
            <a:off x="3203751" y="1370173"/>
            <a:ext cx="6614644" cy="2921013"/>
          </a:xfrm>
        </p:spPr>
      </p:pic>
      <p:sp>
        <p:nvSpPr>
          <p:cNvPr id="6" name="CaixaDeTexto 5"/>
          <p:cNvSpPr txBox="1"/>
          <p:nvPr/>
        </p:nvSpPr>
        <p:spPr>
          <a:xfrm>
            <a:off x="3637992" y="4291186"/>
            <a:ext cx="2498501" cy="646331"/>
          </a:xfrm>
          <a:prstGeom prst="rect">
            <a:avLst/>
          </a:prstGeom>
          <a:noFill/>
        </p:spPr>
        <p:txBody>
          <a:bodyPr wrap="square" rtlCol="0">
            <a:spAutoFit/>
          </a:bodyPr>
          <a:lstStyle/>
          <a:p>
            <a:pPr algn="ctr"/>
            <a:r>
              <a:rPr lang="pt-BR" dirty="0" smtClean="0"/>
              <a:t>Material Duro</a:t>
            </a:r>
          </a:p>
          <a:p>
            <a:pPr algn="ctr"/>
            <a:r>
              <a:rPr lang="pt-BR" dirty="0" smtClean="0"/>
              <a:t>(alta </a:t>
            </a:r>
            <a:r>
              <a:rPr lang="pt-BR" dirty="0" err="1" smtClean="0"/>
              <a:t>coercitividade</a:t>
            </a:r>
            <a:r>
              <a:rPr lang="pt-BR" dirty="0" smtClean="0"/>
              <a:t>)</a:t>
            </a:r>
            <a:endParaRPr lang="pt-BR" dirty="0"/>
          </a:p>
        </p:txBody>
      </p:sp>
      <p:sp>
        <p:nvSpPr>
          <p:cNvPr id="7" name="CaixaDeTexto 6"/>
          <p:cNvSpPr txBox="1"/>
          <p:nvPr/>
        </p:nvSpPr>
        <p:spPr>
          <a:xfrm>
            <a:off x="6913752" y="4291186"/>
            <a:ext cx="2904643" cy="646331"/>
          </a:xfrm>
          <a:prstGeom prst="rect">
            <a:avLst/>
          </a:prstGeom>
          <a:noFill/>
        </p:spPr>
        <p:txBody>
          <a:bodyPr wrap="square" rtlCol="0">
            <a:spAutoFit/>
          </a:bodyPr>
          <a:lstStyle/>
          <a:p>
            <a:pPr algn="ctr"/>
            <a:r>
              <a:rPr lang="pt-BR" dirty="0" smtClean="0"/>
              <a:t>Material Mole</a:t>
            </a:r>
          </a:p>
          <a:p>
            <a:pPr algn="ctr"/>
            <a:r>
              <a:rPr lang="pt-BR" dirty="0" smtClean="0"/>
              <a:t>(baixa </a:t>
            </a:r>
            <a:r>
              <a:rPr lang="pt-BR" dirty="0" err="1" smtClean="0"/>
              <a:t>coercitividade</a:t>
            </a:r>
            <a:r>
              <a:rPr lang="pt-BR" dirty="0" smtClean="0"/>
              <a:t>)</a:t>
            </a:r>
            <a:endParaRPr lang="pt-BR" dirty="0"/>
          </a:p>
        </p:txBody>
      </p:sp>
      <p:sp>
        <p:nvSpPr>
          <p:cNvPr id="8" name="CaixaDeTexto 7"/>
          <p:cNvSpPr txBox="1"/>
          <p:nvPr/>
        </p:nvSpPr>
        <p:spPr>
          <a:xfrm>
            <a:off x="2207381" y="5339820"/>
            <a:ext cx="8607383" cy="923330"/>
          </a:xfrm>
          <a:prstGeom prst="rect">
            <a:avLst/>
          </a:prstGeom>
          <a:noFill/>
        </p:spPr>
        <p:txBody>
          <a:bodyPr wrap="square" rtlCol="0">
            <a:spAutoFit/>
          </a:bodyPr>
          <a:lstStyle/>
          <a:p>
            <a:pPr algn="just"/>
            <a:r>
              <a:rPr lang="pt-BR" b="1" dirty="0" err="1" smtClean="0"/>
              <a:t>Coercitividade</a:t>
            </a:r>
            <a:r>
              <a:rPr lang="pt-BR" b="1" dirty="0" smtClean="0"/>
              <a:t>: </a:t>
            </a:r>
            <a:r>
              <a:rPr lang="pt-BR" dirty="0"/>
              <a:t>é a capacidade que apresenta um material </a:t>
            </a:r>
            <a:r>
              <a:rPr lang="pt-BR" dirty="0" smtClean="0"/>
              <a:t>magnético </a:t>
            </a:r>
            <a:r>
              <a:rPr lang="pt-BR" dirty="0"/>
              <a:t>de manter seus momentos magnéticos numa determinada posição.</a:t>
            </a:r>
          </a:p>
          <a:p>
            <a:endParaRPr lang="pt-BR" dirty="0"/>
          </a:p>
        </p:txBody>
      </p:sp>
    </p:spTree>
    <p:extLst>
      <p:ext uri="{BB962C8B-B14F-4D97-AF65-F5344CB8AC3E}">
        <p14:creationId xmlns:p14="http://schemas.microsoft.com/office/powerpoint/2010/main" val="1992387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98" y="3728144"/>
            <a:ext cx="5774242" cy="2753869"/>
          </a:xfrm>
          <a:prstGeom prst="rect">
            <a:avLst/>
          </a:prstGeom>
        </p:spPr>
      </p:pic>
      <p:sp>
        <p:nvSpPr>
          <p:cNvPr id="2" name="Título 1"/>
          <p:cNvSpPr>
            <a:spLocks noGrp="1"/>
          </p:cNvSpPr>
          <p:nvPr>
            <p:ph type="title"/>
          </p:nvPr>
        </p:nvSpPr>
        <p:spPr/>
        <p:txBody>
          <a:bodyPr/>
          <a:lstStyle/>
          <a:p>
            <a:pPr lvl="0"/>
            <a:r>
              <a:rPr lang="pt-BR" dirty="0" smtClean="0"/>
              <a:t>Temperatura de Curie</a:t>
            </a:r>
            <a:br>
              <a:rPr lang="pt-BR" dirty="0" smtClean="0"/>
            </a:br>
            <a:endParaRPr lang="pt-BR" dirty="0"/>
          </a:p>
        </p:txBody>
      </p:sp>
      <p:pic>
        <p:nvPicPr>
          <p:cNvPr id="10" name="Espaço Reservado para Conteúdo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559959" y="1421189"/>
            <a:ext cx="5226820" cy="4135034"/>
          </a:xfrm>
        </p:spPr>
      </p:pic>
      <p:sp>
        <p:nvSpPr>
          <p:cNvPr id="5" name="CaixaDeTexto 4"/>
          <p:cNvSpPr txBox="1"/>
          <p:nvPr/>
        </p:nvSpPr>
        <p:spPr>
          <a:xfrm>
            <a:off x="838200" y="1690688"/>
            <a:ext cx="5439592" cy="1477328"/>
          </a:xfrm>
          <a:prstGeom prst="rect">
            <a:avLst/>
          </a:prstGeom>
          <a:noFill/>
        </p:spPr>
        <p:txBody>
          <a:bodyPr wrap="square" rtlCol="0">
            <a:spAutoFit/>
          </a:bodyPr>
          <a:lstStyle/>
          <a:p>
            <a:pPr algn="just"/>
            <a:r>
              <a:rPr lang="pt-BR" dirty="0" smtClean="0"/>
              <a:t>O aumento da temperatura causa um maior movimento térmico dos átomos e tende a desordenar as direções dos momentos magnéticos, influenciando assim nas características magnéticas dos materiais</a:t>
            </a:r>
            <a:endParaRPr lang="pt-BR" dirty="0"/>
          </a:p>
        </p:txBody>
      </p:sp>
    </p:spTree>
    <p:extLst>
      <p:ext uri="{BB962C8B-B14F-4D97-AF65-F5344CB8AC3E}">
        <p14:creationId xmlns:p14="http://schemas.microsoft.com/office/powerpoint/2010/main" val="3205275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Aplicações</a:t>
            </a:r>
            <a:endParaRPr lang="pt-BR" dirty="0"/>
          </a:p>
        </p:txBody>
      </p:sp>
      <p:sp>
        <p:nvSpPr>
          <p:cNvPr id="3" name="Espaço Reservado para Conteúdo 2"/>
          <p:cNvSpPr>
            <a:spLocks noGrp="1"/>
          </p:cNvSpPr>
          <p:nvPr>
            <p:ph idx="1"/>
          </p:nvPr>
        </p:nvSpPr>
        <p:spPr>
          <a:xfrm>
            <a:off x="845524" y="1501977"/>
            <a:ext cx="3263896" cy="1566496"/>
          </a:xfrm>
        </p:spPr>
        <p:txBody>
          <a:bodyPr/>
          <a:lstStyle/>
          <a:p>
            <a:r>
              <a:rPr lang="pt-BR" dirty="0" err="1" smtClean="0"/>
              <a:t>Hd</a:t>
            </a:r>
            <a:r>
              <a:rPr lang="pt-BR" dirty="0" smtClean="0"/>
              <a:t>;</a:t>
            </a:r>
          </a:p>
          <a:p>
            <a:r>
              <a:rPr lang="pt-BR" dirty="0" smtClean="0"/>
              <a:t>Bússola;</a:t>
            </a:r>
          </a:p>
          <a:p>
            <a:r>
              <a:rPr lang="pt-BR" dirty="0" smtClean="0"/>
              <a:t>Alicate amperímetro;</a:t>
            </a:r>
          </a:p>
          <a:p>
            <a:endParaRPr lang="pt-BR" dirty="0" smtClean="0"/>
          </a:p>
          <a:p>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9964" y="131634"/>
            <a:ext cx="3780429" cy="2290068"/>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5893" y="2463491"/>
            <a:ext cx="3488573" cy="4273880"/>
          </a:xfrm>
          <a:prstGeom prst="rect">
            <a:avLst/>
          </a:prstGeom>
        </p:spPr>
      </p:pic>
      <p:pic>
        <p:nvPicPr>
          <p:cNvPr id="6" name="Imagem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6753" y="2919344"/>
            <a:ext cx="4174891" cy="3801392"/>
          </a:xfrm>
          <a:prstGeom prst="rect">
            <a:avLst/>
          </a:prstGeom>
        </p:spPr>
      </p:pic>
    </p:spTree>
    <p:extLst>
      <p:ext uri="{BB962C8B-B14F-4D97-AF65-F5344CB8AC3E}">
        <p14:creationId xmlns:p14="http://schemas.microsoft.com/office/powerpoint/2010/main" val="3044376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Aplicações</a:t>
            </a:r>
            <a:endParaRPr lang="pt-BR" dirty="0"/>
          </a:p>
        </p:txBody>
      </p:sp>
      <p:sp>
        <p:nvSpPr>
          <p:cNvPr id="3" name="Espaço Reservado para Conteúdo 2"/>
          <p:cNvSpPr>
            <a:spLocks noGrp="1"/>
          </p:cNvSpPr>
          <p:nvPr>
            <p:ph idx="1"/>
          </p:nvPr>
        </p:nvSpPr>
        <p:spPr>
          <a:xfrm>
            <a:off x="928452" y="1499811"/>
            <a:ext cx="3797940" cy="1085648"/>
          </a:xfrm>
        </p:spPr>
        <p:txBody>
          <a:bodyPr/>
          <a:lstStyle/>
          <a:p>
            <a:r>
              <a:rPr lang="pt-BR" dirty="0"/>
              <a:t>Ímã</a:t>
            </a:r>
            <a:r>
              <a:rPr lang="pt-BR" dirty="0" smtClean="0"/>
              <a:t>;</a:t>
            </a:r>
          </a:p>
          <a:p>
            <a:r>
              <a:rPr lang="pt-BR" dirty="0" smtClean="0"/>
              <a:t>Núcleo dos indutores;</a:t>
            </a:r>
          </a:p>
          <a:p>
            <a:pPr marL="0" indent="0">
              <a:buNone/>
            </a:pPr>
            <a:endParaRPr lang="pt-BR" dirty="0" smtClean="0"/>
          </a:p>
          <a:p>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859" y="624110"/>
            <a:ext cx="3766790" cy="2641809"/>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1723" y="3730388"/>
            <a:ext cx="3518220" cy="2959444"/>
          </a:xfrm>
          <a:prstGeom prst="rect">
            <a:avLst/>
          </a:prstGeom>
        </p:spPr>
      </p:pic>
      <p:pic>
        <p:nvPicPr>
          <p:cNvPr id="6" name="Imagem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768" y="3730388"/>
            <a:ext cx="3217752" cy="2959444"/>
          </a:xfrm>
          <a:prstGeom prst="rect">
            <a:avLst/>
          </a:prstGeom>
        </p:spPr>
      </p:pic>
    </p:spTree>
    <p:extLst>
      <p:ext uri="{BB962C8B-B14F-4D97-AF65-F5344CB8AC3E}">
        <p14:creationId xmlns:p14="http://schemas.microsoft.com/office/powerpoint/2010/main" val="3588209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a:t>
            </a:r>
            <a:endParaRPr lang="pt-BR" dirty="0"/>
          </a:p>
        </p:txBody>
      </p:sp>
      <p:sp>
        <p:nvSpPr>
          <p:cNvPr id="3" name="Espaço Reservado para Conteúdo 2"/>
          <p:cNvSpPr>
            <a:spLocks noGrp="1"/>
          </p:cNvSpPr>
          <p:nvPr>
            <p:ph idx="1"/>
          </p:nvPr>
        </p:nvSpPr>
        <p:spPr>
          <a:xfrm>
            <a:off x="2302609" y="2406555"/>
            <a:ext cx="8915400" cy="3777622"/>
          </a:xfrm>
        </p:spPr>
        <p:txBody>
          <a:bodyPr/>
          <a:lstStyle/>
          <a:p>
            <a:r>
              <a:rPr lang="en-US" dirty="0"/>
              <a:t>Young, H. D., &amp; Freedman, R. A. (2009). </a:t>
            </a:r>
            <a:r>
              <a:rPr lang="pt-BR" i="1" dirty="0"/>
              <a:t>Física III, </a:t>
            </a:r>
            <a:r>
              <a:rPr lang="pt-BR" i="1" dirty="0" smtClean="0"/>
              <a:t>Eletromagnetismo. 12. ed.</a:t>
            </a:r>
            <a:r>
              <a:rPr lang="pt-BR" dirty="0" smtClean="0"/>
              <a:t> </a:t>
            </a:r>
            <a:r>
              <a:rPr lang="pt-BR" dirty="0"/>
              <a:t>São Paulo: Pearson </a:t>
            </a:r>
            <a:r>
              <a:rPr lang="pt-BR" dirty="0" err="1"/>
              <a:t>Education</a:t>
            </a:r>
            <a:r>
              <a:rPr lang="pt-BR" dirty="0" smtClean="0"/>
              <a:t>.</a:t>
            </a:r>
          </a:p>
          <a:p>
            <a:r>
              <a:rPr lang="pt-BR" dirty="0" err="1"/>
              <a:t>Callister</a:t>
            </a:r>
            <a:r>
              <a:rPr lang="pt-BR" dirty="0"/>
              <a:t>, W. D. (2008). </a:t>
            </a:r>
            <a:r>
              <a:rPr lang="pt-BR" i="1" dirty="0" smtClean="0"/>
              <a:t>Ciência </a:t>
            </a:r>
            <a:r>
              <a:rPr lang="pt-BR" i="1" dirty="0"/>
              <a:t>e engenharia de materiais uma introdução. 7. ed.</a:t>
            </a:r>
            <a:r>
              <a:rPr lang="pt-BR" dirty="0"/>
              <a:t> Rio de Janeiro: LTC.</a:t>
            </a:r>
          </a:p>
          <a:p>
            <a:endParaRPr lang="pt-BR" dirty="0"/>
          </a:p>
        </p:txBody>
      </p:sp>
    </p:spTree>
    <p:extLst>
      <p:ext uri="{BB962C8B-B14F-4D97-AF65-F5344CB8AC3E}">
        <p14:creationId xmlns:p14="http://schemas.microsoft.com/office/powerpoint/2010/main" val="1346374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53100" y="2384993"/>
            <a:ext cx="8005550" cy="1886756"/>
          </a:xfrm>
        </p:spPr>
        <p:txBody>
          <a:bodyPr>
            <a:noAutofit/>
          </a:bodyPr>
          <a:lstStyle/>
          <a:p>
            <a:r>
              <a:rPr lang="pt-BR" sz="9600" dirty="0" smtClean="0"/>
              <a:t>Perguntas??</a:t>
            </a:r>
            <a:endParaRPr lang="pt-BR" sz="9600" dirty="0"/>
          </a:p>
        </p:txBody>
      </p:sp>
    </p:spTree>
    <p:extLst>
      <p:ext uri="{BB962C8B-B14F-4D97-AF65-F5344CB8AC3E}">
        <p14:creationId xmlns:p14="http://schemas.microsoft.com/office/powerpoint/2010/main" val="1885373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53100" y="2384993"/>
            <a:ext cx="8005550" cy="1886756"/>
          </a:xfrm>
        </p:spPr>
        <p:txBody>
          <a:bodyPr>
            <a:noAutofit/>
          </a:bodyPr>
          <a:lstStyle/>
          <a:p>
            <a:r>
              <a:rPr lang="pt-BR" sz="9600" dirty="0" smtClean="0"/>
              <a:t>Obrigado!!</a:t>
            </a:r>
            <a:endParaRPr lang="pt-BR" sz="9600" dirty="0"/>
          </a:p>
        </p:txBody>
      </p:sp>
    </p:spTree>
    <p:extLst>
      <p:ext uri="{BB962C8B-B14F-4D97-AF65-F5344CB8AC3E}">
        <p14:creationId xmlns:p14="http://schemas.microsoft.com/office/powerpoint/2010/main" val="2575076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Temas</a:t>
            </a:r>
            <a:r>
              <a:rPr lang="en-US" dirty="0" smtClean="0"/>
              <a:t> </a:t>
            </a:r>
            <a:r>
              <a:rPr lang="pt-BR" dirty="0" smtClean="0"/>
              <a:t>abordados</a:t>
            </a:r>
            <a:r>
              <a:rPr lang="en-US" dirty="0" smtClean="0"/>
              <a:t>:</a:t>
            </a:r>
            <a:endParaRPr lang="en-US" dirty="0"/>
          </a:p>
        </p:txBody>
      </p:sp>
      <p:sp>
        <p:nvSpPr>
          <p:cNvPr id="3" name="Espaço Reservado para Conteúdo 2"/>
          <p:cNvSpPr>
            <a:spLocks noGrp="1"/>
          </p:cNvSpPr>
          <p:nvPr>
            <p:ph idx="1"/>
          </p:nvPr>
        </p:nvSpPr>
        <p:spPr>
          <a:xfrm>
            <a:off x="2006220" y="1825624"/>
            <a:ext cx="9347579" cy="4639569"/>
          </a:xfrm>
        </p:spPr>
        <p:txBody>
          <a:bodyPr>
            <a:normAutofit/>
          </a:bodyPr>
          <a:lstStyle/>
          <a:p>
            <a:pPr lvl="0"/>
            <a:r>
              <a:rPr lang="pt-BR" dirty="0"/>
              <a:t>Momento </a:t>
            </a:r>
            <a:r>
              <a:rPr lang="pt-BR" dirty="0" smtClean="0"/>
              <a:t>Magnético</a:t>
            </a:r>
            <a:endParaRPr lang="pt-BR" dirty="0"/>
          </a:p>
          <a:p>
            <a:pPr lvl="0"/>
            <a:r>
              <a:rPr lang="pt-BR" dirty="0"/>
              <a:t>Indução </a:t>
            </a:r>
            <a:r>
              <a:rPr lang="pt-BR" dirty="0" smtClean="0"/>
              <a:t>Magnética </a:t>
            </a:r>
          </a:p>
          <a:p>
            <a:pPr lvl="0"/>
            <a:r>
              <a:rPr lang="pt-BR" dirty="0"/>
              <a:t>Campo gerado por uma carga </a:t>
            </a:r>
            <a:endParaRPr lang="pt-BR" dirty="0" smtClean="0"/>
          </a:p>
          <a:p>
            <a:pPr lvl="0"/>
            <a:r>
              <a:rPr lang="pt-BR" dirty="0" smtClean="0"/>
              <a:t>Materiais Diamagnéticos</a:t>
            </a:r>
            <a:endParaRPr lang="pt-BR" dirty="0"/>
          </a:p>
          <a:p>
            <a:pPr lvl="0"/>
            <a:r>
              <a:rPr lang="pt-BR" dirty="0"/>
              <a:t>Materiais </a:t>
            </a:r>
            <a:r>
              <a:rPr lang="pt-BR" dirty="0" smtClean="0"/>
              <a:t>Paramagnéticos</a:t>
            </a:r>
          </a:p>
          <a:p>
            <a:r>
              <a:rPr lang="pt-BR" dirty="0"/>
              <a:t>Domínio </a:t>
            </a:r>
            <a:r>
              <a:rPr lang="pt-BR" dirty="0" smtClean="0"/>
              <a:t>Magnético</a:t>
            </a:r>
            <a:endParaRPr lang="pt-BR" dirty="0"/>
          </a:p>
          <a:p>
            <a:pPr lvl="0"/>
            <a:r>
              <a:rPr lang="pt-BR" dirty="0"/>
              <a:t>Materiais </a:t>
            </a:r>
            <a:r>
              <a:rPr lang="pt-BR" dirty="0" smtClean="0"/>
              <a:t>Ferromagnéticos</a:t>
            </a:r>
            <a:endParaRPr lang="pt-BR" dirty="0"/>
          </a:p>
          <a:p>
            <a:pPr lvl="0"/>
            <a:r>
              <a:rPr lang="pt-BR" dirty="0" smtClean="0"/>
              <a:t>Ciclo </a:t>
            </a:r>
            <a:r>
              <a:rPr lang="pt-BR" dirty="0"/>
              <a:t>de Histerese</a:t>
            </a:r>
          </a:p>
          <a:p>
            <a:pPr lvl="0"/>
            <a:r>
              <a:rPr lang="pt-BR" dirty="0" smtClean="0"/>
              <a:t>Materiais magnéticos duros e moles</a:t>
            </a:r>
          </a:p>
          <a:p>
            <a:pPr lvl="0"/>
            <a:r>
              <a:rPr lang="pt-BR" dirty="0" smtClean="0"/>
              <a:t>Temperatura de Curie</a:t>
            </a:r>
          </a:p>
          <a:p>
            <a:pPr lvl="0"/>
            <a:r>
              <a:rPr lang="pt-BR" dirty="0" smtClean="0"/>
              <a:t>Aplicações</a:t>
            </a:r>
          </a:p>
          <a:p>
            <a:pPr lvl="0"/>
            <a:endParaRPr lang="pt-BR" dirty="0"/>
          </a:p>
          <a:p>
            <a:endParaRPr lang="en-US" dirty="0"/>
          </a:p>
        </p:txBody>
      </p:sp>
    </p:spTree>
    <p:extLst>
      <p:ext uri="{BB962C8B-B14F-4D97-AF65-F5344CB8AC3E}">
        <p14:creationId xmlns:p14="http://schemas.microsoft.com/office/powerpoint/2010/main" val="613410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Momento</a:t>
            </a:r>
            <a:r>
              <a:rPr lang="en-US" dirty="0" smtClean="0"/>
              <a:t> </a:t>
            </a:r>
            <a:r>
              <a:rPr lang="pt-BR" dirty="0" smtClean="0"/>
              <a:t>magnético</a:t>
            </a:r>
            <a:endParaRPr lang="pt-BR" dirty="0"/>
          </a:p>
        </p:txBody>
      </p:sp>
      <p:pic>
        <p:nvPicPr>
          <p:cNvPr id="4" name="Espaço Reservado para Conteú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0658" y="1838504"/>
            <a:ext cx="2577187" cy="4351338"/>
          </a:xfr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0501" y="2199407"/>
            <a:ext cx="2448267" cy="3629532"/>
          </a:xfrm>
          <a:prstGeom prst="rect">
            <a:avLst/>
          </a:prstGeom>
        </p:spPr>
      </p:pic>
      <p:pic>
        <p:nvPicPr>
          <p:cNvPr id="6" name="Imagem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4080" y="2302557"/>
            <a:ext cx="3810532" cy="3762900"/>
          </a:xfrm>
          <a:prstGeom prst="rect">
            <a:avLst/>
          </a:prstGeom>
        </p:spPr>
      </p:pic>
    </p:spTree>
    <p:extLst>
      <p:ext uri="{BB962C8B-B14F-4D97-AF65-F5344CB8AC3E}">
        <p14:creationId xmlns:p14="http://schemas.microsoft.com/office/powerpoint/2010/main" val="1740036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Indução magnética</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840642" y="2016592"/>
                <a:ext cx="6663970" cy="3321396"/>
              </a:xfrm>
            </p:spPr>
            <p:txBody>
              <a:bodyPr>
                <a:normAutofit/>
              </a:bodyPr>
              <a:lstStyle/>
              <a:p>
                <a14:m>
                  <m:oMath xmlns:m="http://schemas.openxmlformats.org/officeDocument/2006/math">
                    <m:r>
                      <a:rPr lang="pt-BR" i="1" smtClean="0">
                        <a:latin typeface="Cambria Math" panose="02040503050406030204" pitchFamily="18" charset="0"/>
                      </a:rPr>
                      <m:t>𝑀</m:t>
                    </m:r>
                    <m:r>
                      <a:rPr lang="pt-BR"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𝑛</m:t>
                        </m:r>
                      </m:sub>
                    </m:sSub>
                    <m:r>
                      <a:rPr lang="pt-BR" b="0" i="1" smtClean="0">
                        <a:latin typeface="Cambria Math" panose="02040503050406030204" pitchFamily="18" charset="0"/>
                      </a:rPr>
                      <m:t>.</m:t>
                    </m:r>
                    <m:r>
                      <a:rPr lang="pt-BR" i="1">
                        <a:latin typeface="Cambria Math" panose="02040503050406030204" pitchFamily="18" charset="0"/>
                      </a:rPr>
                      <m:t>𝐻</m:t>
                    </m:r>
                  </m:oMath>
                </a14:m>
                <a:r>
                  <a:rPr lang="pt-BR" dirty="0" smtClean="0"/>
                  <a:t>                             (Magnetização do material)</a:t>
                </a:r>
                <a:endParaRPr lang="pt-BR" dirty="0"/>
              </a:p>
              <a:p>
                <a:endParaRPr lang="pt-BR" dirty="0" smtClean="0"/>
              </a:p>
              <a:p>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𝜇</m:t>
                        </m:r>
                      </m:e>
                      <m:sub>
                        <m:r>
                          <a:rPr lang="pt-BR" i="1">
                            <a:latin typeface="Cambria Math" panose="02040503050406030204" pitchFamily="18" charset="0"/>
                          </a:rPr>
                          <m:t>𝑟</m:t>
                        </m:r>
                      </m:sub>
                    </m:sSub>
                    <m:r>
                      <a:rPr lang="pt-BR" i="1">
                        <a:latin typeface="Cambria Math" panose="02040503050406030204" pitchFamily="18" charset="0"/>
                      </a:rPr>
                      <m:t>=</m:t>
                    </m:r>
                    <m:f>
                      <m:fPr>
                        <m:type m:val="skw"/>
                        <m:ctrlPr>
                          <a:rPr lang="pt-BR" i="1">
                            <a:latin typeface="Cambria Math" panose="02040503050406030204" pitchFamily="18" charset="0"/>
                          </a:rPr>
                        </m:ctrlPr>
                      </m:fPr>
                      <m:num>
                        <m:r>
                          <a:rPr lang="pt-BR" i="1">
                            <a:latin typeface="Cambria Math" panose="02040503050406030204" pitchFamily="18" charset="0"/>
                          </a:rPr>
                          <m:t>𝜇</m:t>
                        </m:r>
                      </m:num>
                      <m:den>
                        <m:sSub>
                          <m:sSubPr>
                            <m:ctrlPr>
                              <a:rPr lang="pt-BR" i="1">
                                <a:latin typeface="Cambria Math" panose="02040503050406030204" pitchFamily="18" charset="0"/>
                              </a:rPr>
                            </m:ctrlPr>
                          </m:sSubPr>
                          <m:e>
                            <m:r>
                              <a:rPr lang="pt-BR" i="1">
                                <a:latin typeface="Cambria Math" panose="02040503050406030204" pitchFamily="18" charset="0"/>
                              </a:rPr>
                              <m:t>𝜇</m:t>
                            </m:r>
                          </m:e>
                          <m:sub>
                            <m:r>
                              <a:rPr lang="pt-BR" i="1">
                                <a:latin typeface="Cambria Math" panose="02040503050406030204" pitchFamily="18" charset="0"/>
                              </a:rPr>
                              <m:t>0</m:t>
                            </m:r>
                          </m:sub>
                        </m:sSub>
                      </m:den>
                    </m:f>
                  </m:oMath>
                </a14:m>
                <a:r>
                  <a:rPr lang="pt-BR" dirty="0" smtClean="0"/>
                  <a:t>                              (Permeabilidade relativa)</a:t>
                </a:r>
                <a:endParaRPr lang="pt-BR" dirty="0"/>
              </a:p>
              <a:p>
                <a:endParaRPr lang="pt-BR" dirty="0"/>
              </a:p>
              <a:p>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𝑛</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𝜇</m:t>
                        </m:r>
                      </m:e>
                      <m:sub>
                        <m:r>
                          <a:rPr lang="pt-BR" i="1">
                            <a:latin typeface="Cambria Math" panose="02040503050406030204" pitchFamily="18" charset="0"/>
                          </a:rPr>
                          <m:t>𝑟</m:t>
                        </m:r>
                      </m:sub>
                    </m:sSub>
                    <m:r>
                      <a:rPr lang="pt-BR" i="1">
                        <a:latin typeface="Cambria Math" panose="02040503050406030204" pitchFamily="18" charset="0"/>
                      </a:rPr>
                      <m:t>−1</m:t>
                    </m:r>
                  </m:oMath>
                </a14:m>
                <a:r>
                  <a:rPr lang="pt-BR" dirty="0" smtClean="0"/>
                  <a:t>                         (Suscetibilidade magnética)</a:t>
                </a:r>
                <a:endParaRPr lang="pt-BR" dirty="0"/>
              </a:p>
              <a:p>
                <a:endParaRPr lang="pt-BR" dirty="0" smtClean="0"/>
              </a:p>
              <a:p>
                <a14:m>
                  <m:oMath xmlns:m="http://schemas.openxmlformats.org/officeDocument/2006/math">
                    <m:r>
                      <a:rPr lang="pt-BR" i="1">
                        <a:latin typeface="Cambria Math" panose="02040503050406030204" pitchFamily="18" charset="0"/>
                      </a:rPr>
                      <m:t>𝐵</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𝜇</m:t>
                        </m:r>
                      </m:e>
                      <m:sub>
                        <m:r>
                          <a:rPr lang="pt-BR" i="1">
                            <a:latin typeface="Cambria Math" panose="02040503050406030204" pitchFamily="18" charset="0"/>
                          </a:rPr>
                          <m:t>0</m:t>
                        </m:r>
                      </m:sub>
                    </m:sSub>
                    <m:r>
                      <a:rPr lang="pt-BR" b="0" i="1" smtClean="0">
                        <a:latin typeface="Cambria Math" panose="02040503050406030204" pitchFamily="18" charset="0"/>
                      </a:rPr>
                      <m:t>.</m:t>
                    </m:r>
                    <m:r>
                      <a:rPr lang="pt-BR" i="1">
                        <a:latin typeface="Cambria Math" panose="02040503050406030204" pitchFamily="18" charset="0"/>
                      </a:rPr>
                      <m:t>𝐻</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𝜇</m:t>
                        </m:r>
                      </m:e>
                      <m:sub>
                        <m:r>
                          <a:rPr lang="pt-BR" i="1">
                            <a:latin typeface="Cambria Math" panose="02040503050406030204" pitchFamily="18" charset="0"/>
                          </a:rPr>
                          <m:t>0</m:t>
                        </m:r>
                      </m:sub>
                    </m:sSub>
                    <m:r>
                      <a:rPr lang="pt-BR" b="0" i="1" smtClean="0">
                        <a:latin typeface="Cambria Math" panose="02040503050406030204" pitchFamily="18" charset="0"/>
                      </a:rPr>
                      <m:t>.</m:t>
                    </m:r>
                    <m:r>
                      <a:rPr lang="pt-BR" i="1">
                        <a:latin typeface="Cambria Math" panose="02040503050406030204" pitchFamily="18" charset="0"/>
                      </a:rPr>
                      <m:t>𝑀</m:t>
                    </m:r>
                  </m:oMath>
                </a14:m>
                <a:r>
                  <a:rPr lang="pt-BR" dirty="0" smtClean="0"/>
                  <a:t>                 (Indução magnética)</a:t>
                </a:r>
                <a:endParaRPr lang="pt-BR" dirty="0"/>
              </a:p>
              <a:p>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840642" y="2016592"/>
                <a:ext cx="6663970" cy="3321396"/>
              </a:xfrm>
              <a:blipFill rotWithShape="0">
                <a:blip r:embed="rId3"/>
                <a:stretch>
                  <a:fillRect l="-640" t="-1101"/>
                </a:stretch>
              </a:blipFill>
            </p:spPr>
            <p:txBody>
              <a:bodyPr/>
              <a:lstStyle/>
              <a:p>
                <a:r>
                  <a:rPr lang="pt-BR">
                    <a:noFill/>
                  </a:rPr>
                  <a:t> </a:t>
                </a:r>
              </a:p>
            </p:txBody>
          </p:sp>
        </mc:Fallback>
      </mc:AlternateContent>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021" y="2006221"/>
            <a:ext cx="3405808" cy="3331767"/>
          </a:xfrm>
          <a:prstGeom prst="rect">
            <a:avLst/>
          </a:prstGeom>
        </p:spPr>
      </p:pic>
    </p:spTree>
    <p:extLst>
      <p:ext uri="{BB962C8B-B14F-4D97-AF65-F5344CB8AC3E}">
        <p14:creationId xmlns:p14="http://schemas.microsoft.com/office/powerpoint/2010/main" val="1030113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Campo gerado por uma carga</a:t>
            </a:r>
            <a:endParaRPr lang="pt-BR" dirty="0"/>
          </a:p>
        </p:txBody>
      </p:sp>
      <p:pic>
        <p:nvPicPr>
          <p:cNvPr id="5" name="Espaço Reservado para Conteúdo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6339" y="1905000"/>
            <a:ext cx="4592429" cy="3450528"/>
          </a:xfrm>
        </p:spPr>
      </p:pic>
      <p:pic>
        <p:nvPicPr>
          <p:cNvPr id="6" name="Espaço Reservado para Conteúdo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5708" y="1419718"/>
            <a:ext cx="2577187" cy="4351338"/>
          </a:xfrm>
          <a:prstGeom prst="rect">
            <a:avLst/>
          </a:prstGeom>
        </p:spPr>
      </p:pic>
      <mc:AlternateContent xmlns:mc="http://schemas.openxmlformats.org/markup-compatibility/2006" xmlns:a14="http://schemas.microsoft.com/office/drawing/2010/main">
        <mc:Choice Requires="a14">
          <p:sp>
            <p:nvSpPr>
              <p:cNvPr id="7" name="Retângulo 6"/>
              <p:cNvSpPr/>
              <p:nvPr/>
            </p:nvSpPr>
            <p:spPr>
              <a:xfrm>
                <a:off x="3722158" y="5564326"/>
                <a:ext cx="2060790" cy="823623"/>
              </a:xfrm>
              <a:prstGeom prst="rect">
                <a:avLst/>
              </a:prstGeom>
            </p:spPr>
            <p:txBody>
              <a:bodyPr wrap="squar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pt-BR"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pt-BR" i="1">
                              <a:effectLst/>
                              <a:latin typeface="Cambria Math" panose="02040503050406030204" pitchFamily="18" charset="0"/>
                              <a:ea typeface="Calibri" panose="020F0502020204030204" pitchFamily="34" charset="0"/>
                              <a:cs typeface="Times New Roman" panose="02020603050405020304" pitchFamily="18" charset="0"/>
                            </a:rPr>
                            <m:t>𝐹</m:t>
                          </m:r>
                        </m:e>
                      </m:acc>
                      <m:r>
                        <a:rPr lang="pt-BR" i="1">
                          <a:effectLst/>
                          <a:latin typeface="Cambria Math" panose="02040503050406030204" pitchFamily="18" charset="0"/>
                          <a:ea typeface="Calibri" panose="020F0502020204030204" pitchFamily="34" charset="0"/>
                          <a:cs typeface="Times New Roman" panose="02020603050405020304" pitchFamily="18" charset="0"/>
                        </a:rPr>
                        <m:t>=</m:t>
                      </m:r>
                      <m:r>
                        <a:rPr lang="pt-BR" i="1">
                          <a:effectLst/>
                          <a:latin typeface="Cambria Math" panose="02040503050406030204" pitchFamily="18" charset="0"/>
                          <a:ea typeface="Calibri" panose="020F0502020204030204" pitchFamily="34" charset="0"/>
                          <a:cs typeface="Times New Roman" panose="02020603050405020304" pitchFamily="18" charset="0"/>
                        </a:rPr>
                        <m:t>𝑞</m:t>
                      </m:r>
                      <m:r>
                        <a:rPr lang="pt-BR"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pt-BR" i="1">
                              <a:effectLst/>
                              <a:latin typeface="Cambria Math" panose="02040503050406030204" pitchFamily="18" charset="0"/>
                              <a:ea typeface="Calibri" panose="020F0502020204030204" pitchFamily="34" charset="0"/>
                              <a:cs typeface="Times New Roman" panose="02020603050405020304" pitchFamily="18" charset="0"/>
                            </a:rPr>
                          </m:ctrlPr>
                        </m:accPr>
                        <m:e>
                          <m:r>
                            <a:rPr lang="pt-BR" i="1">
                              <a:effectLst/>
                              <a:latin typeface="Cambria Math" panose="02040503050406030204" pitchFamily="18" charset="0"/>
                              <a:ea typeface="Calibri" panose="020F0502020204030204" pitchFamily="34" charset="0"/>
                              <a:cs typeface="Times New Roman" panose="02020603050405020304" pitchFamily="18" charset="0"/>
                            </a:rPr>
                            <m:t>𝑣</m:t>
                          </m:r>
                        </m:e>
                      </m:acc>
                      <m:r>
                        <a:rPr lang="pt-BR"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pt-BR" i="1">
                              <a:effectLst/>
                              <a:latin typeface="Cambria Math" panose="02040503050406030204" pitchFamily="18" charset="0"/>
                              <a:ea typeface="Calibri" panose="020F0502020204030204" pitchFamily="34" charset="0"/>
                              <a:cs typeface="Times New Roman" panose="02020603050405020304" pitchFamily="18" charset="0"/>
                            </a:rPr>
                          </m:ctrlPr>
                        </m:accPr>
                        <m:e>
                          <m:r>
                            <a:rPr lang="pt-BR" i="1">
                              <a:effectLst/>
                              <a:latin typeface="Cambria Math" panose="02040503050406030204" pitchFamily="18" charset="0"/>
                              <a:ea typeface="Calibri" panose="020F0502020204030204" pitchFamily="34" charset="0"/>
                              <a:cs typeface="Times New Roman" panose="02020603050405020304" pitchFamily="18" charset="0"/>
                            </a:rPr>
                            <m:t>𝐵</m:t>
                          </m:r>
                        </m:e>
                      </m:acc>
                    </m:oMath>
                  </m:oMathPara>
                </a14:m>
                <a:endParaRPr lang="pt-BR"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pt-BR" dirty="0">
                    <a:effectLst/>
                    <a:latin typeface="Calibri" panose="020F0502020204030204" pitchFamily="34" charset="0"/>
                    <a:ea typeface="Times New Roman" panose="02020603050405020304" pitchFamily="18" charset="0"/>
                    <a:cs typeface="Times New Roman" panose="02020603050405020304" pitchFamily="18" charset="0"/>
                  </a:rPr>
                  <a:t> </a:t>
                </a:r>
                <a:endParaRPr lang="pt-BR" dirty="0" smtClean="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7" name="Retângulo 6"/>
              <p:cNvSpPr>
                <a:spLocks noRot="1" noChangeAspect="1" noMove="1" noResize="1" noEditPoints="1" noAdjustHandles="1" noChangeArrowheads="1" noChangeShapeType="1" noTextEdit="1"/>
              </p:cNvSpPr>
              <p:nvPr/>
            </p:nvSpPr>
            <p:spPr>
              <a:xfrm>
                <a:off x="3722158" y="5564326"/>
                <a:ext cx="2060790" cy="823623"/>
              </a:xfrm>
              <a:prstGeom prst="rect">
                <a:avLst/>
              </a:prstGeom>
              <a:blipFill rotWithShape="0">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Retângulo 7"/>
              <p:cNvSpPr/>
              <p:nvPr/>
            </p:nvSpPr>
            <p:spPr>
              <a:xfrm>
                <a:off x="8619007" y="5786899"/>
                <a:ext cx="1910588" cy="779765"/>
              </a:xfrm>
              <a:prstGeom prst="rect">
                <a:avLst/>
              </a:prstGeom>
            </p:spPr>
            <p:txBody>
              <a:bodyPr wrap="non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pt-BR"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pt-BR" i="1">
                              <a:effectLst/>
                              <a:latin typeface="Cambria Math" panose="02040503050406030204" pitchFamily="18" charset="0"/>
                              <a:ea typeface="Calibri" panose="020F0502020204030204" pitchFamily="34" charset="0"/>
                              <a:cs typeface="Times New Roman" panose="02020603050405020304" pitchFamily="18" charset="0"/>
                            </a:rPr>
                            <m:t>𝐵</m:t>
                          </m:r>
                        </m:e>
                      </m:acc>
                      <m:r>
                        <a:rPr lang="pt-BR" i="1">
                          <a:effectLst/>
                          <a:latin typeface="Cambria Math" panose="02040503050406030204" pitchFamily="18" charset="0"/>
                          <a:ea typeface="Calibri" panose="020F0502020204030204" pitchFamily="34" charset="0"/>
                          <a:cs typeface="Times New Roman" panose="02020603050405020304" pitchFamily="18" charset="0"/>
                        </a:rPr>
                        <m:t>=</m:t>
                      </m:r>
                      <m:f>
                        <m:fPr>
                          <m:ctrlPr>
                            <a:rPr lang="pt-BR"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pt-BR" i="1">
                                  <a:effectLst/>
                                  <a:latin typeface="Cambria Math" panose="02040503050406030204" pitchFamily="18" charset="0"/>
                                  <a:ea typeface="Calibri" panose="020F0502020204030204" pitchFamily="34" charset="0"/>
                                  <a:cs typeface="Times New Roman" panose="02020603050405020304" pitchFamily="18" charset="0"/>
                                </a:rPr>
                              </m:ctrlPr>
                            </m:sSubPr>
                            <m:e>
                              <m:r>
                                <a:rPr lang="pt-BR" i="1">
                                  <a:effectLst/>
                                  <a:latin typeface="Cambria Math" panose="02040503050406030204" pitchFamily="18" charset="0"/>
                                  <a:ea typeface="Calibri" panose="020F0502020204030204" pitchFamily="34" charset="0"/>
                                  <a:cs typeface="Times New Roman" panose="02020603050405020304" pitchFamily="18" charset="0"/>
                                </a:rPr>
                                <m:t>𝜇</m:t>
                              </m:r>
                            </m:e>
                            <m:sub>
                              <m:r>
                                <a:rPr lang="pt-BR" i="1">
                                  <a:effectLst/>
                                  <a:latin typeface="Cambria Math" panose="02040503050406030204" pitchFamily="18" charset="0"/>
                                  <a:ea typeface="Calibri" panose="020F0502020204030204" pitchFamily="34" charset="0"/>
                                  <a:cs typeface="Times New Roman" panose="02020603050405020304" pitchFamily="18" charset="0"/>
                                </a:rPr>
                                <m:t>0</m:t>
                              </m:r>
                            </m:sub>
                          </m:sSub>
                        </m:num>
                        <m:den>
                          <m:r>
                            <a:rPr lang="pt-BR" i="1">
                              <a:effectLst/>
                              <a:latin typeface="Cambria Math" panose="02040503050406030204" pitchFamily="18" charset="0"/>
                              <a:ea typeface="Calibri" panose="020F0502020204030204" pitchFamily="34" charset="0"/>
                              <a:cs typeface="Times New Roman" panose="02020603050405020304" pitchFamily="18" charset="0"/>
                            </a:rPr>
                            <m:t>4.</m:t>
                          </m:r>
                          <m:r>
                            <a:rPr lang="pt-BR" i="1">
                              <a:effectLst/>
                              <a:latin typeface="Cambria Math" panose="02040503050406030204" pitchFamily="18" charset="0"/>
                              <a:ea typeface="Calibri" panose="020F0502020204030204" pitchFamily="34" charset="0"/>
                              <a:cs typeface="Times New Roman" panose="02020603050405020304" pitchFamily="18" charset="0"/>
                            </a:rPr>
                            <m:t>𝜋</m:t>
                          </m:r>
                        </m:den>
                      </m:f>
                      <m:r>
                        <a:rPr lang="pt-BR" i="1">
                          <a:effectLst/>
                          <a:latin typeface="Cambria Math" panose="02040503050406030204" pitchFamily="18" charset="0"/>
                          <a:ea typeface="Calibri" panose="020F0502020204030204" pitchFamily="34" charset="0"/>
                          <a:cs typeface="Times New Roman" panose="02020603050405020304" pitchFamily="18" charset="0"/>
                        </a:rPr>
                        <m:t>.</m:t>
                      </m:r>
                      <m:f>
                        <m:fPr>
                          <m:ctrlPr>
                            <a:rPr lang="pt-BR" i="1">
                              <a:effectLst/>
                              <a:latin typeface="Cambria Math" panose="02040503050406030204" pitchFamily="18" charset="0"/>
                              <a:ea typeface="Calibri" panose="020F0502020204030204" pitchFamily="34" charset="0"/>
                              <a:cs typeface="Times New Roman" panose="02020603050405020304" pitchFamily="18" charset="0"/>
                            </a:rPr>
                          </m:ctrlPr>
                        </m:fPr>
                        <m:num>
                          <m:r>
                            <a:rPr lang="pt-BR" i="1">
                              <a:effectLst/>
                              <a:latin typeface="Cambria Math" panose="02040503050406030204" pitchFamily="18" charset="0"/>
                              <a:ea typeface="Calibri" panose="020F0502020204030204" pitchFamily="34" charset="0"/>
                              <a:cs typeface="Times New Roman" panose="02020603050405020304" pitchFamily="18" charset="0"/>
                            </a:rPr>
                            <m:t>𝑞</m:t>
                          </m:r>
                          <m:r>
                            <a:rPr lang="pt-BR"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pt-BR" i="1">
                                  <a:effectLst/>
                                  <a:latin typeface="Cambria Math" panose="02040503050406030204" pitchFamily="18" charset="0"/>
                                  <a:ea typeface="Calibri" panose="020F0502020204030204" pitchFamily="34" charset="0"/>
                                  <a:cs typeface="Times New Roman" panose="02020603050405020304" pitchFamily="18" charset="0"/>
                                </a:rPr>
                              </m:ctrlPr>
                            </m:accPr>
                            <m:e>
                              <m:r>
                                <a:rPr lang="pt-BR" i="1">
                                  <a:effectLst/>
                                  <a:latin typeface="Cambria Math" panose="02040503050406030204" pitchFamily="18" charset="0"/>
                                  <a:ea typeface="Calibri" panose="020F0502020204030204" pitchFamily="34" charset="0"/>
                                  <a:cs typeface="Times New Roman" panose="02020603050405020304" pitchFamily="18" charset="0"/>
                                </a:rPr>
                                <m:t>𝑣</m:t>
                              </m:r>
                            </m:e>
                          </m:acc>
                          <m:r>
                            <a:rPr lang="pt-BR"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pt-BR" i="1">
                                  <a:effectLst/>
                                  <a:latin typeface="Cambria Math" panose="02040503050406030204" pitchFamily="18" charset="0"/>
                                  <a:ea typeface="Calibri" panose="020F0502020204030204" pitchFamily="34" charset="0"/>
                                  <a:cs typeface="Times New Roman" panose="02020603050405020304" pitchFamily="18" charset="0"/>
                                </a:rPr>
                              </m:ctrlPr>
                            </m:accPr>
                            <m:e>
                              <m:r>
                                <a:rPr lang="pt-BR" i="1">
                                  <a:effectLst/>
                                  <a:latin typeface="Cambria Math" panose="02040503050406030204" pitchFamily="18" charset="0"/>
                                  <a:ea typeface="Calibri" panose="020F0502020204030204" pitchFamily="34" charset="0"/>
                                  <a:cs typeface="Times New Roman" panose="02020603050405020304" pitchFamily="18" charset="0"/>
                                </a:rPr>
                                <m:t>𝑟</m:t>
                              </m:r>
                            </m:e>
                          </m:acc>
                        </m:num>
                        <m:den>
                          <m:sSup>
                            <m:sSupPr>
                              <m:ctrlPr>
                                <a:rPr lang="pt-BR" i="1">
                                  <a:effectLst/>
                                  <a:latin typeface="Cambria Math" panose="02040503050406030204" pitchFamily="18" charset="0"/>
                                  <a:ea typeface="Calibri" panose="020F0502020204030204" pitchFamily="34" charset="0"/>
                                  <a:cs typeface="Times New Roman" panose="02020603050405020304" pitchFamily="18" charset="0"/>
                                </a:rPr>
                              </m:ctrlPr>
                            </m:sSupPr>
                            <m:e>
                              <m:r>
                                <a:rPr lang="pt-BR" i="1">
                                  <a:effectLst/>
                                  <a:latin typeface="Cambria Math" panose="02040503050406030204" pitchFamily="18" charset="0"/>
                                  <a:ea typeface="Calibri" panose="020F0502020204030204" pitchFamily="34" charset="0"/>
                                  <a:cs typeface="Times New Roman" panose="02020603050405020304" pitchFamily="18" charset="0"/>
                                </a:rPr>
                                <m:t>𝑟</m:t>
                              </m:r>
                            </m:e>
                            <m:sup>
                              <m:r>
                                <a:rPr lang="pt-BR" i="1">
                                  <a:effectLst/>
                                  <a:latin typeface="Cambria Math" panose="02040503050406030204" pitchFamily="18" charset="0"/>
                                  <a:ea typeface="Calibri" panose="020F0502020204030204" pitchFamily="34" charset="0"/>
                                  <a:cs typeface="Times New Roman" panose="02020603050405020304" pitchFamily="18" charset="0"/>
                                </a:rPr>
                                <m:t>2</m:t>
                              </m:r>
                            </m:sup>
                          </m:sSup>
                        </m:den>
                      </m:f>
                    </m:oMath>
                  </m:oMathPara>
                </a14:m>
                <a:endParaRPr lang="pt-BR"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Retângulo 7"/>
              <p:cNvSpPr>
                <a:spLocks noRot="1" noChangeAspect="1" noMove="1" noResize="1" noEditPoints="1" noAdjustHandles="1" noChangeArrowheads="1" noChangeShapeType="1" noTextEdit="1"/>
              </p:cNvSpPr>
              <p:nvPr/>
            </p:nvSpPr>
            <p:spPr>
              <a:xfrm>
                <a:off x="8619007" y="5786899"/>
                <a:ext cx="1910588" cy="779765"/>
              </a:xfrm>
              <a:prstGeom prst="rect">
                <a:avLst/>
              </a:prstGeom>
              <a:blipFill rotWithShape="0">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584861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pt-BR" dirty="0"/>
              <a:t>Materiais Diamagnéticos</a:t>
            </a:r>
            <a:br>
              <a:rPr lang="pt-BR" dirty="0"/>
            </a:br>
            <a:endParaRPr lang="pt-BR" dirty="0"/>
          </a:p>
        </p:txBody>
      </p:sp>
      <p:pic>
        <p:nvPicPr>
          <p:cNvPr id="6" name="Espaço Reservado para Conteúdo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5644" y="3440308"/>
            <a:ext cx="4324350" cy="2171700"/>
          </a:xfrm>
        </p:spPr>
      </p:pic>
      <p:sp>
        <p:nvSpPr>
          <p:cNvPr id="7" name="CaixaDeTexto 6"/>
          <p:cNvSpPr txBox="1"/>
          <p:nvPr/>
        </p:nvSpPr>
        <p:spPr>
          <a:xfrm>
            <a:off x="1493949" y="1944710"/>
            <a:ext cx="721217" cy="369332"/>
          </a:xfrm>
          <a:prstGeom prst="rect">
            <a:avLst/>
          </a:prstGeom>
          <a:noFill/>
        </p:spPr>
        <p:txBody>
          <a:bodyPr wrap="square" rtlCol="0">
            <a:spAutoFit/>
          </a:bodyPr>
          <a:lstStyle/>
          <a:p>
            <a:endParaRPr lang="pt-BR" dirty="0"/>
          </a:p>
        </p:txBody>
      </p:sp>
      <mc:AlternateContent xmlns:mc="http://schemas.openxmlformats.org/markup-compatibility/2006" xmlns:a14="http://schemas.microsoft.com/office/drawing/2010/main">
        <mc:Choice Requires="a14">
          <p:sp>
            <p:nvSpPr>
              <p:cNvPr id="8" name="CaixaDeTexto 7"/>
              <p:cNvSpPr txBox="1"/>
              <p:nvPr/>
            </p:nvSpPr>
            <p:spPr>
              <a:xfrm>
                <a:off x="2052851" y="1529211"/>
                <a:ext cx="8874381" cy="1200329"/>
              </a:xfrm>
              <a:prstGeom prst="rect">
                <a:avLst/>
              </a:prstGeom>
              <a:noFill/>
            </p:spPr>
            <p:txBody>
              <a:bodyPr wrap="square" rtlCol="0">
                <a:spAutoFit/>
              </a:bodyPr>
              <a:lstStyle/>
              <a:p>
                <a:pPr algn="just"/>
                <a:r>
                  <a:rPr lang="pt-BR" dirty="0" smtClean="0"/>
                  <a:t>Os materiais  diamagnéticos não apresentam momentos magnéticos sem a presença de um campo externo, e ao se aplicar um campo surgem momentos magnéticos contrários à esse campo externo.</a:t>
                </a:r>
              </a:p>
              <a:p>
                <a:pPr algn="just"/>
                <a:r>
                  <a:rPr lang="pt-BR" dirty="0" smtClean="0"/>
                  <a:t>Apresentam suscetibilidade magnética tal que: 1 &gt;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𝑛</m:t>
                        </m:r>
                      </m:sub>
                    </m:sSub>
                  </m:oMath>
                </a14:m>
                <a:endParaRPr lang="pt-BR" dirty="0"/>
              </a:p>
            </p:txBody>
          </p:sp>
        </mc:Choice>
        <mc:Fallback xmlns="">
          <p:sp>
            <p:nvSpPr>
              <p:cNvPr id="8" name="CaixaDeTexto 7"/>
              <p:cNvSpPr txBox="1">
                <a:spLocks noRot="1" noChangeAspect="1" noMove="1" noResize="1" noEditPoints="1" noAdjustHandles="1" noChangeArrowheads="1" noChangeShapeType="1" noTextEdit="1"/>
              </p:cNvSpPr>
              <p:nvPr/>
            </p:nvSpPr>
            <p:spPr>
              <a:xfrm>
                <a:off x="2052851" y="1529211"/>
                <a:ext cx="8874381" cy="1200329"/>
              </a:xfrm>
              <a:prstGeom prst="rect">
                <a:avLst/>
              </a:prstGeom>
              <a:blipFill rotWithShape="0">
                <a:blip r:embed="rId4"/>
                <a:stretch>
                  <a:fillRect l="-618" t="-3046" r="-549" b="-7107"/>
                </a:stretch>
              </a:blipFill>
            </p:spPr>
            <p:txBody>
              <a:bodyPr/>
              <a:lstStyle/>
              <a:p>
                <a:r>
                  <a:rPr lang="pt-BR">
                    <a:noFill/>
                  </a:rPr>
                  <a:t> </a:t>
                </a:r>
              </a:p>
            </p:txBody>
          </p:sp>
        </mc:Fallback>
      </mc:AlternateContent>
      <p:sp>
        <p:nvSpPr>
          <p:cNvPr id="10" name="Retângulo 9" descr="\chi _{m}"/>
          <p:cNvSpPr>
            <a:spLocks noChangeAspect="1" noChangeArrowheads="1"/>
          </p:cNvSpPr>
          <p:nvPr/>
        </p:nvSpPr>
        <p:spPr bwMode="auto">
          <a:xfrm>
            <a:off x="838200" y="31210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pt-BR" dirty="0"/>
          </a:p>
        </p:txBody>
      </p:sp>
      <p:pic>
        <p:nvPicPr>
          <p:cNvPr id="11" name="Imagem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6069" y="3121025"/>
            <a:ext cx="3343742" cy="2810267"/>
          </a:xfrm>
          <a:prstGeom prst="rect">
            <a:avLst/>
          </a:prstGeom>
        </p:spPr>
      </p:pic>
    </p:spTree>
    <p:extLst>
      <p:ext uri="{BB962C8B-B14F-4D97-AF65-F5344CB8AC3E}">
        <p14:creationId xmlns:p14="http://schemas.microsoft.com/office/powerpoint/2010/main" val="916871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pt-BR" dirty="0"/>
              <a:t>Materiais </a:t>
            </a:r>
            <a:r>
              <a:rPr lang="pt-BR" dirty="0" smtClean="0"/>
              <a:t>Paramagnéticos</a:t>
            </a:r>
            <a:endParaRPr lang="pt-BR" dirty="0"/>
          </a:p>
        </p:txBody>
      </p:sp>
      <p:pic>
        <p:nvPicPr>
          <p:cNvPr id="4" name="Espaço Reservado para Conteú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1907" y="3266239"/>
            <a:ext cx="4714875" cy="2333625"/>
          </a:xfr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7752" y="3037445"/>
            <a:ext cx="3115110" cy="2791215"/>
          </a:xfrm>
          <a:prstGeom prst="rect">
            <a:avLst/>
          </a:prstGeom>
        </p:spPr>
      </p:pic>
      <mc:AlternateContent xmlns:mc="http://schemas.openxmlformats.org/markup-compatibility/2006" xmlns:a14="http://schemas.microsoft.com/office/drawing/2010/main">
        <mc:Choice Requires="a14">
          <p:sp>
            <p:nvSpPr>
              <p:cNvPr id="6" name="CaixaDeTexto 5"/>
              <p:cNvSpPr txBox="1"/>
              <p:nvPr/>
            </p:nvSpPr>
            <p:spPr>
              <a:xfrm>
                <a:off x="2011907" y="1562217"/>
                <a:ext cx="8820955" cy="1200329"/>
              </a:xfrm>
              <a:prstGeom prst="rect">
                <a:avLst/>
              </a:prstGeom>
              <a:noFill/>
            </p:spPr>
            <p:txBody>
              <a:bodyPr wrap="square" rtlCol="0">
                <a:spAutoFit/>
              </a:bodyPr>
              <a:lstStyle/>
              <a:p>
                <a:pPr algn="just"/>
                <a:r>
                  <a:rPr lang="pt-BR" dirty="0" smtClean="0"/>
                  <a:t>Os material paramagnéticos apresentam momentos magnéticos desordenados sem a presença de um campo externo, e ao se aplicar um campo os momentos magnéticos tendem a se alinhar com este campo.</a:t>
                </a:r>
              </a:p>
              <a:p>
                <a:pPr algn="just"/>
                <a:r>
                  <a:rPr lang="pt-BR" dirty="0" smtClean="0"/>
                  <a:t>Apresentam suscetibilidade magnética tal que: 1 &lt;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𝑛</m:t>
                        </m:r>
                      </m:sub>
                    </m:sSub>
                  </m:oMath>
                </a14:m>
                <a:endParaRPr lang="pt-BR" dirty="0"/>
              </a:p>
            </p:txBody>
          </p:sp>
        </mc:Choice>
        <mc:Fallback xmlns="">
          <p:sp>
            <p:nvSpPr>
              <p:cNvPr id="6" name="CaixaDeTexto 5"/>
              <p:cNvSpPr txBox="1">
                <a:spLocks noRot="1" noChangeAspect="1" noMove="1" noResize="1" noEditPoints="1" noAdjustHandles="1" noChangeArrowheads="1" noChangeShapeType="1" noTextEdit="1"/>
              </p:cNvSpPr>
              <p:nvPr/>
            </p:nvSpPr>
            <p:spPr>
              <a:xfrm>
                <a:off x="2011907" y="1562217"/>
                <a:ext cx="8820955" cy="1200329"/>
              </a:xfrm>
              <a:prstGeom prst="rect">
                <a:avLst/>
              </a:prstGeom>
              <a:blipFill rotWithShape="0">
                <a:blip r:embed="rId5"/>
                <a:stretch>
                  <a:fillRect l="-553" t="-2538" r="-622" b="-7107"/>
                </a:stretch>
              </a:blipFill>
            </p:spPr>
            <p:txBody>
              <a:bodyPr/>
              <a:lstStyle/>
              <a:p>
                <a:r>
                  <a:rPr lang="pt-BR">
                    <a:noFill/>
                  </a:rPr>
                  <a:t> </a:t>
                </a:r>
              </a:p>
            </p:txBody>
          </p:sp>
        </mc:Fallback>
      </mc:AlternateContent>
    </p:spTree>
    <p:extLst>
      <p:ext uri="{BB962C8B-B14F-4D97-AF65-F5344CB8AC3E}">
        <p14:creationId xmlns:p14="http://schemas.microsoft.com/office/powerpoint/2010/main" val="3238024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32281" y="668493"/>
            <a:ext cx="8225451" cy="981716"/>
          </a:xfrm>
        </p:spPr>
        <p:txBody>
          <a:bodyPr/>
          <a:lstStyle/>
          <a:p>
            <a:r>
              <a:rPr lang="pt-BR" dirty="0" smtClean="0"/>
              <a:t>Domínio </a:t>
            </a:r>
            <a:r>
              <a:rPr lang="pt-BR" dirty="0"/>
              <a:t>M</a:t>
            </a:r>
            <a:r>
              <a:rPr lang="pt-BR" dirty="0" smtClean="0"/>
              <a:t>agnético</a:t>
            </a:r>
            <a:endParaRPr lang="pt-BR" dirty="0"/>
          </a:p>
        </p:txBody>
      </p:sp>
      <p:pic>
        <p:nvPicPr>
          <p:cNvPr id="7" name="Imagem 6"/>
          <p:cNvPicPr>
            <a:picLocks noChangeAspect="1"/>
          </p:cNvPicPr>
          <p:nvPr/>
        </p:nvPicPr>
        <p:blipFill rotWithShape="1">
          <a:blip r:embed="rId3">
            <a:extLst>
              <a:ext uri="{28A0092B-C50C-407E-A947-70E740481C1C}">
                <a14:useLocalDpi xmlns:a14="http://schemas.microsoft.com/office/drawing/2010/main" val="0"/>
              </a:ext>
            </a:extLst>
          </a:blip>
          <a:srcRect t="2309" r="1811" b="35426"/>
          <a:stretch/>
        </p:blipFill>
        <p:spPr>
          <a:xfrm>
            <a:off x="6930876" y="1965858"/>
            <a:ext cx="4326444" cy="2712893"/>
          </a:xfrm>
          <a:prstGeom prst="rect">
            <a:avLst/>
          </a:prstGeom>
        </p:spPr>
      </p:pic>
      <p:sp>
        <p:nvSpPr>
          <p:cNvPr id="10" name="CaixaDeTexto 9"/>
          <p:cNvSpPr txBox="1"/>
          <p:nvPr/>
        </p:nvSpPr>
        <p:spPr>
          <a:xfrm>
            <a:off x="2913062" y="5132899"/>
            <a:ext cx="2722107" cy="646331"/>
          </a:xfrm>
          <a:prstGeom prst="rect">
            <a:avLst/>
          </a:prstGeom>
          <a:noFill/>
        </p:spPr>
        <p:txBody>
          <a:bodyPr wrap="square" rtlCol="0">
            <a:spAutoFit/>
          </a:bodyPr>
          <a:lstStyle/>
          <a:p>
            <a:pPr algn="ctr"/>
            <a:r>
              <a:rPr lang="pt-BR" dirty="0" smtClean="0"/>
              <a:t>Material magnético </a:t>
            </a:r>
          </a:p>
          <a:p>
            <a:pPr algn="ctr"/>
            <a:r>
              <a:rPr lang="pt-BR" dirty="0" smtClean="0"/>
              <a:t>(possui domínios)</a:t>
            </a:r>
            <a:endParaRPr lang="pt-BR" dirty="0"/>
          </a:p>
        </p:txBody>
      </p:sp>
      <p:sp>
        <p:nvSpPr>
          <p:cNvPr id="11" name="CaixaDeTexto 10"/>
          <p:cNvSpPr txBox="1"/>
          <p:nvPr/>
        </p:nvSpPr>
        <p:spPr>
          <a:xfrm>
            <a:off x="7578122" y="5132899"/>
            <a:ext cx="3031952" cy="923330"/>
          </a:xfrm>
          <a:prstGeom prst="rect">
            <a:avLst/>
          </a:prstGeom>
          <a:noFill/>
        </p:spPr>
        <p:txBody>
          <a:bodyPr wrap="square" rtlCol="0">
            <a:spAutoFit/>
          </a:bodyPr>
          <a:lstStyle/>
          <a:p>
            <a:pPr algn="ctr"/>
            <a:r>
              <a:rPr lang="pt-BR" dirty="0" smtClean="0"/>
              <a:t>Material não magnético</a:t>
            </a:r>
          </a:p>
          <a:p>
            <a:pPr algn="ctr"/>
            <a:r>
              <a:rPr lang="pt-BR" dirty="0" smtClean="0"/>
              <a:t>(não possui domínios)</a:t>
            </a:r>
          </a:p>
          <a:p>
            <a:r>
              <a:rPr lang="pt-BR" dirty="0" smtClean="0"/>
              <a:t> </a:t>
            </a:r>
            <a:endParaRPr lang="pt-BR" dirty="0"/>
          </a:p>
        </p:txBody>
      </p:sp>
      <p:pic>
        <p:nvPicPr>
          <p:cNvPr id="8" name="Espaço Reservado para Conteúdo 7"/>
          <p:cNvPicPr>
            <a:picLocks noGrp="1" noChangeAspect="1"/>
          </p:cNvPicPr>
          <p:nvPr>
            <p:ph idx="1"/>
          </p:nvPr>
        </p:nvPicPr>
        <p:blipFill rotWithShape="1">
          <a:blip r:embed="rId4">
            <a:extLst>
              <a:ext uri="{28A0092B-C50C-407E-A947-70E740481C1C}">
                <a14:useLocalDpi xmlns:a14="http://schemas.microsoft.com/office/drawing/2010/main" val="0"/>
              </a:ext>
            </a:extLst>
          </a:blip>
          <a:srcRect l="1801" t="1872" r="68361" b="17133"/>
          <a:stretch/>
        </p:blipFill>
        <p:spPr>
          <a:xfrm>
            <a:off x="2577052" y="1945726"/>
            <a:ext cx="3394129" cy="2733025"/>
          </a:xfrm>
          <a:prstGeom prst="rect">
            <a:avLst/>
          </a:prstGeom>
        </p:spPr>
      </p:pic>
    </p:spTree>
    <p:extLst>
      <p:ext uri="{BB962C8B-B14F-4D97-AF65-F5344CB8AC3E}">
        <p14:creationId xmlns:p14="http://schemas.microsoft.com/office/powerpoint/2010/main" val="837269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Materiais Ferromagnéticos</a:t>
            </a:r>
            <a:endParaRPr lang="pt-BR" dirty="0"/>
          </a:p>
        </p:txBody>
      </p:sp>
      <mc:AlternateContent xmlns:mc="http://schemas.openxmlformats.org/markup-compatibility/2006" xmlns:a14="http://schemas.microsoft.com/office/drawing/2010/main">
        <mc:Choice Requires="a14">
          <p:sp>
            <p:nvSpPr>
              <p:cNvPr id="7" name="CaixaDeTexto 6"/>
              <p:cNvSpPr txBox="1"/>
              <p:nvPr/>
            </p:nvSpPr>
            <p:spPr>
              <a:xfrm>
                <a:off x="1774209" y="1441609"/>
                <a:ext cx="9430152" cy="1477328"/>
              </a:xfrm>
              <a:prstGeom prst="rect">
                <a:avLst/>
              </a:prstGeom>
              <a:noFill/>
            </p:spPr>
            <p:txBody>
              <a:bodyPr wrap="square" rtlCol="0">
                <a:spAutoFit/>
              </a:bodyPr>
              <a:lstStyle/>
              <a:p>
                <a:pPr algn="just"/>
                <a:r>
                  <a:rPr lang="pt-BR" dirty="0" smtClean="0"/>
                  <a:t>Os material ferromagnéticos apresentam momentos magnéticos distribuídos em domínios magnéticos sem a presença de um campo externo, e ao se aplicar um campo os momentos magnéticos dos domínios tendem a se alinhar com este campo.</a:t>
                </a:r>
              </a:p>
              <a:p>
                <a:pPr algn="just"/>
                <a:r>
                  <a:rPr lang="pt-BR" dirty="0" smtClean="0"/>
                  <a:t>Apresentam suscetibilidade magnética tal que: 1 &lt;&lt;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𝑛</m:t>
                        </m:r>
                      </m:sub>
                    </m:sSub>
                  </m:oMath>
                </a14:m>
                <a:endParaRPr lang="pt-BR" dirty="0"/>
              </a:p>
            </p:txBody>
          </p:sp>
        </mc:Choice>
        <mc:Fallback xmlns="">
          <p:sp>
            <p:nvSpPr>
              <p:cNvPr id="7" name="CaixaDeTexto 6"/>
              <p:cNvSpPr txBox="1">
                <a:spLocks noRot="1" noChangeAspect="1" noMove="1" noResize="1" noEditPoints="1" noAdjustHandles="1" noChangeArrowheads="1" noChangeShapeType="1" noTextEdit="1"/>
              </p:cNvSpPr>
              <p:nvPr/>
            </p:nvSpPr>
            <p:spPr>
              <a:xfrm>
                <a:off x="1774209" y="1441609"/>
                <a:ext cx="9430152" cy="1477328"/>
              </a:xfrm>
              <a:prstGeom prst="rect">
                <a:avLst/>
              </a:prstGeom>
              <a:blipFill rotWithShape="0">
                <a:blip r:embed="rId3"/>
                <a:stretch>
                  <a:fillRect l="-517" t="-2058" r="-582" b="-5350"/>
                </a:stretch>
              </a:blipFill>
            </p:spPr>
            <p:txBody>
              <a:bodyPr/>
              <a:lstStyle/>
              <a:p>
                <a:r>
                  <a:rPr lang="pt-BR">
                    <a:noFill/>
                  </a:rPr>
                  <a:t> </a:t>
                </a:r>
              </a:p>
            </p:txBody>
          </p:sp>
        </mc:Fallback>
      </mc:AlternateContent>
      <p:pic>
        <p:nvPicPr>
          <p:cNvPr id="8" name="Image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6935" y="3736436"/>
            <a:ext cx="4584700" cy="2451100"/>
          </a:xfrm>
          <a:prstGeom prst="rect">
            <a:avLst/>
          </a:prstGeom>
        </p:spPr>
      </p:pic>
      <p:cxnSp>
        <p:nvCxnSpPr>
          <p:cNvPr id="10" name="Conector de seta reta 9"/>
          <p:cNvCxnSpPr/>
          <p:nvPr/>
        </p:nvCxnSpPr>
        <p:spPr>
          <a:xfrm>
            <a:off x="4390028" y="3650355"/>
            <a:ext cx="4198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CaixaDeTexto 10"/>
          <p:cNvSpPr txBox="1"/>
          <p:nvPr/>
        </p:nvSpPr>
        <p:spPr>
          <a:xfrm>
            <a:off x="6154433" y="3203171"/>
            <a:ext cx="669701" cy="369332"/>
          </a:xfrm>
          <a:prstGeom prst="rect">
            <a:avLst/>
          </a:prstGeom>
          <a:noFill/>
        </p:spPr>
        <p:txBody>
          <a:bodyPr wrap="square" rtlCol="0">
            <a:spAutoFit/>
          </a:bodyPr>
          <a:lstStyle/>
          <a:p>
            <a:pPr algn="ctr"/>
            <a:r>
              <a:rPr lang="pt-BR" dirty="0" smtClean="0"/>
              <a:t>B</a:t>
            </a:r>
            <a:endParaRPr lang="pt-BR" dirty="0"/>
          </a:p>
        </p:txBody>
      </p:sp>
    </p:spTree>
    <p:extLst>
      <p:ext uri="{BB962C8B-B14F-4D97-AF65-F5344CB8AC3E}">
        <p14:creationId xmlns:p14="http://schemas.microsoft.com/office/powerpoint/2010/main" val="3176500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1253</TotalTime>
  <Words>711</Words>
  <Application>Microsoft Office PowerPoint</Application>
  <PresentationFormat>Widescreen</PresentationFormat>
  <Paragraphs>92</Paragraphs>
  <Slides>17</Slides>
  <Notes>12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17</vt:i4>
      </vt:variant>
    </vt:vector>
  </HeadingPairs>
  <TitlesOfParts>
    <vt:vector size="24" baseType="lpstr">
      <vt:lpstr>Arial</vt:lpstr>
      <vt:lpstr>Calibri</vt:lpstr>
      <vt:lpstr>Cambria Math</vt:lpstr>
      <vt:lpstr>Century Gothic</vt:lpstr>
      <vt:lpstr>Times New Roman</vt:lpstr>
      <vt:lpstr>Wingdings 3</vt:lpstr>
      <vt:lpstr>Cacho</vt:lpstr>
      <vt:lpstr>Materiais magnéticos II: Classificação dos materiais </vt:lpstr>
      <vt:lpstr>Temas abordados:</vt:lpstr>
      <vt:lpstr>Momento magnético</vt:lpstr>
      <vt:lpstr>Indução magnética</vt:lpstr>
      <vt:lpstr>Campo gerado por uma carga</vt:lpstr>
      <vt:lpstr>Materiais Diamagnéticos </vt:lpstr>
      <vt:lpstr>Materiais Paramagnéticos</vt:lpstr>
      <vt:lpstr>Domínio Magnético</vt:lpstr>
      <vt:lpstr>Materiais Ferromagnéticos</vt:lpstr>
      <vt:lpstr>Ciclo de Histerese </vt:lpstr>
      <vt:lpstr>Materiais magnéticos duros e moles </vt:lpstr>
      <vt:lpstr>Temperatura de Curie </vt:lpstr>
      <vt:lpstr>Aplicações</vt:lpstr>
      <vt:lpstr>Aplicações</vt:lpstr>
      <vt:lpstr>Referências</vt:lpstr>
      <vt:lpstr>Perguntas??</vt:lpstr>
      <vt:lpstr>Obrigado!!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Anailson Raasch</dc:creator>
  <cp:lastModifiedBy>Anailson Raasch</cp:lastModifiedBy>
  <cp:revision>39</cp:revision>
  <dcterms:created xsi:type="dcterms:W3CDTF">2018-09-22T16:51:05Z</dcterms:created>
  <dcterms:modified xsi:type="dcterms:W3CDTF">2018-09-28T13:09:16Z</dcterms:modified>
</cp:coreProperties>
</file>