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Overlock"/>
      <p:regular r:id="rId26"/>
      <p:bold r:id="rId27"/>
      <p:italic r:id="rId28"/>
      <p:boldItalic r:id="rId29"/>
    </p:embeddedFont>
    <p:embeddedFont>
      <p:font typeface="Overlock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A09E3F-255F-4315-8634-E77AD06FD227}">
  <a:tblStyle styleId="{75A09E3F-255F-4315-8634-E77AD06FD2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verlock-regular.fntdata"/><Relationship Id="rId25" Type="http://schemas.openxmlformats.org/officeDocument/2006/relationships/slide" Target="slides/slide19.xml"/><Relationship Id="rId28" Type="http://schemas.openxmlformats.org/officeDocument/2006/relationships/font" Target="fonts/Overlock-italic.fntdata"/><Relationship Id="rId27" Type="http://schemas.openxmlformats.org/officeDocument/2006/relationships/font" Target="fonts/Overlo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verlo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verlockBlack-boldItalic.fntdata"/><Relationship Id="rId30" Type="http://schemas.openxmlformats.org/officeDocument/2006/relationships/font" Target="fonts/OverlockBlac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fa298797d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fa298797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19999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Considerando as informações já levantadas sobre a análise ambiental, o processo de decisão e sobre o planejamento da empresa, foi montada a matriz SWOT, a qual está sendo apresentada.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3fa298797d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ee75630ab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3ee75630a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3ee75630ab_1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fa298797d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3fa298797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fa298797d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fa298797d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fa298797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fa298797d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fa298797d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3fa298797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3fa298797d_0_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fa298797d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3fa29879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fa298797d_0_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fa298797d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3fa29879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fa298797d_0_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2faedac09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42faedac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42faedac0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2faedac0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42faedac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42faedac09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e6591e6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ee6591e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3ee6591e64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fa298797d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3fa29879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fa298797d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a298797d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fa29879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fa298797d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fa298797d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3fa298797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3fa298797d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a298797d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fa298797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3fa298797d_0_1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298797d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3fa29879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19999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missão da empresa, é “Levar para os clientes móveis de boa qualidade, preço justo e um excelente pós-venda”. Já a visão é “Sempre estar à frente dos concorrentes, sempre se destacando em preço, qualidade e assim fidelizar os clientes”. A Sudeste Móveis possui como principal objetivo estratégico a expansão da empresa para outros municípios. Contudo, ainda não foram definidos os planos para alcançar este objetivo.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3fa298797d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e75630ab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3ee75630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19999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empresa divide-se em direção, equipe de vendas, equipe de logística e montagem. A forma de divisão da empresa é caracterizada pela departamentalização por processo. A direção da empresa é composta pelos dois sócios-diretores, sendo estes os responsáveis pela parte administrativa, fiscal e contábil, revezando suas atividades. O setor de vendas é composto pelos vendedores que trabalham dentro da loja, o setor de logística é composto pelos entregadores, e por fim, o setor de montagem pelos montadores de móveis. A cadeia de comando da empresa começa nos administradores e termina nos funcionários. Sendo que a autoridade fica centralizada nos administradores. A amplitude de comando é marcada pela estrutura horizontal, por ter uma grande amplitude de controle e poucos níveis hierárquicos.</a:t>
            </a:r>
            <a:endParaRPr/>
          </a:p>
        </p:txBody>
      </p:sp>
      <p:sp>
        <p:nvSpPr>
          <p:cNvPr id="172" name="Google Shape;172;g13ee75630ab_1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703249" y="2305669"/>
            <a:ext cx="107856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TRABALHO FINAL:</a:t>
            </a:r>
            <a:endParaRPr sz="3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EMPRESA SUDESTE MÓVEIS</a:t>
            </a:r>
            <a:endParaRPr sz="3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6216100"/>
            <a:ext cx="12192000" cy="3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-3"/>
            <a:ext cx="12192000" cy="179733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53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FV – Universidade Federal de Viçosa"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44" y="183090"/>
            <a:ext cx="1806893" cy="14187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197935" y="4232721"/>
            <a:ext cx="1014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D8D8D8"/>
                </a:solidFill>
                <a:latin typeface="Overlock"/>
                <a:ea typeface="Overlock"/>
                <a:cs typeface="Overlock"/>
                <a:sym typeface="Overlock"/>
              </a:rPr>
              <a:t>Déric Augusto França de Sales               (96718)</a:t>
            </a:r>
            <a:endParaRPr sz="2400">
              <a:solidFill>
                <a:srgbClr val="D8D8D8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D8D8D8"/>
                </a:solidFill>
                <a:latin typeface="Overlock"/>
                <a:ea typeface="Overlock"/>
                <a:cs typeface="Overlock"/>
                <a:sym typeface="Overlock"/>
              </a:rPr>
              <a:t>Gabriel Dias Uliana                                  (90286)</a:t>
            </a:r>
            <a:endParaRPr sz="2400">
              <a:solidFill>
                <a:srgbClr val="D8D8D8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D8D8D8"/>
                </a:solidFill>
                <a:latin typeface="Overlock"/>
                <a:ea typeface="Overlock"/>
                <a:cs typeface="Overlock"/>
                <a:sym typeface="Overlock"/>
              </a:rPr>
              <a:t>Hiago de Oliveira Braga Batista               (96704)</a:t>
            </a:r>
            <a:endParaRPr sz="2400">
              <a:solidFill>
                <a:srgbClr val="D8D8D8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D8D8D8"/>
                </a:solidFill>
                <a:latin typeface="Overlock"/>
                <a:ea typeface="Overlock"/>
                <a:cs typeface="Overlock"/>
                <a:sym typeface="Overlock"/>
              </a:rPr>
              <a:t>Werikson Frederiko de Oliveira Alves      (96708)</a:t>
            </a:r>
            <a:endParaRPr sz="2400">
              <a:solidFill>
                <a:srgbClr val="D8D8D8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035275" y="176650"/>
            <a:ext cx="7580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Calibri"/>
                <a:ea typeface="Calibri"/>
                <a:cs typeface="Calibri"/>
                <a:sym typeface="Calibri"/>
              </a:rPr>
              <a:t>Universidade Federal de Viçosa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Calibri"/>
                <a:ea typeface="Calibri"/>
                <a:cs typeface="Calibri"/>
                <a:sym typeface="Calibri"/>
              </a:rPr>
              <a:t>Departamento de Administração e Contabilidade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Calibri"/>
                <a:ea typeface="Calibri"/>
                <a:cs typeface="Calibri"/>
                <a:sym typeface="Calibri"/>
              </a:rPr>
              <a:t>ADM 100 - Introdução à Administração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Matriz SWOT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311700" y="2368650"/>
            <a:ext cx="429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062800" y="7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{75A09E3F-255F-4315-8634-E77AD06FD227}</a:tableStyleId>
              </a:tblPr>
              <a:tblGrid>
                <a:gridCol w="5033200"/>
                <a:gridCol w="5033200"/>
              </a:tblGrid>
              <a:tr h="57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Pontos fortes: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Pontos fracos: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280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Nome forte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Boa localização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Marketing digital efetivo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Disponibilidade de estoque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Grande variedade de fornecedores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Contato direto do público com os donos.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Custos de aluguel, de impostos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Forte dependência da mão de obra dos sócios-proprietários.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Folha de pagamento (15%)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Logística (entregas)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Dependência dos fornecedores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57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Potenciais oportunidades: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Potenciais ameaças: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91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Busca por novos clientes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Expansão do mix de produtos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Fechamento do comércio (pandemia)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Aumento dos impostos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Queda do poder de compra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Taxa de câmbio desfavorável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Análise SWOT Cruzada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501450" y="1938638"/>
            <a:ext cx="11189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Estratégia de reforço: contratar uma empresa terceirizada para realizar as entregas, aumentando a área de entrega assim podendo atender novos clientes.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Operações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54200" y="1331800"/>
            <a:ext cx="92526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Prioridades competitivas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Custo, Confiabilidade e Qualidade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Administração de Estoques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Curva ABC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Logística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Foco na prevenção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Marketing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40050" y="1331800"/>
            <a:ext cx="116898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Orientação aos clientes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Foco na satisfação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Marketing Digital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Instagram, Facebook e WhatsApp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Principais meios de comunicação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Propaganda e Promoção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Recursos Humanos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439225" y="1331800"/>
            <a:ext cx="111432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Seleção e Recrutamento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Por experiência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Bom relacionamento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Baixa rotatividade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Fatores motivacionais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Gratificação, remanejamento de cargo e aumento salarial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Finanças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311700" y="1178425"/>
            <a:ext cx="115482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Racionalidade limitada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Experiência, intuição e dados limitados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Tesouraria, Controladoria e Planejamento financeiro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Principal Ativo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Estoques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Principal Passivo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○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Custos de aluguel, fornecedores e colaboradores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Sugestões Propostas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223200" y="773100"/>
            <a:ext cx="11745600" cy="6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➢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Elaborar o planejamento estratégico, tático e operacional. Planejando a expansão da empresa;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➢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partir do planejamento, desenvolver mecanismos de controle desse planejamento, avaliando se este está sendo seguido;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➢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Promoção de mecanismos de avaliação interna de satisfação dos funcionários, clientes, etc. (possivelmente uma avaliação 360);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Font typeface="Overlock"/>
              <a:buChar char="➢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Planejamento a uma maior verticalização da cadeia de comando da empresa durante a sua expansão, para diminuir a dependência e evitar a sobrecarga dos sócios-proprietários, buscando uma mão de obra qualificada para a execução das atividades;</a:t>
            </a:r>
            <a:endParaRPr sz="40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Sugestões Propostas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223200" y="1194150"/>
            <a:ext cx="117456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lock"/>
              <a:buChar char="➢"/>
            </a:pPr>
            <a:r>
              <a:rPr lang="pt-BR" sz="27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Busca por uma maior formalização dos acordos de compra com os fornecedores, controlado pelo planejamento estratégico, garantindo assim a compra dos produtos em um melhor custo podendo diminuir o preço final ao cliente;</a:t>
            </a:r>
            <a:endParaRPr sz="27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700"/>
              <a:buFont typeface="Overlock"/>
              <a:buChar char="➢"/>
            </a:pPr>
            <a:r>
              <a:rPr lang="pt-BR" sz="27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Mapear o ambiente externo à empresa, como a atividade dos concorrentes, grupos de vendas e vendedores de usados, a fim de aumentar o diferencial competitivo da empresa, concentrar as divulgações ao público alvo e assim potencializar o interesse dos clientes.</a:t>
            </a:r>
            <a:endParaRPr sz="4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773100"/>
            <a:ext cx="12191950" cy="526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28000">
              <a:srgbClr val="FFFFFF"/>
            </a:gs>
            <a:gs pos="43000">
              <a:srgbClr val="FFFFFF">
                <a:alpha val="40000"/>
              </a:srgbClr>
            </a:gs>
            <a:gs pos="100000">
              <a:srgbClr val="7F7F7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1821142" y="1801397"/>
            <a:ext cx="85497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verlock"/>
              <a:buNone/>
            </a:pPr>
            <a:r>
              <a:rPr lang="pt-BR" sz="5400">
                <a:latin typeface="Overlock"/>
                <a:ea typeface="Overlock"/>
                <a:cs typeface="Overlock"/>
                <a:sym typeface="Overlock"/>
              </a:rPr>
              <a:t>Obrigado pela atenção</a:t>
            </a:r>
            <a:r>
              <a:rPr b="0" i="0" lang="pt-BR" sz="54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!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0" y="6216104"/>
            <a:ext cx="9249000" cy="3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FV – Universidade Federal de Viçosa"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1842" y="4969110"/>
            <a:ext cx="2046674" cy="16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Empresa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11700" y="1042675"/>
            <a:ext cx="118026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Sudeste Móveis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loja especializada em colchões, estofados e móveis em geral</a:t>
            </a:r>
            <a:endParaRPr sz="1200">
              <a:solidFill>
                <a:schemeClr val="dk1"/>
              </a:solidFill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Localizada no centro de Viçosa, no endereço: Praça Mário Del Giudice, número 38, na loja 1.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-9643" y="53100"/>
            <a:ext cx="12201639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História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11700" y="1418900"/>
            <a:ext cx="115017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Inicialmente,  a empresa  foi fundada 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há 25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 anos atrás, quando era uma vendedora Paropas.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Seis anos 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atrás,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 mudou de 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dono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 se tornando a Sudeste Móveis.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Inicialmente teve seu funcionamento em sistema de rede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Loja independente.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Portfolio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72950" y="1121750"/>
            <a:ext cx="11061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Os produtos da empresa são divididos em diferentes categorias. 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A empresa trabalha com um portfólio diversificado, que envolve a venda de estofados e móveis no geral. 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Não apresenta um catálogo fixo. 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-4825" y="773100"/>
            <a:ext cx="118200" cy="6084900"/>
          </a:xfrm>
          <a:prstGeom prst="rect">
            <a:avLst/>
          </a:prstGeom>
          <a:gradFill>
            <a:gsLst>
              <a:gs pos="0">
                <a:srgbClr val="BFBFBF"/>
              </a:gs>
              <a:gs pos="3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Fatores do Ambiente Externo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84450" y="1223375"/>
            <a:ext cx="42933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D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emográficos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Socioculturais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E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conômicos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Políticos-legais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Tecnológicos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Saúde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pública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6452675" y="1223375"/>
            <a:ext cx="55122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Clientes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Fornecedores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Concorrentes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Instituições Financeiras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Meios de comunicação social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Sindicatos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Parcerias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Fatores do Ambiente Interno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22650" y="1223375"/>
            <a:ext cx="11074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Força de trabalho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Gestores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Cultura Organizacional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Tecnologia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Instalações 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físicas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Análise</a:t>
            </a:r>
            <a:r>
              <a:rPr lang="pt-BR" sz="3600">
                <a:solidFill>
                  <a:schemeClr val="lt1"/>
                </a:solidFill>
              </a:rPr>
              <a:t> dos </a:t>
            </a:r>
            <a:r>
              <a:rPr lang="pt-BR" sz="3600">
                <a:solidFill>
                  <a:schemeClr val="lt1"/>
                </a:solidFill>
              </a:rPr>
              <a:t>Stakeholders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22650" y="1223375"/>
            <a:ext cx="1107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1680700" y="8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{75A09E3F-255F-4315-8634-E77AD06FD227}</a:tableStyleId>
              </a:tblPr>
              <a:tblGrid>
                <a:gridCol w="4225025"/>
                <a:gridCol w="4225025"/>
              </a:tblGrid>
              <a:tr h="70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Parcerias e alianças</a:t>
                      </a:r>
                      <a:endParaRPr b="1" sz="20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Monitoramento de fronteiras</a:t>
                      </a:r>
                      <a:endParaRPr b="1" sz="20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118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Fornecedores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Concorrentes</a:t>
                      </a:r>
                      <a:endParaRPr sz="20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Mídia</a:t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70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Gestão de stakeholder</a:t>
                      </a:r>
                      <a:endParaRPr b="1" sz="20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Monitoramento de ambiente</a:t>
                      </a:r>
                      <a:endParaRPr b="1" sz="20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3306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Clientes</a:t>
                      </a:r>
                      <a:endParaRPr sz="18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/>
                        <a:t>Sindicatos</a:t>
                      </a:r>
                      <a:endParaRPr sz="18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Órgãos do governo</a:t>
                      </a:r>
                      <a:endParaRPr sz="18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Gestores</a:t>
                      </a:r>
                      <a:endParaRPr sz="18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Trabalhadores</a:t>
                      </a:r>
                      <a:endParaRPr sz="18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/>
                        <a:t>Associações de comércio e indústrias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</a:rPr>
              <a:t>Funções da </a:t>
            </a:r>
            <a:r>
              <a:rPr lang="pt-BR" sz="3600">
                <a:solidFill>
                  <a:srgbClr val="FFFFFF"/>
                </a:solidFill>
              </a:rPr>
              <a:t>Administração:</a:t>
            </a:r>
            <a:r>
              <a:rPr lang="pt-BR" sz="3600">
                <a:solidFill>
                  <a:srgbClr val="FFFFFF"/>
                </a:solidFill>
              </a:rPr>
              <a:t> Planejamento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14500" y="890988"/>
            <a:ext cx="111630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 Black"/>
                <a:ea typeface="Overlock Black"/>
                <a:cs typeface="Overlock Black"/>
                <a:sym typeface="Overlock Black"/>
              </a:rPr>
              <a:t>Missão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: “Levar para os clientes móveis de boa qualidade, preço justo e um excelente pós-venda”.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 Black"/>
                <a:ea typeface="Overlock Black"/>
                <a:cs typeface="Overlock Black"/>
                <a:sym typeface="Overlock Black"/>
              </a:rPr>
              <a:t>Visão</a:t>
            </a: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: “Sempre estar à frente dos concorrentes, sempre se destacando em preço, qualidade e assim fidelizar os clientes”.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 Black"/>
                <a:ea typeface="Overlock Black"/>
                <a:cs typeface="Overlock Black"/>
                <a:sym typeface="Overlock Black"/>
              </a:rPr>
              <a:t>Valores</a:t>
            </a: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</a:t>
            </a: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empresa preza pela organização, bom atendimento e a transparência com os clientes.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Char char="➢"/>
            </a:pPr>
            <a:r>
              <a:rPr lang="pt-BR" sz="3200">
                <a:solidFill>
                  <a:schemeClr val="dk1"/>
                </a:solidFill>
                <a:latin typeface="Overlock Black"/>
                <a:ea typeface="Overlock Black"/>
                <a:cs typeface="Overlock Black"/>
                <a:sym typeface="Overlock Black"/>
              </a:rPr>
              <a:t>Objetivo estratégico</a:t>
            </a:r>
            <a:r>
              <a:rPr lang="pt-BR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Expansão da empresa para outros municípios.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0" y="6804000"/>
            <a:ext cx="12192000" cy="5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-2" y="0"/>
            <a:ext cx="12192000" cy="53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-9643" y="53100"/>
            <a:ext cx="12201600" cy="72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</a:rPr>
              <a:t>Funções da Administração: Organização</a:t>
            </a:r>
            <a:r>
              <a:rPr lang="pt-BR" sz="3600">
                <a:solidFill>
                  <a:srgbClr val="FFFFFF"/>
                </a:solidFill>
              </a:rPr>
              <a:t> 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25350" y="1168850"/>
            <a:ext cx="11257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Departamentalização por processo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Autoridade centralizada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erlock"/>
              <a:buChar char="➢"/>
            </a:pPr>
            <a:r>
              <a:rPr lang="pt-BR" sz="3200">
                <a:latin typeface="Overlock"/>
                <a:ea typeface="Overlock"/>
                <a:cs typeface="Overlock"/>
                <a:sym typeface="Overlock"/>
              </a:rPr>
              <a:t>Amplitude de comando: Estrutura horizontal</a:t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750" y="1714225"/>
            <a:ext cx="5783800" cy="25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