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8" r:id="rId2"/>
    <p:sldMasterId id="2147483660" r:id="rId3"/>
  </p:sldMasterIdLst>
  <p:notesMasterIdLst>
    <p:notesMasterId r:id="rId32"/>
  </p:notesMasterIdLst>
  <p:handoutMasterIdLst>
    <p:handoutMasterId r:id="rId33"/>
  </p:handoutMasterIdLst>
  <p:sldIdLst>
    <p:sldId id="263" r:id="rId4"/>
    <p:sldId id="262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7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D656E509-0459-448F-8A6E-318C28770D03}">
          <p14:sldIdLst>
            <p14:sldId id="263"/>
          </p14:sldIdLst>
        </p14:section>
        <p14:section name="CONTEÚDO" id="{BBF74BB0-12CC-4753-B41C-5C7A0FFA9167}">
          <p14:sldIdLst>
            <p14:sldId id="262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CONTRA-CAPA" id="{D174FED8-C005-4326-9951-96BDC217537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127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57E8685-CED6-49A3-B358-044C566BD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711FEE-1686-4D27-A01F-272C3B4569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E7014-91CC-447E-B155-25D95A88B81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27455E-DC1A-4071-ABEF-FEBEEE350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4DB7C9-7D63-48E6-A31F-AC3A38DE26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74535-DBF9-4028-9D83-DF1F7E211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06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699D2-9882-4C50-8E24-036FBBAC8A02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AB54-45BC-46FB-B0F0-D1C090D03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543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EEAB-36E6-4607-A6F7-D8FBFD860EF9}" type="datetime1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7101-E642-47C0-BB2D-E17482263BB3}" type="datetime1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AC0-59DB-4346-9AA5-01752A541460}" type="datetime1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2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C99-B21A-4FDF-9780-A9F65D15FE01}" type="datetime1">
              <a:rPr lang="pt-BR" smtClean="0"/>
              <a:t>01/03/2021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1F1-A21A-417A-9373-D2DE0D56FF51}" type="datetime1">
              <a:rPr lang="pt-BR" smtClean="0"/>
              <a:t>01/03/2021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2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85C0-EFD7-4B13-A162-B7DA3D436372}" type="datetime1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5249-9EB3-4573-A7DE-E2118A5B3ED8}" type="datetime1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3188" y="6538913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0970-71D5-4745-8D46-44BBFAE6C8A9}" type="datetime1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7735-B7F0-43A2-81CB-6451DBFE00DC}" type="datetime1">
              <a:rPr lang="pt-BR" smtClean="0"/>
              <a:t>01/03/2021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59DB-748C-473A-A494-F62362594F76}" type="datetime1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4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99D7-A28C-424B-8186-3ED59CE93714}" type="datetime1">
              <a:rPr lang="pt-BR" smtClean="0"/>
              <a:t>01/03/2021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5E8F-1327-4528-A297-8006F7E4A348}" type="datetime1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32B-22E6-455E-A4AE-F06726F3519A}" type="datetime1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60358-ED1A-48B3-819D-2B3378787546}" type="datetime1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F77A-F724-4B99-93B3-3B1C34F58B16}" type="datetime1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E818-8163-4D9D-887E-1E2650AB90ED}" type="datetime1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9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E8DC0AA-5DCD-4C37-9527-7D100152A50D}"/>
              </a:ext>
            </a:extLst>
          </p:cNvPr>
          <p:cNvSpPr txBox="1"/>
          <p:nvPr/>
        </p:nvSpPr>
        <p:spPr>
          <a:xfrm>
            <a:off x="2885243" y="514905"/>
            <a:ext cx="310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Universidade Federal de Viçosa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34F02E-81DE-44E1-8B81-07716B7773F2}"/>
              </a:ext>
            </a:extLst>
          </p:cNvPr>
          <p:cNvSpPr txBox="1"/>
          <p:nvPr/>
        </p:nvSpPr>
        <p:spPr>
          <a:xfrm>
            <a:off x="2885243" y="1447061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Marco Antônio Brandão Machado-75236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5F40C1-53BC-45FF-831B-D091BD8D4D01}"/>
              </a:ext>
            </a:extLst>
          </p:cNvPr>
          <p:cNvSpPr txBox="1"/>
          <p:nvPr/>
        </p:nvSpPr>
        <p:spPr>
          <a:xfrm>
            <a:off x="3172715" y="5419765"/>
            <a:ext cx="2530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Medição de temperatura	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45FA45-E07D-4873-ABBA-F854DB3FD549}"/>
              </a:ext>
            </a:extLst>
          </p:cNvPr>
          <p:cNvSpPr txBox="1"/>
          <p:nvPr/>
        </p:nvSpPr>
        <p:spPr>
          <a:xfrm>
            <a:off x="3935036" y="6019929"/>
            <a:ext cx="79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Viçosa</a:t>
            </a:r>
          </a:p>
          <a:p>
            <a:pPr algn="ctr"/>
            <a:r>
              <a:rPr lang="pt-BR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92960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7A012-EB7A-4971-A7A8-72D23707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7.Exemplos de medidores de temperatura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ED1B3A-2E98-4D51-A336-198021E0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Termômetros de Expansão (Termômetro de gás ideal , Termômetro bimetálico , Termômetro de bulbo)</a:t>
            </a:r>
          </a:p>
          <a:p>
            <a:endParaRPr lang="pt-BR" dirty="0"/>
          </a:p>
          <a:p>
            <a:r>
              <a:rPr lang="pt-BR" dirty="0"/>
              <a:t>Termopares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Termômetros de Resistência(Termômetros de resistência elétrica)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/>
              <a:t>Termômetros de Radiação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1519AC-CE75-4931-A8E7-1E004A99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53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C6BB6-78F3-4E02-AA2A-DB5626A7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8.Medidores de temperatura por dilatação/expansão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45226-4273-4948-9F08-7BA61292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termômetros à dilatação de líquidos baseiam-se na lei de expansão volumétrica de um líquido com a temperatura, dentro de um recipiente fechado</a:t>
            </a:r>
          </a:p>
          <a:p>
            <a:pPr marL="0" indent="0">
              <a:buNone/>
            </a:pPr>
            <a:r>
              <a:rPr lang="pt-BR" dirty="0"/>
              <a:t>8.1.Termômetro de vidro: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C39BFF-1FB1-4259-B7DC-1FC5A0C7F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29000"/>
            <a:ext cx="6189031" cy="246710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869EC0-8044-4C19-AD57-94AF67E3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11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AF3057-9DDE-4A17-8EA6-12D004D1020B}"/>
              </a:ext>
            </a:extLst>
          </p:cNvPr>
          <p:cNvSpPr txBox="1"/>
          <p:nvPr/>
        </p:nvSpPr>
        <p:spPr>
          <a:xfrm>
            <a:off x="737118" y="6176963"/>
            <a:ext cx="5999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Lucida Sans" panose="020B0602030504020204" pitchFamily="34" charset="0"/>
              </a:rPr>
              <a:t>Fonte: Enciclomedica.blogspot.com</a:t>
            </a:r>
          </a:p>
        </p:txBody>
      </p:sp>
    </p:spTree>
    <p:extLst>
      <p:ext uri="{BB962C8B-B14F-4D97-AF65-F5344CB8AC3E}">
        <p14:creationId xmlns:p14="http://schemas.microsoft.com/office/powerpoint/2010/main" val="187073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7A747-7E03-455C-B022-62097E50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52" y="62197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8.2.Termômetro à dilatação de líquido em recipiente metálico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2AF990-6343-4B1E-A12E-963240F1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61" y="1297494"/>
            <a:ext cx="6128078" cy="4263011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23C63B-335E-4775-AE54-B34EB018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12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336DAF-1019-4306-9551-67AD0AF6D90C}"/>
              </a:ext>
            </a:extLst>
          </p:cNvPr>
          <p:cNvSpPr txBox="1"/>
          <p:nvPr/>
        </p:nvSpPr>
        <p:spPr>
          <a:xfrm>
            <a:off x="1391575" y="5560505"/>
            <a:ext cx="63608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/>
              <a:t>Fonte</a:t>
            </a:r>
            <a:r>
              <a:rPr lang="pt-BR" sz="1000" dirty="0"/>
              <a:t>: Apostila Petrobras do Prof. Marcelo Giglio Gonçalves,2003</a:t>
            </a:r>
            <a:endParaRPr lang="pt-BR" sz="1000" b="1" dirty="0"/>
          </a:p>
        </p:txBody>
      </p:sp>
    </p:spTree>
    <p:extLst>
      <p:ext uri="{BB962C8B-B14F-4D97-AF65-F5344CB8AC3E}">
        <p14:creationId xmlns:p14="http://schemas.microsoft.com/office/powerpoint/2010/main" val="87472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B3F79-ACB2-4AAD-A829-2AE323EB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8.3.Termômetros à pressão de gás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4B62CE-1912-4319-9EC4-74F7D718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                                                                       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A98903-E25E-4108-AAA1-73EDED6D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67" y="1401440"/>
            <a:ext cx="5296289" cy="457365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340ADD-FDC9-4792-B111-F4CD923E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13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13CED5-DA49-4BD3-9933-1823BD256E21}"/>
              </a:ext>
            </a:extLst>
          </p:cNvPr>
          <p:cNvSpPr txBox="1"/>
          <p:nvPr/>
        </p:nvSpPr>
        <p:spPr>
          <a:xfrm>
            <a:off x="1365767" y="5945223"/>
            <a:ext cx="63608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/>
              <a:t>Fonte</a:t>
            </a:r>
            <a:r>
              <a:rPr lang="pt-BR" sz="1100" dirty="0"/>
              <a:t>: Apostila Petrobras do Prof. Marcelo Giglio Gonçalves,2003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82877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F754E-D952-4132-842A-4A0E486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8.4.Termômetros à dilatação de sólidos (termômetros bimetálicos)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56BFC-13CC-41FD-9D7D-112F40CE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73F168-6707-4B47-88EE-9A99DD9C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" y="1941573"/>
            <a:ext cx="3709017" cy="4119441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933709-FD34-49EE-AF18-8C1A52A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14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13A48-2AC7-4EC7-A0FA-0788F94235D2}"/>
              </a:ext>
            </a:extLst>
          </p:cNvPr>
          <p:cNvSpPr txBox="1"/>
          <p:nvPr/>
        </p:nvSpPr>
        <p:spPr>
          <a:xfrm>
            <a:off x="1013258" y="6050289"/>
            <a:ext cx="63608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/>
              <a:t>Fonte</a:t>
            </a:r>
            <a:r>
              <a:rPr lang="pt-BR" sz="1100" dirty="0"/>
              <a:t>: Apostila Petrobras do Prof. Marcelo Giglio Gonçalves,2003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313189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D921E-5998-4CA0-B52F-C422F776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42" y="1363986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   Antes de explicar o funcionamento do termopar, primeiro se faz necessário apresentar algumas efeitos termoelétricos. </a:t>
            </a:r>
          </a:p>
          <a:p>
            <a:pPr marL="0" indent="0">
              <a:buNone/>
            </a:pPr>
            <a:r>
              <a:rPr lang="pt-BR" dirty="0"/>
              <a:t>9.1.Efeito termoelétrico de </a:t>
            </a:r>
            <a:r>
              <a:rPr lang="pt-BR" dirty="0" err="1"/>
              <a:t>Seebeck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 Em um </a:t>
            </a:r>
            <a:r>
              <a:rPr lang="pt-BR" dirty="0" err="1"/>
              <a:t>um</a:t>
            </a:r>
            <a:r>
              <a:rPr lang="pt-BR" dirty="0"/>
              <a:t> circuito fechado, formado</a:t>
            </a:r>
          </a:p>
          <a:p>
            <a:pPr marL="0" indent="0">
              <a:buNone/>
            </a:pPr>
            <a:r>
              <a:rPr lang="pt-BR" dirty="0"/>
              <a:t>por dois condutores diferentes A e B, </a:t>
            </a:r>
          </a:p>
          <a:p>
            <a:pPr marL="0" indent="0">
              <a:buNone/>
            </a:pPr>
            <a:r>
              <a:rPr lang="pt-BR" dirty="0"/>
              <a:t>ocorre uma circulação de corrente</a:t>
            </a:r>
          </a:p>
          <a:p>
            <a:pPr marL="0" indent="0">
              <a:buNone/>
            </a:pPr>
            <a:r>
              <a:rPr lang="pt-BR" dirty="0"/>
              <a:t>(devido uma força eletromotriz é </a:t>
            </a:r>
          </a:p>
          <a:p>
            <a:pPr marL="0" indent="0">
              <a:buNone/>
            </a:pPr>
            <a:r>
              <a:rPr lang="pt-BR" dirty="0"/>
              <a:t>gerada) enquanto existir uma</a:t>
            </a:r>
          </a:p>
          <a:p>
            <a:pPr marL="0" indent="0">
              <a:buNone/>
            </a:pPr>
            <a:r>
              <a:rPr lang="pt-BR" dirty="0"/>
              <a:t>diferença de temperatura T entre as </a:t>
            </a:r>
          </a:p>
          <a:p>
            <a:pPr marL="0" indent="0">
              <a:buNone/>
            </a:pPr>
            <a:r>
              <a:rPr lang="pt-BR" dirty="0"/>
              <a:t>suas junções.</a:t>
            </a:r>
          </a:p>
          <a:p>
            <a:pPr marL="0" indent="0">
              <a:buNone/>
            </a:pPr>
            <a:r>
              <a:rPr lang="pt-BR" dirty="0"/>
              <a:t> Quando a temperatura da junta de </a:t>
            </a:r>
          </a:p>
          <a:p>
            <a:pPr marL="0" indent="0">
              <a:buNone/>
            </a:pPr>
            <a:r>
              <a:rPr lang="pt-BR" dirty="0"/>
              <a:t>referência é mantida </a:t>
            </a:r>
            <a:r>
              <a:rPr lang="pt-BR" dirty="0" err="1"/>
              <a:t>constante,verifica-se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que a FEM térmica é uma função da temperatura </a:t>
            </a:r>
            <a:r>
              <a:rPr lang="pt-BR" dirty="0" err="1"/>
              <a:t>Tm</a:t>
            </a:r>
            <a:r>
              <a:rPr lang="pt-BR" dirty="0"/>
              <a:t> da junção de teste.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F1903E5-BC42-40E7-BA02-6C67848A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76437"/>
            <a:ext cx="4533900" cy="29051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AFFC34B-387B-4DA8-A19F-F04C2A81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15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D87749-E53B-40D9-A3C4-C0B7E7817E8E}"/>
              </a:ext>
            </a:extLst>
          </p:cNvPr>
          <p:cNvSpPr txBox="1"/>
          <p:nvPr/>
        </p:nvSpPr>
        <p:spPr>
          <a:xfrm>
            <a:off x="2603241" y="757679"/>
            <a:ext cx="7567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/>
              <a:t>9.Leis Termoelétricas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15E7BA-01AE-4ACD-AAD1-B60BCEDB5842}"/>
              </a:ext>
            </a:extLst>
          </p:cNvPr>
          <p:cNvSpPr txBox="1"/>
          <p:nvPr/>
        </p:nvSpPr>
        <p:spPr>
          <a:xfrm>
            <a:off x="4572000" y="4881562"/>
            <a:ext cx="63868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/>
              <a:t>Fonte</a:t>
            </a:r>
            <a:r>
              <a:rPr lang="pt-BR" sz="1000" dirty="0"/>
              <a:t>: Apostila Petrobras do Prof. Marcelo Giglio Gonçalves,2003</a:t>
            </a:r>
            <a:endParaRPr lang="pt-BR" sz="1000" b="1" dirty="0"/>
          </a:p>
        </p:txBody>
      </p:sp>
    </p:spTree>
    <p:extLst>
      <p:ext uri="{BB962C8B-B14F-4D97-AF65-F5344CB8AC3E}">
        <p14:creationId xmlns:p14="http://schemas.microsoft.com/office/powerpoint/2010/main" val="80883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05FA5-CFF3-405F-B998-EE3EFF36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798990"/>
            <a:ext cx="8593584" cy="537797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9.2.Efeito de </a:t>
            </a:r>
            <a:r>
              <a:rPr lang="pt-BR" dirty="0" err="1"/>
              <a:t>Peltier</a:t>
            </a:r>
            <a:r>
              <a:rPr lang="pt-BR" dirty="0"/>
              <a:t> e de Thomson	</a:t>
            </a:r>
          </a:p>
          <a:p>
            <a:pPr marL="0" indent="0">
              <a:buNone/>
            </a:pPr>
            <a:r>
              <a:rPr lang="pt-BR" dirty="0"/>
              <a:t> Se o mesmo circuito formado pelos </a:t>
            </a:r>
          </a:p>
          <a:p>
            <a:pPr marL="0" indent="0">
              <a:buNone/>
            </a:pPr>
            <a:r>
              <a:rPr lang="pt-BR" dirty="0"/>
              <a:t>dois metais distintos for alimentado </a:t>
            </a:r>
          </a:p>
          <a:p>
            <a:pPr marL="0" indent="0">
              <a:buNone/>
            </a:pPr>
            <a:r>
              <a:rPr lang="pt-BR" dirty="0"/>
              <a:t>por uma </a:t>
            </a:r>
            <a:r>
              <a:rPr lang="pt-BR" dirty="0" err="1"/>
              <a:t>fem</a:t>
            </a:r>
            <a:r>
              <a:rPr lang="pt-BR" dirty="0"/>
              <a:t>, observar-se-á o </a:t>
            </a:r>
          </a:p>
          <a:p>
            <a:pPr marL="0" indent="0">
              <a:buNone/>
            </a:pPr>
            <a:r>
              <a:rPr lang="pt-BR" dirty="0"/>
              <a:t>estabelecimento de uma corrente e </a:t>
            </a:r>
          </a:p>
          <a:p>
            <a:pPr marL="0" indent="0">
              <a:buNone/>
            </a:pPr>
            <a:r>
              <a:rPr lang="pt-BR" dirty="0"/>
              <a:t>uma extremidade conectada absorverá</a:t>
            </a:r>
          </a:p>
          <a:p>
            <a:pPr marL="0" indent="0">
              <a:buNone/>
            </a:pPr>
            <a:r>
              <a:rPr lang="pt-BR" dirty="0"/>
              <a:t>calor, enquanto que a outra dissipará </a:t>
            </a:r>
          </a:p>
          <a:p>
            <a:pPr marL="0" indent="0">
              <a:buNone/>
            </a:pPr>
            <a:r>
              <a:rPr lang="pt-BR" dirty="0"/>
              <a:t>calor; é o denominado efeito </a:t>
            </a:r>
            <a:r>
              <a:rPr lang="pt-BR" dirty="0" err="1"/>
              <a:t>Peltier</a:t>
            </a:r>
            <a:r>
              <a:rPr lang="pt-BR" dirty="0"/>
              <a:t>. </a:t>
            </a:r>
            <a:r>
              <a:rPr lang="pt-BR" dirty="0" err="1"/>
              <a:t>Lord</a:t>
            </a:r>
            <a:r>
              <a:rPr lang="pt-BR" dirty="0"/>
              <a:t> Kelvin observou que se um mesmo condutor for submetido a um gradiente de temperatura, quando uma corrente o atravessar haverá rejeição ou absorção de calor.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dirty="0"/>
              <a:t>A FEM de </a:t>
            </a:r>
            <a:r>
              <a:rPr lang="pt-BR" dirty="0" err="1"/>
              <a:t>Seebeck</a:t>
            </a:r>
            <a:r>
              <a:rPr lang="pt-BR" dirty="0"/>
              <a:t> (FEM gerada por um termopar) é a soma das </a:t>
            </a:r>
            <a:r>
              <a:rPr lang="pt-BR" dirty="0" err="1"/>
              <a:t>fem</a:t>
            </a:r>
            <a:r>
              <a:rPr lang="pt-BR" dirty="0"/>
              <a:t> parciais para cada extremidade conectada (</a:t>
            </a:r>
            <a:r>
              <a:rPr lang="pt-BR" dirty="0" err="1"/>
              <a:t>Peltier</a:t>
            </a:r>
            <a:r>
              <a:rPr lang="pt-BR" dirty="0"/>
              <a:t>) e cada condutor (Thomson):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465784-5C72-4E62-9C67-2ED36D3C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52" y="5816599"/>
            <a:ext cx="4610100" cy="6762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4A7EB5C-8506-472A-822B-D1CB4D6E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021" y="453886"/>
            <a:ext cx="4515956" cy="288411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544EA80-7105-493F-AEFA-47BAB41B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16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CA1EBF-4E2A-47F6-99E3-C0ED86636569}"/>
              </a:ext>
            </a:extLst>
          </p:cNvPr>
          <p:cNvSpPr txBox="1"/>
          <p:nvPr/>
        </p:nvSpPr>
        <p:spPr>
          <a:xfrm>
            <a:off x="4643021" y="3305889"/>
            <a:ext cx="63401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/>
              <a:t>Fonte</a:t>
            </a:r>
            <a:r>
              <a:rPr lang="pt-BR" sz="1000" dirty="0"/>
              <a:t>: Apostila Petrobras do Prof. Marcelo Giglio Gonçalves,2003</a:t>
            </a:r>
            <a:endParaRPr lang="pt-BR" sz="1000" b="1" dirty="0"/>
          </a:p>
        </p:txBody>
      </p:sp>
    </p:spTree>
    <p:extLst>
      <p:ext uri="{BB962C8B-B14F-4D97-AF65-F5344CB8AC3E}">
        <p14:creationId xmlns:p14="http://schemas.microsoft.com/office/powerpoint/2010/main" val="268127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103650-2192-4DF6-9355-625A4FADD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3280264"/>
            <a:ext cx="4572000" cy="2621994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3A19FBF-F139-437F-8D12-FB47B74FEF4C}"/>
              </a:ext>
            </a:extLst>
          </p:cNvPr>
          <p:cNvSpPr txBox="1"/>
          <p:nvPr/>
        </p:nvSpPr>
        <p:spPr>
          <a:xfrm>
            <a:off x="128726" y="377304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soma algébrica das FEM termais em um circuito composto de um número qualquer de metais diferentes é zero, se todo o circuito tiver a mesma temperatura.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9AB95BF-BDD0-4F69-AAC5-0B86874C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01" y="4973374"/>
            <a:ext cx="3524250" cy="13239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16355D-30EB-4E75-9980-70D959B59785}"/>
              </a:ext>
            </a:extLst>
          </p:cNvPr>
          <p:cNvSpPr txBox="1"/>
          <p:nvPr/>
        </p:nvSpPr>
        <p:spPr>
          <a:xfrm>
            <a:off x="366156" y="727657"/>
            <a:ext cx="314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9.3.Lei do circuito homogêneo</a:t>
            </a:r>
            <a:endParaRPr lang="pt-BR" b="1" dirty="0">
              <a:latin typeface="Lucida Sans" panose="020B0602030504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BB9A9F7-94C3-48BC-B94B-82109118E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489" y="630002"/>
            <a:ext cx="4609511" cy="245495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7AA390-F9AC-493B-A6FC-AC38AB62C838}"/>
              </a:ext>
            </a:extLst>
          </p:cNvPr>
          <p:cNvSpPr txBox="1"/>
          <p:nvPr/>
        </p:nvSpPr>
        <p:spPr>
          <a:xfrm>
            <a:off x="366156" y="1189608"/>
            <a:ext cx="4099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FEM medida depende única e exclusivamente da composição química dos dois metais e das temperaturas existentes nas junções.</a:t>
            </a:r>
            <a:endParaRPr lang="pt-BR" b="1" dirty="0">
              <a:latin typeface="Lucida Sans" panose="020B0602030504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0673E9-4941-4F5F-A867-6D32F1DAE9E4}"/>
              </a:ext>
            </a:extLst>
          </p:cNvPr>
          <p:cNvSpPr txBox="1"/>
          <p:nvPr/>
        </p:nvSpPr>
        <p:spPr>
          <a:xfrm>
            <a:off x="497150" y="3018408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9.4.Lei dos metais intermediários</a:t>
            </a:r>
            <a:endParaRPr lang="pt-BR" b="1" dirty="0">
              <a:latin typeface="Lucida Sans" panose="020B0602030504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04872DF-8F1F-4260-8D6F-2461E210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17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15625E-0F55-45B9-9763-B74B12E785C5}"/>
              </a:ext>
            </a:extLst>
          </p:cNvPr>
          <p:cNvSpPr txBox="1"/>
          <p:nvPr/>
        </p:nvSpPr>
        <p:spPr>
          <a:xfrm>
            <a:off x="4572000" y="5902258"/>
            <a:ext cx="63608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/>
              <a:t>Fonte</a:t>
            </a:r>
            <a:r>
              <a:rPr lang="pt-BR" sz="1100" dirty="0"/>
              <a:t>: Apostila Petrobras do Prof. Marcelo Giglio</a:t>
            </a:r>
          </a:p>
          <a:p>
            <a:r>
              <a:rPr lang="pt-BR" sz="1100" dirty="0"/>
              <a:t> Gonçalves,2003</a:t>
            </a:r>
            <a:endParaRPr lang="pt-BR" sz="11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E58304-B8BB-40A5-B84E-89EC70B8E0ED}"/>
              </a:ext>
            </a:extLst>
          </p:cNvPr>
          <p:cNvSpPr txBox="1"/>
          <p:nvPr/>
        </p:nvSpPr>
        <p:spPr>
          <a:xfrm>
            <a:off x="2705878" y="3105835"/>
            <a:ext cx="54117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/>
              <a:t>Fonte</a:t>
            </a:r>
            <a:r>
              <a:rPr lang="pt-BR" sz="1000" dirty="0"/>
              <a:t>: Apostila Petrobras do Prof. Marcelo Giglio Gonçalves,2003</a:t>
            </a:r>
            <a:endParaRPr lang="pt-BR" sz="1000" b="1" dirty="0"/>
          </a:p>
        </p:txBody>
      </p:sp>
    </p:spTree>
    <p:extLst>
      <p:ext uri="{BB962C8B-B14F-4D97-AF65-F5344CB8AC3E}">
        <p14:creationId xmlns:p14="http://schemas.microsoft.com/office/powerpoint/2010/main" val="413734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218AA-C548-41FD-AAAB-351BED6A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7" y="562373"/>
            <a:ext cx="4110642" cy="1279486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/>
              <a:t>9.5.Lei das temperaturas intermediárias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5FF9B0-7A9E-4B3C-915C-DBBE9957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2" y="562373"/>
            <a:ext cx="4209960" cy="2198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9CE70B2-AA18-497D-8248-5494CC8E5532}"/>
                  </a:ext>
                </a:extLst>
              </p:cNvPr>
              <p:cNvSpPr txBox="1"/>
              <p:nvPr/>
            </p:nvSpPr>
            <p:spPr>
              <a:xfrm>
                <a:off x="188786" y="854661"/>
                <a:ext cx="4209960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Um termopar AC tem um FEM associado(produz uma força eletromotriz)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</m:oMath>
                </a14:m>
                <a:r>
                  <a:rPr lang="pt-BR" dirty="0"/>
                  <a:t> , e outro termopar CB tem um FEM associado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</m:oMath>
                </a14:m>
                <a:r>
                  <a:rPr lang="pt-BR" dirty="0"/>
                  <a:t> ,o FEM associado ao termopar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pt-BR" dirty="0"/>
                  <a:t> é:</a:t>
                </a:r>
              </a:p>
              <a:p>
                <a:endParaRPr lang="pt-B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</m:oMath>
                </a14:m>
                <a:r>
                  <a:rPr lang="pt-B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9CE70B2-AA18-497D-8248-5494CC8E5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6" y="854661"/>
                <a:ext cx="4209960" cy="2000548"/>
              </a:xfrm>
              <a:prstGeom prst="rect">
                <a:avLst/>
              </a:prstGeom>
              <a:blipFill>
                <a:blip r:embed="rId3"/>
                <a:stretch>
                  <a:fillRect l="-1302" t="-1524" b="-39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405853DE-D9A6-4B93-8B46-9DA81CDB6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132" y="2943345"/>
            <a:ext cx="4953000" cy="2686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987553D-5FA4-4665-B557-B8DF39C69B07}"/>
                  </a:ext>
                </a:extLst>
              </p:cNvPr>
              <p:cNvSpPr txBox="1"/>
              <p:nvPr/>
            </p:nvSpPr>
            <p:spPr>
              <a:xfrm>
                <a:off x="204187" y="2943345"/>
                <a:ext cx="388194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Se um termopar tem um FEM associado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quando as suas junções estiverem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quando as junções estiverem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então quando as junções estiverem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o FEM associado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é:</a:t>
                </a:r>
              </a:p>
              <a:p>
                <a:endParaRPr lang="pt-BR" b="1" dirty="0">
                  <a:latin typeface="Lucida Sans" panose="020B0602030504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b="1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987553D-5FA4-4665-B557-B8DF39C6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7" y="2943345"/>
                <a:ext cx="3881945" cy="2308324"/>
              </a:xfrm>
              <a:prstGeom prst="rect">
                <a:avLst/>
              </a:prstGeom>
              <a:blipFill>
                <a:blip r:embed="rId5"/>
                <a:stretch>
                  <a:fillRect l="-1256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C7D201F-6D91-488B-8BBE-6DC2ACFF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18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7A6433-A7FA-4098-975E-2E1514B362FF}"/>
              </a:ext>
            </a:extLst>
          </p:cNvPr>
          <p:cNvSpPr txBox="1"/>
          <p:nvPr/>
        </p:nvSpPr>
        <p:spPr>
          <a:xfrm>
            <a:off x="4202273" y="5772506"/>
            <a:ext cx="6126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Fonte:Fernando</a:t>
            </a:r>
            <a:r>
              <a:rPr lang="pt-BR" sz="1200" dirty="0"/>
              <a:t> A. França: Instrumentação </a:t>
            </a:r>
          </a:p>
          <a:p>
            <a:r>
              <a:rPr lang="pt-BR" sz="1200" dirty="0"/>
              <a:t>e Medidas: grandezas </a:t>
            </a:r>
            <a:r>
              <a:rPr lang="pt-BR" sz="1200" dirty="0" err="1"/>
              <a:t>mecanicas</a:t>
            </a:r>
            <a:r>
              <a:rPr lang="pt-BR" sz="1200" dirty="0"/>
              <a:t>, UNICAMP 2007.</a:t>
            </a:r>
          </a:p>
        </p:txBody>
      </p:sp>
    </p:spTree>
    <p:extLst>
      <p:ext uri="{BB962C8B-B14F-4D97-AF65-F5344CB8AC3E}">
        <p14:creationId xmlns:p14="http://schemas.microsoft.com/office/powerpoint/2010/main" val="345054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BBCED-A8D9-4F9E-AC0D-5C431BF5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7150"/>
            <a:ext cx="4953740" cy="32581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10.Medição de temperatura com termopar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962C7C8-03F5-4A30-90A9-6EAA0433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36" y="1058107"/>
            <a:ext cx="5444925" cy="374188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2683C9-0800-4B68-9604-B6B208F53F69}"/>
              </a:ext>
            </a:extLst>
          </p:cNvPr>
          <p:cNvSpPr txBox="1"/>
          <p:nvPr/>
        </p:nvSpPr>
        <p:spPr>
          <a:xfrm>
            <a:off x="186431" y="1005538"/>
            <a:ext cx="31782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aplicações de campo, por praticidade, pode-se prescindir da junção fria, conectando o termopar, ou fios de compensação ou extensão, diretamente ao condicionador de sinal que amplia a </a:t>
            </a:r>
            <a:r>
              <a:rPr lang="pt-BR" dirty="0" err="1"/>
              <a:t>milivoltagem</a:t>
            </a:r>
            <a:r>
              <a:rPr lang="pt-BR" dirty="0"/>
              <a:t> e a mostra em um painel digital. Nestes casos, o condicionador/indicador de temperatura incorpora um circuito eletrônico que gera a compensação de junta fria. O circuito eletrônico pode gerar entradas modificadoras indesejadas e ruídos, que eventualmente podem ser negligenciadas em medições menos exatas de campo.</a:t>
            </a:r>
            <a:endParaRPr lang="pt-BR" b="1" dirty="0">
              <a:latin typeface="Lucida Sans" panose="020B0602030504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911D178-284F-4B25-9D4F-6FB3AC59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19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329785-D6FA-45E3-B52A-288D8E2D931A}"/>
              </a:ext>
            </a:extLst>
          </p:cNvPr>
          <p:cNvSpPr txBox="1"/>
          <p:nvPr/>
        </p:nvSpPr>
        <p:spPr>
          <a:xfrm>
            <a:off x="3638939" y="4907902"/>
            <a:ext cx="4876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Fonte</a:t>
            </a:r>
            <a:r>
              <a:rPr lang="pt-BR" sz="1200" dirty="0"/>
              <a:t>: Apostila Petrobras do Prof. Marcelo Giglio Gonçalves,2003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70197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/>
              <a:t>Este trabalho ira abordar os conceitos sobre termometria(medição de temperatura), apresentando seus diversos métodos, aparelhos e instrumentações. Para tal, será elucidado também os conceitos básicos sobre temperatura e calor, tal como os meios de transferência de calor entre corpos/objetos e as conversões entre as escalas existentes. Será mostrado importâncias e utilidades da termometria na área das mais diversas industrias.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BEB996-EA2A-494B-9CE7-3BFA770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00974"/>
            <a:ext cx="2051568" cy="365125"/>
          </a:xfrm>
        </p:spPr>
        <p:txBody>
          <a:bodyPr vert="horz" lIns="91440" tIns="45720" rIns="91440" bIns="45720" rtlCol="0" anchor="ctr"/>
          <a:lstStyle/>
          <a:p>
            <a:fld id="{06B6ED82-E45B-4C13-ADD9-C0F942C38057}" type="slidenum">
              <a:rPr lang="pt-BR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299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F896B-7676-4243-977A-BA774473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47370"/>
            <a:ext cx="8515350" cy="1325563"/>
          </a:xfrm>
        </p:spPr>
        <p:txBody>
          <a:bodyPr/>
          <a:lstStyle/>
          <a:p>
            <a:r>
              <a:rPr lang="pt-BR" dirty="0"/>
              <a:t>11.Correlação da FEM em função da temperatura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6A7E2-C689-4B90-809A-E75E77E1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464816"/>
            <a:ext cx="2068497" cy="4712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 Padronizou- se o levantamento destas curvas com a junta de referência à temperatura de 0ºC.</a:t>
            </a:r>
          </a:p>
          <a:p>
            <a:pPr marL="0" indent="0">
              <a:buNone/>
            </a:pPr>
            <a:r>
              <a:rPr lang="pt-BR" dirty="0"/>
              <a:t>Esses gráficos são padronizados por diversas normas internacionais e feitos seguindo a Escala Prática Internacional de Temperatura de 1968 (IPTS-68), e atualizada pela ITS-90, para os termopares mais utilizados.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87A064-838B-407E-8CF0-B2EB15DB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83" y="1381550"/>
            <a:ext cx="6747617" cy="435133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E41AC5-1734-40E4-A5E7-9ECE0290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20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E4717C-512C-480F-95E4-AC1D7B8B3426}"/>
              </a:ext>
            </a:extLst>
          </p:cNvPr>
          <p:cNvSpPr txBox="1"/>
          <p:nvPr/>
        </p:nvSpPr>
        <p:spPr>
          <a:xfrm>
            <a:off x="2396383" y="573288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/>
              <a:t>Fonte</a:t>
            </a:r>
            <a:r>
              <a:rPr lang="pt-BR" sz="1000" dirty="0"/>
              <a:t>: Apostila Petrobras do Prof. Marcelo Giglio Gonçalves,2003</a:t>
            </a:r>
            <a:endParaRPr lang="pt-BR" sz="1000" b="1" dirty="0"/>
          </a:p>
        </p:txBody>
      </p:sp>
    </p:spTree>
    <p:extLst>
      <p:ext uri="{BB962C8B-B14F-4D97-AF65-F5344CB8AC3E}">
        <p14:creationId xmlns:p14="http://schemas.microsoft.com/office/powerpoint/2010/main" val="3364754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19B27-77B3-402E-8D7D-66A22585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95C42B-B707-4D5D-BE5E-F4652458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85849C-2E1D-4F49-888B-CADF5586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2" y="448963"/>
            <a:ext cx="6629585" cy="43673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8E6ECF-1820-419C-9D52-FFDE54BAE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2" y="4900158"/>
            <a:ext cx="6629585" cy="87995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BADDCB-F602-4A34-A3BB-6D9D6E87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114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59C38-0239-4887-8E62-E1654061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29" y="0"/>
            <a:ext cx="78867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12.Aplicações dos termopares na indústria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59523-9B8B-485D-BF44-1A6634FB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30" y="836080"/>
            <a:ext cx="4014371" cy="56091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dirty="0"/>
              <a:t>Tipo B: Vidro </a:t>
            </a:r>
          </a:p>
          <a:p>
            <a:pPr marL="0" indent="0">
              <a:buNone/>
            </a:pPr>
            <a:r>
              <a:rPr lang="pt-BR" sz="1800" dirty="0"/>
              <a:t>             Siderúrgica </a:t>
            </a:r>
          </a:p>
          <a:p>
            <a:pPr marL="0" indent="0">
              <a:buNone/>
            </a:pPr>
            <a:r>
              <a:rPr lang="pt-BR" sz="1800" dirty="0"/>
              <a:t>             Alta temperatura em geral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Tipo J: 	Centrais de energia</a:t>
            </a:r>
          </a:p>
          <a:p>
            <a:pPr marL="0" indent="0">
              <a:buNone/>
            </a:pPr>
            <a:r>
              <a:rPr lang="pt-BR" sz="1800" dirty="0"/>
              <a:t>              Metalúrgica Química</a:t>
            </a:r>
          </a:p>
          <a:p>
            <a:pPr marL="0" indent="0">
              <a:buNone/>
            </a:pPr>
            <a:r>
              <a:rPr lang="pt-BR" sz="1800" dirty="0"/>
              <a:t>              Petroquímica Indústrias em geral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Tipo R:   Siderúrgica </a:t>
            </a:r>
          </a:p>
          <a:p>
            <a:pPr marL="0" indent="0">
              <a:buNone/>
            </a:pPr>
            <a:r>
              <a:rPr lang="pt-BR" sz="1800" dirty="0"/>
              <a:t>               Fundição Metalúrgica </a:t>
            </a:r>
          </a:p>
          <a:p>
            <a:pPr marL="0" indent="0">
              <a:buNone/>
            </a:pPr>
            <a:r>
              <a:rPr lang="pt-BR" sz="1800" dirty="0"/>
              <a:t>               Usina de cimento </a:t>
            </a:r>
          </a:p>
          <a:p>
            <a:pPr marL="0" indent="0">
              <a:buNone/>
            </a:pPr>
            <a:r>
              <a:rPr lang="pt-BR" sz="1800" dirty="0"/>
              <a:t>               Cerâmica </a:t>
            </a:r>
          </a:p>
          <a:p>
            <a:pPr marL="0" indent="0">
              <a:buNone/>
            </a:pPr>
            <a:r>
              <a:rPr lang="pt-BR" sz="1800" dirty="0"/>
              <a:t>               Vidro</a:t>
            </a:r>
          </a:p>
          <a:p>
            <a:pPr marL="0" indent="0">
              <a:buNone/>
            </a:pPr>
            <a:r>
              <a:rPr lang="pt-BR" sz="1800" dirty="0"/>
              <a:t>               Pesquisa científica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Tipo T:</a:t>
            </a:r>
            <a:r>
              <a:rPr lang="pt-BR" sz="1900" dirty="0"/>
              <a:t>Criometria</a:t>
            </a:r>
            <a:r>
              <a:rPr lang="pt-BR" sz="1800" dirty="0"/>
              <a:t> (baixas temperaturas) </a:t>
            </a:r>
          </a:p>
          <a:p>
            <a:pPr marL="0" indent="0">
              <a:buNone/>
            </a:pPr>
            <a:r>
              <a:rPr lang="pt-BR" sz="1800" dirty="0"/>
              <a:t>            Indústrias de refrigeração</a:t>
            </a:r>
          </a:p>
          <a:p>
            <a:pPr marL="0" indent="0">
              <a:buNone/>
            </a:pPr>
            <a:r>
              <a:rPr lang="pt-BR" sz="1800" dirty="0"/>
              <a:t>            Pesquisas agronômicas e ambientais </a:t>
            </a:r>
          </a:p>
          <a:p>
            <a:pPr marL="0" indent="0">
              <a:buNone/>
            </a:pPr>
            <a:r>
              <a:rPr lang="pt-BR" sz="1800" dirty="0"/>
              <a:t>            Química Petroquímica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693618-813B-4C4B-80E2-55F348457208}"/>
              </a:ext>
            </a:extLst>
          </p:cNvPr>
          <p:cNvSpPr txBox="1"/>
          <p:nvPr/>
        </p:nvSpPr>
        <p:spPr>
          <a:xfrm>
            <a:off x="4492101" y="836080"/>
            <a:ext cx="442995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Tipo E:  Química </a:t>
            </a:r>
          </a:p>
          <a:p>
            <a:pPr marL="0" indent="0">
              <a:buNone/>
            </a:pPr>
            <a:r>
              <a:rPr lang="pt-BR" dirty="0"/>
              <a:t>              Petroquímica</a:t>
            </a:r>
          </a:p>
          <a:p>
            <a:pPr marL="0" indent="0">
              <a:buNone/>
            </a:pPr>
            <a:endParaRPr lang="pt-BR" sz="1200" b="1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pt-BR" sz="1200" b="1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pt-BR" sz="1200" b="1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pt-BR" sz="1200" b="1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pt-BR" dirty="0"/>
              <a:t>Tipo K: Metalúrgicas Siderúrgicas</a:t>
            </a:r>
          </a:p>
          <a:p>
            <a:pPr marL="0" indent="0">
              <a:buNone/>
            </a:pPr>
            <a:r>
              <a:rPr lang="pt-BR" dirty="0"/>
              <a:t>             Fundição Usina de cimento e cal</a:t>
            </a:r>
          </a:p>
          <a:p>
            <a:pPr marL="0" indent="0">
              <a:buNone/>
            </a:pPr>
            <a:r>
              <a:rPr lang="pt-BR" dirty="0"/>
              <a:t>             Vidros Cerâmica Indústrias em geral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/>
              <a:t>Tipo S:   Siderúrgica </a:t>
            </a:r>
          </a:p>
          <a:p>
            <a:pPr marL="0" indent="0">
              <a:buNone/>
            </a:pPr>
            <a:r>
              <a:rPr lang="pt-BR" sz="1800" dirty="0"/>
              <a:t>               Fundição Metalúrgica </a:t>
            </a:r>
          </a:p>
          <a:p>
            <a:pPr marL="0" indent="0">
              <a:buNone/>
            </a:pPr>
            <a:r>
              <a:rPr lang="pt-BR" sz="1800" dirty="0"/>
              <a:t>               Usina de cimento </a:t>
            </a:r>
          </a:p>
          <a:p>
            <a:pPr marL="0" indent="0">
              <a:buNone/>
            </a:pPr>
            <a:r>
              <a:rPr lang="pt-BR" sz="1800" dirty="0"/>
              <a:t>               Cerâmica </a:t>
            </a:r>
          </a:p>
          <a:p>
            <a:pPr marL="0" indent="0">
              <a:buNone/>
            </a:pPr>
            <a:r>
              <a:rPr lang="pt-BR" sz="1800" dirty="0"/>
              <a:t>               Vidro</a:t>
            </a:r>
          </a:p>
          <a:p>
            <a:pPr marL="0" indent="0">
              <a:buNone/>
            </a:pPr>
            <a:r>
              <a:rPr lang="pt-BR" sz="1800" dirty="0"/>
              <a:t>               Pesquisa científica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755D3B-0EFD-4DE7-933E-8C1D1283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93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D0ECC-169C-4E54-9149-B59A7B19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13.Correção da junta de 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066F3-F607-4615-8987-A1B27247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7715"/>
            <a:ext cx="7886700" cy="4351338"/>
          </a:xfrm>
        </p:spPr>
        <p:txBody>
          <a:bodyPr/>
          <a:lstStyle/>
          <a:p>
            <a:r>
              <a:rPr lang="pt-BR" dirty="0"/>
              <a:t>. Os instrumentos utilizados para medição de temperatura com termopares costumam fazer a correção da junta de referência automaticamente, sendo um dos métodos adotados a medição da temperatura nos terminais do instrumento, através de circuito eletrônico. Este circuito adiciona a </a:t>
            </a:r>
            <a:r>
              <a:rPr lang="pt-BR" dirty="0" err="1"/>
              <a:t>milivoltagem</a:t>
            </a:r>
            <a:r>
              <a:rPr lang="pt-BR" dirty="0"/>
              <a:t> que chega aos terminais, uma </a:t>
            </a:r>
            <a:r>
              <a:rPr lang="pt-BR" dirty="0" err="1"/>
              <a:t>milivoltagem</a:t>
            </a:r>
            <a:r>
              <a:rPr lang="pt-BR" dirty="0"/>
              <a:t> correspondente à diferença de temperatura de 0°C à temperatura em que esta a junta de referencia.</a:t>
            </a:r>
            <a:br>
              <a:rPr lang="pt-BR" dirty="0"/>
            </a:br>
            <a:r>
              <a:rPr lang="pt-BR" dirty="0" err="1"/>
              <a:t>Exemplo:</a:t>
            </a:r>
            <a:r>
              <a:rPr lang="pt-BR" sz="2400" b="1" dirty="0" err="1"/>
              <a:t>Fonte</a:t>
            </a:r>
            <a:r>
              <a:rPr lang="pt-BR" sz="2400" dirty="0"/>
              <a:t>: Apostila Petrobras do Prof. Marcelo Giglio Gonçalves,2003</a:t>
            </a:r>
            <a:endParaRPr lang="pt-BR" sz="2400" b="1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2C663D-FEEF-4C44-949C-BF7FDED9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14" y="3959487"/>
            <a:ext cx="5813287" cy="23187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521323-D975-4D06-89F4-B16B10CA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23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7C2A25-4C9C-4529-AEE7-501CC8FD1B14}"/>
              </a:ext>
            </a:extLst>
          </p:cNvPr>
          <p:cNvSpPr txBox="1"/>
          <p:nvPr/>
        </p:nvSpPr>
        <p:spPr>
          <a:xfrm>
            <a:off x="795014" y="6246653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/>
              <a:t>Fonte</a:t>
            </a:r>
            <a:r>
              <a:rPr lang="pt-BR" sz="1000" dirty="0"/>
              <a:t>: Apostila Petrobras do Prof. Marcelo Giglio Gonçalves,2003</a:t>
            </a:r>
            <a:endParaRPr lang="pt-BR" sz="1000" b="1" dirty="0"/>
          </a:p>
        </p:txBody>
      </p:sp>
    </p:spTree>
    <p:extLst>
      <p:ext uri="{BB962C8B-B14F-4D97-AF65-F5344CB8AC3E}">
        <p14:creationId xmlns:p14="http://schemas.microsoft.com/office/powerpoint/2010/main" val="192624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9D8A9-D1CF-47F7-AA4B-6C273A9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14.Termômetros de resistência elétrica (RTD)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15F38B-6E99-4C15-8AB1-A0217565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pt-BR" dirty="0"/>
              <a:t>A resposta de um RTD é indicada pelo coeficiente de temperatura linear da resistência, α, dado em ºC-1 por: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189F3-3FAF-4A6B-9CD9-79B21A03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57" y="2358131"/>
            <a:ext cx="137160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400AD49-350B-4E25-A656-914B230B4A3F}"/>
                  </a:ext>
                </a:extLst>
              </p:cNvPr>
              <p:cNvSpPr txBox="1"/>
              <p:nvPr/>
            </p:nvSpPr>
            <p:spPr>
              <a:xfrm>
                <a:off x="2681056" y="2583402"/>
                <a:ext cx="3488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tabelado para cada material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400AD49-350B-4E25-A656-914B230B4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6" y="2583402"/>
                <a:ext cx="3488925" cy="646331"/>
              </a:xfrm>
              <a:prstGeom prst="rect">
                <a:avLst/>
              </a:prstGeom>
              <a:blipFill>
                <a:blip r:embed="rId3"/>
                <a:stretch>
                  <a:fillRect l="-1573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E994F52A-9711-4923-B009-6DA268229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229733"/>
            <a:ext cx="4348787" cy="171512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686EA6-A2D9-40BC-A28E-1843586C084F}"/>
              </a:ext>
            </a:extLst>
          </p:cNvPr>
          <p:cNvSpPr txBox="1"/>
          <p:nvPr/>
        </p:nvSpPr>
        <p:spPr>
          <a:xfrm>
            <a:off x="4977437" y="3269202"/>
            <a:ext cx="41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sensibilidade de um RTD é</a:t>
            </a:r>
            <a:endParaRPr lang="pt-BR" b="1" dirty="0">
              <a:latin typeface="Lucida Sans" panose="020B0602030504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2CD8F13-773A-4360-9C79-E0CE7BE20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437" y="3768210"/>
            <a:ext cx="3248025" cy="63817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8DAF9F-E80F-4D98-8A7B-72E0B464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74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AB45A4-B7A2-451E-A928-368BAD3E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2157397"/>
            <a:ext cx="4853774" cy="400814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54C7CD4-EAD9-4BC7-B9B1-F98FEA5510D0}"/>
              </a:ext>
            </a:extLst>
          </p:cNvPr>
          <p:cNvSpPr txBox="1"/>
          <p:nvPr/>
        </p:nvSpPr>
        <p:spPr>
          <a:xfrm>
            <a:off x="807868" y="692458"/>
            <a:ext cx="7812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fluidos não corrosivos é utilizado o resistor variável em contato direto com o fluido, em fluidos corrosivos o elemento resistivo é encapsulado em um bulbo de aço inoxidável. Para medidas superficiais em sólidos o sensor é protegido por encapsulamento plano para que possam ser preso por presilhas, soldados ou colados a superfície.</a:t>
            </a:r>
            <a:endParaRPr lang="pt-BR" sz="1200" b="1" dirty="0">
              <a:latin typeface="Lucida Sans" panose="020B0602030504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34DF02-DEA8-44CF-98C4-696A21E5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28" y="1979720"/>
            <a:ext cx="3463295" cy="3880173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F39DD60-C4EA-4CDF-8CA8-D33108DC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173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1404C-A2D9-4FE0-88B3-6C4B7DE8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15.Termômetros de </a:t>
            </a:r>
            <a:r>
              <a:rPr lang="pt-BR" dirty="0" err="1"/>
              <a:t>termistores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F933A8-1895-4C4B-89A1-DC1529DEA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53331"/>
            <a:ext cx="4018493" cy="4351338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77DE7D-F2F7-4422-9AC2-18066BBC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1347789"/>
            <a:ext cx="1266825" cy="6858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B2873B-83E7-4446-B3F3-03A58536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26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9BDB8F-91CF-4FFD-8C9B-31C2EEDA395B}"/>
              </a:ext>
            </a:extLst>
          </p:cNvPr>
          <p:cNvSpPr txBox="1"/>
          <p:nvPr/>
        </p:nvSpPr>
        <p:spPr>
          <a:xfrm>
            <a:off x="628649" y="5784980"/>
            <a:ext cx="6126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Fonte:Fernando</a:t>
            </a:r>
            <a:r>
              <a:rPr lang="pt-BR" sz="1200" dirty="0"/>
              <a:t> A. França: Instrumentação e Medidas: grandezas </a:t>
            </a:r>
            <a:r>
              <a:rPr lang="pt-BR" sz="1200" dirty="0" err="1"/>
              <a:t>mecanicas</a:t>
            </a:r>
            <a:r>
              <a:rPr lang="pt-BR" sz="1200" dirty="0"/>
              <a:t>, UNICAMP 2007.</a:t>
            </a:r>
          </a:p>
        </p:txBody>
      </p:sp>
    </p:spTree>
    <p:extLst>
      <p:ext uri="{BB962C8B-B14F-4D97-AF65-F5344CB8AC3E}">
        <p14:creationId xmlns:p14="http://schemas.microsoft.com/office/powerpoint/2010/main" val="322047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30D5C-3F7F-482D-94DC-4BC36A22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16.Conclusão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6506E-914A-48B0-9978-6903EC1E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Nota-se a grande importância para os mais diversos setores da indústria a medição térmica, quanto também o uso da instrumentação adequada para cada situação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B09463-DB17-48F1-981A-71B2C875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586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EA5A020-D936-497E-A6F6-DE892403528C}"/>
              </a:ext>
            </a:extLst>
          </p:cNvPr>
          <p:cNvSpPr txBox="1"/>
          <p:nvPr/>
        </p:nvSpPr>
        <p:spPr>
          <a:xfrm>
            <a:off x="671804" y="429208"/>
            <a:ext cx="8238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Referencia bibliográfica:</a:t>
            </a:r>
          </a:p>
          <a:p>
            <a:r>
              <a:rPr lang="pt-BR" dirty="0"/>
              <a:t>Fernando A. França: Instrumentação e Medidas: grandezas mecânicas, UNICAMP 2007. </a:t>
            </a:r>
          </a:p>
          <a:p>
            <a:r>
              <a:rPr lang="pt-BR" dirty="0"/>
              <a:t>MONITORAMENTO E CONTROLE DE PROCESSOS © 2003 Marcelo Giglio Gonçalves</a:t>
            </a:r>
          </a:p>
        </p:txBody>
      </p:sp>
    </p:spTree>
    <p:extLst>
      <p:ext uri="{BB962C8B-B14F-4D97-AF65-F5344CB8AC3E}">
        <p14:creationId xmlns:p14="http://schemas.microsoft.com/office/powerpoint/2010/main" val="326938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427F1-510D-498B-8127-63A7516D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5167"/>
            <a:ext cx="7886700" cy="903837"/>
          </a:xfrm>
        </p:spPr>
        <p:txBody>
          <a:bodyPr/>
          <a:lstStyle/>
          <a:p>
            <a:pPr algn="ctr"/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609EA2-49A6-4F8F-85B8-49BD1265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2" y="793101"/>
            <a:ext cx="7886700" cy="563445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4800" dirty="0"/>
              <a:t>1.Introdução   .............................................................................................................4</a:t>
            </a:r>
          </a:p>
          <a:p>
            <a:pPr marL="0" indent="0">
              <a:buNone/>
            </a:pPr>
            <a:r>
              <a:rPr lang="pt-BR" sz="4800" dirty="0"/>
              <a:t>2.Conceito  .................................................................................................................5</a:t>
            </a:r>
          </a:p>
          <a:p>
            <a:pPr marL="0" indent="0">
              <a:buNone/>
            </a:pPr>
            <a:r>
              <a:rPr lang="pt-BR" sz="4800" dirty="0"/>
              <a:t>3.Temperatura, calor e energia térmica  ....................................................................6</a:t>
            </a:r>
          </a:p>
          <a:p>
            <a:pPr marL="0" indent="0">
              <a:buNone/>
            </a:pPr>
            <a:r>
              <a:rPr lang="pt-BR" sz="4800" dirty="0"/>
              <a:t>4.Formas de transmissão de calor  ............................................................................7</a:t>
            </a:r>
          </a:p>
          <a:p>
            <a:pPr marL="0" indent="0">
              <a:buNone/>
            </a:pPr>
            <a:r>
              <a:rPr lang="pt-BR" sz="4800" dirty="0"/>
              <a:t>5.Unidades de Temperatura  .....................................................................................8</a:t>
            </a:r>
          </a:p>
          <a:p>
            <a:pPr marL="0" indent="0">
              <a:buNone/>
            </a:pPr>
            <a:r>
              <a:rPr lang="pt-BR" sz="4800" dirty="0"/>
              <a:t>6.A Medição da Temperatura  ...................................................................................9</a:t>
            </a:r>
          </a:p>
          <a:p>
            <a:pPr marL="0" indent="0">
              <a:buNone/>
            </a:pPr>
            <a:r>
              <a:rPr lang="pt-BR" sz="4800" dirty="0"/>
              <a:t>7.Exemplos de medidores de temperatura  ..............................................................10</a:t>
            </a:r>
          </a:p>
          <a:p>
            <a:pPr marL="0" indent="0">
              <a:buNone/>
            </a:pPr>
            <a:r>
              <a:rPr lang="pt-BR" sz="4800" dirty="0"/>
              <a:t>8.Medidores de temperatura por dilatação/expansão  ............................................11</a:t>
            </a:r>
          </a:p>
          <a:p>
            <a:pPr marL="0" indent="0">
              <a:buNone/>
            </a:pPr>
            <a:r>
              <a:rPr lang="pt-BR" sz="4800" dirty="0"/>
              <a:t>  8.1.Termômetro de vidro  ........................................................................................11</a:t>
            </a:r>
          </a:p>
          <a:p>
            <a:pPr marL="0" indent="0">
              <a:buNone/>
            </a:pPr>
            <a:r>
              <a:rPr lang="pt-BR" sz="4800" dirty="0"/>
              <a:t>  8.2.Termômetro à dilatação de líquido em recipiente metálico  ............................12</a:t>
            </a:r>
          </a:p>
          <a:p>
            <a:pPr marL="0" indent="0">
              <a:buNone/>
            </a:pPr>
            <a:r>
              <a:rPr lang="pt-BR" sz="4800" dirty="0"/>
              <a:t>  8.3.Termômetros à pressão de gás  .........................................................................13</a:t>
            </a:r>
          </a:p>
          <a:p>
            <a:pPr marL="0" indent="0">
              <a:buNone/>
            </a:pPr>
            <a:r>
              <a:rPr lang="pt-BR" sz="4800" dirty="0"/>
              <a:t>  8.4.Termômetros bimetálicos  .................................................................................14</a:t>
            </a:r>
          </a:p>
          <a:p>
            <a:pPr marL="0" indent="0">
              <a:buNone/>
            </a:pPr>
            <a:r>
              <a:rPr lang="pt-BR" sz="4800" dirty="0"/>
              <a:t>9.Leis Termoelétricas  ................................................................................................15</a:t>
            </a:r>
          </a:p>
          <a:p>
            <a:pPr marL="0" indent="0">
              <a:buNone/>
            </a:pPr>
            <a:r>
              <a:rPr lang="pt-BR" sz="4800" dirty="0"/>
              <a:t> 9.1.Efeito termoelétrico de </a:t>
            </a:r>
            <a:r>
              <a:rPr lang="pt-BR" sz="4800" dirty="0" err="1"/>
              <a:t>Seebeck</a:t>
            </a:r>
            <a:r>
              <a:rPr lang="pt-BR" sz="4800" dirty="0"/>
              <a:t>  .......................................................................15</a:t>
            </a:r>
          </a:p>
          <a:p>
            <a:pPr marL="0" indent="0">
              <a:buNone/>
            </a:pPr>
            <a:r>
              <a:rPr lang="pt-BR" sz="4800" dirty="0"/>
              <a:t> 9.2.Efeito de </a:t>
            </a:r>
            <a:r>
              <a:rPr lang="pt-BR" sz="4800" dirty="0" err="1"/>
              <a:t>Peltier</a:t>
            </a:r>
            <a:r>
              <a:rPr lang="pt-BR" sz="4800" dirty="0"/>
              <a:t> e de Thomson  .........................................................................16</a:t>
            </a:r>
          </a:p>
          <a:p>
            <a:pPr marL="0" indent="0">
              <a:buNone/>
            </a:pPr>
            <a:r>
              <a:rPr lang="pt-BR" sz="4800" dirty="0"/>
              <a:t>  9.3.Lei do circuito homogêneo  ...............................................................................17</a:t>
            </a:r>
          </a:p>
          <a:p>
            <a:pPr marL="0" indent="0">
              <a:buNone/>
            </a:pPr>
            <a:r>
              <a:rPr lang="pt-BR" sz="4800" b="1" dirty="0"/>
              <a:t> </a:t>
            </a:r>
            <a:r>
              <a:rPr lang="pt-BR" sz="4800" dirty="0"/>
              <a:t>9.4</a:t>
            </a:r>
            <a:r>
              <a:rPr lang="pt-BR" sz="4800" b="1" dirty="0"/>
              <a:t>.</a:t>
            </a:r>
            <a:r>
              <a:rPr lang="pt-BR" sz="4800" dirty="0"/>
              <a:t>Lei dos metais intermediários  ...........................................................................17</a:t>
            </a:r>
          </a:p>
          <a:p>
            <a:pPr marL="0" indent="0">
              <a:buNone/>
            </a:pPr>
            <a:r>
              <a:rPr lang="pt-BR" sz="4800" b="1" dirty="0"/>
              <a:t> </a:t>
            </a:r>
            <a:r>
              <a:rPr lang="pt-BR" sz="4800" dirty="0"/>
              <a:t>9.5.Lei das temperaturas intermediárias  ................................................................18</a:t>
            </a:r>
          </a:p>
          <a:p>
            <a:pPr marL="0" indent="0">
              <a:buNone/>
            </a:pPr>
            <a:r>
              <a:rPr lang="pt-BR" sz="4800" dirty="0"/>
              <a:t>10.Medição de temperatura com termopar  ............................................................19</a:t>
            </a:r>
          </a:p>
          <a:p>
            <a:pPr marL="0" indent="0">
              <a:buNone/>
            </a:pPr>
            <a:r>
              <a:rPr lang="pt-BR" sz="4800" dirty="0"/>
              <a:t>11.Correlação da FEM em função da temperatura  ..................................................20</a:t>
            </a:r>
          </a:p>
          <a:p>
            <a:pPr marL="0" indent="0">
              <a:buNone/>
            </a:pPr>
            <a:r>
              <a:rPr lang="pt-BR" sz="4800" dirty="0"/>
              <a:t>12.Aplicações dos termopares na indústria  .............................................................22</a:t>
            </a:r>
          </a:p>
          <a:p>
            <a:pPr marL="0" indent="0">
              <a:buNone/>
            </a:pPr>
            <a:r>
              <a:rPr lang="pt-BR" sz="4800" dirty="0"/>
              <a:t>13.Correção da junta de referência  ..........................................................................23</a:t>
            </a:r>
          </a:p>
          <a:p>
            <a:pPr marL="0" indent="0">
              <a:buNone/>
            </a:pPr>
            <a:r>
              <a:rPr lang="pt-BR" sz="4800" dirty="0"/>
              <a:t>14.Termômetros de resistência elétrica (RTD)  .........................................................24</a:t>
            </a:r>
          </a:p>
          <a:p>
            <a:pPr marL="0" indent="0">
              <a:buNone/>
            </a:pPr>
            <a:r>
              <a:rPr lang="pt-BR" sz="4800" dirty="0"/>
              <a:t>15.Termômetros de </a:t>
            </a:r>
            <a:r>
              <a:rPr lang="pt-BR" sz="4800" dirty="0" err="1"/>
              <a:t>termistores</a:t>
            </a:r>
            <a:r>
              <a:rPr lang="pt-BR" sz="4800" dirty="0"/>
              <a:t>  ...............................................................................26</a:t>
            </a:r>
          </a:p>
          <a:p>
            <a:pPr marL="0" indent="0">
              <a:buNone/>
            </a:pPr>
            <a:r>
              <a:rPr lang="pt-BR" sz="4800" dirty="0"/>
              <a:t>16.Conclusão  .............................................................................................................27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b="1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pt-BR" b="1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52DFA8-2F05-40FD-8C0D-E036924B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6B6ED82-E45B-4C13-ADD9-C0F942C38057}" type="slidenum">
              <a:rPr lang="pt-BR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81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8D432-1692-41FB-9599-A2418B92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40CDFE-1624-4DED-9253-6F6483A7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principal objetivo de se medir e controlar as diversas variáveis físicas em processos industriais é melhorar a qualidade do produto </a:t>
            </a:r>
            <a:r>
              <a:rPr lang="pt-BR" dirty="0" err="1"/>
              <a:t>final,com</a:t>
            </a:r>
            <a:r>
              <a:rPr lang="pt-BR" dirty="0"/>
              <a:t> melhores condições de rendimento, executando a tarefa de forma mais eficaz e eficiente, buscando atender da melhor forma possível o mercado consumidor.</a:t>
            </a:r>
          </a:p>
          <a:p>
            <a:pPr marL="0" indent="0">
              <a:buNone/>
            </a:pPr>
            <a:r>
              <a:rPr lang="pt-BR" dirty="0"/>
              <a:t> Nos diversas áreas da indústria, seja ela uma indústria química, siderúrgica, cerâmica, farmacêutica, vidreira, alimentícia, de papel e celulose, hidroelétrica, nuclear entre outros, a medição e monitoramento da variável temperatura é fundamental para obtenção do produto final especifico.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327753-0F35-4C30-A563-5374A8CE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8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367A1-1DAC-4EB1-8AA4-75D867E9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7FC8C-3322-4BAE-BE7A-050022A8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/>
              <a:t>A termometria é um conceito abrangente que engloba todos os casos particulares de medição de temperatura, que são: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Pirometria: São as medições feitas em altas temperaturas, em uma faixa na qual os efeitos de radiação térmica começam a se manifestar.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Criometria: São as medições feitas em baixas temperaturas ,próximo ao zero absoluto de temperatura ( 0 K).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Termometria: Termo que se refere a todas medições de temperatura.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D4DD8-39BD-4F2A-BF25-F11E61A1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95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AAE3E-83F9-4F5B-85BD-CFC38E78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3.Temperatura, calor e energia térmica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473DAB-3787-480F-9297-9B7A9BCA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Temperatura é a grandeza que expressa o grau de agitação térmica das moléculas. Quanto maior a temperatura, maior é a energia cinética média dos átomos do corpo a que foi medido.</a:t>
            </a:r>
          </a:p>
          <a:p>
            <a:r>
              <a:rPr lang="pt-BR" dirty="0"/>
              <a:t>Calor é a energia que é transferida através da fronteira de um sistema em virtude da diferença de temperatura entre eles , sendo essa transferência ocorre sempre no sentido do corpo com maior temperatura para o de menor temperatura, de forma a atingir o equilíbrio térmico entre eles.</a:t>
            </a:r>
          </a:p>
          <a:p>
            <a:r>
              <a:rPr lang="pt-BR" dirty="0"/>
              <a:t>Energia térmica é o somatório das energias cinéticas dos átomos que compõem a substancia, que além de depender da temperatura, depende da massa e do tipo da mesma.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87A6A7-4111-4171-90F7-66D5087B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36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D837B-4051-48D3-A48D-518E4E73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4.Formas de transmissão de calor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33DD2-EECF-49CF-8D21-FEF10FEF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Condução : O calor flui de uma região de alta temperatura para outra de temperatura mais baixa, dentro de um meio sólido, líquido ou gasoso ou entre meios diferentes em contato físico direto.</a:t>
            </a:r>
          </a:p>
          <a:p>
            <a:endParaRPr lang="pt-BR" dirty="0"/>
          </a:p>
          <a:p>
            <a:r>
              <a:rPr lang="pt-BR" dirty="0"/>
              <a:t>Radiação : o calor flui de um corpo de alta temperatura para um de baixa, quando os mesmos estão separados no espaço, ainda que não exista nada (vácuo) entre eles.</a:t>
            </a:r>
          </a:p>
          <a:p>
            <a:endParaRPr lang="pt-BR" dirty="0"/>
          </a:p>
          <a:p>
            <a:r>
              <a:rPr lang="pt-BR" dirty="0"/>
              <a:t>Convecção : é um processo de transporte de energia pela ação combinada da condução de calor, armazenamento de energia e movimento da mistura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67EB34-1E84-4431-AC3C-7168D369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2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347FC-55E7-4B2A-AC04-642FEC08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5.Unidades de Temperatura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24DE65-AD91-4440-A6FF-3B184892E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sz="2400" dirty="0"/>
                  <a:t>  A escala Celsius e Fahrenheit</a:t>
                </a:r>
                <a:r>
                  <a:rPr lang="pt-BR" sz="1600" dirty="0"/>
                  <a:t> </a:t>
                </a:r>
                <a:r>
                  <a:rPr lang="pt-BR" sz="2400" dirty="0"/>
                  <a:t>é baseada em temperaturas padrão, chamadas de pontos fixos. A temperatura de congelamento da água independia da latitude e, consequentemente, da pressão barométrica e também a dependência da temperatura da ebulição da água com a pressão atmosférica, propondo então estes dois pontos fixos para a construção de uma escala de temperatura. </a:t>
                </a:r>
              </a:p>
              <a:p>
                <a:pPr marL="0" indent="0">
                  <a:buNone/>
                </a:pPr>
                <a:r>
                  <a:rPr lang="pt-BR" sz="2400" dirty="0"/>
                  <a:t> No Sistema Internacional de Unidades, SI, a unidade básica de temperatura é o grau Kelvin (K) (A temperatura de 0 K é chamada de zero absoluto, correspondendo ao ponto no qual moléculas e átomos têm o mínimo de energia térmica) e sua divisão é igual a da escala Celsius.</a:t>
                </a:r>
              </a:p>
              <a:p>
                <a:pPr marL="0" indent="0">
                  <a:buNone/>
                </a:pPr>
                <a:r>
                  <a:rPr lang="pt-BR" sz="2400" dirty="0"/>
                  <a:t>  A escala </a:t>
                </a:r>
                <a:r>
                  <a:rPr lang="pt-BR" sz="2400" dirty="0" err="1"/>
                  <a:t>Rankine</a:t>
                </a:r>
                <a:r>
                  <a:rPr lang="pt-BR" sz="2400" dirty="0"/>
                  <a:t> possui obviamente o mesmo zero da escala Kelvin, porém sua divisão é idêntica à da escala Fahrenheit. </a:t>
                </a:r>
              </a:p>
              <a:p>
                <a:pPr marL="0" indent="0">
                  <a:buNone/>
                </a:pPr>
                <a:r>
                  <a:rPr lang="pt-BR" sz="2400" dirty="0"/>
                  <a:t>  Mudança de escalas:</a:t>
                </a:r>
              </a:p>
              <a:p>
                <a:pPr marL="0" indent="0">
                  <a:buNone/>
                </a:pPr>
                <a:r>
                  <a:rPr lang="pt-BR" sz="2400" dirty="0"/>
                  <a:t>     Celsius para Fahrenheit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−32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     Fahrenheit para Kelvin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−32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−273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     Celsius para Kelvin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−273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pt-BR" sz="24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24DE65-AD91-4440-A6FF-3B184892E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57E09D-499D-4416-B8A5-ABEA5631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96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37DAE-965C-455F-9341-C61DAF6D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2106"/>
            <a:ext cx="7886700" cy="1325563"/>
          </a:xfrm>
        </p:spPr>
        <p:txBody>
          <a:bodyPr/>
          <a:lstStyle/>
          <a:p>
            <a:r>
              <a:rPr lang="pt-BR" dirty="0"/>
              <a:t>6.A Medição da Temperatura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2EBD8-C44C-49DB-971E-BFF5E22D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A maioria das leituras baseia-se na medição de uma propriedade física de um material, propriedade esta que varia com a temperatura.</a:t>
            </a:r>
          </a:p>
          <a:p>
            <a:pPr marL="0" indent="0">
              <a:buNone/>
            </a:pPr>
            <a:r>
              <a:rPr lang="pt-BR" dirty="0"/>
              <a:t>   Assim, os instrumentos de medição operam com diferentes princípios físicos, respondendo à variação da temperatura: </a:t>
            </a:r>
          </a:p>
          <a:p>
            <a:r>
              <a:rPr lang="pt-BR" dirty="0"/>
              <a:t>1. expansão da substância, provocando alteração de comprimento, volume ou pressão;</a:t>
            </a:r>
          </a:p>
          <a:p>
            <a:r>
              <a:rPr lang="pt-BR" dirty="0"/>
              <a:t>2. Alteração do potencial elétrico de metais diferentes; </a:t>
            </a:r>
          </a:p>
          <a:p>
            <a:r>
              <a:rPr lang="pt-BR" dirty="0"/>
              <a:t>3. Alteração da resistência elétrica; </a:t>
            </a:r>
          </a:p>
          <a:p>
            <a:r>
              <a:rPr lang="pt-BR" dirty="0"/>
              <a:t>4. Alteração da potência radiante;</a:t>
            </a:r>
          </a:p>
          <a:p>
            <a:r>
              <a:rPr lang="pt-BR" dirty="0"/>
              <a:t>5. Alteração da intensidade de carga elétrica em um fotodiodo.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5D8EC3-9A3D-4235-9EF8-4EFE462E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7443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UFV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>
            <a:latin typeface="Lucida Sans" panose="020B0602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resentação2" id="{203D246C-41F3-4123-8143-B26B1712F00B}" vid="{075A9422-3074-4231-8E48-9D0729C11DF5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52D01A56-082F-4693-8DC4-45D1D60C3DB9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2E2E52A3-502E-415C-BCDB-051E8AB394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Slide_UFV</Template>
  <TotalTime>1035</TotalTime>
  <Words>2173</Words>
  <Application>Microsoft Office PowerPoint</Application>
  <PresentationFormat>Apresentação na tela (4:3)</PresentationFormat>
  <Paragraphs>227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Lucida Sans</vt:lpstr>
      <vt:lpstr>Slide_UFV</vt:lpstr>
      <vt:lpstr>1_Personalizar design</vt:lpstr>
      <vt:lpstr>Personalizar design</vt:lpstr>
      <vt:lpstr>Apresentação do PowerPoint</vt:lpstr>
      <vt:lpstr>Resumo</vt:lpstr>
      <vt:lpstr>Sumario</vt:lpstr>
      <vt:lpstr>1.Introdução</vt:lpstr>
      <vt:lpstr>2.Conceito</vt:lpstr>
      <vt:lpstr>3.Temperatura, calor e energia térmica</vt:lpstr>
      <vt:lpstr>4.Formas de transmissão de calor</vt:lpstr>
      <vt:lpstr>5.Unidades de Temperatura </vt:lpstr>
      <vt:lpstr>6.A Medição da Temperatura</vt:lpstr>
      <vt:lpstr>7.Exemplos de medidores de temperatura</vt:lpstr>
      <vt:lpstr>8.Medidores de temperatura por dilatação/expansão</vt:lpstr>
      <vt:lpstr>Apresentação do PowerPoint</vt:lpstr>
      <vt:lpstr>8.3.Termômetros à pressão de gás</vt:lpstr>
      <vt:lpstr>8.4.Termômetros à dilatação de sólidos (termômetros bimetálicos)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11.Correlação da FEM em função da temperatura</vt:lpstr>
      <vt:lpstr>Apresentação do PowerPoint</vt:lpstr>
      <vt:lpstr>12.Aplicações dos termopares na indústria</vt:lpstr>
      <vt:lpstr>13.Correção da junta de referência</vt:lpstr>
      <vt:lpstr>14.Termômetros de resistência elétrica (RTD)</vt:lpstr>
      <vt:lpstr>Apresentação do PowerPoint</vt:lpstr>
      <vt:lpstr>15.Termômetros de termistores</vt:lpstr>
      <vt:lpstr>16.Conclusão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Marco A. B. Machado</cp:lastModifiedBy>
  <cp:revision>56</cp:revision>
  <dcterms:created xsi:type="dcterms:W3CDTF">2017-10-20T10:59:02Z</dcterms:created>
  <dcterms:modified xsi:type="dcterms:W3CDTF">2021-03-01T14:48:24Z</dcterms:modified>
</cp:coreProperties>
</file>