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0"/>
  </p:notesMasterIdLst>
  <p:sldIdLst>
    <p:sldId id="405" r:id="rId5"/>
    <p:sldId id="662" r:id="rId6"/>
    <p:sldId id="666" r:id="rId7"/>
    <p:sldId id="698" r:id="rId8"/>
    <p:sldId id="674" r:id="rId9"/>
    <p:sldId id="697" r:id="rId10"/>
    <p:sldId id="681" r:id="rId11"/>
    <p:sldId id="683" r:id="rId12"/>
    <p:sldId id="706" r:id="rId13"/>
    <p:sldId id="691" r:id="rId14"/>
    <p:sldId id="694" r:id="rId15"/>
    <p:sldId id="699" r:id="rId16"/>
    <p:sldId id="700" r:id="rId17"/>
    <p:sldId id="701" r:id="rId18"/>
    <p:sldId id="709" r:id="rId19"/>
    <p:sldId id="707" r:id="rId20"/>
    <p:sldId id="710" r:id="rId21"/>
    <p:sldId id="711" r:id="rId22"/>
    <p:sldId id="713" r:id="rId23"/>
    <p:sldId id="715" r:id="rId24"/>
    <p:sldId id="720" r:id="rId25"/>
    <p:sldId id="721" r:id="rId26"/>
    <p:sldId id="716" r:id="rId27"/>
    <p:sldId id="718" r:id="rId28"/>
    <p:sldId id="704" r:id="rId29"/>
    <p:sldId id="717" r:id="rId30"/>
    <p:sldId id="693" r:id="rId31"/>
    <p:sldId id="703" r:id="rId32"/>
    <p:sldId id="695" r:id="rId33"/>
    <p:sldId id="696" r:id="rId34"/>
    <p:sldId id="692" r:id="rId35"/>
    <p:sldId id="671" r:id="rId36"/>
    <p:sldId id="719" r:id="rId37"/>
    <p:sldId id="664" r:id="rId38"/>
    <p:sldId id="673" r:id="rId3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BDC8"/>
    <a:srgbClr val="C5AAFC"/>
    <a:srgbClr val="FF7593"/>
    <a:srgbClr val="9BF1FF"/>
    <a:srgbClr val="FFFFFF"/>
    <a:srgbClr val="00D8FF"/>
    <a:srgbClr val="DD0031"/>
    <a:srgbClr val="8E59F9"/>
    <a:srgbClr val="702AF7"/>
    <a:srgbClr val="313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4308" autoAdjust="0"/>
  </p:normalViewPr>
  <p:slideViewPr>
    <p:cSldViewPr snapToGrid="0">
      <p:cViewPr varScale="1">
        <p:scale>
          <a:sx n="122" d="100"/>
          <a:sy n="122" d="100"/>
        </p:scale>
        <p:origin x="1656" y="91"/>
      </p:cViewPr>
      <p:guideLst>
        <p:guide orient="horz" pos="3239"/>
        <p:guide/>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50" baseline="0">
                <a:solidFill>
                  <a:schemeClr val="bg1"/>
                </a:solidFill>
                <a:latin typeface="+mn-lt"/>
                <a:ea typeface="+mn-ea"/>
                <a:cs typeface="+mn-cs"/>
              </a:defRPr>
            </a:pPr>
            <a:r>
              <a:rPr lang="en-GB" sz="2000" dirty="0">
                <a:solidFill>
                  <a:schemeClr val="bg1"/>
                </a:solidFill>
              </a:rPr>
              <a:t>Github stars</a:t>
            </a:r>
          </a:p>
        </c:rich>
      </c:tx>
      <c:overlay val="0"/>
      <c:spPr>
        <a:noFill/>
        <a:ln>
          <a:noFill/>
        </a:ln>
        <a:effectLst/>
      </c:spPr>
      <c:txPr>
        <a:bodyPr rot="0" spcFirstLastPara="1" vertOverflow="ellipsis" vert="horz" wrap="square" anchor="ctr" anchorCtr="1"/>
        <a:lstStyle/>
        <a:p>
          <a:pPr>
            <a:defRPr sz="2200" b="0" i="0" u="none" strike="noStrike" kern="1200" cap="none" spc="5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React</c:v>
                </c:pt>
              </c:strCache>
            </c:strRef>
          </c:tx>
          <c:spPr>
            <a:noFill/>
            <a:ln w="25400" cap="flat" cmpd="sng" algn="ctr">
              <a:solidFill>
                <a:srgbClr val="00D8FF"/>
              </a:solidFill>
              <a:miter lim="800000"/>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r>
                      <a:rPr lang="en-US"/>
                      <a:t>224k</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5C5-469B-860A-C6A9274A5D6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General</c:formatCode>
                <c:ptCount val="1"/>
                <c:pt idx="0">
                  <c:v>224000</c:v>
                </c:pt>
              </c:numCache>
            </c:numRef>
          </c:val>
          <c:extLst>
            <c:ext xmlns:c16="http://schemas.microsoft.com/office/drawing/2014/chart" uri="{C3380CC4-5D6E-409C-BE32-E72D297353CC}">
              <c16:uniqueId val="{00000000-E5C5-469B-860A-C6A9274A5D6C}"/>
            </c:ext>
          </c:extLst>
        </c:ser>
        <c:ser>
          <c:idx val="1"/>
          <c:order val="1"/>
          <c:tx>
            <c:strRef>
              <c:f>Sheet1!$C$1</c:f>
              <c:strCache>
                <c:ptCount val="1"/>
                <c:pt idx="0">
                  <c:v>Angular</c:v>
                </c:pt>
              </c:strCache>
            </c:strRef>
          </c:tx>
          <c:spPr>
            <a:noFill/>
            <a:ln w="25400" cap="flat" cmpd="sng" algn="ctr">
              <a:solidFill>
                <a:srgbClr val="DD0031"/>
              </a:solidFill>
              <a:miter lim="800000"/>
            </a:ln>
            <a:effectLst/>
          </c:spPr>
          <c:invertIfNegative val="0"/>
          <c:dLbls>
            <c:dLbl>
              <c:idx val="0"/>
              <c:tx>
                <c:rich>
                  <a:bodyPr/>
                  <a:lstStyle/>
                  <a:p>
                    <a:r>
                      <a:rPr lang="en-US"/>
                      <a:t>95k</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5C5-469B-860A-C6A9274A5D6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General</c:formatCode>
                <c:ptCount val="1"/>
                <c:pt idx="0">
                  <c:v>95000</c:v>
                </c:pt>
              </c:numCache>
            </c:numRef>
          </c:val>
          <c:extLst>
            <c:ext xmlns:c16="http://schemas.microsoft.com/office/drawing/2014/chart" uri="{C3380CC4-5D6E-409C-BE32-E72D297353CC}">
              <c16:uniqueId val="{00000001-E5C5-469B-860A-C6A9274A5D6C}"/>
            </c:ext>
          </c:extLst>
        </c:ser>
        <c:ser>
          <c:idx val="2"/>
          <c:order val="2"/>
          <c:tx>
            <c:strRef>
              <c:f>Sheet1!$D$1</c:f>
              <c:strCache>
                <c:ptCount val="1"/>
                <c:pt idx="0">
                  <c:v>Blazor</c:v>
                </c:pt>
              </c:strCache>
            </c:strRef>
          </c:tx>
          <c:spPr>
            <a:noFill/>
            <a:ln w="25400" cap="flat" cmpd="sng" algn="ctr">
              <a:solidFill>
                <a:srgbClr val="8E59F9"/>
              </a:solidFill>
              <a:miter lim="800000"/>
            </a:ln>
            <a:effectLst/>
          </c:spPr>
          <c:invertIfNegative val="0"/>
          <c:dLbls>
            <c:dLbl>
              <c:idx val="0"/>
              <c:tx>
                <c:rich>
                  <a:bodyPr/>
                  <a:lstStyle/>
                  <a:p>
                    <a:r>
                      <a:rPr lang="en-US"/>
                      <a:t>34k</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5C5-469B-860A-C6A9274A5D6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General</c:formatCode>
                <c:ptCount val="1"/>
                <c:pt idx="0">
                  <c:v>34000</c:v>
                </c:pt>
              </c:numCache>
            </c:numRef>
          </c:val>
          <c:extLst>
            <c:ext xmlns:c16="http://schemas.microsoft.com/office/drawing/2014/chart" uri="{C3380CC4-5D6E-409C-BE32-E72D297353CC}">
              <c16:uniqueId val="{00000002-E5C5-469B-860A-C6A9274A5D6C}"/>
            </c:ext>
          </c:extLst>
        </c:ser>
        <c:dLbls>
          <c:dLblPos val="outEnd"/>
          <c:showLegendKey val="0"/>
          <c:showVal val="1"/>
          <c:showCatName val="0"/>
          <c:showSerName val="0"/>
          <c:showPercent val="0"/>
          <c:showBubbleSize val="0"/>
        </c:dLbls>
        <c:gapWidth val="164"/>
        <c:overlap val="-35"/>
        <c:axId val="1553034607"/>
        <c:axId val="1553035087"/>
      </c:barChart>
      <c:catAx>
        <c:axId val="1553034607"/>
        <c:scaling>
          <c:orientation val="minMax"/>
        </c:scaling>
        <c:delete val="1"/>
        <c:axPos val="b"/>
        <c:numFmt formatCode="General" sourceLinked="1"/>
        <c:majorTickMark val="none"/>
        <c:minorTickMark val="none"/>
        <c:tickLblPos val="nextTo"/>
        <c:crossAx val="1553035087"/>
        <c:crosses val="autoZero"/>
        <c:auto val="1"/>
        <c:lblAlgn val="ctr"/>
        <c:lblOffset val="100"/>
        <c:noMultiLvlLbl val="0"/>
      </c:catAx>
      <c:valAx>
        <c:axId val="1553035087"/>
        <c:scaling>
          <c:orientation val="minMax"/>
        </c:scaling>
        <c:delete val="1"/>
        <c:axPos val="l"/>
        <c:numFmt formatCode="General" sourceLinked="1"/>
        <c:majorTickMark val="none"/>
        <c:minorTickMark val="none"/>
        <c:tickLblPos val="nextTo"/>
        <c:crossAx val="155303460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50" baseline="0">
                <a:solidFill>
                  <a:schemeClr val="bg1"/>
                </a:solidFill>
                <a:latin typeface="+mn-lt"/>
                <a:ea typeface="+mn-ea"/>
                <a:cs typeface="+mn-cs"/>
              </a:defRPr>
            </a:pPr>
            <a:r>
              <a:rPr lang="en-GB" sz="2000" b="0" i="0" u="none" strike="noStrike" kern="1200" cap="none" spc="50" baseline="0" dirty="0">
                <a:solidFill>
                  <a:schemeClr val="bg1"/>
                </a:solidFill>
              </a:rPr>
              <a:t>Daily downloads</a:t>
            </a:r>
          </a:p>
        </c:rich>
      </c:tx>
      <c:overlay val="0"/>
      <c:spPr>
        <a:noFill/>
        <a:ln>
          <a:noFill/>
        </a:ln>
        <a:effectLst/>
      </c:spPr>
      <c:txPr>
        <a:bodyPr rot="0" spcFirstLastPara="1" vertOverflow="ellipsis" vert="horz" wrap="square" anchor="ctr" anchorCtr="1"/>
        <a:lstStyle/>
        <a:p>
          <a:pPr>
            <a:defRPr sz="2200" b="0" i="0" u="none" strike="noStrike" kern="1200" cap="none" spc="50" baseline="0">
              <a:solidFill>
                <a:schemeClr val="bg1"/>
              </a:solidFill>
              <a:latin typeface="+mn-lt"/>
              <a:ea typeface="+mn-ea"/>
              <a:cs typeface="+mn-cs"/>
            </a:defRPr>
          </a:pPr>
          <a:endParaRPr lang="en-US"/>
        </a:p>
      </c:txPr>
    </c:title>
    <c:autoTitleDeleted val="0"/>
    <c:plotArea>
      <c:layout>
        <c:manualLayout>
          <c:layoutTarget val="inner"/>
          <c:xMode val="edge"/>
          <c:yMode val="edge"/>
          <c:x val="5.3289938462899977E-2"/>
          <c:y val="0.28102307292075784"/>
          <c:w val="0.89342012307420005"/>
          <c:h val="0.65927136016450549"/>
        </c:manualLayout>
      </c:layout>
      <c:barChart>
        <c:barDir val="col"/>
        <c:grouping val="clustered"/>
        <c:varyColors val="0"/>
        <c:ser>
          <c:idx val="0"/>
          <c:order val="0"/>
          <c:tx>
            <c:strRef>
              <c:f>Sheet1!$B$1</c:f>
              <c:strCache>
                <c:ptCount val="1"/>
                <c:pt idx="0">
                  <c:v>React</c:v>
                </c:pt>
              </c:strCache>
            </c:strRef>
          </c:tx>
          <c:spPr>
            <a:noFill/>
            <a:ln w="25400" cap="flat" cmpd="sng" algn="ctr">
              <a:solidFill>
                <a:srgbClr val="00D8FF"/>
              </a:solidFill>
              <a:miter lim="800000"/>
            </a:ln>
            <a:effectLst/>
          </c:spPr>
          <c:invertIfNegative val="0"/>
          <c:dLbls>
            <c:dLbl>
              <c:idx val="0"/>
              <c:tx>
                <c:rich>
                  <a:bodyPr/>
                  <a:lstStyle/>
                  <a:p>
                    <a:r>
                      <a:rPr lang="en-US"/>
                      <a:t>4kk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BAAA-455F-B8E1-57317FD62B6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General</c:formatCode>
                <c:ptCount val="1"/>
                <c:pt idx="0">
                  <c:v>4000000</c:v>
                </c:pt>
              </c:numCache>
            </c:numRef>
          </c:val>
          <c:extLst>
            <c:ext xmlns:c16="http://schemas.microsoft.com/office/drawing/2014/chart" uri="{C3380CC4-5D6E-409C-BE32-E72D297353CC}">
              <c16:uniqueId val="{00000000-BAAA-455F-B8E1-57317FD62B6B}"/>
            </c:ext>
          </c:extLst>
        </c:ser>
        <c:ser>
          <c:idx val="1"/>
          <c:order val="1"/>
          <c:tx>
            <c:strRef>
              <c:f>Sheet1!$C$1</c:f>
              <c:strCache>
                <c:ptCount val="1"/>
                <c:pt idx="0">
                  <c:v>Angular</c:v>
                </c:pt>
              </c:strCache>
            </c:strRef>
          </c:tx>
          <c:spPr>
            <a:noFill/>
            <a:ln w="25400" cap="flat" cmpd="sng" algn="ctr">
              <a:solidFill>
                <a:srgbClr val="DD0031"/>
              </a:solidFill>
              <a:miter lim="800000"/>
            </a:ln>
            <a:effectLst/>
          </c:spPr>
          <c:invertIfNegative val="0"/>
          <c:dLbls>
            <c:dLbl>
              <c:idx val="0"/>
              <c:tx>
                <c:rich>
                  <a:bodyPr/>
                  <a:lstStyle/>
                  <a:p>
                    <a:r>
                      <a:rPr lang="en-US"/>
                      <a:t>680k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BAAA-455F-B8E1-57317FD62B6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General</c:formatCode>
                <c:ptCount val="1"/>
                <c:pt idx="0">
                  <c:v>680000</c:v>
                </c:pt>
              </c:numCache>
            </c:numRef>
          </c:val>
          <c:extLst>
            <c:ext xmlns:c16="http://schemas.microsoft.com/office/drawing/2014/chart" uri="{C3380CC4-5D6E-409C-BE32-E72D297353CC}">
              <c16:uniqueId val="{00000001-BAAA-455F-B8E1-57317FD62B6B}"/>
            </c:ext>
          </c:extLst>
        </c:ser>
        <c:ser>
          <c:idx val="2"/>
          <c:order val="2"/>
          <c:tx>
            <c:strRef>
              <c:f>Sheet1!$D$1</c:f>
              <c:strCache>
                <c:ptCount val="1"/>
                <c:pt idx="0">
                  <c:v>Blazor</c:v>
                </c:pt>
              </c:strCache>
            </c:strRef>
          </c:tx>
          <c:spPr>
            <a:noFill/>
            <a:ln w="25400" cap="flat" cmpd="sng" algn="ctr">
              <a:solidFill>
                <a:srgbClr val="8E59F9"/>
              </a:solidFill>
              <a:miter lim="800000"/>
            </a:ln>
            <a:effectLst/>
          </c:spPr>
          <c:invertIfNegative val="0"/>
          <c:dLbls>
            <c:dLbl>
              <c:idx val="0"/>
              <c:tx>
                <c:rich>
                  <a:bodyPr/>
                  <a:lstStyle/>
                  <a:p>
                    <a:r>
                      <a:rPr lang="en-US" dirty="0"/>
                      <a:t>16k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BAAA-455F-B8E1-57317FD62B6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General</c:formatCode>
                <c:ptCount val="1"/>
                <c:pt idx="0">
                  <c:v>16000</c:v>
                </c:pt>
              </c:numCache>
            </c:numRef>
          </c:val>
          <c:extLst>
            <c:ext xmlns:c16="http://schemas.microsoft.com/office/drawing/2014/chart" uri="{C3380CC4-5D6E-409C-BE32-E72D297353CC}">
              <c16:uniqueId val="{00000002-BAAA-455F-B8E1-57317FD62B6B}"/>
            </c:ext>
          </c:extLst>
        </c:ser>
        <c:dLbls>
          <c:dLblPos val="outEnd"/>
          <c:showLegendKey val="0"/>
          <c:showVal val="1"/>
          <c:showCatName val="0"/>
          <c:showSerName val="0"/>
          <c:showPercent val="0"/>
          <c:showBubbleSize val="0"/>
        </c:dLbls>
        <c:gapWidth val="164"/>
        <c:overlap val="-35"/>
        <c:axId val="1553034607"/>
        <c:axId val="1553035087"/>
      </c:barChart>
      <c:catAx>
        <c:axId val="1553034607"/>
        <c:scaling>
          <c:orientation val="minMax"/>
        </c:scaling>
        <c:delete val="1"/>
        <c:axPos val="b"/>
        <c:numFmt formatCode="General" sourceLinked="1"/>
        <c:majorTickMark val="out"/>
        <c:minorTickMark val="none"/>
        <c:tickLblPos val="nextTo"/>
        <c:crossAx val="1553035087"/>
        <c:crosses val="autoZero"/>
        <c:auto val="1"/>
        <c:lblAlgn val="ctr"/>
        <c:lblOffset val="100"/>
        <c:noMultiLvlLbl val="0"/>
      </c:catAx>
      <c:valAx>
        <c:axId val="1553035087"/>
        <c:scaling>
          <c:orientation val="minMax"/>
        </c:scaling>
        <c:delete val="1"/>
        <c:axPos val="l"/>
        <c:numFmt formatCode="General" sourceLinked="1"/>
        <c:majorTickMark val="out"/>
        <c:minorTickMark val="none"/>
        <c:tickLblPos val="nextTo"/>
        <c:crossAx val="155303460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A059B8-EEB8-EB4C-BFBA-6D79B8410244}" type="datetimeFigureOut">
              <a:rPr lang="en-US" smtClean="0"/>
              <a:t>09/09/2024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7331FA-E658-F84D-9F89-F89A258D0715}" type="slidenum">
              <a:rPr lang="en-US" smtClean="0"/>
              <a:t>‹#›</a:t>
            </a:fld>
            <a:endParaRPr lang="en-US"/>
          </a:p>
        </p:txBody>
      </p:sp>
    </p:spTree>
    <p:extLst>
      <p:ext uri="{BB962C8B-B14F-4D97-AF65-F5344CB8AC3E}">
        <p14:creationId xmlns:p14="http://schemas.microsoft.com/office/powerpoint/2010/main" val="34111215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br>
              <a:rPr lang="en-US" dirty="0"/>
            </a:br>
            <a:endParaRPr lang="en-US" dirty="0"/>
          </a:p>
          <a:p>
            <a:r>
              <a:rPr lang="en-US" dirty="0"/>
              <a:t>My name is Artsem. I’m a senior software engineer from the .NET division.</a:t>
            </a:r>
          </a:p>
          <a:p>
            <a:r>
              <a:rPr lang="en-US" dirty="0"/>
              <a:t>I’m with Godel for about 5 years, and for approximately 2 of them I was working 90% of my time on React solutions.</a:t>
            </a:r>
          </a:p>
          <a:p>
            <a:endParaRPr lang="en-US" dirty="0"/>
          </a:p>
          <a:p>
            <a:r>
              <a:rPr lang="en-US" dirty="0"/>
              <a:t>So, I love React and it was interesting to take a closer look at Angular and Blazor.</a:t>
            </a:r>
          </a:p>
        </p:txBody>
      </p:sp>
      <p:sp>
        <p:nvSpPr>
          <p:cNvPr id="4" name="Slide Number Placeholder 3"/>
          <p:cNvSpPr>
            <a:spLocks noGrp="1"/>
          </p:cNvSpPr>
          <p:nvPr>
            <p:ph type="sldNum" sz="quarter" idx="10"/>
          </p:nvPr>
        </p:nvSpPr>
        <p:spPr/>
        <p:txBody>
          <a:bodyPr/>
          <a:lstStyle/>
          <a:p>
            <a:fld id="{A67331FA-E658-F84D-9F89-F89A258D0715}" type="slidenum">
              <a:rPr lang="en-US" smtClean="0"/>
              <a:t>1</a:t>
            </a:fld>
            <a:endParaRPr lang="en-US"/>
          </a:p>
        </p:txBody>
      </p:sp>
    </p:spTree>
    <p:extLst>
      <p:ext uri="{BB962C8B-B14F-4D97-AF65-F5344CB8AC3E}">
        <p14:creationId xmlns:p14="http://schemas.microsoft.com/office/powerpoint/2010/main" val="2749534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C472D-C516-0C05-EE31-D5D5DA3513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14D490-1734-BF54-76A7-FDEA326A1B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2E5787-B5EB-61E9-82AD-CE23EEB374F5}"/>
              </a:ext>
            </a:extLst>
          </p:cNvPr>
          <p:cNvSpPr>
            <a:spLocks noGrp="1"/>
          </p:cNvSpPr>
          <p:nvPr>
            <p:ph type="body" idx="1"/>
          </p:nvPr>
        </p:nvSpPr>
        <p:spPr/>
        <p:txBody>
          <a:bodyPr/>
          <a:lstStyle/>
          <a:p>
            <a:pPr marL="0" marR="0" lvl="0" indent="0">
              <a:lnSpc>
                <a:spcPct val="107000"/>
              </a:lnSpc>
              <a:spcBef>
                <a:spcPts val="0"/>
              </a:spcBef>
              <a:spcAft>
                <a:spcPts val="0"/>
              </a:spcAft>
              <a:buFont typeface="Symbol" panose="05050102010706020507" pitchFamily="18" charset="2"/>
              <a:buNone/>
            </a:pP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If we are talking about all three frameworks, the process will be pretty much the same.</a:t>
            </a:r>
          </a:p>
          <a:p>
            <a:pPr marL="0" marR="0" lvl="0" indent="0">
              <a:lnSpc>
                <a:spcPct val="107000"/>
              </a:lnSpc>
              <a:spcBef>
                <a:spcPts val="0"/>
              </a:spcBef>
              <a:spcAft>
                <a:spcPts val="0"/>
              </a:spcAft>
              <a:buFont typeface="Symbol" panose="05050102010706020507" pitchFamily="18" charset="2"/>
              <a:buNone/>
            </a:pPr>
            <a:endPar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Font typeface="Symbol" panose="05050102010706020507" pitchFamily="18" charset="2"/>
              <a:buNone/>
            </a:pP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All of them using component-based model, so you’ll be starting with writing components.</a:t>
            </a:r>
          </a:p>
          <a:p>
            <a:pPr marL="0" marR="0" lvl="0" indent="0">
              <a:lnSpc>
                <a:spcPct val="107000"/>
              </a:lnSpc>
              <a:spcBef>
                <a:spcPts val="0"/>
              </a:spcBef>
              <a:spcAft>
                <a:spcPts val="0"/>
              </a:spcAft>
              <a:buFont typeface="Symbol" panose="05050102010706020507" pitchFamily="18" charset="2"/>
              <a:buNone/>
            </a:pP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You will have to build your code so that it become a bunch of static files.</a:t>
            </a:r>
          </a:p>
          <a:p>
            <a:pPr marL="0" marR="0" lvl="0" indent="0">
              <a:lnSpc>
                <a:spcPct val="107000"/>
              </a:lnSpc>
              <a:spcBef>
                <a:spcPts val="0"/>
              </a:spcBef>
              <a:spcAft>
                <a:spcPts val="0"/>
              </a:spcAft>
              <a:buFont typeface="Symbol" panose="05050102010706020507" pitchFamily="18" charset="2"/>
              <a:buNone/>
            </a:pP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Those static files will be served from a web server of some sort (be it a static file hosting or some runtime serving those files).</a:t>
            </a:r>
          </a:p>
          <a:p>
            <a:pPr marL="285750" marR="0" lvl="0" indent="-285750">
              <a:lnSpc>
                <a:spcPct val="107000"/>
              </a:lnSpc>
              <a:spcBef>
                <a:spcPts val="0"/>
              </a:spcBef>
              <a:spcAft>
                <a:spcPts val="0"/>
              </a:spcAft>
              <a:buFont typeface="Symbol" panose="05050102010706020507" pitchFamily="18" charset="2"/>
              <a:buChar char=""/>
            </a:pPr>
            <a:endPar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Font typeface="Symbol" panose="05050102010706020507" pitchFamily="18" charset="2"/>
              <a:buNone/>
            </a:pP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As soon as user opens your page, he will be loading index.html file and your code will be downloaded and executed.</a:t>
            </a:r>
          </a:p>
          <a:p>
            <a:pPr marL="0" marR="0" lvl="0" indent="0">
              <a:lnSpc>
                <a:spcPct val="107000"/>
              </a:lnSpc>
              <a:spcBef>
                <a:spcPts val="0"/>
              </a:spcBef>
              <a:spcAft>
                <a:spcPts val="0"/>
              </a:spcAft>
              <a:buFont typeface="Symbol" panose="05050102010706020507" pitchFamily="18" charset="2"/>
              <a:buNone/>
            </a:pP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This process of code execution will lead to framework initialization and as soon as a framework is up and running it will start application rendering and user input handling.</a:t>
            </a:r>
            <a:endParaRPr lang="en-GB"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6817FE9-0EC0-F632-399E-356DD521C685}"/>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55695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7093-C25E-A8F2-BDDB-AE3F366A0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586AE-A33B-75F8-1B64-9038E9AC5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24BF7-FB37-F136-6BA1-11ABC8BF3677}"/>
              </a:ext>
            </a:extLst>
          </p:cNvPr>
          <p:cNvSpPr>
            <a:spLocks noGrp="1"/>
          </p:cNvSpPr>
          <p:nvPr>
            <p:ph type="body" idx="1"/>
          </p:nvPr>
        </p:nvSpPr>
        <p:spPr/>
        <p:txBody>
          <a:bodyPr/>
          <a:lstStyle/>
          <a:p>
            <a:r>
              <a:rPr lang="en-US" dirty="0"/>
              <a:t>I wrote three identical applications using three different frameworks. And we will jump to code in a few minutes.</a:t>
            </a:r>
          </a:p>
          <a:p>
            <a:r>
              <a:rPr lang="en-US" dirty="0"/>
              <a:t>To speed up our code diving let’s describe a few aspects in the form of slides.</a:t>
            </a:r>
          </a:p>
        </p:txBody>
      </p:sp>
      <p:sp>
        <p:nvSpPr>
          <p:cNvPr id="4" name="Slide Number Placeholder 3">
            <a:extLst>
              <a:ext uri="{FF2B5EF4-FFF2-40B4-BE49-F238E27FC236}">
                <a16:creationId xmlns:a16="http://schemas.microsoft.com/office/drawing/2014/main" id="{28C8E0A3-7200-C153-4D97-87F114A0522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0416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7093-C25E-A8F2-BDDB-AE3F366A0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586AE-A33B-75F8-1B64-9038E9AC5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24BF7-FB37-F136-6BA1-11ABC8BF3677}"/>
              </a:ext>
            </a:extLst>
          </p:cNvPr>
          <p:cNvSpPr>
            <a:spLocks noGrp="1"/>
          </p:cNvSpPr>
          <p:nvPr>
            <p:ph type="body" idx="1"/>
          </p:nvPr>
        </p:nvSpPr>
        <p:spPr/>
        <p:txBody>
          <a:bodyPr/>
          <a:lstStyle/>
          <a:p>
            <a:r>
              <a:rPr lang="en-US" dirty="0"/>
              <a:t>Firstly, I've got a project with a kind of API capable of basic operations over an in-memory collection of records.</a:t>
            </a:r>
          </a:p>
        </p:txBody>
      </p:sp>
      <p:sp>
        <p:nvSpPr>
          <p:cNvPr id="4" name="Slide Number Placeholder 3">
            <a:extLst>
              <a:ext uri="{FF2B5EF4-FFF2-40B4-BE49-F238E27FC236}">
                <a16:creationId xmlns:a16="http://schemas.microsoft.com/office/drawing/2014/main" id="{28C8E0A3-7200-C153-4D97-87F114A0522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8635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7093-C25E-A8F2-BDDB-AE3F366A0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586AE-A33B-75F8-1B64-9038E9AC5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24BF7-FB37-F136-6BA1-11ABC8BF3677}"/>
              </a:ext>
            </a:extLst>
          </p:cNvPr>
          <p:cNvSpPr>
            <a:spLocks noGrp="1"/>
          </p:cNvSpPr>
          <p:nvPr>
            <p:ph type="body" idx="1"/>
          </p:nvPr>
        </p:nvSpPr>
        <p:spPr/>
        <p:txBody>
          <a:bodyPr/>
          <a:lstStyle/>
          <a:p>
            <a:r>
              <a:rPr lang="en-US" dirty="0"/>
              <a:t>And I've got three projects, one for each framework respectfully.</a:t>
            </a:r>
          </a:p>
          <a:p>
            <a:r>
              <a:rPr lang="en-US" dirty="0"/>
              <a:t>Those projects were created using basic templates from Visual Studio.</a:t>
            </a:r>
          </a:p>
        </p:txBody>
      </p:sp>
      <p:sp>
        <p:nvSpPr>
          <p:cNvPr id="4" name="Slide Number Placeholder 3">
            <a:extLst>
              <a:ext uri="{FF2B5EF4-FFF2-40B4-BE49-F238E27FC236}">
                <a16:creationId xmlns:a16="http://schemas.microsoft.com/office/drawing/2014/main" id="{28C8E0A3-7200-C153-4D97-87F114A0522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25529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7093-C25E-A8F2-BDDB-AE3F366A0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586AE-A33B-75F8-1B64-9038E9AC5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24BF7-FB37-F136-6BA1-11ABC8BF3677}"/>
              </a:ext>
            </a:extLst>
          </p:cNvPr>
          <p:cNvSpPr>
            <a:spLocks noGrp="1"/>
          </p:cNvSpPr>
          <p:nvPr>
            <p:ph type="body" idx="1"/>
          </p:nvPr>
        </p:nvSpPr>
        <p:spPr/>
        <p:txBody>
          <a:bodyPr/>
          <a:lstStyle/>
          <a:p>
            <a:r>
              <a:rPr lang="en-US" dirty="0"/>
              <a:t>As those projects are single-page applications, there will be a single-entry point where everything starts for each of them.</a:t>
            </a:r>
          </a:p>
          <a:p>
            <a:r>
              <a:rPr lang="en-US" dirty="0"/>
              <a:t>I'm talking about index.html files.</a:t>
            </a:r>
          </a:p>
          <a:p>
            <a:endParaRPr lang="en-US" dirty="0"/>
          </a:p>
          <a:p>
            <a:r>
              <a:rPr lang="en-US" dirty="0"/>
              <a:t>As you can see, they look similar (except the fact that Angular is smart enough right from the box to inject code automatically).</a:t>
            </a:r>
          </a:p>
          <a:p>
            <a:endParaRPr lang="en-US" dirty="0"/>
          </a:p>
          <a:p>
            <a:r>
              <a:rPr lang="en-US" dirty="0"/>
              <a:t>So, we know the starting point, but there is nothing to inject at this stage. Let’s dive further into the application code.</a:t>
            </a:r>
          </a:p>
        </p:txBody>
      </p:sp>
      <p:sp>
        <p:nvSpPr>
          <p:cNvPr id="4" name="Slide Number Placeholder 3">
            <a:extLst>
              <a:ext uri="{FF2B5EF4-FFF2-40B4-BE49-F238E27FC236}">
                <a16:creationId xmlns:a16="http://schemas.microsoft.com/office/drawing/2014/main" id="{28C8E0A3-7200-C153-4D97-87F114A0522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96703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7093-C25E-A8F2-BDDB-AE3F366A0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586AE-A33B-75F8-1B64-9038E9AC5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24BF7-FB37-F136-6BA1-11ABC8BF3677}"/>
              </a:ext>
            </a:extLst>
          </p:cNvPr>
          <p:cNvSpPr>
            <a:spLocks noGrp="1"/>
          </p:cNvSpPr>
          <p:nvPr>
            <p:ph type="body" idx="1"/>
          </p:nvPr>
        </p:nvSpPr>
        <p:spPr/>
        <p:txBody>
          <a:bodyPr/>
          <a:lstStyle/>
          <a:p>
            <a:r>
              <a:rPr lang="en-US" dirty="0"/>
              <a:t>Let’s take a look at the framework initialization step.</a:t>
            </a:r>
          </a:p>
          <a:p>
            <a:endParaRPr lang="en-US" dirty="0"/>
          </a:p>
          <a:p>
            <a:r>
              <a:rPr lang="en-US" dirty="0"/>
              <a:t>React needs a real DOM node to start its rendering process.</a:t>
            </a:r>
          </a:p>
          <a:p>
            <a:endParaRPr lang="en-US" dirty="0"/>
          </a:p>
          <a:p>
            <a:r>
              <a:rPr lang="en-US" dirty="0"/>
              <a:t>Angular will try to get the information contained within AppModule. </a:t>
            </a:r>
          </a:p>
          <a:p>
            <a:r>
              <a:rPr lang="en-US" dirty="0"/>
              <a:t>This module contains instructions and dependencies to bootstrap AppComponent. </a:t>
            </a:r>
          </a:p>
          <a:p>
            <a:r>
              <a:rPr lang="en-US" dirty="0"/>
              <a:t>Which in turn contains a selector for the root node of our application.</a:t>
            </a:r>
          </a:p>
          <a:p>
            <a:endParaRPr lang="en-US" dirty="0"/>
          </a:p>
          <a:p>
            <a:r>
              <a:rPr lang="en-US" dirty="0"/>
              <a:t>And as you might see Blazor will try to find a DOM node to start with.</a:t>
            </a:r>
          </a:p>
        </p:txBody>
      </p:sp>
      <p:sp>
        <p:nvSpPr>
          <p:cNvPr id="4" name="Slide Number Placeholder 3">
            <a:extLst>
              <a:ext uri="{FF2B5EF4-FFF2-40B4-BE49-F238E27FC236}">
                <a16:creationId xmlns:a16="http://schemas.microsoft.com/office/drawing/2014/main" id="{28C8E0A3-7200-C153-4D97-87F114A0522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87775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7093-C25E-A8F2-BDDB-AE3F366A0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586AE-A33B-75F8-1B64-9038E9AC5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24BF7-FB37-F136-6BA1-11ABC8BF3677}"/>
              </a:ext>
            </a:extLst>
          </p:cNvPr>
          <p:cNvSpPr>
            <a:spLocks noGrp="1"/>
          </p:cNvSpPr>
          <p:nvPr>
            <p:ph type="body" idx="1"/>
          </p:nvPr>
        </p:nvSpPr>
        <p:spPr/>
        <p:txBody>
          <a:bodyPr/>
          <a:lstStyle/>
          <a:p>
            <a:r>
              <a:rPr lang="en-US" dirty="0"/>
              <a:t>We need some kind of components hierarchy in our application and general rules here will be pretty much the same for all three frameworks.</a:t>
            </a:r>
          </a:p>
          <a:p>
            <a:endParaRPr lang="en-US" dirty="0"/>
          </a:p>
          <a:p>
            <a:r>
              <a:rPr lang="en-US" dirty="0"/>
              <a:t>We define a set of components and HTML nodes as out layout.</a:t>
            </a:r>
          </a:p>
          <a:p>
            <a:r>
              <a:rPr lang="en-US" dirty="0"/>
              <a:t>And then placing routing somewhere in our structure.</a:t>
            </a:r>
          </a:p>
          <a:p>
            <a:endParaRPr lang="en-US" dirty="0"/>
          </a:p>
          <a:p>
            <a:r>
              <a:rPr lang="en-US" dirty="0"/>
              <a:t>It’s worth mentioning here that routing is an integral part of Blazor and Angular, whereas for React-based solutions it’s an interchangeable third-party library.</a:t>
            </a:r>
          </a:p>
        </p:txBody>
      </p:sp>
      <p:sp>
        <p:nvSpPr>
          <p:cNvPr id="4" name="Slide Number Placeholder 3">
            <a:extLst>
              <a:ext uri="{FF2B5EF4-FFF2-40B4-BE49-F238E27FC236}">
                <a16:creationId xmlns:a16="http://schemas.microsoft.com/office/drawing/2014/main" id="{28C8E0A3-7200-C153-4D97-87F114A0522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61826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7093-C25E-A8F2-BDDB-AE3F366A0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586AE-A33B-75F8-1B64-9038E9AC5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24BF7-FB37-F136-6BA1-11ABC8BF3677}"/>
              </a:ext>
            </a:extLst>
          </p:cNvPr>
          <p:cNvSpPr>
            <a:spLocks noGrp="1"/>
          </p:cNvSpPr>
          <p:nvPr>
            <p:ph type="body" idx="1"/>
          </p:nvPr>
        </p:nvSpPr>
        <p:spPr/>
        <p:txBody>
          <a:bodyPr/>
          <a:lstStyle/>
          <a:p>
            <a:r>
              <a:rPr lang="en-US" dirty="0"/>
              <a:t>It’s very easy to configure routing for any of our solutions.</a:t>
            </a:r>
          </a:p>
          <a:p>
            <a:endParaRPr lang="en-US" dirty="0"/>
          </a:p>
          <a:p>
            <a:r>
              <a:rPr lang="en-US" dirty="0"/>
              <a:t>It’s enough to get a list of path-to-component mappings for React and Angular, and Blazor will scrap your routes from the assembly in an automatic way.</a:t>
            </a:r>
          </a:p>
        </p:txBody>
      </p:sp>
      <p:sp>
        <p:nvSpPr>
          <p:cNvPr id="4" name="Slide Number Placeholder 3">
            <a:extLst>
              <a:ext uri="{FF2B5EF4-FFF2-40B4-BE49-F238E27FC236}">
                <a16:creationId xmlns:a16="http://schemas.microsoft.com/office/drawing/2014/main" id="{28C8E0A3-7200-C153-4D97-87F114A0522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75881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7093-C25E-A8F2-BDDB-AE3F366A0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586AE-A33B-75F8-1B64-9038E9AC5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24BF7-FB37-F136-6BA1-11ABC8BF3677}"/>
              </a:ext>
            </a:extLst>
          </p:cNvPr>
          <p:cNvSpPr>
            <a:spLocks noGrp="1"/>
          </p:cNvSpPr>
          <p:nvPr>
            <p:ph type="body" idx="1"/>
          </p:nvPr>
        </p:nvSpPr>
        <p:spPr/>
        <p:txBody>
          <a:bodyPr/>
          <a:lstStyle/>
          <a:p>
            <a:r>
              <a:rPr lang="en-US" dirty="0"/>
              <a:t>Here you can see an example of the easiest component possible.</a:t>
            </a:r>
            <a:br>
              <a:rPr lang="en-US" dirty="0"/>
            </a:br>
            <a:endParaRPr lang="en-US" dirty="0"/>
          </a:p>
          <a:p>
            <a:r>
              <a:rPr lang="en-US" dirty="0"/>
              <a:t>It consists of a single line of text and a programmatically assigned variable.</a:t>
            </a:r>
          </a:p>
          <a:p>
            <a:r>
              <a:rPr lang="en-US" dirty="0"/>
              <a:t>React encourages you to write your code and logic in the same file.</a:t>
            </a:r>
          </a:p>
          <a:p>
            <a:endParaRPr lang="en-US" dirty="0"/>
          </a:p>
          <a:p>
            <a:r>
              <a:rPr lang="en-US" dirty="0"/>
              <a:t>For Blazor and Angular, you’ve got a choice. As for me, it’s very convenient to separate your markup and logic. It’s nice to read and nice to navigate.</a:t>
            </a:r>
          </a:p>
        </p:txBody>
      </p:sp>
      <p:sp>
        <p:nvSpPr>
          <p:cNvPr id="4" name="Slide Number Placeholder 3">
            <a:extLst>
              <a:ext uri="{FF2B5EF4-FFF2-40B4-BE49-F238E27FC236}">
                <a16:creationId xmlns:a16="http://schemas.microsoft.com/office/drawing/2014/main" id="{28C8E0A3-7200-C153-4D97-87F114A0522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34014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7093-C25E-A8F2-BDDB-AE3F366A0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586AE-A33B-75F8-1B64-9038E9AC5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24BF7-FB37-F136-6BA1-11ABC8BF3677}"/>
              </a:ext>
            </a:extLst>
          </p:cNvPr>
          <p:cNvSpPr>
            <a:spLocks noGrp="1"/>
          </p:cNvSpPr>
          <p:nvPr>
            <p:ph type="body" idx="1"/>
          </p:nvPr>
        </p:nvSpPr>
        <p:spPr/>
        <p:txBody>
          <a:bodyPr/>
          <a:lstStyle/>
          <a:p>
            <a:r>
              <a:rPr lang="en-US" dirty="0"/>
              <a:t>Here you can see a typical get request described with React, Angular and Blazor.</a:t>
            </a:r>
          </a:p>
          <a:p>
            <a:endParaRPr lang="en-US" dirty="0"/>
          </a:p>
          <a:p>
            <a:r>
              <a:rPr lang="en-US" dirty="0"/>
              <a:t>There is no preferred way to do API calls in React, you can use the browser's default Fetch method or install some additional library such as </a:t>
            </a:r>
            <a:r>
              <a:rPr lang="en-US" dirty="0" err="1"/>
              <a:t>Axios</a:t>
            </a:r>
            <a:r>
              <a:rPr lang="en-US" dirty="0"/>
              <a:t>.</a:t>
            </a:r>
          </a:p>
          <a:p>
            <a:endParaRPr lang="en-US" dirty="0"/>
          </a:p>
          <a:p>
            <a:r>
              <a:rPr lang="en-US" dirty="0"/>
              <a:t>Angular comes with ready to use HTTP client, you can inject and use it straight away.</a:t>
            </a:r>
          </a:p>
          <a:p>
            <a:endParaRPr lang="en-US" dirty="0"/>
          </a:p>
          <a:p>
            <a:r>
              <a:rPr lang="en-US" dirty="0"/>
              <a:t>As for Blazor – you must be familiar with good old HTTP Client, and you can continue using this approach. Simply configure, inject and call.</a:t>
            </a:r>
          </a:p>
        </p:txBody>
      </p:sp>
      <p:sp>
        <p:nvSpPr>
          <p:cNvPr id="4" name="Slide Number Placeholder 3">
            <a:extLst>
              <a:ext uri="{FF2B5EF4-FFF2-40B4-BE49-F238E27FC236}">
                <a16:creationId xmlns:a16="http://schemas.microsoft.com/office/drawing/2014/main" id="{28C8E0A3-7200-C153-4D97-87F114A0522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4113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7000"/>
              </a:lnSpc>
              <a:spcBef>
                <a:spcPts val="0"/>
              </a:spcBef>
              <a:spcAft>
                <a:spcPts val="0"/>
              </a:spcAft>
              <a:buClrTx/>
              <a:buSzTx/>
              <a:buFont typeface="Symbol" panose="05050102010706020507" pitchFamily="18" charset="2"/>
              <a:buNone/>
              <a:tabLst/>
              <a:defRPr/>
            </a:pPr>
            <a:r>
              <a:rPr lang="en-US" sz="1800" dirty="0">
                <a:latin typeface="+mn-lt"/>
              </a:rPr>
              <a:t>We will try to compare three front-end solutions: React, Angular and Blazor.</a:t>
            </a:r>
          </a:p>
          <a:p>
            <a:pPr marL="0" marR="0" lvl="0" indent="0" algn="l" defTabSz="457200" rtl="0" eaLnBrk="1" fontAlgn="auto" latinLnBrk="0" hangingPunct="1">
              <a:lnSpc>
                <a:spcPct val="107000"/>
              </a:lnSpc>
              <a:spcBef>
                <a:spcPts val="0"/>
              </a:spcBef>
              <a:spcAft>
                <a:spcPts val="0"/>
              </a:spcAft>
              <a:buClrTx/>
              <a:buSzTx/>
              <a:buFont typeface="Symbol" panose="05050102010706020507" pitchFamily="18" charset="2"/>
              <a:buNone/>
              <a:tabLst/>
              <a:defRPr/>
            </a:pPr>
            <a:endParaRPr lang="en-US" sz="1800" dirty="0">
              <a:latin typeface="+mn-lt"/>
            </a:endParaRPr>
          </a:p>
          <a:p>
            <a:pPr marL="0" marR="0" lvl="0" indent="0" algn="l" defTabSz="457200" rtl="0" eaLnBrk="1" fontAlgn="auto" latinLnBrk="0" hangingPunct="1">
              <a:lnSpc>
                <a:spcPct val="107000"/>
              </a:lnSpc>
              <a:spcBef>
                <a:spcPts val="0"/>
              </a:spcBef>
              <a:spcAft>
                <a:spcPts val="0"/>
              </a:spcAft>
              <a:buClrTx/>
              <a:buSzTx/>
              <a:buFont typeface="Symbol" panose="05050102010706020507" pitchFamily="18" charset="2"/>
              <a:buNone/>
              <a:tabLst/>
              <a:defRPr/>
            </a:pPr>
            <a:r>
              <a:rPr lang="en-US" sz="1800" dirty="0">
                <a:latin typeface="+mn-lt"/>
              </a:rPr>
              <a:t>Obviously, It’s not possible to cover everything and my goal is to give a broad comparison so that you have something to start with if necessary.</a:t>
            </a:r>
          </a:p>
          <a:p>
            <a:pPr marL="0" marR="0" lvl="0" indent="0" algn="l" defTabSz="457200" rtl="0" eaLnBrk="1" fontAlgn="auto" latinLnBrk="0" hangingPunct="1">
              <a:lnSpc>
                <a:spcPct val="107000"/>
              </a:lnSpc>
              <a:spcBef>
                <a:spcPts val="0"/>
              </a:spcBef>
              <a:spcAft>
                <a:spcPts val="0"/>
              </a:spcAft>
              <a:buClrTx/>
              <a:buSzTx/>
              <a:buFont typeface="Symbol" panose="05050102010706020507" pitchFamily="18" charset="2"/>
              <a:buNone/>
              <a:tabLst/>
              <a:defRPr/>
            </a:pPr>
            <a:endParaRPr lang="en-US" sz="1800" dirty="0">
              <a:latin typeface="+mn-lt"/>
            </a:endParaRPr>
          </a:p>
          <a:p>
            <a:pPr marL="0" marR="0" lvl="0" indent="0" algn="l" defTabSz="457200" rtl="0" eaLnBrk="1" fontAlgn="auto" latinLnBrk="0" hangingPunct="1">
              <a:lnSpc>
                <a:spcPct val="107000"/>
              </a:lnSpc>
              <a:spcBef>
                <a:spcPts val="0"/>
              </a:spcBef>
              <a:spcAft>
                <a:spcPts val="0"/>
              </a:spcAft>
              <a:buClrTx/>
              <a:buSzTx/>
              <a:buFont typeface="Symbol" panose="05050102010706020507" pitchFamily="18" charset="2"/>
              <a:buNone/>
              <a:tabLst/>
              <a:defRPr/>
            </a:pPr>
            <a:r>
              <a:rPr lang="en-US" sz="1800" dirty="0">
                <a:latin typeface="+mn-lt"/>
              </a:rPr>
              <a:t>We will take a look at popularity of those frameworks, touch a general principles behind delivering of framework code to the end user, try to create some basic components and check some metrics for sample application.</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66126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7093-C25E-A8F2-BDDB-AE3F366A0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586AE-A33B-75F8-1B64-9038E9AC5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24BF7-FB37-F136-6BA1-11ABC8BF3677}"/>
              </a:ext>
            </a:extLst>
          </p:cNvPr>
          <p:cNvSpPr>
            <a:spLocks noGrp="1"/>
          </p:cNvSpPr>
          <p:nvPr>
            <p:ph type="body" idx="1"/>
          </p:nvPr>
        </p:nvSpPr>
        <p:spPr/>
        <p:txBody>
          <a:bodyPr/>
          <a:lstStyle/>
          <a:p>
            <a:r>
              <a:rPr lang="en-US" dirty="0"/>
              <a:t>Each of the frameworks supports the state on the component level.</a:t>
            </a:r>
          </a:p>
          <a:p>
            <a:endParaRPr lang="en-US" dirty="0"/>
          </a:p>
          <a:p>
            <a:r>
              <a:rPr lang="en-US" dirty="0"/>
              <a:t>This state can be easily created, modified or passed to the child component.</a:t>
            </a:r>
          </a:p>
          <a:p>
            <a:r>
              <a:rPr lang="en-US" dirty="0"/>
              <a:t>Suitable for simple use cases, does not require sophisticated boilerplate code.</a:t>
            </a:r>
          </a:p>
        </p:txBody>
      </p:sp>
      <p:sp>
        <p:nvSpPr>
          <p:cNvPr id="4" name="Slide Number Placeholder 3">
            <a:extLst>
              <a:ext uri="{FF2B5EF4-FFF2-40B4-BE49-F238E27FC236}">
                <a16:creationId xmlns:a16="http://schemas.microsoft.com/office/drawing/2014/main" id="{28C8E0A3-7200-C153-4D97-87F114A0522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63905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7093-C25E-A8F2-BDDB-AE3F366A0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586AE-A33B-75F8-1B64-9038E9AC5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24BF7-FB37-F136-6BA1-11ABC8BF3677}"/>
              </a:ext>
            </a:extLst>
          </p:cNvPr>
          <p:cNvSpPr>
            <a:spLocks noGrp="1"/>
          </p:cNvSpPr>
          <p:nvPr>
            <p:ph type="body" idx="1"/>
          </p:nvPr>
        </p:nvSpPr>
        <p:spPr/>
        <p:txBody>
          <a:bodyPr/>
          <a:lstStyle/>
          <a:p>
            <a:r>
              <a:rPr lang="en-US" dirty="0"/>
              <a:t>And what if you need something more complex than a simple internal state of the component?</a:t>
            </a:r>
          </a:p>
          <a:p>
            <a:r>
              <a:rPr lang="en-US" dirty="0"/>
              <a:t>What if you need to share your state with different components on the different component tree levels?</a:t>
            </a:r>
          </a:p>
          <a:p>
            <a:endParaRPr lang="en-US" dirty="0"/>
          </a:p>
          <a:p>
            <a:r>
              <a:rPr lang="en-US" dirty="0"/>
              <a:t>In this case, there are a few concepts which are still simple and easy to deal with yet powerful enough when your state is not complex as hell.</a:t>
            </a:r>
          </a:p>
          <a:p>
            <a:endParaRPr lang="en-US" dirty="0"/>
          </a:p>
          <a:p>
            <a:r>
              <a:rPr lang="en-US" dirty="0"/>
              <a:t>The main concept here is that a state is held within a separate entity responsible for managing that state.</a:t>
            </a:r>
          </a:p>
          <a:p>
            <a:endParaRPr lang="en-US" dirty="0"/>
          </a:p>
          <a:p>
            <a:r>
              <a:rPr lang="en-US" dirty="0"/>
              <a:t>For React we’ve got Context API.</a:t>
            </a:r>
          </a:p>
          <a:p>
            <a:r>
              <a:rPr lang="en-US" dirty="0"/>
              <a:t>For Angular, there are Service-Based State Management with help of </a:t>
            </a:r>
            <a:r>
              <a:rPr lang="en-US" dirty="0" err="1"/>
              <a:t>RxJS</a:t>
            </a:r>
            <a:r>
              <a:rPr lang="en-US" dirty="0"/>
              <a:t> extensions</a:t>
            </a:r>
          </a:p>
          <a:p>
            <a:r>
              <a:rPr lang="en-US" dirty="0"/>
              <a:t>And if we want something similar in Blazor we can use cascading values or State Container Pattern</a:t>
            </a:r>
          </a:p>
          <a:p>
            <a:endParaRPr lang="en-US" dirty="0"/>
          </a:p>
          <a:p>
            <a:r>
              <a:rPr lang="en-US" dirty="0"/>
              <a:t>Unfortunately, it’s not that easy to show them in a single slide, so we will dive in a little bit </a:t>
            </a:r>
            <a:r>
              <a:rPr lang="en-US" dirty="0" err="1"/>
              <a:t>deaper</a:t>
            </a:r>
            <a:r>
              <a:rPr lang="en-US" dirty="0"/>
              <a:t> during our demo.</a:t>
            </a:r>
          </a:p>
        </p:txBody>
      </p:sp>
      <p:sp>
        <p:nvSpPr>
          <p:cNvPr id="4" name="Slide Number Placeholder 3">
            <a:extLst>
              <a:ext uri="{FF2B5EF4-FFF2-40B4-BE49-F238E27FC236}">
                <a16:creationId xmlns:a16="http://schemas.microsoft.com/office/drawing/2014/main" id="{28C8E0A3-7200-C153-4D97-87F114A0522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83358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7093-C25E-A8F2-BDDB-AE3F366A0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586AE-A33B-75F8-1B64-9038E9AC5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24BF7-FB37-F136-6BA1-11ABC8BF3677}"/>
              </a:ext>
            </a:extLst>
          </p:cNvPr>
          <p:cNvSpPr>
            <a:spLocks noGrp="1"/>
          </p:cNvSpPr>
          <p:nvPr>
            <p:ph type="body" idx="1"/>
          </p:nvPr>
        </p:nvSpPr>
        <p:spPr/>
        <p:txBody>
          <a:bodyPr/>
          <a:lstStyle/>
          <a:p>
            <a:r>
              <a:rPr lang="en-US" dirty="0"/>
              <a:t>If we want something really complex, we can use a third-party library.</a:t>
            </a:r>
          </a:p>
          <a:p>
            <a:r>
              <a:rPr lang="en-US" dirty="0"/>
              <a:t>Which in general is still a separate entity responsible for managing the state (like on the previous slide) but designed specifically for complex cases.</a:t>
            </a:r>
          </a:p>
          <a:p>
            <a:endParaRPr lang="en-US" dirty="0"/>
          </a:p>
          <a:p>
            <a:r>
              <a:rPr lang="en-US" dirty="0"/>
              <a:t>In React we can use Redux, MobX, Recoil</a:t>
            </a:r>
          </a:p>
          <a:p>
            <a:endParaRPr lang="en-US" dirty="0"/>
          </a:p>
          <a:p>
            <a:r>
              <a:rPr lang="en-US" dirty="0"/>
              <a:t>For Angular, it will be NgRx</a:t>
            </a:r>
          </a:p>
          <a:p>
            <a:endParaRPr lang="en-US" dirty="0"/>
          </a:p>
          <a:p>
            <a:r>
              <a:rPr lang="en-US" dirty="0"/>
              <a:t>And finally, for Blazor it will be something like Fluxor or TimeWarp.State</a:t>
            </a:r>
          </a:p>
          <a:p>
            <a:endParaRPr lang="en-US" dirty="0"/>
          </a:p>
          <a:p>
            <a:r>
              <a:rPr lang="en-US" dirty="0"/>
              <a:t>Most of those libraries mentioned are implementations of the Flux pattern. (except MobX and Recoil)</a:t>
            </a:r>
          </a:p>
        </p:txBody>
      </p:sp>
      <p:sp>
        <p:nvSpPr>
          <p:cNvPr id="4" name="Slide Number Placeholder 3">
            <a:extLst>
              <a:ext uri="{FF2B5EF4-FFF2-40B4-BE49-F238E27FC236}">
                <a16:creationId xmlns:a16="http://schemas.microsoft.com/office/drawing/2014/main" id="{28C8E0A3-7200-C153-4D97-87F114A0522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8636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7093-C25E-A8F2-BDDB-AE3F366A0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586AE-A33B-75F8-1B64-9038E9AC5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24BF7-FB37-F136-6BA1-11ABC8BF3677}"/>
              </a:ext>
            </a:extLst>
          </p:cNvPr>
          <p:cNvSpPr>
            <a:spLocks noGrp="1"/>
          </p:cNvSpPr>
          <p:nvPr>
            <p:ph type="body" idx="1"/>
          </p:nvPr>
        </p:nvSpPr>
        <p:spPr/>
        <p:txBody>
          <a:bodyPr/>
          <a:lstStyle/>
          <a:p>
            <a:r>
              <a:rPr lang="en-US" dirty="0"/>
              <a:t>What if I want to add some charts to my page?</a:t>
            </a:r>
          </a:p>
          <a:p>
            <a:endParaRPr lang="en-US" dirty="0"/>
          </a:p>
          <a:p>
            <a:r>
              <a:rPr lang="en-US" dirty="0"/>
              <a:t>So, as you can see there are some libraries out there which help to create charts.</a:t>
            </a:r>
          </a:p>
          <a:p>
            <a:r>
              <a:rPr lang="en-US" dirty="0"/>
              <a:t>I’ve sorted them by framework and number of daily downloads.</a:t>
            </a:r>
          </a:p>
          <a:p>
            <a:endParaRPr lang="en-US" dirty="0"/>
          </a:p>
          <a:p>
            <a:r>
              <a:rPr lang="en-US" dirty="0"/>
              <a:t>Here we once again can observe the popularity of React.</a:t>
            </a:r>
          </a:p>
          <a:p>
            <a:endParaRPr lang="en-US" dirty="0"/>
          </a:p>
          <a:p>
            <a:r>
              <a:rPr lang="en-US" dirty="0"/>
              <a:t>As for libraries themselves – typically they are wrappers around some JS library which helps to seamlessly integrate this underlying library into your app.</a:t>
            </a:r>
          </a:p>
          <a:p>
            <a:r>
              <a:rPr lang="en-US" dirty="0"/>
              <a:t>Of course, you can use those libraries directly, but most of the time it will not be convenient. Especially if we are talking about Blazor where you must keep in mind the fact that you will be dealing with JS from Blazor.</a:t>
            </a:r>
          </a:p>
        </p:txBody>
      </p:sp>
      <p:sp>
        <p:nvSpPr>
          <p:cNvPr id="4" name="Slide Number Placeholder 3">
            <a:extLst>
              <a:ext uri="{FF2B5EF4-FFF2-40B4-BE49-F238E27FC236}">
                <a16:creationId xmlns:a16="http://schemas.microsoft.com/office/drawing/2014/main" id="{28C8E0A3-7200-C153-4D97-87F114A0522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9441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7093-C25E-A8F2-BDDB-AE3F366A0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586AE-A33B-75F8-1B64-9038E9AC5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24BF7-FB37-F136-6BA1-11ABC8BF3677}"/>
              </a:ext>
            </a:extLst>
          </p:cNvPr>
          <p:cNvSpPr>
            <a:spLocks noGrp="1"/>
          </p:cNvSpPr>
          <p:nvPr>
            <p:ph type="body" idx="1"/>
          </p:nvPr>
        </p:nvSpPr>
        <p:spPr/>
        <p:txBody>
          <a:bodyPr/>
          <a:lstStyle/>
          <a:p>
            <a:r>
              <a:rPr lang="en-US" dirty="0"/>
              <a:t>And what if I want to use an external component library?</a:t>
            </a:r>
          </a:p>
          <a:p>
            <a:endParaRPr lang="en-US" dirty="0"/>
          </a:p>
          <a:p>
            <a:r>
              <a:rPr lang="en-US" dirty="0"/>
              <a:t>Things look much better for Blazor if we are talking about ready-to-use component libraries.</a:t>
            </a:r>
          </a:p>
          <a:p>
            <a:r>
              <a:rPr lang="en-US" dirty="0"/>
              <a:t>There are a few quite popular out there. So, this basic need is kind of covered.</a:t>
            </a:r>
          </a:p>
          <a:p>
            <a:endParaRPr lang="en-US" dirty="0"/>
          </a:p>
          <a:p>
            <a:r>
              <a:rPr lang="en-US" dirty="0"/>
              <a:t>It is also worth mentioning that all listed libraries are free and open source.</a:t>
            </a:r>
          </a:p>
          <a:p>
            <a:r>
              <a:rPr lang="en-US" dirty="0"/>
              <a:t>If you want something corporate grade there are plenty of paid libraries as well.</a:t>
            </a:r>
          </a:p>
          <a:p>
            <a:endParaRPr lang="en-US" dirty="0"/>
          </a:p>
          <a:p>
            <a:r>
              <a:rPr lang="en-US" dirty="0"/>
              <a:t>I personally got and impression that there are more paid component libraries available for Blazor than for any other framework out there.</a:t>
            </a:r>
          </a:p>
          <a:p>
            <a:r>
              <a:rPr lang="en-US" dirty="0"/>
              <a:t>Of course, it’s almost impossible to get any real-world usage statistics for those libraries, so their choice most likely will depend on your case.</a:t>
            </a:r>
          </a:p>
        </p:txBody>
      </p:sp>
      <p:sp>
        <p:nvSpPr>
          <p:cNvPr id="4" name="Slide Number Placeholder 3">
            <a:extLst>
              <a:ext uri="{FF2B5EF4-FFF2-40B4-BE49-F238E27FC236}">
                <a16:creationId xmlns:a16="http://schemas.microsoft.com/office/drawing/2014/main" id="{28C8E0A3-7200-C153-4D97-87F114A0522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40536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7093-C25E-A8F2-BDDB-AE3F366A0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586AE-A33B-75F8-1B64-9038E9AC5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24BF7-FB37-F136-6BA1-11ABC8BF3677}"/>
              </a:ext>
            </a:extLst>
          </p:cNvPr>
          <p:cNvSpPr>
            <a:spLocks noGrp="1"/>
          </p:cNvSpPr>
          <p:nvPr>
            <p:ph type="body" idx="1"/>
          </p:nvPr>
        </p:nvSpPr>
        <p:spPr/>
        <p:txBody>
          <a:bodyPr/>
          <a:lstStyle/>
          <a:p>
            <a:r>
              <a:rPr lang="en-US" dirty="0"/>
              <a:t>Let’s imagine that our main application components are already in place. In order to run our code in the user’s browser we need to build and bundle it first.</a:t>
            </a:r>
          </a:p>
          <a:p>
            <a:endParaRPr lang="en-US" dirty="0"/>
          </a:p>
          <a:p>
            <a:r>
              <a:rPr lang="en-US" dirty="0"/>
              <a:t>When you using React or Angular you need a separate build tool to turn your JavaScript or Typescript into a usable application bundle.</a:t>
            </a:r>
          </a:p>
          <a:p>
            <a:r>
              <a:rPr lang="en-US" dirty="0"/>
              <a:t>You've got few options, but I would say the main two will be Vite and Webpack.</a:t>
            </a:r>
          </a:p>
          <a:p>
            <a:r>
              <a:rPr lang="en-US" dirty="0"/>
              <a:t>Angular is currently defaulting to </a:t>
            </a:r>
            <a:r>
              <a:rPr lang="en-US" dirty="0" err="1"/>
              <a:t>Vite</a:t>
            </a:r>
            <a:r>
              <a:rPr lang="en-US" dirty="0"/>
              <a:t>, and for React the build system most likely will depend on a used template.</a:t>
            </a:r>
          </a:p>
          <a:p>
            <a:r>
              <a:rPr lang="en-US" dirty="0"/>
              <a:t>Anyway, both Vite and Webpack have robust configuration options and are very flexible.</a:t>
            </a:r>
          </a:p>
          <a:p>
            <a:endParaRPr lang="en-US" dirty="0"/>
          </a:p>
          <a:p>
            <a:r>
              <a:rPr lang="en-US" dirty="0"/>
              <a:t>So as for Blazor, although technically you can tweak a few behaviors here and there, there is no such flexible build process configuration available.</a:t>
            </a:r>
          </a:p>
          <a:p>
            <a:r>
              <a:rPr lang="en-US" dirty="0"/>
              <a:t>The thing is that you don't need such a configuration most of the time due to the nature of Blazor -- it is tight to the </a:t>
            </a:r>
            <a:r>
              <a:rPr lang="en-US" dirty="0" err="1"/>
              <a:t>.Net</a:t>
            </a:r>
            <a:r>
              <a:rPr lang="en-US" dirty="0"/>
              <a:t> Core ecosystem, and the build process is kind of predefined.</a:t>
            </a:r>
          </a:p>
        </p:txBody>
      </p:sp>
      <p:sp>
        <p:nvSpPr>
          <p:cNvPr id="4" name="Slide Number Placeholder 3">
            <a:extLst>
              <a:ext uri="{FF2B5EF4-FFF2-40B4-BE49-F238E27FC236}">
                <a16:creationId xmlns:a16="http://schemas.microsoft.com/office/drawing/2014/main" id="{28C8E0A3-7200-C153-4D97-87F114A0522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57611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7093-C25E-A8F2-BDDB-AE3F366A0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586AE-A33B-75F8-1B64-9038E9AC5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24BF7-FB37-F136-6BA1-11ABC8BF3677}"/>
              </a:ext>
            </a:extLst>
          </p:cNvPr>
          <p:cNvSpPr>
            <a:spLocks noGrp="1"/>
          </p:cNvSpPr>
          <p:nvPr>
            <p:ph type="body" idx="1"/>
          </p:nvPr>
        </p:nvSpPr>
        <p:spPr/>
        <p:txBody>
          <a:bodyPr/>
          <a:lstStyle/>
          <a:p>
            <a:r>
              <a:rPr lang="en-US" dirty="0" err="1"/>
              <a:t>O’key</a:t>
            </a:r>
            <a:r>
              <a:rPr lang="en-US" dirty="0"/>
              <a:t>, we’ve built our application. And what do we have now?</a:t>
            </a:r>
          </a:p>
          <a:p>
            <a:r>
              <a:rPr lang="en-US" dirty="0"/>
              <a:t>Here you can see the results of the build process.</a:t>
            </a:r>
          </a:p>
          <a:p>
            <a:r>
              <a:rPr lang="en-US" dirty="0"/>
              <a:t>I think the number of files built for Blazor and other frameworks speaks for itself.</a:t>
            </a:r>
          </a:p>
          <a:p>
            <a:endParaRPr lang="en-US" dirty="0"/>
          </a:p>
          <a:p>
            <a:r>
              <a:rPr lang="en-US" dirty="0"/>
              <a:t>So, let’s move to the next slide</a:t>
            </a:r>
          </a:p>
        </p:txBody>
      </p:sp>
      <p:sp>
        <p:nvSpPr>
          <p:cNvPr id="4" name="Slide Number Placeholder 3">
            <a:extLst>
              <a:ext uri="{FF2B5EF4-FFF2-40B4-BE49-F238E27FC236}">
                <a16:creationId xmlns:a16="http://schemas.microsoft.com/office/drawing/2014/main" id="{28C8E0A3-7200-C153-4D97-87F114A0522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56974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7093-C25E-A8F2-BDDB-AE3F366A0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586AE-A33B-75F8-1B64-9038E9AC5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24BF7-FB37-F136-6BA1-11ABC8BF3677}"/>
              </a:ext>
            </a:extLst>
          </p:cNvPr>
          <p:cNvSpPr>
            <a:spLocks noGrp="1"/>
          </p:cNvSpPr>
          <p:nvPr>
            <p:ph type="body" idx="1"/>
          </p:nvPr>
        </p:nvSpPr>
        <p:spPr/>
        <p:txBody>
          <a:bodyPr/>
          <a:lstStyle/>
          <a:p>
            <a:r>
              <a:rPr lang="en-US" dirty="0"/>
              <a:t>Here I’ve gathered some statistics for my different application versions.</a:t>
            </a:r>
          </a:p>
          <a:p>
            <a:r>
              <a:rPr lang="en-US" dirty="0"/>
              <a:t>As you can see, the Blazor bundle size is really huge compared to React and Angular.</a:t>
            </a:r>
          </a:p>
          <a:p>
            <a:endParaRPr lang="en-US" dirty="0"/>
          </a:p>
          <a:p>
            <a:r>
              <a:rPr lang="en-US" dirty="0"/>
              <a:t>As our application is simple, the various painting metrics show pretty much the same value. The Blazor app is the longest to complete rendering with the majority of time spent on scripting (shortly you will see this in action).</a:t>
            </a:r>
          </a:p>
          <a:p>
            <a:endParaRPr lang="en-US" dirty="0"/>
          </a:p>
          <a:p>
            <a:r>
              <a:rPr lang="en-US" dirty="0"/>
              <a:t>And finally, if we will try to compare memory snapshot sizes, we will also see a huge difference in consumed memory between Blazor and two other frameworks.</a:t>
            </a:r>
          </a:p>
        </p:txBody>
      </p:sp>
      <p:sp>
        <p:nvSpPr>
          <p:cNvPr id="4" name="Slide Number Placeholder 3">
            <a:extLst>
              <a:ext uri="{FF2B5EF4-FFF2-40B4-BE49-F238E27FC236}">
                <a16:creationId xmlns:a16="http://schemas.microsoft.com/office/drawing/2014/main" id="{28C8E0A3-7200-C153-4D97-87F114A0522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704251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7DE7D-A196-ACEC-90E5-6B39226266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694EB0-6F34-EBE8-E9D6-AFDCA97262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DF15D6-10B3-B796-DCCF-D1693EFEAD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AFBE55-A489-774E-7740-A67ADC7BEC58}"/>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26559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7093-C25E-A8F2-BDDB-AE3F366A0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586AE-A33B-75F8-1B64-9038E9AC5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24BF7-FB37-F136-6BA1-11ABC8BF36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C8E0A3-7200-C153-4D97-87F114A0522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30774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DE34D-5BD8-41B6-4065-68DE758BBF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D854F6-23EE-978B-B4DF-B86E48BE87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270C91-EACA-05AD-1AD6-4560DD3BFB1F}"/>
              </a:ext>
            </a:extLst>
          </p:cNvPr>
          <p:cNvSpPr>
            <a:spLocks noGrp="1"/>
          </p:cNvSpPr>
          <p:nvPr>
            <p:ph type="body" idx="1"/>
          </p:nvPr>
        </p:nvSpPr>
        <p:spPr/>
        <p:txBody>
          <a:bodyPr/>
          <a:lstStyle/>
          <a:p>
            <a:pPr marL="0" marR="0" lvl="0" indent="0" algn="l" defTabSz="457200" rtl="0" eaLnBrk="1" fontAlgn="auto" latinLnBrk="0" hangingPunct="1">
              <a:lnSpc>
                <a:spcPct val="107000"/>
              </a:lnSpc>
              <a:spcBef>
                <a:spcPts val="0"/>
              </a:spcBef>
              <a:spcAft>
                <a:spcPts val="0"/>
              </a:spcAft>
              <a:buClrTx/>
              <a:buSzTx/>
              <a:buFont typeface="Symbol" panose="05050102010706020507" pitchFamily="18" charset="2"/>
              <a:buNone/>
              <a:tabLst/>
              <a:defRPr/>
            </a:pPr>
            <a:r>
              <a:rPr lang="en-US" sz="1100" dirty="0">
                <a:latin typeface="+mn-lt"/>
              </a:rPr>
              <a:t>What are UI frameworks and what are they for?</a:t>
            </a:r>
          </a:p>
          <a:p>
            <a:pPr marL="0" marR="0" lvl="0" indent="0" algn="l" defTabSz="457200" rtl="0" eaLnBrk="1" fontAlgn="auto" latinLnBrk="0" hangingPunct="1">
              <a:lnSpc>
                <a:spcPct val="107000"/>
              </a:lnSpc>
              <a:spcBef>
                <a:spcPts val="0"/>
              </a:spcBef>
              <a:spcAft>
                <a:spcPts val="0"/>
              </a:spcAft>
              <a:buClrTx/>
              <a:buSzTx/>
              <a:buFont typeface="Symbol" panose="05050102010706020507" pitchFamily="18" charset="2"/>
              <a:buNone/>
              <a:tabLst/>
              <a:defRPr/>
            </a:pPr>
            <a:endParaRPr lang="en-US" sz="1100" dirty="0">
              <a:latin typeface="+mn-lt"/>
            </a:endParaRPr>
          </a:p>
          <a:p>
            <a:pPr marL="0" marR="0" lvl="0" indent="0" algn="l" defTabSz="457200" rtl="0" eaLnBrk="1" fontAlgn="auto" latinLnBrk="0" hangingPunct="1">
              <a:lnSpc>
                <a:spcPct val="107000"/>
              </a:lnSpc>
              <a:spcBef>
                <a:spcPts val="0"/>
              </a:spcBef>
              <a:spcAft>
                <a:spcPts val="0"/>
              </a:spcAft>
              <a:buClrTx/>
              <a:buSzTx/>
              <a:buFont typeface="Symbol" panose="05050102010706020507" pitchFamily="18" charset="2"/>
              <a:buNone/>
              <a:tabLst/>
              <a:defRPr/>
            </a:pPr>
            <a:r>
              <a:rPr lang="en-US" sz="1600" dirty="0"/>
              <a:t>As you may already know -- UI frameworks are collections of pre-written code and tools, designed to streamline the development of user interfaces.</a:t>
            </a:r>
          </a:p>
          <a:p>
            <a:pPr marL="0" marR="0" lvl="0" indent="0" algn="l" defTabSz="457200" rtl="0" eaLnBrk="1" fontAlgn="auto" latinLnBrk="0" hangingPunct="1">
              <a:lnSpc>
                <a:spcPct val="107000"/>
              </a:lnSpc>
              <a:spcBef>
                <a:spcPts val="0"/>
              </a:spcBef>
              <a:spcAft>
                <a:spcPts val="0"/>
              </a:spcAft>
              <a:buClrTx/>
              <a:buSzTx/>
              <a:buFont typeface="Symbol" panose="05050102010706020507" pitchFamily="18" charset="2"/>
              <a:buNone/>
              <a:tabLst/>
              <a:defRPr/>
            </a:pPr>
            <a:r>
              <a:rPr lang="en-US" sz="1600" dirty="0"/>
              <a:t>They provide a structured way to build and manage an application.</a:t>
            </a:r>
          </a:p>
          <a:p>
            <a:pPr marL="0" marR="0" lvl="0" indent="0" algn="l" defTabSz="457200" rtl="0" eaLnBrk="1" fontAlgn="auto" latinLnBrk="0" hangingPunct="1">
              <a:lnSpc>
                <a:spcPct val="107000"/>
              </a:lnSpc>
              <a:spcBef>
                <a:spcPts val="0"/>
              </a:spcBef>
              <a:spcAft>
                <a:spcPts val="0"/>
              </a:spcAft>
              <a:buClrTx/>
              <a:buSzTx/>
              <a:buFont typeface="Symbol" panose="05050102010706020507" pitchFamily="18" charset="2"/>
              <a:buNone/>
              <a:tabLst/>
              <a:defRPr/>
            </a:pPr>
            <a:endParaRPr lang="en-US" sz="1600" dirty="0">
              <a:latin typeface="+mn-lt"/>
            </a:endParaRPr>
          </a:p>
          <a:p>
            <a:pPr marL="0" marR="0" lvl="0" indent="0" algn="l" defTabSz="457200" rtl="0" eaLnBrk="1" fontAlgn="auto" latinLnBrk="0" hangingPunct="1">
              <a:lnSpc>
                <a:spcPct val="107000"/>
              </a:lnSpc>
              <a:spcBef>
                <a:spcPts val="0"/>
              </a:spcBef>
              <a:spcAft>
                <a:spcPts val="0"/>
              </a:spcAft>
              <a:buClrTx/>
              <a:buSzTx/>
              <a:buFont typeface="Symbol" panose="05050102010706020507" pitchFamily="18" charset="2"/>
              <a:buNone/>
              <a:tabLst/>
              <a:defRPr/>
            </a:pPr>
            <a:r>
              <a:rPr lang="en-US" sz="1600" dirty="0">
                <a:latin typeface="+mn-lt"/>
              </a:rPr>
              <a:t>If you use any popular UI framework: </a:t>
            </a:r>
          </a:p>
          <a:p>
            <a:pPr marL="0" marR="0" lvl="0" indent="0" algn="l" defTabSz="457200" rtl="0" eaLnBrk="1" fontAlgn="auto" latinLnBrk="0" hangingPunct="1">
              <a:lnSpc>
                <a:spcPct val="107000"/>
              </a:lnSpc>
              <a:spcBef>
                <a:spcPts val="0"/>
              </a:spcBef>
              <a:spcAft>
                <a:spcPts val="0"/>
              </a:spcAft>
              <a:buClrTx/>
              <a:buSzTx/>
              <a:buFont typeface="Symbol" panose="05050102010706020507" pitchFamily="18" charset="2"/>
              <a:buNone/>
              <a:tabLst/>
              <a:defRPr/>
            </a:pPr>
            <a:endParaRPr lang="en-US" sz="1600" dirty="0">
              <a:latin typeface="+mn-lt"/>
            </a:endParaRPr>
          </a:p>
          <a:p>
            <a:pPr marL="0" marR="0" lvl="0" indent="0" algn="l" defTabSz="457200" rtl="0" eaLnBrk="1" fontAlgn="auto" latinLnBrk="0" hangingPunct="1">
              <a:lnSpc>
                <a:spcPct val="107000"/>
              </a:lnSpc>
              <a:spcBef>
                <a:spcPts val="0"/>
              </a:spcBef>
              <a:spcAft>
                <a:spcPts val="0"/>
              </a:spcAft>
              <a:buClrTx/>
              <a:buSzTx/>
              <a:buFont typeface="Symbol" panose="05050102010706020507" pitchFamily="18" charset="2"/>
              <a:buNone/>
              <a:tabLst/>
              <a:defRPr/>
            </a:pPr>
            <a:r>
              <a:rPr lang="en-US" sz="1600" dirty="0">
                <a:latin typeface="+mn-lt"/>
              </a:rPr>
              <a:t>- you will get faster development (because you don’t need to worry about common problems)</a:t>
            </a:r>
          </a:p>
          <a:p>
            <a:pPr marL="0" marR="0" lvl="0" indent="0" algn="l" defTabSz="457200" rtl="0" eaLnBrk="1" fontAlgn="auto" latinLnBrk="0" hangingPunct="1">
              <a:lnSpc>
                <a:spcPct val="107000"/>
              </a:lnSpc>
              <a:spcBef>
                <a:spcPts val="0"/>
              </a:spcBef>
              <a:spcAft>
                <a:spcPts val="0"/>
              </a:spcAft>
              <a:buClrTx/>
              <a:buSzTx/>
              <a:buFont typeface="Symbol" panose="05050102010706020507" pitchFamily="18" charset="2"/>
              <a:buNone/>
              <a:tabLst/>
              <a:defRPr/>
            </a:pPr>
            <a:r>
              <a:rPr lang="en-US" sz="1600" dirty="0">
                <a:latin typeface="+mn-lt"/>
              </a:rPr>
              <a:t>- your code will be written in a clean and uniformly styled way</a:t>
            </a:r>
          </a:p>
          <a:p>
            <a:pPr marL="0" marR="0" lvl="0" indent="0" algn="l" defTabSz="457200" rtl="0" eaLnBrk="1" fontAlgn="auto" latinLnBrk="0" hangingPunct="1">
              <a:lnSpc>
                <a:spcPct val="107000"/>
              </a:lnSpc>
              <a:spcBef>
                <a:spcPts val="0"/>
              </a:spcBef>
              <a:spcAft>
                <a:spcPts val="0"/>
              </a:spcAft>
              <a:buClrTx/>
              <a:buSzTx/>
              <a:buFont typeface="Symbol" panose="05050102010706020507" pitchFamily="18" charset="2"/>
              <a:buNone/>
              <a:tabLst/>
              <a:defRPr/>
            </a:pPr>
            <a:r>
              <a:rPr lang="en-US" sz="1600" dirty="0">
                <a:latin typeface="+mn-lt"/>
              </a:rPr>
              <a:t>- you will get tested framework code which constantly gets improved by a community as well as a huge knowledge base with documentation</a:t>
            </a:r>
          </a:p>
          <a:p>
            <a:pPr marL="0" marR="0" lvl="0" indent="0" algn="l" defTabSz="457200" rtl="0" eaLnBrk="1" fontAlgn="auto" latinLnBrk="0" hangingPunct="1">
              <a:lnSpc>
                <a:spcPct val="107000"/>
              </a:lnSpc>
              <a:spcBef>
                <a:spcPts val="0"/>
              </a:spcBef>
              <a:spcAft>
                <a:spcPts val="0"/>
              </a:spcAft>
              <a:buClrTx/>
              <a:buSzTx/>
              <a:buFont typeface="Symbol" panose="05050102010706020507" pitchFamily="18" charset="2"/>
              <a:buNone/>
              <a:tabLst/>
              <a:defRPr/>
            </a:pPr>
            <a:r>
              <a:rPr lang="en-US" sz="1600" dirty="0">
                <a:latin typeface="+mn-lt"/>
              </a:rPr>
              <a:t>- overall development cost and amount of effort will be lower than if you must create UI tooling from scratch</a:t>
            </a:r>
          </a:p>
        </p:txBody>
      </p:sp>
      <p:sp>
        <p:nvSpPr>
          <p:cNvPr id="4" name="Slide Number Placeholder 3">
            <a:extLst>
              <a:ext uri="{FF2B5EF4-FFF2-40B4-BE49-F238E27FC236}">
                <a16:creationId xmlns:a16="http://schemas.microsoft.com/office/drawing/2014/main" id="{AA6721E8-5CCA-DA9B-80D8-1DCE42A6BC76}"/>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44799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7093-C25E-A8F2-BDDB-AE3F366A0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586AE-A33B-75F8-1B64-9038E9AC5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24BF7-FB37-F136-6BA1-11ABC8BF36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C8E0A3-7200-C153-4D97-87F114A0522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07500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7093-C25E-A8F2-BDDB-AE3F366A0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586AE-A33B-75F8-1B64-9038E9AC5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24BF7-FB37-F136-6BA1-11ABC8BF36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C8E0A3-7200-C153-4D97-87F114A0522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08828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98134-2B2E-BBCB-132D-807020FAAC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403316-1CCF-9CA0-B8E0-DB1F9358D8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DF25AE-41DC-0D5F-9D59-93AF3AA17DE2}"/>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Blazor probably it’s still not mature enough for big projects</a:t>
            </a:r>
          </a:p>
          <a:p>
            <a:endParaRPr lang="en-US" dirty="0"/>
          </a:p>
        </p:txBody>
      </p:sp>
      <p:sp>
        <p:nvSpPr>
          <p:cNvPr id="4" name="Slide Number Placeholder 3">
            <a:extLst>
              <a:ext uri="{FF2B5EF4-FFF2-40B4-BE49-F238E27FC236}">
                <a16:creationId xmlns:a16="http://schemas.microsoft.com/office/drawing/2014/main" id="{28A13E0B-13E4-ADDE-9AB8-7F1FE3FC0498}"/>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784979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98134-2B2E-BBCB-132D-807020FAAC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403316-1CCF-9CA0-B8E0-DB1F9358D8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DF25AE-41DC-0D5F-9D59-93AF3AA17D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A13E0B-13E4-ADDE-9AB8-7F1FE3FC0498}"/>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101308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797AC-4DFA-0551-D2A4-3E5907D6CF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7B7B62-4FAE-0D1A-45E2-0E8319445B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AFF106-A239-DCCD-3E44-AF47E34E35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729EA6-1C73-5D50-436B-077F3A3BCC39}"/>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64326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22FA8-4E8A-05AB-5733-040C7A3FA1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2A92FB-6E16-D0A5-9E6A-40797C92B3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ABEF74-5084-DEA7-305F-EC3C732D4B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0B8149-0A32-FF1D-975F-E013FA734ABF}"/>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39181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C472D-C516-0C05-EE31-D5D5DA3513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14D490-1734-BF54-76A7-FDEA326A1B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2E5787-B5EB-61E9-82AD-CE23EEB374F5}"/>
              </a:ext>
            </a:extLst>
          </p:cNvPr>
          <p:cNvSpPr>
            <a:spLocks noGrp="1"/>
          </p:cNvSpPr>
          <p:nvPr>
            <p:ph type="body" idx="1"/>
          </p:nvPr>
        </p:nvSpPr>
        <p:spPr/>
        <p:txBody>
          <a:bodyPr/>
          <a:lstStyle/>
          <a:p>
            <a:r>
              <a:rPr lang="en-US" sz="2800" b="1" dirty="0"/>
              <a:t>React</a:t>
            </a:r>
            <a:r>
              <a:rPr lang="en-US" sz="2800" dirty="0"/>
              <a:t>: </a:t>
            </a:r>
          </a:p>
          <a:p>
            <a:r>
              <a:rPr lang="en-US" sz="2800" dirty="0"/>
              <a:t>A JavaScript library used for building user interfaces. Although it’s not a framework we will be referencing it as one, for the sake of simplicity.</a:t>
            </a:r>
          </a:p>
          <a:p>
            <a:r>
              <a:rPr lang="en-US" sz="2800" dirty="0"/>
              <a:t>It was developed by Facebook and has become one of the most popular libraries for front-end development. </a:t>
            </a:r>
          </a:p>
          <a:p>
            <a:r>
              <a:rPr lang="en-US" sz="2800" dirty="0"/>
              <a:t>It supports building components and efficiently updating the UI when data changes.</a:t>
            </a:r>
          </a:p>
          <a:p>
            <a:endParaRPr lang="en-US" sz="2800" dirty="0"/>
          </a:p>
          <a:p>
            <a:r>
              <a:rPr lang="en-US" sz="2800" b="1" dirty="0"/>
              <a:t>Angular</a:t>
            </a:r>
            <a:r>
              <a:rPr lang="en-US" sz="2800" dirty="0"/>
              <a:t>: </a:t>
            </a:r>
          </a:p>
          <a:p>
            <a:r>
              <a:rPr lang="en-US" sz="2800" dirty="0"/>
              <a:t>A web application framework developed by Google. </a:t>
            </a:r>
          </a:p>
          <a:p>
            <a:r>
              <a:rPr lang="en-US" sz="2800" dirty="0"/>
              <a:t>Angular is known for its strong opinions on how applications should be built. It includes powerful templating, dependency injection, and an extensive CLI.</a:t>
            </a:r>
          </a:p>
          <a:p>
            <a:endParaRPr lang="en-US" sz="2800" dirty="0"/>
          </a:p>
          <a:p>
            <a:r>
              <a:rPr lang="en-US" sz="2800" b="1" dirty="0"/>
              <a:t>Blazor</a:t>
            </a:r>
            <a:r>
              <a:rPr lang="en-US" sz="2800" dirty="0"/>
              <a:t>: </a:t>
            </a:r>
          </a:p>
          <a:p>
            <a:r>
              <a:rPr lang="en-US" sz="2800" dirty="0"/>
              <a:t>A web framework developed by Microsoft that allows developers to build interactive web UIs using C#. </a:t>
            </a:r>
          </a:p>
          <a:p>
            <a:r>
              <a:rPr lang="en-US" sz="2800" dirty="0"/>
              <a:t>It's part of the .NET ecosystem and aims to leverage the power and familiarity of C# and .NET for web development.</a:t>
            </a:r>
          </a:p>
          <a:p>
            <a:pPr marL="0" marR="0" lvl="0" indent="0">
              <a:lnSpc>
                <a:spcPct val="107000"/>
              </a:lnSpc>
              <a:spcBef>
                <a:spcPts val="0"/>
              </a:spcBef>
              <a:spcAft>
                <a:spcPts val="0"/>
              </a:spcAft>
              <a:buFont typeface="Symbol" panose="05050102010706020507" pitchFamily="18" charset="2"/>
              <a:buNone/>
            </a:pPr>
            <a:endParaRPr lang="en-GB"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6817FE9-0EC0-F632-399E-356DD521C685}"/>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15244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C472D-C516-0C05-EE31-D5D5DA3513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14D490-1734-BF54-76A7-FDEA326A1B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2E5787-B5EB-61E9-82AD-CE23EEB374F5}"/>
              </a:ext>
            </a:extLst>
          </p:cNvPr>
          <p:cNvSpPr>
            <a:spLocks noGrp="1"/>
          </p:cNvSpPr>
          <p:nvPr>
            <p:ph type="body" idx="1"/>
          </p:nvPr>
        </p:nvSpPr>
        <p:spPr/>
        <p:txBody>
          <a:bodyPr/>
          <a:lstStyle/>
          <a:p>
            <a:pPr marL="0" marR="0" lvl="0" indent="0">
              <a:lnSpc>
                <a:spcPct val="107000"/>
              </a:lnSpc>
              <a:spcBef>
                <a:spcPts val="0"/>
              </a:spcBef>
              <a:spcAft>
                <a:spcPts val="0"/>
              </a:spcAft>
              <a:buFont typeface="Symbol" panose="05050102010706020507" pitchFamily="18" charset="2"/>
              <a:buNone/>
            </a:pP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On this slide you can see timeline for major public versions releases of Angular, React and Blazor.</a:t>
            </a:r>
          </a:p>
          <a:p>
            <a:pPr marL="0" marR="0" lvl="0" indent="0">
              <a:lnSpc>
                <a:spcPct val="107000"/>
              </a:lnSpc>
              <a:spcBef>
                <a:spcPts val="0"/>
              </a:spcBef>
              <a:spcAft>
                <a:spcPts val="0"/>
              </a:spcAft>
              <a:buFont typeface="Symbol" panose="05050102010706020507" pitchFamily="18" charset="2"/>
              <a:buNone/>
            </a:pPr>
            <a:endParaRPr lang="en-GB"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Font typeface="Symbol" panose="05050102010706020507" pitchFamily="18" charset="2"/>
              <a:buNone/>
            </a:pP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Angular history is the oldest one of those three, with first release in 2010.</a:t>
            </a:r>
          </a:p>
          <a:p>
            <a:pPr marL="0" marR="0" lvl="0" indent="0">
              <a:lnSpc>
                <a:spcPct val="107000"/>
              </a:lnSpc>
              <a:spcBef>
                <a:spcPts val="0"/>
              </a:spcBef>
              <a:spcAft>
                <a:spcPts val="0"/>
              </a:spcAft>
              <a:buFont typeface="Symbol" panose="05050102010706020507" pitchFamily="18" charset="2"/>
              <a:buNone/>
            </a:pP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Almost three years after the first Angular release the world saw a new React framework.</a:t>
            </a:r>
          </a:p>
          <a:p>
            <a:pPr marL="0" marR="0" lvl="0" indent="0">
              <a:lnSpc>
                <a:spcPct val="107000"/>
              </a:lnSpc>
              <a:spcBef>
                <a:spcPts val="0"/>
              </a:spcBef>
              <a:spcAft>
                <a:spcPts val="0"/>
              </a:spcAft>
              <a:buFont typeface="Symbol" panose="05050102010706020507" pitchFamily="18" charset="2"/>
              <a:buNone/>
            </a:pP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The youngest framework in our comparison is Blazor with first publicly available version released in 2018.</a:t>
            </a:r>
          </a:p>
          <a:p>
            <a:pPr marL="0" marR="0" lvl="0" indent="0">
              <a:lnSpc>
                <a:spcPct val="107000"/>
              </a:lnSpc>
              <a:spcBef>
                <a:spcPts val="0"/>
              </a:spcBef>
              <a:spcAft>
                <a:spcPts val="0"/>
              </a:spcAft>
              <a:buFont typeface="Symbol" panose="05050102010706020507" pitchFamily="18" charset="2"/>
              <a:buNone/>
            </a:pPr>
            <a:endPar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Font typeface="Symbol" panose="05050102010706020507" pitchFamily="18" charset="2"/>
              <a:buNone/>
            </a:pP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We can see that all those frameworks are under constant process of improvement and there are new versions constantly released.</a:t>
            </a:r>
            <a:endParaRPr lang="en-GB"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6817FE9-0EC0-F632-399E-356DD521C685}"/>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04144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C472D-C516-0C05-EE31-D5D5DA3513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14D490-1734-BF54-76A7-FDEA326A1B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2E5787-B5EB-61E9-82AD-CE23EEB374F5}"/>
              </a:ext>
            </a:extLst>
          </p:cNvPr>
          <p:cNvSpPr>
            <a:spLocks noGrp="1"/>
          </p:cNvSpPr>
          <p:nvPr>
            <p:ph type="body" idx="1"/>
          </p:nvPr>
        </p:nvSpPr>
        <p:spPr/>
        <p:txBody>
          <a:bodyPr/>
          <a:lstStyle/>
          <a:p>
            <a:pPr marL="0" marR="0" lvl="0" indent="0">
              <a:lnSpc>
                <a:spcPct val="107000"/>
              </a:lnSpc>
              <a:spcBef>
                <a:spcPts val="0"/>
              </a:spcBef>
              <a:spcAft>
                <a:spcPts val="0"/>
              </a:spcAft>
              <a:buFont typeface="Symbol" panose="05050102010706020507" pitchFamily="18" charset="2"/>
              <a:buNone/>
            </a:pP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There are source codes as well as issue trackers and development history publicly available on Github.</a:t>
            </a:r>
          </a:p>
          <a:p>
            <a:pPr marL="0" marR="0" lvl="0" indent="0">
              <a:lnSpc>
                <a:spcPct val="107000"/>
              </a:lnSpc>
              <a:spcBef>
                <a:spcPts val="0"/>
              </a:spcBef>
              <a:spcAft>
                <a:spcPts val="0"/>
              </a:spcAft>
              <a:buFont typeface="Symbol" panose="05050102010706020507" pitchFamily="18" charset="2"/>
              <a:buNone/>
            </a:pP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But Blazer doesn't have a separate repository unlike other frameworks.</a:t>
            </a:r>
            <a:r>
              <a:rPr lang="ru-RU"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It’s part of </a:t>
            </a:r>
            <a:r>
              <a:rPr lang="en-US" sz="1800" kern="1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aspnetcore</a:t>
            </a: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development and hence located in corresponding place.</a:t>
            </a:r>
            <a:endParaRPr lang="ru-RU"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Font typeface="Symbol" panose="05050102010706020507" pitchFamily="18" charset="2"/>
              <a:buNone/>
            </a:pPr>
            <a:endPar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Font typeface="Symbol" panose="05050102010706020507" pitchFamily="18" charset="2"/>
              <a:buNone/>
            </a:pP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On the following charts you can see some statistics from Github repos and package repositories.</a:t>
            </a:r>
            <a:endParaRPr lang="ru-RU"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Font typeface="Symbol" panose="05050102010706020507" pitchFamily="18" charset="2"/>
              <a:buNone/>
            </a:pPr>
            <a:endPar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Font typeface="Symbol" panose="05050102010706020507" pitchFamily="18" charset="2"/>
              <a:buNone/>
            </a:pP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Even though Angular was developed earlier than React, you can already see that React is far beyond its competitors by repository popularity and amount of daily library downloads.</a:t>
            </a:r>
          </a:p>
          <a:p>
            <a:pPr marL="0" marR="0" lvl="0" indent="0">
              <a:lnSpc>
                <a:spcPct val="107000"/>
              </a:lnSpc>
              <a:spcBef>
                <a:spcPts val="0"/>
              </a:spcBef>
              <a:spcAft>
                <a:spcPts val="0"/>
              </a:spcAft>
              <a:buFont typeface="Symbol" panose="05050102010706020507" pitchFamily="18" charset="2"/>
              <a:buNone/>
            </a:pP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(of course, npm download statistic can’t be directly transferred to the number of library users, but those are incredible numbers for React anyway).</a:t>
            </a:r>
          </a:p>
          <a:p>
            <a:pPr marL="0" marR="0" lvl="0" indent="0">
              <a:lnSpc>
                <a:spcPct val="107000"/>
              </a:lnSpc>
              <a:spcBef>
                <a:spcPts val="0"/>
              </a:spcBef>
              <a:spcAft>
                <a:spcPts val="0"/>
              </a:spcAft>
              <a:buFont typeface="Symbol" panose="05050102010706020507" pitchFamily="18" charset="2"/>
              <a:buNone/>
            </a:pPr>
            <a:endPar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Font typeface="Symbol" panose="05050102010706020507" pitchFamily="18" charset="2"/>
              <a:buNone/>
            </a:pP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And Blazor is the less popular framework at least today.</a:t>
            </a:r>
          </a:p>
        </p:txBody>
      </p:sp>
      <p:sp>
        <p:nvSpPr>
          <p:cNvPr id="4" name="Slide Number Placeholder 3">
            <a:extLst>
              <a:ext uri="{FF2B5EF4-FFF2-40B4-BE49-F238E27FC236}">
                <a16:creationId xmlns:a16="http://schemas.microsoft.com/office/drawing/2014/main" id="{46817FE9-0EC0-F632-399E-356DD521C685}"/>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25298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C472D-C516-0C05-EE31-D5D5DA3513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14D490-1734-BF54-76A7-FDEA326A1B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2E5787-B5EB-61E9-82AD-CE23EEB374F5}"/>
              </a:ext>
            </a:extLst>
          </p:cNvPr>
          <p:cNvSpPr>
            <a:spLocks noGrp="1"/>
          </p:cNvSpPr>
          <p:nvPr>
            <p:ph type="body" idx="1"/>
          </p:nvPr>
        </p:nvSpPr>
        <p:spPr/>
        <p:txBody>
          <a:bodyPr/>
          <a:lstStyle/>
          <a:p>
            <a:pPr marL="0" marR="0" lvl="0" indent="0">
              <a:lnSpc>
                <a:spcPct val="107000"/>
              </a:lnSpc>
              <a:spcBef>
                <a:spcPts val="0"/>
              </a:spcBef>
              <a:spcAft>
                <a:spcPts val="0"/>
              </a:spcAft>
              <a:buFont typeface="Symbol" panose="05050102010706020507" pitchFamily="18" charset="2"/>
              <a:buNone/>
            </a:pP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Here is a final screenshot which basically proves the same things as our previous slide – React is the most popular framework out of the three considered.</a:t>
            </a:r>
            <a:endParaRPr lang="ru-RU"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6817FE9-0EC0-F632-399E-356DD521C685}"/>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9471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7093-C25E-A8F2-BDDB-AE3F366A0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586AE-A33B-75F8-1B64-9038E9AC5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24BF7-FB37-F136-6BA1-11ABC8BF3677}"/>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Apart from basic web development knowledge, you must get used to framework specifics before being a confident framework user,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cause the principles under the hood of each framework are similar the actual implementation details are different.</a:t>
            </a:r>
          </a:p>
        </p:txBody>
      </p:sp>
      <p:sp>
        <p:nvSpPr>
          <p:cNvPr id="4" name="Slide Number Placeholder 3">
            <a:extLst>
              <a:ext uri="{FF2B5EF4-FFF2-40B4-BE49-F238E27FC236}">
                <a16:creationId xmlns:a16="http://schemas.microsoft.com/office/drawing/2014/main" id="{28C8E0A3-7200-C153-4D97-87F114A0522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86046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7DE7D-A196-ACEC-90E5-6B39226266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694EB0-6F34-EBE8-E9D6-AFDCA97262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DF15D6-10B3-B796-DCCF-D1693EFEADE0}"/>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Although it is possible to use React, Angular and Blazor for a server-side rendering, today we will be comparing their usage in client’s browser.</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We'll start with a general overview of how our code gets to the user.</a:t>
            </a:r>
          </a:p>
        </p:txBody>
      </p:sp>
      <p:sp>
        <p:nvSpPr>
          <p:cNvPr id="4" name="Slide Number Placeholder 3">
            <a:extLst>
              <a:ext uri="{FF2B5EF4-FFF2-40B4-BE49-F238E27FC236}">
                <a16:creationId xmlns:a16="http://schemas.microsoft.com/office/drawing/2014/main" id="{30AFBE55-A489-774E-7740-A67ADC7BEC58}"/>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331FA-E658-F84D-9F89-F89A258D07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514617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30" y="1099445"/>
            <a:ext cx="8149770" cy="3495178"/>
          </a:xfrm>
        </p:spPr>
        <p:txBody>
          <a:bodyPr/>
          <a:lstStyle>
            <a:lvl1pPr>
              <a:defRPr>
                <a:solidFill>
                  <a:schemeClr val="bg1"/>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89BE3368-3827-8044-A2CC-3B979915C662}" type="datetimeFigureOut">
              <a:rPr lang="en-US" smtClean="0"/>
              <a:t>09/09/2024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97F9C-4711-C147-A982-6422763D2B03}" type="slidenum">
              <a:rPr lang="en-US" smtClean="0"/>
              <a:t>‹#›</a:t>
            </a:fld>
            <a:endParaRPr lang="en-US"/>
          </a:p>
        </p:txBody>
      </p:sp>
      <p:pic>
        <p:nvPicPr>
          <p:cNvPr id="13" name="Picture 12" descr="02-logo.png">
            <a:extLst>
              <a:ext uri="{FF2B5EF4-FFF2-40B4-BE49-F238E27FC236}">
                <a16:creationId xmlns:a16="http://schemas.microsoft.com/office/drawing/2014/main" id="{CCA73273-C95E-42A8-A6B3-42C349B2E0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1391" y="4584408"/>
            <a:ext cx="309268" cy="309268"/>
          </a:xfrm>
          <a:prstGeom prst="rect">
            <a:avLst/>
          </a:prstGeom>
        </p:spPr>
      </p:pic>
      <p:cxnSp>
        <p:nvCxnSpPr>
          <p:cNvPr id="14" name="Straight Connector 13">
            <a:extLst>
              <a:ext uri="{FF2B5EF4-FFF2-40B4-BE49-F238E27FC236}">
                <a16:creationId xmlns:a16="http://schemas.microsoft.com/office/drawing/2014/main" id="{DDD00ECB-80C9-4A09-A558-5877EAE7E81B}"/>
              </a:ext>
            </a:extLst>
          </p:cNvPr>
          <p:cNvCxnSpPr>
            <a:cxnSpLocks/>
          </p:cNvCxnSpPr>
          <p:nvPr userDrawn="1"/>
        </p:nvCxnSpPr>
        <p:spPr>
          <a:xfrm>
            <a:off x="444171" y="242195"/>
            <a:ext cx="0" cy="4129068"/>
          </a:xfrm>
          <a:prstGeom prst="line">
            <a:avLst/>
          </a:prstGeom>
          <a:ln w="38100"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Content Placeholder 2">
            <a:extLst>
              <a:ext uri="{FF2B5EF4-FFF2-40B4-BE49-F238E27FC236}">
                <a16:creationId xmlns:a16="http://schemas.microsoft.com/office/drawing/2014/main" id="{0044B017-ECC1-4C77-B009-022920AABF87}"/>
              </a:ext>
            </a:extLst>
          </p:cNvPr>
          <p:cNvSpPr>
            <a:spLocks noGrp="1"/>
          </p:cNvSpPr>
          <p:nvPr>
            <p:ph idx="13"/>
          </p:nvPr>
        </p:nvSpPr>
        <p:spPr>
          <a:xfrm>
            <a:off x="537030" y="242195"/>
            <a:ext cx="8149766" cy="766548"/>
          </a:xfrm>
        </p:spPr>
        <p:txBody>
          <a:bodyPr>
            <a:noAutofit/>
          </a:bodyPr>
          <a:lstStyle>
            <a:lvl1pPr>
              <a:buNone/>
              <a:defRPr sz="4400">
                <a:solidFill>
                  <a:schemeClr val="bg1"/>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GB" dirty="0"/>
              <a:t>Click to edit Master</a:t>
            </a:r>
            <a:endParaRPr lang="en-US" dirty="0"/>
          </a:p>
        </p:txBody>
      </p:sp>
    </p:spTree>
    <p:extLst>
      <p:ext uri="{BB962C8B-B14F-4D97-AF65-F5344CB8AC3E}">
        <p14:creationId xmlns:p14="http://schemas.microsoft.com/office/powerpoint/2010/main" val="3107549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3ABF129-CC0E-4D04-81B8-4C906163DAF9}"/>
              </a:ext>
            </a:extLst>
          </p:cNvPr>
          <p:cNvSpPr>
            <a:spLocks noGrp="1"/>
          </p:cNvSpPr>
          <p:nvPr>
            <p:ph type="title"/>
          </p:nvPr>
        </p:nvSpPr>
        <p:spPr>
          <a:xfrm>
            <a:off x="724226" y="1452359"/>
            <a:ext cx="8229600" cy="2728872"/>
          </a:xfrm>
        </p:spPr>
        <p:txBody>
          <a:bodyPr>
            <a:normAutofit/>
          </a:bodyPr>
          <a:lstStyle/>
          <a:p>
            <a:pPr>
              <a:lnSpc>
                <a:spcPct val="80000"/>
              </a:lnSpc>
            </a:pPr>
            <a:r>
              <a:rPr lang="en-US" sz="5700" dirty="0">
                <a:solidFill>
                  <a:schemeClr val="bg1"/>
                </a:solidFill>
              </a:rPr>
              <a:t>.NET Division</a:t>
            </a:r>
            <a:br>
              <a:rPr lang="en-US" sz="5700" dirty="0"/>
            </a:br>
            <a:r>
              <a:rPr lang="en-US" sz="5700" dirty="0">
                <a:solidFill>
                  <a:srgbClr val="64BDC8"/>
                </a:solidFill>
              </a:rPr>
              <a:t>Education Function</a:t>
            </a:r>
            <a:r>
              <a:rPr lang="ru-RU" sz="5700" dirty="0">
                <a:solidFill>
                  <a:srgbClr val="64BDC8"/>
                </a:solidFill>
              </a:rPr>
              <a:t> </a:t>
            </a:r>
            <a:r>
              <a:rPr lang="en-US" sz="5700" dirty="0">
                <a:solidFill>
                  <a:srgbClr val="64BDC8"/>
                </a:solidFill>
              </a:rPr>
              <a:t>Intro</a:t>
            </a:r>
          </a:p>
        </p:txBody>
      </p:sp>
      <p:pic>
        <p:nvPicPr>
          <p:cNvPr id="17" name="Picture 16" descr="01-logo.png">
            <a:extLst>
              <a:ext uri="{FF2B5EF4-FFF2-40B4-BE49-F238E27FC236}">
                <a16:creationId xmlns:a16="http://schemas.microsoft.com/office/drawing/2014/main" id="{0A45E945-56AC-42EB-B03E-A3D012ED56A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4102" y="1171266"/>
            <a:ext cx="1817077" cy="405876"/>
          </a:xfrm>
          <a:prstGeom prst="rect">
            <a:avLst/>
          </a:prstGeom>
        </p:spPr>
      </p:pic>
      <p:cxnSp>
        <p:nvCxnSpPr>
          <p:cNvPr id="18" name="Straight Connector 17">
            <a:extLst>
              <a:ext uri="{FF2B5EF4-FFF2-40B4-BE49-F238E27FC236}">
                <a16:creationId xmlns:a16="http://schemas.microsoft.com/office/drawing/2014/main" id="{599FF6B9-FD3A-48DF-A104-266A8FE869C2}"/>
              </a:ext>
            </a:extLst>
          </p:cNvPr>
          <p:cNvCxnSpPr/>
          <p:nvPr userDrawn="1"/>
        </p:nvCxnSpPr>
        <p:spPr>
          <a:xfrm>
            <a:off x="444171" y="670820"/>
            <a:ext cx="0" cy="3700443"/>
          </a:xfrm>
          <a:prstGeom prst="line">
            <a:avLst/>
          </a:prstGeom>
          <a:ln w="38100" cmpd="sng">
            <a:solidFill>
              <a:srgbClr val="64BDC8"/>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2053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9BE3368-3827-8044-A2CC-3B979915C662}" type="datetimeFigureOut">
              <a:rPr lang="en-US" smtClean="0"/>
              <a:t>09/09/2024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597F9C-4711-C147-A982-6422763D2B03}" type="slidenum">
              <a:rPr lang="en-US" smtClean="0"/>
              <a:t>‹#›</a:t>
            </a:fld>
            <a:endParaRPr lang="en-US"/>
          </a:p>
        </p:txBody>
      </p:sp>
    </p:spTree>
    <p:extLst>
      <p:ext uri="{BB962C8B-B14F-4D97-AF65-F5344CB8AC3E}">
        <p14:creationId xmlns:p14="http://schemas.microsoft.com/office/powerpoint/2010/main" val="15292150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41839"/>
            <a:ext cx="8229600" cy="857250"/>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457200" y="1548101"/>
            <a:ext cx="8229600" cy="3046522"/>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9BE3368-3827-8044-A2CC-3B979915C662}" type="datetimeFigureOut">
              <a:rPr lang="en-US" smtClean="0"/>
              <a:t>09/09/2024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A597F9C-4711-C147-A982-6422763D2B03}" type="slidenum">
              <a:rPr lang="en-US" smtClean="0"/>
              <a:t>‹#›</a:t>
            </a:fld>
            <a:endParaRPr lang="en-US"/>
          </a:p>
        </p:txBody>
      </p:sp>
    </p:spTree>
    <p:extLst>
      <p:ext uri="{BB962C8B-B14F-4D97-AF65-F5344CB8AC3E}">
        <p14:creationId xmlns:p14="http://schemas.microsoft.com/office/powerpoint/2010/main" val="2981931777"/>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4" r:id="rId3"/>
  </p:sldLayoutIdLst>
  <p:txStyles>
    <p:titleStyle>
      <a:lvl1pPr algn="l" defTabSz="457200" rtl="0" eaLnBrk="1" latinLnBrk="0" hangingPunct="1">
        <a:spcBef>
          <a:spcPct val="0"/>
        </a:spcBef>
        <a:buNone/>
        <a:defRPr sz="4400" kern="1200" spc="-15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7.png"/><Relationship Id="rId7"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49.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48.png"/><Relationship Id="rId9"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1.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hyperlink" Target="mailto:a.kanapliou@godeltech.com" TargetMode="External"/><Relationship Id="rId5" Type="http://schemas.openxmlformats.org/officeDocument/2006/relationships/hyperlink" Target="https://github.com/Werocky1502/ui-frameworks-comparison" TargetMode="External"/><Relationship Id="rId4" Type="http://schemas.openxmlformats.org/officeDocument/2006/relationships/hyperlink" Target="https://bit.ly/frmwrks1"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hart" Target="../charts/chart2.xml"/><Relationship Id="rId3" Type="http://schemas.openxmlformats.org/officeDocument/2006/relationships/hyperlink" Target="https://github.com/facebook/react" TargetMode="External"/><Relationship Id="rId7" Type="http://schemas.openxmlformats.org/officeDocument/2006/relationships/image" Target="../media/image7.svg"/><Relationship Id="rId12"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hyperlink" Target="https://github.com/dotnet/aspnetcore/tree/main/src/Components" TargetMode="External"/><Relationship Id="rId10" Type="http://schemas.openxmlformats.org/officeDocument/2006/relationships/image" Target="../media/image10.png"/><Relationship Id="rId4" Type="http://schemas.openxmlformats.org/officeDocument/2006/relationships/hyperlink" Target="https://github.com/angular/angular" TargetMode="External"/><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30532" y="1483561"/>
            <a:ext cx="8229600" cy="2074960"/>
          </a:xfrm>
        </p:spPr>
        <p:txBody>
          <a:bodyPr>
            <a:normAutofit/>
          </a:bodyPr>
          <a:lstStyle/>
          <a:p>
            <a:pPr algn="ctr">
              <a:lnSpc>
                <a:spcPct val="80000"/>
              </a:lnSpc>
            </a:pPr>
            <a:r>
              <a:rPr lang="en-GB" sz="5000" dirty="0"/>
              <a:t>Blazor </a:t>
            </a:r>
            <a:r>
              <a:rPr lang="en-GB" sz="5000" dirty="0">
                <a:solidFill>
                  <a:srgbClr val="64BDC8"/>
                </a:solidFill>
              </a:rPr>
              <a:t>vs</a:t>
            </a:r>
            <a:r>
              <a:rPr lang="en-GB" sz="5000" dirty="0"/>
              <a:t> Angular </a:t>
            </a:r>
            <a:r>
              <a:rPr lang="en-GB" sz="5000" dirty="0">
                <a:solidFill>
                  <a:srgbClr val="64BDC8"/>
                </a:solidFill>
              </a:rPr>
              <a:t>vs</a:t>
            </a:r>
            <a:r>
              <a:rPr lang="en-GB" sz="5000" dirty="0"/>
              <a:t> React</a:t>
            </a:r>
            <a:endParaRPr lang="en-US" sz="5000" dirty="0">
              <a:solidFill>
                <a:srgbClr val="64BDC8"/>
              </a:solidFill>
            </a:endParaRPr>
          </a:p>
        </p:txBody>
      </p:sp>
      <p:pic>
        <p:nvPicPr>
          <p:cNvPr id="10" name="Picture 9" descr="01-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102" y="670820"/>
            <a:ext cx="1817077" cy="405876"/>
          </a:xfrm>
          <a:prstGeom prst="rect">
            <a:avLst/>
          </a:prstGeom>
        </p:spPr>
      </p:pic>
      <p:cxnSp>
        <p:nvCxnSpPr>
          <p:cNvPr id="6" name="Straight Connector 5"/>
          <p:cNvCxnSpPr>
            <a:cxnSpLocks/>
          </p:cNvCxnSpPr>
          <p:nvPr/>
        </p:nvCxnSpPr>
        <p:spPr>
          <a:xfrm>
            <a:off x="444171" y="670820"/>
            <a:ext cx="0" cy="3700443"/>
          </a:xfrm>
          <a:prstGeom prst="line">
            <a:avLst/>
          </a:prstGeom>
          <a:ln w="38100" cmpd="sng">
            <a:solidFill>
              <a:srgbClr val="64BDC8"/>
            </a:solidFill>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27527D1C-1E8A-D530-A119-5B3B414AF8E7}"/>
              </a:ext>
            </a:extLst>
          </p:cNvPr>
          <p:cNvSpPr txBox="1"/>
          <p:nvPr/>
        </p:nvSpPr>
        <p:spPr>
          <a:xfrm>
            <a:off x="4447309" y="3823857"/>
            <a:ext cx="4322618" cy="923330"/>
          </a:xfrm>
          <a:prstGeom prst="rect">
            <a:avLst/>
          </a:prstGeom>
          <a:noFill/>
        </p:spPr>
        <p:txBody>
          <a:bodyPr wrap="square" rtlCol="0">
            <a:spAutoFit/>
          </a:bodyPr>
          <a:lstStyle/>
          <a:p>
            <a:pPr algn="r"/>
            <a:r>
              <a:rPr lang="en-US" sz="1800" dirty="0">
                <a:solidFill>
                  <a:schemeClr val="bg1"/>
                </a:solidFill>
              </a:rPr>
              <a:t>Artsem Kanapliou </a:t>
            </a:r>
            <a:br>
              <a:rPr lang="en-US" sz="2000" dirty="0">
                <a:solidFill>
                  <a:schemeClr val="bg1"/>
                </a:solidFill>
              </a:rPr>
            </a:br>
            <a:r>
              <a:rPr lang="en-US" sz="1800" dirty="0">
                <a:solidFill>
                  <a:schemeClr val="bg1"/>
                </a:solidFill>
              </a:rPr>
              <a:t>for .NET Division</a:t>
            </a:r>
            <a:br>
              <a:rPr lang="en-US" sz="2000" dirty="0"/>
            </a:br>
            <a:r>
              <a:rPr lang="en-US" sz="1800" dirty="0">
                <a:solidFill>
                  <a:srgbClr val="64BDC8"/>
                </a:solidFill>
              </a:rPr>
              <a:t>Research &amp; Development Function</a:t>
            </a:r>
            <a:endParaRPr lang="en-GB" dirty="0"/>
          </a:p>
        </p:txBody>
      </p:sp>
    </p:spTree>
    <p:extLst>
      <p:ext uri="{BB962C8B-B14F-4D97-AF65-F5344CB8AC3E}">
        <p14:creationId xmlns:p14="http://schemas.microsoft.com/office/powerpoint/2010/main" val="1797000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7D84E-5817-B683-2728-3F10ABB41447}"/>
            </a:ext>
          </a:extLst>
        </p:cNvPr>
        <p:cNvGrpSpPr/>
        <p:nvPr/>
      </p:nvGrpSpPr>
      <p:grpSpPr>
        <a:xfrm>
          <a:off x="0" y="0"/>
          <a:ext cx="0" cy="0"/>
          <a:chOff x="0" y="0"/>
          <a:chExt cx="0" cy="0"/>
        </a:xfrm>
      </p:grpSpPr>
      <p:cxnSp>
        <p:nvCxnSpPr>
          <p:cNvPr id="91" name="Straight Arrow Connector 90">
            <a:extLst>
              <a:ext uri="{FF2B5EF4-FFF2-40B4-BE49-F238E27FC236}">
                <a16:creationId xmlns:a16="http://schemas.microsoft.com/office/drawing/2014/main" id="{E4EDF3CA-3ECF-918D-8ECE-12CF919EDC7F}"/>
              </a:ext>
            </a:extLst>
          </p:cNvPr>
          <p:cNvCxnSpPr>
            <a:cxnSpLocks/>
            <a:endCxn id="68" idx="0"/>
          </p:cNvCxnSpPr>
          <p:nvPr/>
        </p:nvCxnSpPr>
        <p:spPr>
          <a:xfrm>
            <a:off x="2008151" y="737925"/>
            <a:ext cx="4457" cy="427529"/>
          </a:xfrm>
          <a:prstGeom prst="straightConnector1">
            <a:avLst/>
          </a:prstGeom>
          <a:ln>
            <a:solidFill>
              <a:srgbClr val="64BDC8"/>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6" name="Content Placeholder 62">
            <a:extLst>
              <a:ext uri="{FF2B5EF4-FFF2-40B4-BE49-F238E27FC236}">
                <a16:creationId xmlns:a16="http://schemas.microsoft.com/office/drawing/2014/main" id="{3ED638E4-C577-CEE7-B418-83F7D9721466}"/>
              </a:ext>
            </a:extLst>
          </p:cNvPr>
          <p:cNvGrpSpPr/>
          <p:nvPr/>
        </p:nvGrpSpPr>
        <p:grpSpPr>
          <a:xfrm>
            <a:off x="3717962" y="665725"/>
            <a:ext cx="5134261" cy="3739847"/>
            <a:chOff x="3717962" y="665725"/>
            <a:chExt cx="5134261" cy="3739847"/>
          </a:xfrm>
          <a:solidFill>
            <a:srgbClr val="FFFFFF"/>
          </a:solidFill>
        </p:grpSpPr>
        <p:sp>
          <p:nvSpPr>
            <p:cNvPr id="7" name="Freeform: Shape 6">
              <a:extLst>
                <a:ext uri="{FF2B5EF4-FFF2-40B4-BE49-F238E27FC236}">
                  <a16:creationId xmlns:a16="http://schemas.microsoft.com/office/drawing/2014/main" id="{43747584-2910-1952-76DB-30799173AB87}"/>
                </a:ext>
              </a:extLst>
            </p:cNvPr>
            <p:cNvSpPr/>
            <p:nvPr/>
          </p:nvSpPr>
          <p:spPr>
            <a:xfrm>
              <a:off x="3717962" y="684383"/>
              <a:ext cx="5134260" cy="3721189"/>
            </a:xfrm>
            <a:custGeom>
              <a:avLst/>
              <a:gdLst>
                <a:gd name="connsiteX0" fmla="*/ 326 w 5134260"/>
                <a:gd name="connsiteY0" fmla="*/ 68 h 3721189"/>
                <a:gd name="connsiteX1" fmla="*/ 5134586 w 5134260"/>
                <a:gd name="connsiteY1" fmla="*/ 68 h 3721189"/>
                <a:gd name="connsiteX2" fmla="*/ 5134586 w 5134260"/>
                <a:gd name="connsiteY2" fmla="*/ 3721258 h 3721189"/>
                <a:gd name="connsiteX3" fmla="*/ 325 w 5134260"/>
                <a:gd name="connsiteY3" fmla="*/ 3721258 h 3721189"/>
              </a:gdLst>
              <a:ahLst/>
              <a:cxnLst>
                <a:cxn ang="0">
                  <a:pos x="connsiteX0" y="connsiteY0"/>
                </a:cxn>
                <a:cxn ang="0">
                  <a:pos x="connsiteX1" y="connsiteY1"/>
                </a:cxn>
                <a:cxn ang="0">
                  <a:pos x="connsiteX2" y="connsiteY2"/>
                </a:cxn>
                <a:cxn ang="0">
                  <a:pos x="connsiteX3" y="connsiteY3"/>
                </a:cxn>
              </a:cxnLst>
              <a:rect l="l" t="t" r="r" b="b"/>
              <a:pathLst>
                <a:path w="5134260" h="3721189">
                  <a:moveTo>
                    <a:pt x="326" y="68"/>
                  </a:moveTo>
                  <a:lnTo>
                    <a:pt x="5134586" y="68"/>
                  </a:lnTo>
                  <a:lnTo>
                    <a:pt x="5134586" y="3721258"/>
                  </a:lnTo>
                  <a:lnTo>
                    <a:pt x="325" y="3721258"/>
                  </a:lnTo>
                  <a:close/>
                </a:path>
              </a:pathLst>
            </a:custGeom>
            <a:noFill/>
            <a:ln w="8917" cap="flat">
              <a:solidFill>
                <a:srgbClr val="64BDC8"/>
              </a:solidFill>
              <a:prstDash val="solid"/>
              <a:miter/>
            </a:ln>
          </p:spPr>
          <p:txBody>
            <a:bodyPr rtlCol="0" anchor="ctr"/>
            <a:lstStyle/>
            <a:p>
              <a:pPr algn="ctr"/>
              <a:endParaRPr lang="en-GB" sz="1500">
                <a:solidFill>
                  <a:schemeClr val="bg1"/>
                </a:solidFill>
              </a:endParaRPr>
            </a:p>
          </p:txBody>
        </p:sp>
        <p:sp>
          <p:nvSpPr>
            <p:cNvPr id="8" name="TextBox 7">
              <a:extLst>
                <a:ext uri="{FF2B5EF4-FFF2-40B4-BE49-F238E27FC236}">
                  <a16:creationId xmlns:a16="http://schemas.microsoft.com/office/drawing/2014/main" id="{93C87282-1FDF-1AEA-36CA-B5BCB3BC40C4}"/>
                </a:ext>
              </a:extLst>
            </p:cNvPr>
            <p:cNvSpPr txBox="1"/>
            <p:nvPr/>
          </p:nvSpPr>
          <p:spPr>
            <a:xfrm>
              <a:off x="3717963" y="665725"/>
              <a:ext cx="5134260" cy="323165"/>
            </a:xfrm>
            <a:prstGeom prst="rect">
              <a:avLst/>
            </a:prstGeom>
            <a:noFill/>
          </p:spPr>
          <p:txBody>
            <a:bodyPr wrap="square" rtlCol="0" anchor="b">
              <a:spAutoFit/>
            </a:bodyPr>
            <a:lstStyle/>
            <a:p>
              <a:pPr algn="ctr"/>
              <a:r>
                <a:rPr lang="en-GB" sz="1500" b="1" spc="0" baseline="0" dirty="0">
                  <a:ln/>
                  <a:solidFill>
                    <a:schemeClr val="bg1"/>
                  </a:solidFill>
                  <a:cs typeface="Arial"/>
                  <a:sym typeface="Arial"/>
                  <a:rtl val="0"/>
                </a:rPr>
                <a:t>Client side</a:t>
              </a:r>
            </a:p>
          </p:txBody>
        </p:sp>
      </p:grpSp>
      <p:grpSp>
        <p:nvGrpSpPr>
          <p:cNvPr id="11" name="Content Placeholder 62">
            <a:extLst>
              <a:ext uri="{FF2B5EF4-FFF2-40B4-BE49-F238E27FC236}">
                <a16:creationId xmlns:a16="http://schemas.microsoft.com/office/drawing/2014/main" id="{C443D586-EB8A-119A-6933-1B373355BE94}"/>
              </a:ext>
            </a:extLst>
          </p:cNvPr>
          <p:cNvGrpSpPr/>
          <p:nvPr/>
        </p:nvGrpSpPr>
        <p:grpSpPr>
          <a:xfrm>
            <a:off x="3874127" y="1255501"/>
            <a:ext cx="2084018" cy="2641420"/>
            <a:chOff x="3874127" y="1255501"/>
            <a:chExt cx="2084018" cy="2641420"/>
          </a:xfrm>
        </p:grpSpPr>
        <p:grpSp>
          <p:nvGrpSpPr>
            <p:cNvPr id="12" name="Content Placeholder 62">
              <a:extLst>
                <a:ext uri="{FF2B5EF4-FFF2-40B4-BE49-F238E27FC236}">
                  <a16:creationId xmlns:a16="http://schemas.microsoft.com/office/drawing/2014/main" id="{F9FAA4A3-E7E9-21C7-C485-8D11813F913E}"/>
                </a:ext>
              </a:extLst>
            </p:cNvPr>
            <p:cNvGrpSpPr/>
            <p:nvPr/>
          </p:nvGrpSpPr>
          <p:grpSpPr>
            <a:xfrm>
              <a:off x="3941056" y="1263614"/>
              <a:ext cx="2017089" cy="2633307"/>
              <a:chOff x="3941056" y="1263614"/>
              <a:chExt cx="2017089" cy="2633307"/>
            </a:xfrm>
            <a:solidFill>
              <a:srgbClr val="FFFFFF"/>
            </a:solidFill>
          </p:grpSpPr>
          <p:sp>
            <p:nvSpPr>
              <p:cNvPr id="13" name="Freeform: Shape 12">
                <a:extLst>
                  <a:ext uri="{FF2B5EF4-FFF2-40B4-BE49-F238E27FC236}">
                    <a16:creationId xmlns:a16="http://schemas.microsoft.com/office/drawing/2014/main" id="{6C282FD8-D7A9-AF99-1E02-8996A34F7A1E}"/>
                  </a:ext>
                </a:extLst>
              </p:cNvPr>
              <p:cNvSpPr/>
              <p:nvPr/>
            </p:nvSpPr>
            <p:spPr>
              <a:xfrm>
                <a:off x="3945517" y="1282272"/>
                <a:ext cx="2012628" cy="2614649"/>
              </a:xfrm>
              <a:custGeom>
                <a:avLst/>
                <a:gdLst>
                  <a:gd name="connsiteX0" fmla="*/ 351 w 2012628"/>
                  <a:gd name="connsiteY0" fmla="*/ 135 h 2614649"/>
                  <a:gd name="connsiteX1" fmla="*/ 2012980 w 2012628"/>
                  <a:gd name="connsiteY1" fmla="*/ 135 h 2614649"/>
                  <a:gd name="connsiteX2" fmla="*/ 2012980 w 2012628"/>
                  <a:gd name="connsiteY2" fmla="*/ 2614784 h 2614649"/>
                  <a:gd name="connsiteX3" fmla="*/ 351 w 2012628"/>
                  <a:gd name="connsiteY3" fmla="*/ 2614784 h 2614649"/>
                </a:gdLst>
                <a:ahLst/>
                <a:cxnLst>
                  <a:cxn ang="0">
                    <a:pos x="connsiteX0" y="connsiteY0"/>
                  </a:cxn>
                  <a:cxn ang="0">
                    <a:pos x="connsiteX1" y="connsiteY1"/>
                  </a:cxn>
                  <a:cxn ang="0">
                    <a:pos x="connsiteX2" y="connsiteY2"/>
                  </a:cxn>
                  <a:cxn ang="0">
                    <a:pos x="connsiteX3" y="connsiteY3"/>
                  </a:cxn>
                </a:cxnLst>
                <a:rect l="l" t="t" r="r" b="b"/>
                <a:pathLst>
                  <a:path w="2012628" h="2614649">
                    <a:moveTo>
                      <a:pt x="351" y="135"/>
                    </a:moveTo>
                    <a:lnTo>
                      <a:pt x="2012980" y="135"/>
                    </a:lnTo>
                    <a:lnTo>
                      <a:pt x="2012980" y="2614784"/>
                    </a:lnTo>
                    <a:lnTo>
                      <a:pt x="351" y="2614784"/>
                    </a:lnTo>
                    <a:close/>
                  </a:path>
                </a:pathLst>
              </a:custGeom>
              <a:noFill/>
              <a:ln w="8917" cap="flat">
                <a:solidFill>
                  <a:srgbClr val="64BDC8"/>
                </a:solidFill>
                <a:prstDash val="solid"/>
                <a:miter/>
              </a:ln>
            </p:spPr>
            <p:txBody>
              <a:bodyPr rtlCol="0" anchor="ctr"/>
              <a:lstStyle/>
              <a:p>
                <a:pPr algn="ctr"/>
                <a:endParaRPr lang="en-GB" sz="1500">
                  <a:solidFill>
                    <a:schemeClr val="bg1"/>
                  </a:solidFill>
                </a:endParaRPr>
              </a:p>
            </p:txBody>
          </p:sp>
          <p:sp>
            <p:nvSpPr>
              <p:cNvPr id="14" name="TextBox 13">
                <a:extLst>
                  <a:ext uri="{FF2B5EF4-FFF2-40B4-BE49-F238E27FC236}">
                    <a16:creationId xmlns:a16="http://schemas.microsoft.com/office/drawing/2014/main" id="{62672D3C-7EF3-6541-C028-8601AE8FB6F0}"/>
                  </a:ext>
                </a:extLst>
              </p:cNvPr>
              <p:cNvSpPr txBox="1"/>
              <p:nvPr/>
            </p:nvSpPr>
            <p:spPr>
              <a:xfrm>
                <a:off x="3941056" y="1263614"/>
                <a:ext cx="2012628" cy="323165"/>
              </a:xfrm>
              <a:prstGeom prst="rect">
                <a:avLst/>
              </a:prstGeom>
              <a:noFill/>
            </p:spPr>
            <p:txBody>
              <a:bodyPr wrap="square" rtlCol="0" anchor="b">
                <a:spAutoFit/>
              </a:bodyPr>
              <a:lstStyle/>
              <a:p>
                <a:pPr algn="ctr"/>
                <a:r>
                  <a:rPr lang="en-GB" sz="1500" b="1" spc="0" baseline="0" dirty="0">
                    <a:ln/>
                    <a:solidFill>
                      <a:schemeClr val="bg1"/>
                    </a:solidFill>
                    <a:cs typeface="Arial"/>
                    <a:sym typeface="Arial"/>
                    <a:rtl val="0"/>
                  </a:rPr>
                  <a:t>Load page</a:t>
                </a:r>
              </a:p>
            </p:txBody>
          </p:sp>
        </p:grpSp>
        <p:grpSp>
          <p:nvGrpSpPr>
            <p:cNvPr id="18" name="Content Placeholder 62">
              <a:extLst>
                <a:ext uri="{FF2B5EF4-FFF2-40B4-BE49-F238E27FC236}">
                  <a16:creationId xmlns:a16="http://schemas.microsoft.com/office/drawing/2014/main" id="{AA9A2DC8-1A07-4174-2AFD-98A65D5C7FF0}"/>
                </a:ext>
              </a:extLst>
            </p:cNvPr>
            <p:cNvGrpSpPr/>
            <p:nvPr/>
          </p:nvGrpSpPr>
          <p:grpSpPr>
            <a:xfrm>
              <a:off x="3874127" y="1255501"/>
              <a:ext cx="8923" cy="8923"/>
              <a:chOff x="3874127" y="1255501"/>
              <a:chExt cx="8923" cy="8923"/>
            </a:xfrm>
          </p:grpSpPr>
        </p:grpSp>
        <p:grpSp>
          <p:nvGrpSpPr>
            <p:cNvPr id="19" name="Content Placeholder 62">
              <a:extLst>
                <a:ext uri="{FF2B5EF4-FFF2-40B4-BE49-F238E27FC236}">
                  <a16:creationId xmlns:a16="http://schemas.microsoft.com/office/drawing/2014/main" id="{2D0D34DB-1A91-77C1-4D82-722BEEBDF608}"/>
                </a:ext>
              </a:extLst>
            </p:cNvPr>
            <p:cNvGrpSpPr/>
            <p:nvPr/>
          </p:nvGrpSpPr>
          <p:grpSpPr>
            <a:xfrm>
              <a:off x="4086369" y="1594603"/>
              <a:ext cx="1738579" cy="2079225"/>
              <a:chOff x="4086369" y="1594603"/>
              <a:chExt cx="1738579" cy="2079225"/>
            </a:xfrm>
          </p:grpSpPr>
          <p:sp>
            <p:nvSpPr>
              <p:cNvPr id="21" name="Freeform: Shape 20">
                <a:extLst>
                  <a:ext uri="{FF2B5EF4-FFF2-40B4-BE49-F238E27FC236}">
                    <a16:creationId xmlns:a16="http://schemas.microsoft.com/office/drawing/2014/main" id="{B9701936-7318-DE48-3E43-1F0FE3CA3FBC}"/>
                  </a:ext>
                </a:extLst>
              </p:cNvPr>
              <p:cNvSpPr/>
              <p:nvPr/>
            </p:nvSpPr>
            <p:spPr>
              <a:xfrm>
                <a:off x="4087455" y="1594603"/>
                <a:ext cx="1737493" cy="330177"/>
              </a:xfrm>
              <a:custGeom>
                <a:avLst/>
                <a:gdLst>
                  <a:gd name="connsiteX0" fmla="*/ 472 w 1387968"/>
                  <a:gd name="connsiteY0" fmla="*/ 192 h 330177"/>
                  <a:gd name="connsiteX1" fmla="*/ 1388440 w 1387968"/>
                  <a:gd name="connsiteY1" fmla="*/ 192 h 330177"/>
                  <a:gd name="connsiteX2" fmla="*/ 1388440 w 1387968"/>
                  <a:gd name="connsiteY2" fmla="*/ 330369 h 330177"/>
                  <a:gd name="connsiteX3" fmla="*/ 472 w 1387968"/>
                  <a:gd name="connsiteY3" fmla="*/ 330369 h 330177"/>
                </a:gdLst>
                <a:ahLst/>
                <a:cxnLst>
                  <a:cxn ang="0">
                    <a:pos x="connsiteX0" y="connsiteY0"/>
                  </a:cxn>
                  <a:cxn ang="0">
                    <a:pos x="connsiteX1" y="connsiteY1"/>
                  </a:cxn>
                  <a:cxn ang="0">
                    <a:pos x="connsiteX2" y="connsiteY2"/>
                  </a:cxn>
                  <a:cxn ang="0">
                    <a:pos x="connsiteX3" y="connsiteY3"/>
                  </a:cxn>
                </a:cxnLst>
                <a:rect l="l" t="t" r="r" b="b"/>
                <a:pathLst>
                  <a:path w="1387968" h="330177">
                    <a:moveTo>
                      <a:pt x="472" y="192"/>
                    </a:moveTo>
                    <a:lnTo>
                      <a:pt x="1388440" y="192"/>
                    </a:lnTo>
                    <a:lnTo>
                      <a:pt x="1388440" y="330369"/>
                    </a:lnTo>
                    <a:lnTo>
                      <a:pt x="472" y="330369"/>
                    </a:lnTo>
                    <a:close/>
                  </a:path>
                </a:pathLst>
              </a:custGeom>
              <a:solidFill>
                <a:srgbClr val="3A485F"/>
              </a:solidFill>
              <a:ln w="8917" cap="flat">
                <a:solidFill>
                  <a:srgbClr val="64BDC8"/>
                </a:solidFill>
                <a:prstDash val="solid"/>
                <a:miter/>
              </a:ln>
            </p:spPr>
            <p:txBody>
              <a:bodyPr rtlCol="0" anchor="ctr"/>
              <a:lstStyle/>
              <a:p>
                <a:pPr algn="ctr"/>
                <a:r>
                  <a:rPr lang="en-GB" sz="1500" dirty="0">
                    <a:solidFill>
                      <a:schemeClr val="bg1"/>
                    </a:solidFill>
                  </a:rPr>
                  <a:t>Navigate to a site</a:t>
                </a:r>
              </a:p>
            </p:txBody>
          </p:sp>
          <p:sp>
            <p:nvSpPr>
              <p:cNvPr id="24" name="Freeform: Shape 23">
                <a:extLst>
                  <a:ext uri="{FF2B5EF4-FFF2-40B4-BE49-F238E27FC236}">
                    <a16:creationId xmlns:a16="http://schemas.microsoft.com/office/drawing/2014/main" id="{2AA405FC-9B21-9591-EE9F-7939C6BAE33C}"/>
                  </a:ext>
                </a:extLst>
              </p:cNvPr>
              <p:cNvSpPr/>
              <p:nvPr/>
            </p:nvSpPr>
            <p:spPr>
              <a:xfrm>
                <a:off x="4087456" y="2370966"/>
                <a:ext cx="1737491" cy="330177"/>
              </a:xfrm>
              <a:custGeom>
                <a:avLst/>
                <a:gdLst>
                  <a:gd name="connsiteX0" fmla="*/ 472 w 1317506"/>
                  <a:gd name="connsiteY0" fmla="*/ 279 h 330177"/>
                  <a:gd name="connsiteX1" fmla="*/ 1317979 w 1317506"/>
                  <a:gd name="connsiteY1" fmla="*/ 279 h 330177"/>
                  <a:gd name="connsiteX2" fmla="*/ 1317979 w 1317506"/>
                  <a:gd name="connsiteY2" fmla="*/ 330456 h 330177"/>
                  <a:gd name="connsiteX3" fmla="*/ 472 w 1317506"/>
                  <a:gd name="connsiteY3" fmla="*/ 330456 h 330177"/>
                </a:gdLst>
                <a:ahLst/>
                <a:cxnLst>
                  <a:cxn ang="0">
                    <a:pos x="connsiteX0" y="connsiteY0"/>
                  </a:cxn>
                  <a:cxn ang="0">
                    <a:pos x="connsiteX1" y="connsiteY1"/>
                  </a:cxn>
                  <a:cxn ang="0">
                    <a:pos x="connsiteX2" y="connsiteY2"/>
                  </a:cxn>
                  <a:cxn ang="0">
                    <a:pos x="connsiteX3" y="connsiteY3"/>
                  </a:cxn>
                </a:cxnLst>
                <a:rect l="l" t="t" r="r" b="b"/>
                <a:pathLst>
                  <a:path w="1317506" h="330177">
                    <a:moveTo>
                      <a:pt x="472" y="279"/>
                    </a:moveTo>
                    <a:lnTo>
                      <a:pt x="1317979" y="279"/>
                    </a:lnTo>
                    <a:lnTo>
                      <a:pt x="1317979" y="330456"/>
                    </a:lnTo>
                    <a:lnTo>
                      <a:pt x="472" y="330456"/>
                    </a:lnTo>
                    <a:close/>
                  </a:path>
                </a:pathLst>
              </a:custGeom>
              <a:solidFill>
                <a:srgbClr val="3A485F"/>
              </a:solidFill>
              <a:ln w="8917" cap="flat">
                <a:solidFill>
                  <a:srgbClr val="64BDC8"/>
                </a:solidFill>
                <a:prstDash val="solid"/>
                <a:miter/>
              </a:ln>
            </p:spPr>
            <p:txBody>
              <a:bodyPr rtlCol="0" anchor="ctr"/>
              <a:lstStyle/>
              <a:p>
                <a:pPr algn="ctr"/>
                <a:r>
                  <a:rPr lang="en-GB" sz="1500" dirty="0">
                    <a:solidFill>
                      <a:schemeClr val="bg1"/>
                    </a:solidFill>
                  </a:rPr>
                  <a:t>Load index.html</a:t>
                </a:r>
              </a:p>
            </p:txBody>
          </p:sp>
          <p:sp>
            <p:nvSpPr>
              <p:cNvPr id="27" name="Freeform: Shape 26">
                <a:extLst>
                  <a:ext uri="{FF2B5EF4-FFF2-40B4-BE49-F238E27FC236}">
                    <a16:creationId xmlns:a16="http://schemas.microsoft.com/office/drawing/2014/main" id="{3789AA67-FF94-9087-C65D-A808FEE9B117}"/>
                  </a:ext>
                </a:extLst>
              </p:cNvPr>
              <p:cNvSpPr/>
              <p:nvPr/>
            </p:nvSpPr>
            <p:spPr>
              <a:xfrm>
                <a:off x="4086369" y="3147329"/>
                <a:ext cx="1737491" cy="526499"/>
              </a:xfrm>
              <a:custGeom>
                <a:avLst/>
                <a:gdLst>
                  <a:gd name="connsiteX0" fmla="*/ 472 w 1188683"/>
                  <a:gd name="connsiteY0" fmla="*/ 377 h 526499"/>
                  <a:gd name="connsiteX1" fmla="*/ 1189156 w 1188683"/>
                  <a:gd name="connsiteY1" fmla="*/ 377 h 526499"/>
                  <a:gd name="connsiteX2" fmla="*/ 1189156 w 1188683"/>
                  <a:gd name="connsiteY2" fmla="*/ 526876 h 526499"/>
                  <a:gd name="connsiteX3" fmla="*/ 472 w 1188683"/>
                  <a:gd name="connsiteY3" fmla="*/ 526876 h 526499"/>
                </a:gdLst>
                <a:ahLst/>
                <a:cxnLst>
                  <a:cxn ang="0">
                    <a:pos x="connsiteX0" y="connsiteY0"/>
                  </a:cxn>
                  <a:cxn ang="0">
                    <a:pos x="connsiteX1" y="connsiteY1"/>
                  </a:cxn>
                  <a:cxn ang="0">
                    <a:pos x="connsiteX2" y="connsiteY2"/>
                  </a:cxn>
                  <a:cxn ang="0">
                    <a:pos x="connsiteX3" y="connsiteY3"/>
                  </a:cxn>
                </a:cxnLst>
                <a:rect l="l" t="t" r="r" b="b"/>
                <a:pathLst>
                  <a:path w="1188683" h="526499">
                    <a:moveTo>
                      <a:pt x="472" y="377"/>
                    </a:moveTo>
                    <a:lnTo>
                      <a:pt x="1189156" y="377"/>
                    </a:lnTo>
                    <a:lnTo>
                      <a:pt x="1189156" y="526876"/>
                    </a:lnTo>
                    <a:lnTo>
                      <a:pt x="472" y="526876"/>
                    </a:lnTo>
                    <a:close/>
                  </a:path>
                </a:pathLst>
              </a:custGeom>
              <a:solidFill>
                <a:srgbClr val="3A485F"/>
              </a:solidFill>
              <a:ln w="8917" cap="flat">
                <a:solidFill>
                  <a:srgbClr val="64BDC8"/>
                </a:solidFill>
                <a:prstDash val="solid"/>
                <a:miter/>
              </a:ln>
            </p:spPr>
            <p:txBody>
              <a:bodyPr rtlCol="0" anchor="ctr"/>
              <a:lstStyle/>
              <a:p>
                <a:pPr algn="ctr"/>
                <a:r>
                  <a:rPr lang="en-GB" sz="1500" dirty="0">
                    <a:solidFill>
                      <a:schemeClr val="bg1"/>
                    </a:solidFill>
                  </a:rPr>
                  <a:t>Download and execute JS</a:t>
                </a:r>
              </a:p>
            </p:txBody>
          </p:sp>
        </p:grpSp>
      </p:grpSp>
      <p:grpSp>
        <p:nvGrpSpPr>
          <p:cNvPr id="30" name="Content Placeholder 62">
            <a:extLst>
              <a:ext uri="{FF2B5EF4-FFF2-40B4-BE49-F238E27FC236}">
                <a16:creationId xmlns:a16="http://schemas.microsoft.com/office/drawing/2014/main" id="{F22F54AC-CE12-11E2-0C63-B70FE7F12368}"/>
              </a:ext>
            </a:extLst>
          </p:cNvPr>
          <p:cNvGrpSpPr/>
          <p:nvPr/>
        </p:nvGrpSpPr>
        <p:grpSpPr>
          <a:xfrm>
            <a:off x="6332941" y="1059180"/>
            <a:ext cx="2307112" cy="3034063"/>
            <a:chOff x="6332941" y="1059180"/>
            <a:chExt cx="2307112" cy="3034063"/>
          </a:xfrm>
        </p:grpSpPr>
        <p:grpSp>
          <p:nvGrpSpPr>
            <p:cNvPr id="31" name="Content Placeholder 62">
              <a:extLst>
                <a:ext uri="{FF2B5EF4-FFF2-40B4-BE49-F238E27FC236}">
                  <a16:creationId xmlns:a16="http://schemas.microsoft.com/office/drawing/2014/main" id="{9CBEDD79-1D4A-3778-E925-1EC433F5583D}"/>
                </a:ext>
              </a:extLst>
            </p:cNvPr>
            <p:cNvGrpSpPr/>
            <p:nvPr/>
          </p:nvGrpSpPr>
          <p:grpSpPr>
            <a:xfrm>
              <a:off x="6404331" y="1067293"/>
              <a:ext cx="2235722" cy="3025950"/>
              <a:chOff x="6404331" y="1067293"/>
              <a:chExt cx="2235722" cy="3025950"/>
            </a:xfrm>
            <a:solidFill>
              <a:srgbClr val="FFFFFF"/>
            </a:solidFill>
          </p:grpSpPr>
          <p:sp>
            <p:nvSpPr>
              <p:cNvPr id="32" name="Freeform: Shape 31">
                <a:extLst>
                  <a:ext uri="{FF2B5EF4-FFF2-40B4-BE49-F238E27FC236}">
                    <a16:creationId xmlns:a16="http://schemas.microsoft.com/office/drawing/2014/main" id="{89922EAA-267B-FE96-6B3B-DD9F1B9CB50A}"/>
                  </a:ext>
                </a:extLst>
              </p:cNvPr>
              <p:cNvSpPr/>
              <p:nvPr/>
            </p:nvSpPr>
            <p:spPr>
              <a:xfrm>
                <a:off x="6404331" y="1085951"/>
                <a:ext cx="2229251" cy="3007292"/>
              </a:xfrm>
              <a:custGeom>
                <a:avLst/>
                <a:gdLst>
                  <a:gd name="connsiteX0" fmla="*/ 627 w 2229251"/>
                  <a:gd name="connsiteY0" fmla="*/ 113 h 3007292"/>
                  <a:gd name="connsiteX1" fmla="*/ 2229879 w 2229251"/>
                  <a:gd name="connsiteY1" fmla="*/ 113 h 3007292"/>
                  <a:gd name="connsiteX2" fmla="*/ 2229879 w 2229251"/>
                  <a:gd name="connsiteY2" fmla="*/ 3007406 h 3007292"/>
                  <a:gd name="connsiteX3" fmla="*/ 627 w 2229251"/>
                  <a:gd name="connsiteY3" fmla="*/ 3007406 h 3007292"/>
                </a:gdLst>
                <a:ahLst/>
                <a:cxnLst>
                  <a:cxn ang="0">
                    <a:pos x="connsiteX0" y="connsiteY0"/>
                  </a:cxn>
                  <a:cxn ang="0">
                    <a:pos x="connsiteX1" y="connsiteY1"/>
                  </a:cxn>
                  <a:cxn ang="0">
                    <a:pos x="connsiteX2" y="connsiteY2"/>
                  </a:cxn>
                  <a:cxn ang="0">
                    <a:pos x="connsiteX3" y="connsiteY3"/>
                  </a:cxn>
                </a:cxnLst>
                <a:rect l="l" t="t" r="r" b="b"/>
                <a:pathLst>
                  <a:path w="2229251" h="3007292">
                    <a:moveTo>
                      <a:pt x="627" y="113"/>
                    </a:moveTo>
                    <a:lnTo>
                      <a:pt x="2229879" y="113"/>
                    </a:lnTo>
                    <a:lnTo>
                      <a:pt x="2229879" y="3007406"/>
                    </a:lnTo>
                    <a:lnTo>
                      <a:pt x="627" y="3007406"/>
                    </a:lnTo>
                    <a:close/>
                  </a:path>
                </a:pathLst>
              </a:custGeom>
              <a:noFill/>
              <a:ln w="8917" cap="flat">
                <a:solidFill>
                  <a:srgbClr val="64BDC8"/>
                </a:solidFill>
                <a:prstDash val="solid"/>
                <a:miter/>
              </a:ln>
            </p:spPr>
            <p:txBody>
              <a:bodyPr rtlCol="0" anchor="ctr"/>
              <a:lstStyle/>
              <a:p>
                <a:pPr algn="ctr"/>
                <a:endParaRPr lang="en-GB" sz="1500">
                  <a:solidFill>
                    <a:schemeClr val="bg1"/>
                  </a:solidFill>
                </a:endParaRPr>
              </a:p>
            </p:txBody>
          </p:sp>
          <p:sp>
            <p:nvSpPr>
              <p:cNvPr id="33" name="TextBox 32">
                <a:extLst>
                  <a:ext uri="{FF2B5EF4-FFF2-40B4-BE49-F238E27FC236}">
                    <a16:creationId xmlns:a16="http://schemas.microsoft.com/office/drawing/2014/main" id="{3411A52D-446A-B977-8771-243F0399677B}"/>
                  </a:ext>
                </a:extLst>
              </p:cNvPr>
              <p:cNvSpPr txBox="1"/>
              <p:nvPr/>
            </p:nvSpPr>
            <p:spPr>
              <a:xfrm>
                <a:off x="6408792" y="1067293"/>
                <a:ext cx="2231261" cy="323165"/>
              </a:xfrm>
              <a:prstGeom prst="rect">
                <a:avLst/>
              </a:prstGeom>
              <a:noFill/>
            </p:spPr>
            <p:txBody>
              <a:bodyPr wrap="square" rtlCol="0" anchor="b">
                <a:spAutoFit/>
              </a:bodyPr>
              <a:lstStyle/>
              <a:p>
                <a:pPr algn="ctr"/>
                <a:r>
                  <a:rPr lang="en-GB" sz="1500" b="1" spc="0" baseline="0" dirty="0">
                    <a:ln/>
                    <a:solidFill>
                      <a:schemeClr val="bg1"/>
                    </a:solidFill>
                    <a:cs typeface="Arial"/>
                    <a:sym typeface="Arial"/>
                    <a:rtl val="0"/>
                  </a:rPr>
                  <a:t>Render process</a:t>
                </a:r>
              </a:p>
            </p:txBody>
          </p:sp>
        </p:grpSp>
        <p:grpSp>
          <p:nvGrpSpPr>
            <p:cNvPr id="38" name="Content Placeholder 62">
              <a:extLst>
                <a:ext uri="{FF2B5EF4-FFF2-40B4-BE49-F238E27FC236}">
                  <a16:creationId xmlns:a16="http://schemas.microsoft.com/office/drawing/2014/main" id="{1518EA5A-8FF2-02D6-D410-03C09C9F4E85}"/>
                </a:ext>
              </a:extLst>
            </p:cNvPr>
            <p:cNvGrpSpPr/>
            <p:nvPr/>
          </p:nvGrpSpPr>
          <p:grpSpPr>
            <a:xfrm>
              <a:off x="6332941" y="1059180"/>
              <a:ext cx="8923" cy="8923"/>
              <a:chOff x="6332941" y="1059180"/>
              <a:chExt cx="8923" cy="8923"/>
            </a:xfrm>
          </p:grpSpPr>
        </p:grpSp>
        <p:grpSp>
          <p:nvGrpSpPr>
            <p:cNvPr id="39" name="Content Placeholder 62">
              <a:extLst>
                <a:ext uri="{FF2B5EF4-FFF2-40B4-BE49-F238E27FC236}">
                  <a16:creationId xmlns:a16="http://schemas.microsoft.com/office/drawing/2014/main" id="{34B8F0C0-B439-CAEE-7481-6AE749AF66BD}"/>
                </a:ext>
              </a:extLst>
            </p:cNvPr>
            <p:cNvGrpSpPr/>
            <p:nvPr/>
          </p:nvGrpSpPr>
          <p:grpSpPr>
            <a:xfrm>
              <a:off x="6541007" y="1398281"/>
              <a:ext cx="1952463" cy="2471869"/>
              <a:chOff x="6541007" y="1398281"/>
              <a:chExt cx="1952463" cy="2471869"/>
            </a:xfrm>
          </p:grpSpPr>
          <p:sp>
            <p:nvSpPr>
              <p:cNvPr id="41" name="Freeform: Shape 40">
                <a:extLst>
                  <a:ext uri="{FF2B5EF4-FFF2-40B4-BE49-F238E27FC236}">
                    <a16:creationId xmlns:a16="http://schemas.microsoft.com/office/drawing/2014/main" id="{CC79A66B-FA74-3CEC-B1C5-D444C1B68C54}"/>
                  </a:ext>
                </a:extLst>
              </p:cNvPr>
              <p:cNvSpPr/>
              <p:nvPr/>
            </p:nvSpPr>
            <p:spPr>
              <a:xfrm>
                <a:off x="6541007" y="1398281"/>
                <a:ext cx="1952461" cy="330177"/>
              </a:xfrm>
              <a:custGeom>
                <a:avLst/>
                <a:gdLst>
                  <a:gd name="connsiteX0" fmla="*/ 760 w 1604591"/>
                  <a:gd name="connsiteY0" fmla="*/ 170 h 330177"/>
                  <a:gd name="connsiteX1" fmla="*/ 1605351 w 1604591"/>
                  <a:gd name="connsiteY1" fmla="*/ 170 h 330177"/>
                  <a:gd name="connsiteX2" fmla="*/ 1605351 w 1604591"/>
                  <a:gd name="connsiteY2" fmla="*/ 330347 h 330177"/>
                  <a:gd name="connsiteX3" fmla="*/ 760 w 1604591"/>
                  <a:gd name="connsiteY3" fmla="*/ 330347 h 330177"/>
                </a:gdLst>
                <a:ahLst/>
                <a:cxnLst>
                  <a:cxn ang="0">
                    <a:pos x="connsiteX0" y="connsiteY0"/>
                  </a:cxn>
                  <a:cxn ang="0">
                    <a:pos x="connsiteX1" y="connsiteY1"/>
                  </a:cxn>
                  <a:cxn ang="0">
                    <a:pos x="connsiteX2" y="connsiteY2"/>
                  </a:cxn>
                  <a:cxn ang="0">
                    <a:pos x="connsiteX3" y="connsiteY3"/>
                  </a:cxn>
                </a:cxnLst>
                <a:rect l="l" t="t" r="r" b="b"/>
                <a:pathLst>
                  <a:path w="1604591" h="330177">
                    <a:moveTo>
                      <a:pt x="760" y="170"/>
                    </a:moveTo>
                    <a:lnTo>
                      <a:pt x="1605351" y="170"/>
                    </a:lnTo>
                    <a:lnTo>
                      <a:pt x="1605351" y="330347"/>
                    </a:lnTo>
                    <a:lnTo>
                      <a:pt x="760" y="330347"/>
                    </a:lnTo>
                    <a:close/>
                  </a:path>
                </a:pathLst>
              </a:custGeom>
              <a:solidFill>
                <a:srgbClr val="3A485F"/>
              </a:solidFill>
              <a:ln w="8917" cap="flat">
                <a:solidFill>
                  <a:srgbClr val="64BDC8"/>
                </a:solidFill>
                <a:prstDash val="solid"/>
                <a:miter/>
              </a:ln>
            </p:spPr>
            <p:txBody>
              <a:bodyPr rtlCol="0" anchor="ctr"/>
              <a:lstStyle/>
              <a:p>
                <a:pPr algn="ctr"/>
                <a:r>
                  <a:rPr lang="en-GB" sz="1500" dirty="0">
                    <a:solidFill>
                      <a:schemeClr val="bg1"/>
                    </a:solidFill>
                  </a:rPr>
                  <a:t>Initialize framework</a:t>
                </a:r>
              </a:p>
            </p:txBody>
          </p:sp>
          <p:sp>
            <p:nvSpPr>
              <p:cNvPr id="44" name="Freeform: Shape 43">
                <a:extLst>
                  <a:ext uri="{FF2B5EF4-FFF2-40B4-BE49-F238E27FC236}">
                    <a16:creationId xmlns:a16="http://schemas.microsoft.com/office/drawing/2014/main" id="{C07F2565-DA63-19A8-E846-62EF54AFCA7D}"/>
                  </a:ext>
                </a:extLst>
              </p:cNvPr>
              <p:cNvSpPr/>
              <p:nvPr/>
            </p:nvSpPr>
            <p:spPr>
              <a:xfrm>
                <a:off x="6541008" y="2174644"/>
                <a:ext cx="1952462" cy="722821"/>
              </a:xfrm>
              <a:custGeom>
                <a:avLst/>
                <a:gdLst>
                  <a:gd name="connsiteX0" fmla="*/ 760 w 1447346"/>
                  <a:gd name="connsiteY0" fmla="*/ 279 h 722821"/>
                  <a:gd name="connsiteX1" fmla="*/ 1448106 w 1447346"/>
                  <a:gd name="connsiteY1" fmla="*/ 279 h 722821"/>
                  <a:gd name="connsiteX2" fmla="*/ 1448106 w 1447346"/>
                  <a:gd name="connsiteY2" fmla="*/ 723100 h 722821"/>
                  <a:gd name="connsiteX3" fmla="*/ 760 w 1447346"/>
                  <a:gd name="connsiteY3" fmla="*/ 723100 h 722821"/>
                </a:gdLst>
                <a:ahLst/>
                <a:cxnLst>
                  <a:cxn ang="0">
                    <a:pos x="connsiteX0" y="connsiteY0"/>
                  </a:cxn>
                  <a:cxn ang="0">
                    <a:pos x="connsiteX1" y="connsiteY1"/>
                  </a:cxn>
                  <a:cxn ang="0">
                    <a:pos x="connsiteX2" y="connsiteY2"/>
                  </a:cxn>
                  <a:cxn ang="0">
                    <a:pos x="connsiteX3" y="connsiteY3"/>
                  </a:cxn>
                </a:cxnLst>
                <a:rect l="l" t="t" r="r" b="b"/>
                <a:pathLst>
                  <a:path w="1447346" h="722821">
                    <a:moveTo>
                      <a:pt x="760" y="279"/>
                    </a:moveTo>
                    <a:lnTo>
                      <a:pt x="1448106" y="279"/>
                    </a:lnTo>
                    <a:lnTo>
                      <a:pt x="1448106" y="723100"/>
                    </a:lnTo>
                    <a:lnTo>
                      <a:pt x="760" y="723100"/>
                    </a:lnTo>
                    <a:close/>
                  </a:path>
                </a:pathLst>
              </a:custGeom>
              <a:solidFill>
                <a:srgbClr val="3A485F"/>
              </a:solidFill>
              <a:ln w="8917" cap="flat">
                <a:solidFill>
                  <a:srgbClr val="64BDC8"/>
                </a:solidFill>
                <a:prstDash val="solid"/>
                <a:miter/>
              </a:ln>
            </p:spPr>
            <p:txBody>
              <a:bodyPr rtlCol="0" anchor="ctr"/>
              <a:lstStyle/>
              <a:p>
                <a:pPr algn="ctr"/>
                <a:r>
                  <a:rPr lang="en-US" sz="1500" dirty="0">
                    <a:solidFill>
                      <a:schemeClr val="bg1"/>
                    </a:solidFill>
                  </a:rPr>
                  <a:t>Update the DOM based on a change detection</a:t>
                </a:r>
                <a:endParaRPr lang="en-GB" sz="1500" dirty="0">
                  <a:solidFill>
                    <a:schemeClr val="bg1"/>
                  </a:solidFill>
                </a:endParaRPr>
              </a:p>
            </p:txBody>
          </p:sp>
          <p:sp>
            <p:nvSpPr>
              <p:cNvPr id="49" name="Freeform: Shape 48">
                <a:extLst>
                  <a:ext uri="{FF2B5EF4-FFF2-40B4-BE49-F238E27FC236}">
                    <a16:creationId xmlns:a16="http://schemas.microsoft.com/office/drawing/2014/main" id="{90ADBEC8-FBE0-499C-53A1-B207497F0579}"/>
                  </a:ext>
                </a:extLst>
              </p:cNvPr>
              <p:cNvSpPr/>
              <p:nvPr/>
            </p:nvSpPr>
            <p:spPr>
              <a:xfrm>
                <a:off x="6541008" y="3343651"/>
                <a:ext cx="1952460" cy="526499"/>
              </a:xfrm>
              <a:custGeom>
                <a:avLst/>
                <a:gdLst>
                  <a:gd name="connsiteX0" fmla="*/ 760 w 1530542"/>
                  <a:gd name="connsiteY0" fmla="*/ 399 h 526499"/>
                  <a:gd name="connsiteX1" fmla="*/ 1531302 w 1530542"/>
                  <a:gd name="connsiteY1" fmla="*/ 399 h 526499"/>
                  <a:gd name="connsiteX2" fmla="*/ 1531302 w 1530542"/>
                  <a:gd name="connsiteY2" fmla="*/ 526898 h 526499"/>
                  <a:gd name="connsiteX3" fmla="*/ 760 w 1530542"/>
                  <a:gd name="connsiteY3" fmla="*/ 526898 h 526499"/>
                </a:gdLst>
                <a:ahLst/>
                <a:cxnLst>
                  <a:cxn ang="0">
                    <a:pos x="connsiteX0" y="connsiteY0"/>
                  </a:cxn>
                  <a:cxn ang="0">
                    <a:pos x="connsiteX1" y="connsiteY1"/>
                  </a:cxn>
                  <a:cxn ang="0">
                    <a:pos x="connsiteX2" y="connsiteY2"/>
                  </a:cxn>
                  <a:cxn ang="0">
                    <a:pos x="connsiteX3" y="connsiteY3"/>
                  </a:cxn>
                </a:cxnLst>
                <a:rect l="l" t="t" r="r" b="b"/>
                <a:pathLst>
                  <a:path w="1530542" h="526499">
                    <a:moveTo>
                      <a:pt x="760" y="399"/>
                    </a:moveTo>
                    <a:lnTo>
                      <a:pt x="1531302" y="399"/>
                    </a:lnTo>
                    <a:lnTo>
                      <a:pt x="1531302" y="526898"/>
                    </a:lnTo>
                    <a:lnTo>
                      <a:pt x="760" y="526898"/>
                    </a:lnTo>
                    <a:close/>
                  </a:path>
                </a:pathLst>
              </a:custGeom>
              <a:solidFill>
                <a:srgbClr val="3A485F"/>
              </a:solidFill>
              <a:ln w="8917" cap="flat">
                <a:solidFill>
                  <a:srgbClr val="64BDC8"/>
                </a:solidFill>
                <a:prstDash val="solid"/>
                <a:miter/>
              </a:ln>
            </p:spPr>
            <p:txBody>
              <a:bodyPr rtlCol="0" anchor="ctr"/>
              <a:lstStyle/>
              <a:p>
                <a:pPr algn="ctr"/>
                <a:r>
                  <a:rPr lang="en-GB" sz="1500" dirty="0">
                    <a:solidFill>
                      <a:schemeClr val="bg1"/>
                    </a:solidFill>
                  </a:rPr>
                  <a:t>Render the updated DOM</a:t>
                </a:r>
              </a:p>
            </p:txBody>
          </p:sp>
        </p:grpSp>
      </p:grpSp>
      <p:sp>
        <p:nvSpPr>
          <p:cNvPr id="54" name="Freeform: Shape 53">
            <a:extLst>
              <a:ext uri="{FF2B5EF4-FFF2-40B4-BE49-F238E27FC236}">
                <a16:creationId xmlns:a16="http://schemas.microsoft.com/office/drawing/2014/main" id="{86A2F750-FCD7-5D50-985E-1CBDC2658B82}"/>
              </a:ext>
            </a:extLst>
          </p:cNvPr>
          <p:cNvSpPr/>
          <p:nvPr/>
        </p:nvSpPr>
        <p:spPr>
          <a:xfrm>
            <a:off x="744517" y="95418"/>
            <a:ext cx="2527259" cy="4899120"/>
          </a:xfrm>
          <a:custGeom>
            <a:avLst/>
            <a:gdLst>
              <a:gd name="connsiteX0" fmla="*/ -8 w 2527259"/>
              <a:gd name="connsiteY0" fmla="*/ 2 h 4899120"/>
              <a:gd name="connsiteX1" fmla="*/ 2527252 w 2527259"/>
              <a:gd name="connsiteY1" fmla="*/ 2 h 4899120"/>
              <a:gd name="connsiteX2" fmla="*/ 2527252 w 2527259"/>
              <a:gd name="connsiteY2" fmla="*/ 4899123 h 4899120"/>
              <a:gd name="connsiteX3" fmla="*/ -7 w 2527259"/>
              <a:gd name="connsiteY3" fmla="*/ 4899123 h 4899120"/>
            </a:gdLst>
            <a:ahLst/>
            <a:cxnLst>
              <a:cxn ang="0">
                <a:pos x="connsiteX0" y="connsiteY0"/>
              </a:cxn>
              <a:cxn ang="0">
                <a:pos x="connsiteX1" y="connsiteY1"/>
              </a:cxn>
              <a:cxn ang="0">
                <a:pos x="connsiteX2" y="connsiteY2"/>
              </a:cxn>
              <a:cxn ang="0">
                <a:pos x="connsiteX3" y="connsiteY3"/>
              </a:cxn>
            </a:cxnLst>
            <a:rect l="l" t="t" r="r" b="b"/>
            <a:pathLst>
              <a:path w="2527259" h="4899120">
                <a:moveTo>
                  <a:pt x="-8" y="2"/>
                </a:moveTo>
                <a:lnTo>
                  <a:pt x="2527252" y="2"/>
                </a:lnTo>
                <a:lnTo>
                  <a:pt x="2527252" y="4899123"/>
                </a:lnTo>
                <a:lnTo>
                  <a:pt x="-7" y="4899123"/>
                </a:lnTo>
                <a:close/>
              </a:path>
            </a:pathLst>
          </a:custGeom>
          <a:noFill/>
          <a:ln w="8917" cap="flat">
            <a:solidFill>
              <a:srgbClr val="64BDC8"/>
            </a:solidFill>
            <a:prstDash val="solid"/>
            <a:miter/>
          </a:ln>
        </p:spPr>
        <p:txBody>
          <a:bodyPr rtlCol="0" anchor="ctr"/>
          <a:lstStyle/>
          <a:p>
            <a:pPr algn="ctr"/>
            <a:endParaRPr lang="en-GB" sz="1500">
              <a:solidFill>
                <a:schemeClr val="bg1"/>
              </a:solidFill>
            </a:endParaRPr>
          </a:p>
        </p:txBody>
      </p:sp>
      <p:sp>
        <p:nvSpPr>
          <p:cNvPr id="55" name="TextBox 54">
            <a:extLst>
              <a:ext uri="{FF2B5EF4-FFF2-40B4-BE49-F238E27FC236}">
                <a16:creationId xmlns:a16="http://schemas.microsoft.com/office/drawing/2014/main" id="{9E018858-9358-9086-00E6-3D26203AD3E3}"/>
              </a:ext>
            </a:extLst>
          </p:cNvPr>
          <p:cNvSpPr txBox="1"/>
          <p:nvPr/>
        </p:nvSpPr>
        <p:spPr>
          <a:xfrm>
            <a:off x="740057" y="76760"/>
            <a:ext cx="2527258" cy="323165"/>
          </a:xfrm>
          <a:prstGeom prst="rect">
            <a:avLst/>
          </a:prstGeom>
          <a:noFill/>
        </p:spPr>
        <p:txBody>
          <a:bodyPr wrap="square" rtlCol="0" anchor="b">
            <a:spAutoFit/>
          </a:bodyPr>
          <a:lstStyle/>
          <a:p>
            <a:pPr algn="ctr"/>
            <a:r>
              <a:rPr lang="en-GB" sz="1500" b="1" spc="0" baseline="0" dirty="0">
                <a:ln/>
                <a:solidFill>
                  <a:schemeClr val="bg1"/>
                </a:solidFill>
                <a:cs typeface="Arial"/>
                <a:sym typeface="Arial"/>
                <a:rtl val="0"/>
              </a:rPr>
              <a:t>Dev side</a:t>
            </a:r>
          </a:p>
        </p:txBody>
      </p:sp>
      <p:grpSp>
        <p:nvGrpSpPr>
          <p:cNvPr id="59" name="Content Placeholder 62">
            <a:extLst>
              <a:ext uri="{FF2B5EF4-FFF2-40B4-BE49-F238E27FC236}">
                <a16:creationId xmlns:a16="http://schemas.microsoft.com/office/drawing/2014/main" id="{445A771E-FA63-0C8E-989B-5527F1E52EFA}"/>
              </a:ext>
            </a:extLst>
          </p:cNvPr>
          <p:cNvGrpSpPr/>
          <p:nvPr/>
        </p:nvGrpSpPr>
        <p:grpSpPr>
          <a:xfrm>
            <a:off x="673128" y="68647"/>
            <a:ext cx="8923" cy="8923"/>
            <a:chOff x="673128" y="68647"/>
            <a:chExt cx="8923" cy="8923"/>
          </a:xfrm>
        </p:grpSpPr>
      </p:grpSp>
      <p:sp>
        <p:nvSpPr>
          <p:cNvPr id="62" name="Freeform: Shape 61">
            <a:extLst>
              <a:ext uri="{FF2B5EF4-FFF2-40B4-BE49-F238E27FC236}">
                <a16:creationId xmlns:a16="http://schemas.microsoft.com/office/drawing/2014/main" id="{116A5EA1-BF0D-88A3-66DA-7C0CA3979764}"/>
              </a:ext>
            </a:extLst>
          </p:cNvPr>
          <p:cNvSpPr/>
          <p:nvPr/>
        </p:nvSpPr>
        <p:spPr>
          <a:xfrm>
            <a:off x="1061309" y="407748"/>
            <a:ext cx="1902598" cy="330177"/>
          </a:xfrm>
          <a:custGeom>
            <a:avLst/>
            <a:gdLst>
              <a:gd name="connsiteX0" fmla="*/ 142 w 1442090"/>
              <a:gd name="connsiteY0" fmla="*/ 59 h 330177"/>
              <a:gd name="connsiteX1" fmla="*/ 1442233 w 1442090"/>
              <a:gd name="connsiteY1" fmla="*/ 59 h 330177"/>
              <a:gd name="connsiteX2" fmla="*/ 1442233 w 1442090"/>
              <a:gd name="connsiteY2" fmla="*/ 330236 h 330177"/>
              <a:gd name="connsiteX3" fmla="*/ 142 w 1442090"/>
              <a:gd name="connsiteY3" fmla="*/ 330236 h 330177"/>
            </a:gdLst>
            <a:ahLst/>
            <a:cxnLst>
              <a:cxn ang="0">
                <a:pos x="connsiteX0" y="connsiteY0"/>
              </a:cxn>
              <a:cxn ang="0">
                <a:pos x="connsiteX1" y="connsiteY1"/>
              </a:cxn>
              <a:cxn ang="0">
                <a:pos x="connsiteX2" y="connsiteY2"/>
              </a:cxn>
              <a:cxn ang="0">
                <a:pos x="connsiteX3" y="connsiteY3"/>
              </a:cxn>
            </a:cxnLst>
            <a:rect l="l" t="t" r="r" b="b"/>
            <a:pathLst>
              <a:path w="1442090" h="330177">
                <a:moveTo>
                  <a:pt x="142" y="59"/>
                </a:moveTo>
                <a:lnTo>
                  <a:pt x="1442233" y="59"/>
                </a:lnTo>
                <a:lnTo>
                  <a:pt x="1442233" y="330236"/>
                </a:lnTo>
                <a:lnTo>
                  <a:pt x="142" y="330236"/>
                </a:lnTo>
                <a:close/>
              </a:path>
            </a:pathLst>
          </a:custGeom>
          <a:solidFill>
            <a:srgbClr val="3A485F"/>
          </a:solidFill>
          <a:ln w="8917" cap="flat">
            <a:solidFill>
              <a:srgbClr val="64BDC8"/>
            </a:solidFill>
            <a:prstDash val="solid"/>
            <a:miter/>
          </a:ln>
        </p:spPr>
        <p:txBody>
          <a:bodyPr rtlCol="0" anchor="ctr"/>
          <a:lstStyle/>
          <a:p>
            <a:pPr algn="ctr"/>
            <a:r>
              <a:rPr lang="en-GB" sz="1500" spc="0" baseline="0" dirty="0">
                <a:ln/>
                <a:solidFill>
                  <a:schemeClr val="bg1"/>
                </a:solidFill>
                <a:cs typeface="Arial"/>
                <a:sym typeface="Arial"/>
                <a:rtl val="0"/>
              </a:rPr>
              <a:t>Write components</a:t>
            </a:r>
          </a:p>
        </p:txBody>
      </p:sp>
      <p:sp>
        <p:nvSpPr>
          <p:cNvPr id="85" name="Freeform: Shape 84">
            <a:extLst>
              <a:ext uri="{FF2B5EF4-FFF2-40B4-BE49-F238E27FC236}">
                <a16:creationId xmlns:a16="http://schemas.microsoft.com/office/drawing/2014/main" id="{BD5C7ED4-8D4A-B2E2-5168-5482383A76CC}"/>
              </a:ext>
            </a:extLst>
          </p:cNvPr>
          <p:cNvSpPr/>
          <p:nvPr/>
        </p:nvSpPr>
        <p:spPr>
          <a:xfrm>
            <a:off x="1061308" y="4244946"/>
            <a:ext cx="1902599" cy="526499"/>
          </a:xfrm>
          <a:custGeom>
            <a:avLst/>
            <a:gdLst>
              <a:gd name="connsiteX0" fmla="*/ 142 w 1319737"/>
              <a:gd name="connsiteY0" fmla="*/ 500 h 526499"/>
              <a:gd name="connsiteX1" fmla="*/ 1319880 w 1319737"/>
              <a:gd name="connsiteY1" fmla="*/ 500 h 526499"/>
              <a:gd name="connsiteX2" fmla="*/ 1319880 w 1319737"/>
              <a:gd name="connsiteY2" fmla="*/ 526999 h 526499"/>
              <a:gd name="connsiteX3" fmla="*/ 142 w 1319737"/>
              <a:gd name="connsiteY3" fmla="*/ 526999 h 526499"/>
            </a:gdLst>
            <a:ahLst/>
            <a:cxnLst>
              <a:cxn ang="0">
                <a:pos x="connsiteX0" y="connsiteY0"/>
              </a:cxn>
              <a:cxn ang="0">
                <a:pos x="connsiteX1" y="connsiteY1"/>
              </a:cxn>
              <a:cxn ang="0">
                <a:pos x="connsiteX2" y="connsiteY2"/>
              </a:cxn>
              <a:cxn ang="0">
                <a:pos x="connsiteX3" y="connsiteY3"/>
              </a:cxn>
            </a:cxnLst>
            <a:rect l="l" t="t" r="r" b="b"/>
            <a:pathLst>
              <a:path w="1319737" h="526499">
                <a:moveTo>
                  <a:pt x="142" y="500"/>
                </a:moveTo>
                <a:lnTo>
                  <a:pt x="1319880" y="500"/>
                </a:lnTo>
                <a:lnTo>
                  <a:pt x="1319880" y="526999"/>
                </a:lnTo>
                <a:lnTo>
                  <a:pt x="142" y="526999"/>
                </a:lnTo>
                <a:close/>
              </a:path>
            </a:pathLst>
          </a:custGeom>
          <a:solidFill>
            <a:srgbClr val="3A485F"/>
          </a:solidFill>
          <a:ln w="8917" cap="flat">
            <a:solidFill>
              <a:srgbClr val="64BDC8"/>
            </a:solidFill>
            <a:prstDash val="solid"/>
            <a:miter/>
          </a:ln>
        </p:spPr>
        <p:txBody>
          <a:bodyPr rtlCol="0" anchor="ctr"/>
          <a:lstStyle/>
          <a:p>
            <a:pPr algn="ctr"/>
            <a:r>
              <a:rPr lang="en-US" sz="1500" dirty="0">
                <a:solidFill>
                  <a:schemeClr val="bg1"/>
                </a:solidFill>
              </a:rPr>
              <a:t>Upload files to a web server</a:t>
            </a:r>
            <a:endParaRPr lang="en-GB" sz="1500" dirty="0">
              <a:solidFill>
                <a:schemeClr val="bg1"/>
              </a:solidFill>
            </a:endParaRPr>
          </a:p>
        </p:txBody>
      </p:sp>
      <p:grpSp>
        <p:nvGrpSpPr>
          <p:cNvPr id="2" name="Group 1">
            <a:extLst>
              <a:ext uri="{FF2B5EF4-FFF2-40B4-BE49-F238E27FC236}">
                <a16:creationId xmlns:a16="http://schemas.microsoft.com/office/drawing/2014/main" id="{FB424FD1-63BA-6D53-B5CD-94A975F9809F}"/>
              </a:ext>
            </a:extLst>
          </p:cNvPr>
          <p:cNvGrpSpPr/>
          <p:nvPr/>
        </p:nvGrpSpPr>
        <p:grpSpPr>
          <a:xfrm>
            <a:off x="989920" y="1157340"/>
            <a:ext cx="1973987" cy="2641421"/>
            <a:chOff x="989920" y="1157340"/>
            <a:chExt cx="1973987" cy="2641421"/>
          </a:xfrm>
        </p:grpSpPr>
        <p:grpSp>
          <p:nvGrpSpPr>
            <p:cNvPr id="65" name="Content Placeholder 62">
              <a:extLst>
                <a:ext uri="{FF2B5EF4-FFF2-40B4-BE49-F238E27FC236}">
                  <a16:creationId xmlns:a16="http://schemas.microsoft.com/office/drawing/2014/main" id="{35B36535-1D8A-2BE6-8970-6763924B3E4F}"/>
                </a:ext>
              </a:extLst>
            </p:cNvPr>
            <p:cNvGrpSpPr/>
            <p:nvPr/>
          </p:nvGrpSpPr>
          <p:grpSpPr>
            <a:xfrm>
              <a:off x="989920" y="1157340"/>
              <a:ext cx="1973987" cy="2641421"/>
              <a:chOff x="989920" y="1157340"/>
              <a:chExt cx="1973987" cy="2641421"/>
            </a:xfrm>
          </p:grpSpPr>
          <p:grpSp>
            <p:nvGrpSpPr>
              <p:cNvPr id="66" name="Content Placeholder 62">
                <a:extLst>
                  <a:ext uri="{FF2B5EF4-FFF2-40B4-BE49-F238E27FC236}">
                    <a16:creationId xmlns:a16="http://schemas.microsoft.com/office/drawing/2014/main" id="{A53D0C1A-C11C-5880-1782-FF87FFD75632}"/>
                  </a:ext>
                </a:extLst>
              </p:cNvPr>
              <p:cNvGrpSpPr/>
              <p:nvPr/>
            </p:nvGrpSpPr>
            <p:grpSpPr>
              <a:xfrm>
                <a:off x="1061308" y="1165454"/>
                <a:ext cx="1902599" cy="2633307"/>
                <a:chOff x="1061308" y="1165454"/>
                <a:chExt cx="1902599" cy="2633307"/>
              </a:xfrm>
              <a:solidFill>
                <a:srgbClr val="FFFFFF"/>
              </a:solidFill>
            </p:grpSpPr>
            <p:sp>
              <p:nvSpPr>
                <p:cNvPr id="67" name="Freeform: Shape 66">
                  <a:extLst>
                    <a:ext uri="{FF2B5EF4-FFF2-40B4-BE49-F238E27FC236}">
                      <a16:creationId xmlns:a16="http://schemas.microsoft.com/office/drawing/2014/main" id="{6E1E334B-5DE6-1565-D4EF-0A66D436CA2C}"/>
                    </a:ext>
                  </a:extLst>
                </p:cNvPr>
                <p:cNvSpPr/>
                <p:nvPr/>
              </p:nvSpPr>
              <p:spPr>
                <a:xfrm>
                  <a:off x="1061309" y="1184112"/>
                  <a:ext cx="1902598" cy="2614649"/>
                </a:xfrm>
                <a:custGeom>
                  <a:avLst/>
                  <a:gdLst>
                    <a:gd name="connsiteX0" fmla="*/ 28 w 1902598"/>
                    <a:gd name="connsiteY0" fmla="*/ 124 h 2614649"/>
                    <a:gd name="connsiteX1" fmla="*/ 1902627 w 1902598"/>
                    <a:gd name="connsiteY1" fmla="*/ 124 h 2614649"/>
                    <a:gd name="connsiteX2" fmla="*/ 1902627 w 1902598"/>
                    <a:gd name="connsiteY2" fmla="*/ 2614773 h 2614649"/>
                    <a:gd name="connsiteX3" fmla="*/ 28 w 1902598"/>
                    <a:gd name="connsiteY3" fmla="*/ 2614773 h 2614649"/>
                  </a:gdLst>
                  <a:ahLst/>
                  <a:cxnLst>
                    <a:cxn ang="0">
                      <a:pos x="connsiteX0" y="connsiteY0"/>
                    </a:cxn>
                    <a:cxn ang="0">
                      <a:pos x="connsiteX1" y="connsiteY1"/>
                    </a:cxn>
                    <a:cxn ang="0">
                      <a:pos x="connsiteX2" y="connsiteY2"/>
                    </a:cxn>
                    <a:cxn ang="0">
                      <a:pos x="connsiteX3" y="connsiteY3"/>
                    </a:cxn>
                  </a:cxnLst>
                  <a:rect l="l" t="t" r="r" b="b"/>
                  <a:pathLst>
                    <a:path w="1902598" h="2614649">
                      <a:moveTo>
                        <a:pt x="28" y="124"/>
                      </a:moveTo>
                      <a:lnTo>
                        <a:pt x="1902627" y="124"/>
                      </a:lnTo>
                      <a:lnTo>
                        <a:pt x="1902627" y="2614773"/>
                      </a:lnTo>
                      <a:lnTo>
                        <a:pt x="28" y="2614773"/>
                      </a:lnTo>
                      <a:close/>
                    </a:path>
                  </a:pathLst>
                </a:custGeom>
                <a:noFill/>
                <a:ln w="8917" cap="flat">
                  <a:solidFill>
                    <a:srgbClr val="64BDC8"/>
                  </a:solidFill>
                  <a:prstDash val="solid"/>
                  <a:miter/>
                </a:ln>
              </p:spPr>
              <p:txBody>
                <a:bodyPr rtlCol="0" anchor="ctr"/>
                <a:lstStyle/>
                <a:p>
                  <a:pPr algn="ctr"/>
                  <a:endParaRPr lang="en-GB" sz="1500">
                    <a:solidFill>
                      <a:schemeClr val="bg1"/>
                    </a:solidFill>
                  </a:endParaRPr>
                </a:p>
              </p:txBody>
            </p:sp>
            <p:sp>
              <p:nvSpPr>
                <p:cNvPr id="68" name="TextBox 67">
                  <a:extLst>
                    <a:ext uri="{FF2B5EF4-FFF2-40B4-BE49-F238E27FC236}">
                      <a16:creationId xmlns:a16="http://schemas.microsoft.com/office/drawing/2014/main" id="{A4CBE00A-7EB4-5992-EB55-D57D8F9B82C5}"/>
                    </a:ext>
                  </a:extLst>
                </p:cNvPr>
                <p:cNvSpPr txBox="1"/>
                <p:nvPr/>
              </p:nvSpPr>
              <p:spPr>
                <a:xfrm>
                  <a:off x="1061308" y="1165454"/>
                  <a:ext cx="1902599" cy="323165"/>
                </a:xfrm>
                <a:prstGeom prst="rect">
                  <a:avLst/>
                </a:prstGeom>
                <a:noFill/>
              </p:spPr>
              <p:txBody>
                <a:bodyPr wrap="square" rtlCol="0" anchor="b">
                  <a:spAutoFit/>
                </a:bodyPr>
                <a:lstStyle/>
                <a:p>
                  <a:pPr algn="ctr"/>
                  <a:r>
                    <a:rPr lang="en-GB" sz="1500" b="1" spc="0" baseline="0" dirty="0">
                      <a:ln/>
                      <a:solidFill>
                        <a:schemeClr val="bg1"/>
                      </a:solidFill>
                      <a:cs typeface="Arial"/>
                      <a:sym typeface="Arial"/>
                      <a:rtl val="0"/>
                    </a:rPr>
                    <a:t>The magic of build</a:t>
                  </a:r>
                </a:p>
              </p:txBody>
            </p:sp>
          </p:grpSp>
          <p:grpSp>
            <p:nvGrpSpPr>
              <p:cNvPr id="72" name="Content Placeholder 62">
                <a:extLst>
                  <a:ext uri="{FF2B5EF4-FFF2-40B4-BE49-F238E27FC236}">
                    <a16:creationId xmlns:a16="http://schemas.microsoft.com/office/drawing/2014/main" id="{76953407-DD46-0125-65E8-183010E95B5F}"/>
                  </a:ext>
                </a:extLst>
              </p:cNvPr>
              <p:cNvGrpSpPr/>
              <p:nvPr/>
            </p:nvGrpSpPr>
            <p:grpSpPr>
              <a:xfrm>
                <a:off x="989920" y="1157340"/>
                <a:ext cx="8923" cy="8923"/>
                <a:chOff x="989920" y="1157340"/>
                <a:chExt cx="8923" cy="8923"/>
              </a:xfrm>
            </p:grpSpPr>
          </p:grpSp>
          <p:grpSp>
            <p:nvGrpSpPr>
              <p:cNvPr id="73" name="Content Placeholder 62">
                <a:extLst>
                  <a:ext uri="{FF2B5EF4-FFF2-40B4-BE49-F238E27FC236}">
                    <a16:creationId xmlns:a16="http://schemas.microsoft.com/office/drawing/2014/main" id="{33581802-0312-64F7-FAD5-99E902B71BB9}"/>
                  </a:ext>
                </a:extLst>
              </p:cNvPr>
              <p:cNvGrpSpPr/>
              <p:nvPr/>
            </p:nvGrpSpPr>
            <p:grpSpPr>
              <a:xfrm>
                <a:off x="1203740" y="1496442"/>
                <a:ext cx="1613765" cy="2079225"/>
                <a:chOff x="1203740" y="1496442"/>
                <a:chExt cx="1613765" cy="2079225"/>
              </a:xfrm>
            </p:grpSpPr>
            <p:sp>
              <p:nvSpPr>
                <p:cNvPr id="75" name="Freeform: Shape 74">
                  <a:extLst>
                    <a:ext uri="{FF2B5EF4-FFF2-40B4-BE49-F238E27FC236}">
                      <a16:creationId xmlns:a16="http://schemas.microsoft.com/office/drawing/2014/main" id="{828CFF87-5D75-B3A5-5E32-E36F71A131FB}"/>
                    </a:ext>
                  </a:extLst>
                </p:cNvPr>
                <p:cNvSpPr/>
                <p:nvPr/>
              </p:nvSpPr>
              <p:spPr>
                <a:xfrm>
                  <a:off x="1203740" y="1496442"/>
                  <a:ext cx="1613765" cy="526499"/>
                </a:xfrm>
                <a:custGeom>
                  <a:avLst/>
                  <a:gdLst>
                    <a:gd name="connsiteX0" fmla="*/ 143 w 1277938"/>
                    <a:gd name="connsiteY0" fmla="*/ 192 h 526499"/>
                    <a:gd name="connsiteX1" fmla="*/ 1278081 w 1277938"/>
                    <a:gd name="connsiteY1" fmla="*/ 192 h 526499"/>
                    <a:gd name="connsiteX2" fmla="*/ 1278081 w 1277938"/>
                    <a:gd name="connsiteY2" fmla="*/ 526691 h 526499"/>
                    <a:gd name="connsiteX3" fmla="*/ 143 w 1277938"/>
                    <a:gd name="connsiteY3" fmla="*/ 526691 h 526499"/>
                  </a:gdLst>
                  <a:ahLst/>
                  <a:cxnLst>
                    <a:cxn ang="0">
                      <a:pos x="connsiteX0" y="connsiteY0"/>
                    </a:cxn>
                    <a:cxn ang="0">
                      <a:pos x="connsiteX1" y="connsiteY1"/>
                    </a:cxn>
                    <a:cxn ang="0">
                      <a:pos x="connsiteX2" y="connsiteY2"/>
                    </a:cxn>
                    <a:cxn ang="0">
                      <a:pos x="connsiteX3" y="connsiteY3"/>
                    </a:cxn>
                  </a:cxnLst>
                  <a:rect l="l" t="t" r="r" b="b"/>
                  <a:pathLst>
                    <a:path w="1277938" h="526499">
                      <a:moveTo>
                        <a:pt x="143" y="192"/>
                      </a:moveTo>
                      <a:lnTo>
                        <a:pt x="1278081" y="192"/>
                      </a:lnTo>
                      <a:lnTo>
                        <a:pt x="1278081" y="526691"/>
                      </a:lnTo>
                      <a:lnTo>
                        <a:pt x="143" y="526691"/>
                      </a:lnTo>
                      <a:close/>
                    </a:path>
                  </a:pathLst>
                </a:custGeom>
                <a:solidFill>
                  <a:srgbClr val="3A485F"/>
                </a:solidFill>
                <a:ln w="8917" cap="flat">
                  <a:solidFill>
                    <a:srgbClr val="64BDC8"/>
                  </a:solidFill>
                  <a:prstDash val="solid"/>
                  <a:miter/>
                </a:ln>
              </p:spPr>
              <p:txBody>
                <a:bodyPr rtlCol="0" anchor="ctr"/>
                <a:lstStyle/>
                <a:p>
                  <a:pPr algn="ctr"/>
                  <a:r>
                    <a:rPr lang="en-GB" sz="1500" dirty="0">
                      <a:solidFill>
                        <a:schemeClr val="bg1"/>
                      </a:solidFill>
                    </a:rPr>
                    <a:t>Configure build process</a:t>
                  </a:r>
                </a:p>
              </p:txBody>
            </p:sp>
            <p:sp>
              <p:nvSpPr>
                <p:cNvPr id="79" name="Freeform: Shape 78">
                  <a:extLst>
                    <a:ext uri="{FF2B5EF4-FFF2-40B4-BE49-F238E27FC236}">
                      <a16:creationId xmlns:a16="http://schemas.microsoft.com/office/drawing/2014/main" id="{E2422707-E566-7A75-117A-98F1CCCB8F6F}"/>
                    </a:ext>
                  </a:extLst>
                </p:cNvPr>
                <p:cNvSpPr/>
                <p:nvPr/>
              </p:nvSpPr>
              <p:spPr>
                <a:xfrm>
                  <a:off x="1203741" y="2469127"/>
                  <a:ext cx="1613764" cy="330177"/>
                </a:xfrm>
                <a:custGeom>
                  <a:avLst/>
                  <a:gdLst>
                    <a:gd name="connsiteX0" fmla="*/ 143 w 1169229"/>
                    <a:gd name="connsiteY0" fmla="*/ 290 h 330177"/>
                    <a:gd name="connsiteX1" fmla="*/ 1169373 w 1169229"/>
                    <a:gd name="connsiteY1" fmla="*/ 290 h 330177"/>
                    <a:gd name="connsiteX2" fmla="*/ 1169373 w 1169229"/>
                    <a:gd name="connsiteY2" fmla="*/ 330467 h 330177"/>
                    <a:gd name="connsiteX3" fmla="*/ 143 w 1169229"/>
                    <a:gd name="connsiteY3" fmla="*/ 330467 h 330177"/>
                  </a:gdLst>
                  <a:ahLst/>
                  <a:cxnLst>
                    <a:cxn ang="0">
                      <a:pos x="connsiteX0" y="connsiteY0"/>
                    </a:cxn>
                    <a:cxn ang="0">
                      <a:pos x="connsiteX1" y="connsiteY1"/>
                    </a:cxn>
                    <a:cxn ang="0">
                      <a:pos x="connsiteX2" y="connsiteY2"/>
                    </a:cxn>
                    <a:cxn ang="0">
                      <a:pos x="connsiteX3" y="connsiteY3"/>
                    </a:cxn>
                  </a:cxnLst>
                  <a:rect l="l" t="t" r="r" b="b"/>
                  <a:pathLst>
                    <a:path w="1169229" h="330177">
                      <a:moveTo>
                        <a:pt x="143" y="290"/>
                      </a:moveTo>
                      <a:lnTo>
                        <a:pt x="1169373" y="290"/>
                      </a:lnTo>
                      <a:lnTo>
                        <a:pt x="1169373" y="330467"/>
                      </a:lnTo>
                      <a:lnTo>
                        <a:pt x="143" y="330467"/>
                      </a:lnTo>
                      <a:close/>
                    </a:path>
                  </a:pathLst>
                </a:custGeom>
                <a:solidFill>
                  <a:srgbClr val="3A485F"/>
                </a:solidFill>
                <a:ln w="8917" cap="flat">
                  <a:solidFill>
                    <a:srgbClr val="64BDC8"/>
                  </a:solidFill>
                  <a:prstDash val="solid"/>
                  <a:miter/>
                </a:ln>
              </p:spPr>
              <p:txBody>
                <a:bodyPr rtlCol="0" anchor="ctr"/>
                <a:lstStyle/>
                <a:p>
                  <a:pPr algn="ctr"/>
                  <a:r>
                    <a:rPr lang="en-GB" sz="1500" dirty="0">
                      <a:solidFill>
                        <a:schemeClr val="bg1"/>
                      </a:solidFill>
                    </a:rPr>
                    <a:t>Run build tool</a:t>
                  </a:r>
                </a:p>
              </p:txBody>
            </p:sp>
            <p:sp>
              <p:nvSpPr>
                <p:cNvPr id="82" name="Freeform: Shape 81">
                  <a:extLst>
                    <a:ext uri="{FF2B5EF4-FFF2-40B4-BE49-F238E27FC236}">
                      <a16:creationId xmlns:a16="http://schemas.microsoft.com/office/drawing/2014/main" id="{E1269638-56E4-F518-AF62-244984E0F7AE}"/>
                    </a:ext>
                  </a:extLst>
                </p:cNvPr>
                <p:cNvSpPr/>
                <p:nvPr/>
              </p:nvSpPr>
              <p:spPr>
                <a:xfrm>
                  <a:off x="1203740" y="3245490"/>
                  <a:ext cx="1613763" cy="330177"/>
                </a:xfrm>
                <a:custGeom>
                  <a:avLst/>
                  <a:gdLst>
                    <a:gd name="connsiteX0" fmla="*/ 143 w 1166865"/>
                    <a:gd name="connsiteY0" fmla="*/ 377 h 330177"/>
                    <a:gd name="connsiteX1" fmla="*/ 1167008 w 1166865"/>
                    <a:gd name="connsiteY1" fmla="*/ 377 h 330177"/>
                    <a:gd name="connsiteX2" fmla="*/ 1167008 w 1166865"/>
                    <a:gd name="connsiteY2" fmla="*/ 330554 h 330177"/>
                    <a:gd name="connsiteX3" fmla="*/ 143 w 1166865"/>
                    <a:gd name="connsiteY3" fmla="*/ 330554 h 330177"/>
                  </a:gdLst>
                  <a:ahLst/>
                  <a:cxnLst>
                    <a:cxn ang="0">
                      <a:pos x="connsiteX0" y="connsiteY0"/>
                    </a:cxn>
                    <a:cxn ang="0">
                      <a:pos x="connsiteX1" y="connsiteY1"/>
                    </a:cxn>
                    <a:cxn ang="0">
                      <a:pos x="connsiteX2" y="connsiteY2"/>
                    </a:cxn>
                    <a:cxn ang="0">
                      <a:pos x="connsiteX3" y="connsiteY3"/>
                    </a:cxn>
                  </a:cxnLst>
                  <a:rect l="l" t="t" r="r" b="b"/>
                  <a:pathLst>
                    <a:path w="1166865" h="330177">
                      <a:moveTo>
                        <a:pt x="143" y="377"/>
                      </a:moveTo>
                      <a:lnTo>
                        <a:pt x="1167008" y="377"/>
                      </a:lnTo>
                      <a:lnTo>
                        <a:pt x="1167008" y="330554"/>
                      </a:lnTo>
                      <a:lnTo>
                        <a:pt x="143" y="330554"/>
                      </a:lnTo>
                      <a:close/>
                    </a:path>
                  </a:pathLst>
                </a:custGeom>
                <a:solidFill>
                  <a:srgbClr val="3A485F"/>
                </a:solidFill>
                <a:ln w="8917" cap="flat">
                  <a:solidFill>
                    <a:srgbClr val="64BDC8"/>
                  </a:solidFill>
                  <a:prstDash val="solid"/>
                  <a:miter/>
                </a:ln>
              </p:spPr>
              <p:txBody>
                <a:bodyPr rtlCol="0" anchor="ctr"/>
                <a:lstStyle/>
                <a:p>
                  <a:pPr algn="ctr"/>
                  <a:r>
                    <a:rPr lang="en-GB" sz="1500" dirty="0">
                      <a:solidFill>
                        <a:schemeClr val="bg1"/>
                      </a:solidFill>
                    </a:rPr>
                    <a:t>Get static files</a:t>
                  </a:r>
                </a:p>
              </p:txBody>
            </p:sp>
          </p:grpSp>
        </p:grpSp>
        <p:cxnSp>
          <p:nvCxnSpPr>
            <p:cNvPr id="93" name="Straight Arrow Connector 92">
              <a:extLst>
                <a:ext uri="{FF2B5EF4-FFF2-40B4-BE49-F238E27FC236}">
                  <a16:creationId xmlns:a16="http://schemas.microsoft.com/office/drawing/2014/main" id="{F161BF3B-471C-B656-C7D9-4FD7AA306E3F}"/>
                </a:ext>
              </a:extLst>
            </p:cNvPr>
            <p:cNvCxnSpPr>
              <a:cxnSpLocks/>
            </p:cNvCxnSpPr>
            <p:nvPr/>
          </p:nvCxnSpPr>
          <p:spPr>
            <a:xfrm>
              <a:off x="2010379" y="2022941"/>
              <a:ext cx="0" cy="446185"/>
            </a:xfrm>
            <a:prstGeom prst="straightConnector1">
              <a:avLst/>
            </a:prstGeom>
            <a:ln>
              <a:solidFill>
                <a:srgbClr val="64BDC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3E45D724-9A70-51B6-0FBB-8E7725EE856D}"/>
                </a:ext>
              </a:extLst>
            </p:cNvPr>
            <p:cNvCxnSpPr>
              <a:cxnSpLocks/>
            </p:cNvCxnSpPr>
            <p:nvPr/>
          </p:nvCxnSpPr>
          <p:spPr>
            <a:xfrm>
              <a:off x="2012641" y="2799428"/>
              <a:ext cx="0" cy="446061"/>
            </a:xfrm>
            <a:prstGeom prst="straightConnector1">
              <a:avLst/>
            </a:prstGeom>
            <a:ln>
              <a:solidFill>
                <a:srgbClr val="64BDC8"/>
              </a:solidFil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99" name="Straight Arrow Connector 98">
            <a:extLst>
              <a:ext uri="{FF2B5EF4-FFF2-40B4-BE49-F238E27FC236}">
                <a16:creationId xmlns:a16="http://schemas.microsoft.com/office/drawing/2014/main" id="{6656834E-E1AC-D92E-4E10-B08E5B33DB44}"/>
              </a:ext>
            </a:extLst>
          </p:cNvPr>
          <p:cNvCxnSpPr>
            <a:cxnSpLocks/>
          </p:cNvCxnSpPr>
          <p:nvPr/>
        </p:nvCxnSpPr>
        <p:spPr>
          <a:xfrm>
            <a:off x="2008151" y="3798761"/>
            <a:ext cx="0" cy="446185"/>
          </a:xfrm>
          <a:prstGeom prst="straightConnector1">
            <a:avLst/>
          </a:prstGeom>
          <a:ln>
            <a:solidFill>
              <a:srgbClr val="64BDC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23AD74C9-4A68-2EF5-613F-94F77C32A404}"/>
              </a:ext>
            </a:extLst>
          </p:cNvPr>
          <p:cNvCxnSpPr>
            <a:cxnSpLocks/>
          </p:cNvCxnSpPr>
          <p:nvPr/>
        </p:nvCxnSpPr>
        <p:spPr>
          <a:xfrm>
            <a:off x="3267315" y="2544978"/>
            <a:ext cx="450647" cy="0"/>
          </a:xfrm>
          <a:prstGeom prst="straightConnector1">
            <a:avLst/>
          </a:prstGeom>
          <a:ln>
            <a:solidFill>
              <a:srgbClr val="64BDC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BAD974AE-E2DC-552D-0E41-68489D382EB2}"/>
              </a:ext>
            </a:extLst>
          </p:cNvPr>
          <p:cNvCxnSpPr>
            <a:cxnSpLocks/>
          </p:cNvCxnSpPr>
          <p:nvPr/>
        </p:nvCxnSpPr>
        <p:spPr>
          <a:xfrm>
            <a:off x="4952187" y="1924915"/>
            <a:ext cx="2927" cy="446051"/>
          </a:xfrm>
          <a:prstGeom prst="straightConnector1">
            <a:avLst/>
          </a:prstGeom>
          <a:ln>
            <a:solidFill>
              <a:srgbClr val="64BDC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089A642B-D753-599F-25B5-A6D1E7328633}"/>
              </a:ext>
            </a:extLst>
          </p:cNvPr>
          <p:cNvCxnSpPr>
            <a:cxnSpLocks/>
          </p:cNvCxnSpPr>
          <p:nvPr/>
        </p:nvCxnSpPr>
        <p:spPr>
          <a:xfrm>
            <a:off x="4951831" y="2701143"/>
            <a:ext cx="3283" cy="437874"/>
          </a:xfrm>
          <a:prstGeom prst="straightConnector1">
            <a:avLst/>
          </a:prstGeom>
          <a:ln>
            <a:solidFill>
              <a:srgbClr val="64BDC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84C6AC13-2CF8-3A6D-3167-21BC2FBFBC61}"/>
              </a:ext>
            </a:extLst>
          </p:cNvPr>
          <p:cNvCxnSpPr>
            <a:cxnSpLocks/>
          </p:cNvCxnSpPr>
          <p:nvPr/>
        </p:nvCxnSpPr>
        <p:spPr>
          <a:xfrm>
            <a:off x="7519584" y="1728571"/>
            <a:ext cx="4838" cy="446073"/>
          </a:xfrm>
          <a:prstGeom prst="straightConnector1">
            <a:avLst/>
          </a:prstGeom>
          <a:ln>
            <a:solidFill>
              <a:srgbClr val="64BDC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A1E51F74-D27D-E1C0-5CC5-151C00A32E66}"/>
              </a:ext>
            </a:extLst>
          </p:cNvPr>
          <p:cNvCxnSpPr>
            <a:cxnSpLocks/>
          </p:cNvCxnSpPr>
          <p:nvPr/>
        </p:nvCxnSpPr>
        <p:spPr>
          <a:xfrm>
            <a:off x="5954009" y="2589665"/>
            <a:ext cx="443851" cy="0"/>
          </a:xfrm>
          <a:prstGeom prst="straightConnector1">
            <a:avLst/>
          </a:prstGeom>
          <a:ln>
            <a:solidFill>
              <a:srgbClr val="64BDC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AD1C513-1669-E07C-CED3-F1BB4007C9DD}"/>
              </a:ext>
            </a:extLst>
          </p:cNvPr>
          <p:cNvCxnSpPr>
            <a:cxnSpLocks/>
          </p:cNvCxnSpPr>
          <p:nvPr/>
        </p:nvCxnSpPr>
        <p:spPr>
          <a:xfrm>
            <a:off x="7230161" y="2897578"/>
            <a:ext cx="9110" cy="430651"/>
          </a:xfrm>
          <a:prstGeom prst="straightConnector1">
            <a:avLst/>
          </a:prstGeom>
          <a:ln>
            <a:solidFill>
              <a:srgbClr val="64BDC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418D1BA2-C14D-AF09-23CF-4D33374D562F}"/>
              </a:ext>
            </a:extLst>
          </p:cNvPr>
          <p:cNvCxnSpPr>
            <a:cxnSpLocks/>
          </p:cNvCxnSpPr>
          <p:nvPr/>
        </p:nvCxnSpPr>
        <p:spPr>
          <a:xfrm flipV="1">
            <a:off x="7772318" y="2897465"/>
            <a:ext cx="0" cy="446073"/>
          </a:xfrm>
          <a:prstGeom prst="straightConnector1">
            <a:avLst/>
          </a:prstGeom>
          <a:ln>
            <a:solidFill>
              <a:srgbClr val="64BDC8"/>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097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p:bldP spid="62" grpId="0" animBg="1"/>
      <p:bldP spid="8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8496C-0573-DDF9-6ED8-0F738335AA67}"/>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63A61B8-F102-2D91-1FB6-F90AA4E872A0}"/>
              </a:ext>
            </a:extLst>
          </p:cNvPr>
          <p:cNvSpPr>
            <a:spLocks noGrp="1"/>
          </p:cNvSpPr>
          <p:nvPr>
            <p:ph idx="13"/>
          </p:nvPr>
        </p:nvSpPr>
        <p:spPr/>
        <p:txBody>
          <a:bodyPr/>
          <a:lstStyle/>
          <a:p>
            <a:pPr algn="ctr"/>
            <a:r>
              <a:rPr lang="en-US" sz="4000" spc="-150" dirty="0">
                <a:solidFill>
                  <a:prstClr val="white"/>
                </a:solidFill>
                <a:latin typeface="Franklin Gothic Medium"/>
              </a:rPr>
              <a:t>Application example</a:t>
            </a:r>
            <a:endParaRPr lang="en-US" sz="4000" dirty="0"/>
          </a:p>
        </p:txBody>
      </p:sp>
      <p:pic>
        <p:nvPicPr>
          <p:cNvPr id="8" name="Content Placeholder 7">
            <a:extLst>
              <a:ext uri="{FF2B5EF4-FFF2-40B4-BE49-F238E27FC236}">
                <a16:creationId xmlns:a16="http://schemas.microsoft.com/office/drawing/2014/main" id="{5AADCD4B-44BF-7E1A-9E95-A1234D9B5658}"/>
              </a:ext>
            </a:extLst>
          </p:cNvPr>
          <p:cNvPicPr>
            <a:picLocks noGrp="1" noChangeAspect="1"/>
          </p:cNvPicPr>
          <p:nvPr>
            <p:ph idx="1"/>
          </p:nvPr>
        </p:nvPicPr>
        <p:blipFill>
          <a:blip r:embed="rId3"/>
          <a:srcRect/>
          <a:stretch/>
        </p:blipFill>
        <p:spPr>
          <a:xfrm>
            <a:off x="1018388" y="1004575"/>
            <a:ext cx="7187050" cy="3896730"/>
          </a:xfrm>
          <a:prstGeom prst="rect">
            <a:avLst/>
          </a:prstGeom>
          <a:ln w="12700">
            <a:solidFill>
              <a:srgbClr val="00D8FF">
                <a:alpha val="50000"/>
              </a:srgbClr>
            </a:solidFill>
          </a:ln>
        </p:spPr>
      </p:pic>
    </p:spTree>
    <p:extLst>
      <p:ext uri="{BB962C8B-B14F-4D97-AF65-F5344CB8AC3E}">
        <p14:creationId xmlns:p14="http://schemas.microsoft.com/office/powerpoint/2010/main" val="121967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8496C-0573-DDF9-6ED8-0F738335AA67}"/>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63A61B8-F102-2D91-1FB6-F90AA4E872A0}"/>
              </a:ext>
            </a:extLst>
          </p:cNvPr>
          <p:cNvSpPr>
            <a:spLocks noGrp="1"/>
          </p:cNvSpPr>
          <p:nvPr>
            <p:ph idx="13"/>
          </p:nvPr>
        </p:nvSpPr>
        <p:spPr/>
        <p:txBody>
          <a:bodyPr/>
          <a:lstStyle/>
          <a:p>
            <a:pPr algn="ctr"/>
            <a:r>
              <a:rPr lang="en-US" sz="4000" spc="-150" dirty="0">
                <a:solidFill>
                  <a:prstClr val="white"/>
                </a:solidFill>
                <a:latin typeface="Franklin Gothic Medium"/>
              </a:rPr>
              <a:t>API</a:t>
            </a:r>
            <a:endParaRPr lang="en-US" sz="4000" dirty="0"/>
          </a:p>
        </p:txBody>
      </p:sp>
      <p:pic>
        <p:nvPicPr>
          <p:cNvPr id="18" name="Picture 17">
            <a:extLst>
              <a:ext uri="{FF2B5EF4-FFF2-40B4-BE49-F238E27FC236}">
                <a16:creationId xmlns:a16="http://schemas.microsoft.com/office/drawing/2014/main" id="{EBF0CBA3-4E0A-12D0-D866-1008D0D94234}"/>
              </a:ext>
            </a:extLst>
          </p:cNvPr>
          <p:cNvPicPr>
            <a:picLocks noChangeAspect="1"/>
          </p:cNvPicPr>
          <p:nvPr/>
        </p:nvPicPr>
        <p:blipFill>
          <a:blip r:embed="rId3"/>
          <a:stretch>
            <a:fillRect/>
          </a:stretch>
        </p:blipFill>
        <p:spPr>
          <a:xfrm>
            <a:off x="1243009" y="993492"/>
            <a:ext cx="6737808" cy="3907813"/>
          </a:xfrm>
          <a:prstGeom prst="rect">
            <a:avLst/>
          </a:prstGeom>
          <a:ln w="12700">
            <a:solidFill>
              <a:srgbClr val="00D8FF">
                <a:alpha val="50000"/>
              </a:srgbClr>
            </a:solidFill>
          </a:ln>
        </p:spPr>
      </p:pic>
    </p:spTree>
    <p:extLst>
      <p:ext uri="{BB962C8B-B14F-4D97-AF65-F5344CB8AC3E}">
        <p14:creationId xmlns:p14="http://schemas.microsoft.com/office/powerpoint/2010/main" val="4075627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8496C-0573-DDF9-6ED8-0F738335AA67}"/>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63A61B8-F102-2D91-1FB6-F90AA4E872A0}"/>
              </a:ext>
            </a:extLst>
          </p:cNvPr>
          <p:cNvSpPr>
            <a:spLocks noGrp="1"/>
          </p:cNvSpPr>
          <p:nvPr>
            <p:ph idx="13"/>
          </p:nvPr>
        </p:nvSpPr>
        <p:spPr/>
        <p:txBody>
          <a:bodyPr/>
          <a:lstStyle/>
          <a:p>
            <a:pPr algn="ctr"/>
            <a:r>
              <a:rPr lang="en-US" sz="4000" spc="-150" dirty="0">
                <a:solidFill>
                  <a:prstClr val="white"/>
                </a:solidFill>
                <a:latin typeface="Franklin Gothic Medium"/>
              </a:rPr>
              <a:t>Three UI projects</a:t>
            </a:r>
            <a:endParaRPr lang="en-US" sz="4000" dirty="0"/>
          </a:p>
        </p:txBody>
      </p:sp>
      <p:pic>
        <p:nvPicPr>
          <p:cNvPr id="3" name="Picture 2">
            <a:extLst>
              <a:ext uri="{FF2B5EF4-FFF2-40B4-BE49-F238E27FC236}">
                <a16:creationId xmlns:a16="http://schemas.microsoft.com/office/drawing/2014/main" id="{EE4D86F7-2F84-9521-3802-1D262BC90BD4}"/>
              </a:ext>
            </a:extLst>
          </p:cNvPr>
          <p:cNvPicPr>
            <a:picLocks noChangeAspect="1"/>
          </p:cNvPicPr>
          <p:nvPr/>
        </p:nvPicPr>
        <p:blipFill rotWithShape="1">
          <a:blip r:embed="rId3"/>
          <a:srcRect l="-1" t="999" r="728"/>
          <a:stretch/>
        </p:blipFill>
        <p:spPr>
          <a:xfrm>
            <a:off x="1080257" y="1008743"/>
            <a:ext cx="3028756" cy="1547391"/>
          </a:xfrm>
          <a:prstGeom prst="rect">
            <a:avLst/>
          </a:prstGeom>
          <a:ln w="12700">
            <a:solidFill>
              <a:srgbClr val="00D8FF">
                <a:alpha val="50000"/>
              </a:srgbClr>
            </a:solidFill>
          </a:ln>
        </p:spPr>
      </p:pic>
      <p:pic>
        <p:nvPicPr>
          <p:cNvPr id="5" name="Picture 4">
            <a:extLst>
              <a:ext uri="{FF2B5EF4-FFF2-40B4-BE49-F238E27FC236}">
                <a16:creationId xmlns:a16="http://schemas.microsoft.com/office/drawing/2014/main" id="{7D2D0A62-4E7B-689D-8195-D70FFE801170}"/>
              </a:ext>
            </a:extLst>
          </p:cNvPr>
          <p:cNvPicPr>
            <a:picLocks noChangeAspect="1"/>
          </p:cNvPicPr>
          <p:nvPr/>
        </p:nvPicPr>
        <p:blipFill>
          <a:blip r:embed="rId4"/>
          <a:stretch>
            <a:fillRect/>
          </a:stretch>
        </p:blipFill>
        <p:spPr>
          <a:xfrm>
            <a:off x="3315549" y="2855579"/>
            <a:ext cx="2757774" cy="2045726"/>
          </a:xfrm>
          <a:prstGeom prst="rect">
            <a:avLst/>
          </a:prstGeom>
          <a:ln w="12700">
            <a:solidFill>
              <a:srgbClr val="00D8FF">
                <a:alpha val="50000"/>
              </a:srgbClr>
            </a:solidFill>
          </a:ln>
        </p:spPr>
      </p:pic>
      <p:pic>
        <p:nvPicPr>
          <p:cNvPr id="8" name="Picture 7">
            <a:extLst>
              <a:ext uri="{FF2B5EF4-FFF2-40B4-BE49-F238E27FC236}">
                <a16:creationId xmlns:a16="http://schemas.microsoft.com/office/drawing/2014/main" id="{865FD873-EE23-3FE4-7028-C56542EC5E44}"/>
              </a:ext>
            </a:extLst>
          </p:cNvPr>
          <p:cNvPicPr>
            <a:picLocks noChangeAspect="1"/>
          </p:cNvPicPr>
          <p:nvPr/>
        </p:nvPicPr>
        <p:blipFill rotWithShape="1">
          <a:blip r:embed="rId5"/>
          <a:srcRect l="671" t="630" r="1405"/>
          <a:stretch/>
        </p:blipFill>
        <p:spPr>
          <a:xfrm>
            <a:off x="5239520" y="1006210"/>
            <a:ext cx="2824223" cy="1549924"/>
          </a:xfrm>
          <a:prstGeom prst="rect">
            <a:avLst/>
          </a:prstGeom>
          <a:ln w="12700">
            <a:solidFill>
              <a:srgbClr val="00D8FF">
                <a:alpha val="50000"/>
              </a:srgbClr>
            </a:solidFill>
          </a:ln>
        </p:spPr>
      </p:pic>
    </p:spTree>
    <p:extLst>
      <p:ext uri="{BB962C8B-B14F-4D97-AF65-F5344CB8AC3E}">
        <p14:creationId xmlns:p14="http://schemas.microsoft.com/office/powerpoint/2010/main" val="1420833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8496C-0573-DDF9-6ED8-0F738335AA67}"/>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1FE327A8-2D7A-947B-3213-C0804B4EC40E}"/>
              </a:ext>
            </a:extLst>
          </p:cNvPr>
          <p:cNvGrpSpPr/>
          <p:nvPr/>
        </p:nvGrpSpPr>
        <p:grpSpPr>
          <a:xfrm>
            <a:off x="713686" y="137558"/>
            <a:ext cx="4187497" cy="2348274"/>
            <a:chOff x="713686" y="137558"/>
            <a:chExt cx="4187497" cy="2348274"/>
          </a:xfrm>
        </p:grpSpPr>
        <p:pic>
          <p:nvPicPr>
            <p:cNvPr id="4" name="Picture 3">
              <a:extLst>
                <a:ext uri="{FF2B5EF4-FFF2-40B4-BE49-F238E27FC236}">
                  <a16:creationId xmlns:a16="http://schemas.microsoft.com/office/drawing/2014/main" id="{3E119D5F-8FCC-4D09-605D-1569E7F7EE23}"/>
                </a:ext>
              </a:extLst>
            </p:cNvPr>
            <p:cNvPicPr>
              <a:picLocks noChangeAspect="1"/>
            </p:cNvPicPr>
            <p:nvPr/>
          </p:nvPicPr>
          <p:blipFill>
            <a:blip r:embed="rId3"/>
            <a:stretch>
              <a:fillRect/>
            </a:stretch>
          </p:blipFill>
          <p:spPr>
            <a:xfrm>
              <a:off x="713687" y="506890"/>
              <a:ext cx="3858313" cy="1978942"/>
            </a:xfrm>
            <a:prstGeom prst="rect">
              <a:avLst/>
            </a:prstGeom>
            <a:ln w="12700">
              <a:solidFill>
                <a:srgbClr val="00D8FF">
                  <a:alpha val="50000"/>
                </a:srgbClr>
              </a:solidFill>
            </a:ln>
          </p:spPr>
        </p:pic>
        <p:sp>
          <p:nvSpPr>
            <p:cNvPr id="16" name="TextBox 15">
              <a:extLst>
                <a:ext uri="{FF2B5EF4-FFF2-40B4-BE49-F238E27FC236}">
                  <a16:creationId xmlns:a16="http://schemas.microsoft.com/office/drawing/2014/main" id="{28CD60DE-C368-829E-6D7B-E9C169866E43}"/>
                </a:ext>
              </a:extLst>
            </p:cNvPr>
            <p:cNvSpPr txBox="1"/>
            <p:nvPr/>
          </p:nvSpPr>
          <p:spPr>
            <a:xfrm>
              <a:off x="713686" y="137558"/>
              <a:ext cx="4187497" cy="369332"/>
            </a:xfrm>
            <a:prstGeom prst="rect">
              <a:avLst/>
            </a:prstGeom>
            <a:noFill/>
          </p:spPr>
          <p:txBody>
            <a:bodyPr wrap="square" rtlCol="0">
              <a:spAutoFit/>
            </a:bodyPr>
            <a:lstStyle/>
            <a:p>
              <a:r>
                <a:rPr lang="en-US" dirty="0">
                  <a:solidFill>
                    <a:srgbClr val="00D8FF"/>
                  </a:solidFill>
                </a:rPr>
                <a:t>React                                        </a:t>
              </a:r>
              <a:r>
                <a:rPr lang="en-US" i="1" dirty="0">
                  <a:solidFill>
                    <a:srgbClr val="00D8FF"/>
                  </a:solidFill>
                </a:rPr>
                <a:t> </a:t>
              </a:r>
              <a:r>
                <a:rPr lang="en-US" sz="1600" i="1" dirty="0">
                  <a:solidFill>
                    <a:schemeClr val="bg1"/>
                  </a:solidFill>
                </a:rPr>
                <a:t>index.html</a:t>
              </a:r>
              <a:endParaRPr lang="en-GB" dirty="0">
                <a:solidFill>
                  <a:schemeClr val="bg1"/>
                </a:solidFill>
              </a:endParaRPr>
            </a:p>
          </p:txBody>
        </p:sp>
      </p:grpSp>
      <p:grpSp>
        <p:nvGrpSpPr>
          <p:cNvPr id="3" name="Group 2">
            <a:extLst>
              <a:ext uri="{FF2B5EF4-FFF2-40B4-BE49-F238E27FC236}">
                <a16:creationId xmlns:a16="http://schemas.microsoft.com/office/drawing/2014/main" id="{8EB54413-BE0A-7259-6DA2-C84374AD1C77}"/>
              </a:ext>
            </a:extLst>
          </p:cNvPr>
          <p:cNvGrpSpPr/>
          <p:nvPr/>
        </p:nvGrpSpPr>
        <p:grpSpPr>
          <a:xfrm>
            <a:off x="4963244" y="137558"/>
            <a:ext cx="4351443" cy="2348273"/>
            <a:chOff x="4963244" y="137558"/>
            <a:chExt cx="4351443" cy="2348273"/>
          </a:xfrm>
        </p:grpSpPr>
        <p:pic>
          <p:nvPicPr>
            <p:cNvPr id="11" name="Picture 10">
              <a:extLst>
                <a:ext uri="{FF2B5EF4-FFF2-40B4-BE49-F238E27FC236}">
                  <a16:creationId xmlns:a16="http://schemas.microsoft.com/office/drawing/2014/main" id="{23C95AC6-C9B4-1A86-61A1-958F24E6DC87}"/>
                </a:ext>
              </a:extLst>
            </p:cNvPr>
            <p:cNvPicPr>
              <a:picLocks noChangeAspect="1"/>
            </p:cNvPicPr>
            <p:nvPr/>
          </p:nvPicPr>
          <p:blipFill>
            <a:blip r:embed="rId4"/>
            <a:stretch>
              <a:fillRect/>
            </a:stretch>
          </p:blipFill>
          <p:spPr>
            <a:xfrm>
              <a:off x="4963245" y="506890"/>
              <a:ext cx="3911861" cy="1978941"/>
            </a:xfrm>
            <a:prstGeom prst="rect">
              <a:avLst/>
            </a:prstGeom>
            <a:ln w="12700">
              <a:solidFill>
                <a:srgbClr val="00D8FF">
                  <a:alpha val="50000"/>
                </a:srgbClr>
              </a:solidFill>
            </a:ln>
          </p:spPr>
        </p:pic>
        <p:sp>
          <p:nvSpPr>
            <p:cNvPr id="17" name="TextBox 16">
              <a:extLst>
                <a:ext uri="{FF2B5EF4-FFF2-40B4-BE49-F238E27FC236}">
                  <a16:creationId xmlns:a16="http://schemas.microsoft.com/office/drawing/2014/main" id="{5ECB9DC7-A1B8-858B-8B6D-E633AB31A806}"/>
                </a:ext>
              </a:extLst>
            </p:cNvPr>
            <p:cNvSpPr txBox="1"/>
            <p:nvPr/>
          </p:nvSpPr>
          <p:spPr>
            <a:xfrm>
              <a:off x="4963244" y="137558"/>
              <a:ext cx="4351443" cy="369332"/>
            </a:xfrm>
            <a:prstGeom prst="rect">
              <a:avLst/>
            </a:prstGeom>
            <a:noFill/>
          </p:spPr>
          <p:txBody>
            <a:bodyPr wrap="square" rtlCol="0">
              <a:spAutoFit/>
            </a:bodyPr>
            <a:lstStyle/>
            <a:p>
              <a:r>
                <a:rPr lang="en-US" dirty="0">
                  <a:solidFill>
                    <a:srgbClr val="00D8FF"/>
                  </a:solidFill>
                </a:rPr>
                <a:t>Angular</a:t>
              </a:r>
              <a:r>
                <a:rPr lang="en-US" i="1" dirty="0">
                  <a:solidFill>
                    <a:srgbClr val="00D8FF"/>
                  </a:solidFill>
                </a:rPr>
                <a:t>                                       </a:t>
              </a:r>
              <a:r>
                <a:rPr lang="en-US" sz="1600" i="1" dirty="0">
                  <a:solidFill>
                    <a:schemeClr val="bg1"/>
                  </a:solidFill>
                </a:rPr>
                <a:t>index.html</a:t>
              </a:r>
              <a:endParaRPr lang="en-GB" dirty="0">
                <a:solidFill>
                  <a:schemeClr val="bg1"/>
                </a:solidFill>
              </a:endParaRPr>
            </a:p>
          </p:txBody>
        </p:sp>
      </p:grpSp>
      <p:grpSp>
        <p:nvGrpSpPr>
          <p:cNvPr id="5" name="Group 4">
            <a:extLst>
              <a:ext uri="{FF2B5EF4-FFF2-40B4-BE49-F238E27FC236}">
                <a16:creationId xmlns:a16="http://schemas.microsoft.com/office/drawing/2014/main" id="{FDDA87F3-9837-B28D-63E4-90F8B7BD418E}"/>
              </a:ext>
            </a:extLst>
          </p:cNvPr>
          <p:cNvGrpSpPr/>
          <p:nvPr/>
        </p:nvGrpSpPr>
        <p:grpSpPr>
          <a:xfrm>
            <a:off x="2642842" y="2657669"/>
            <a:ext cx="4070378" cy="2348273"/>
            <a:chOff x="2642842" y="2657669"/>
            <a:chExt cx="4070378" cy="2348273"/>
          </a:xfrm>
        </p:grpSpPr>
        <p:pic>
          <p:nvPicPr>
            <p:cNvPr id="13" name="Picture 12">
              <a:extLst>
                <a:ext uri="{FF2B5EF4-FFF2-40B4-BE49-F238E27FC236}">
                  <a16:creationId xmlns:a16="http://schemas.microsoft.com/office/drawing/2014/main" id="{B4428A01-FA71-97FB-773F-3A199D2E8CFC}"/>
                </a:ext>
              </a:extLst>
            </p:cNvPr>
            <p:cNvPicPr>
              <a:picLocks noChangeAspect="1"/>
            </p:cNvPicPr>
            <p:nvPr/>
          </p:nvPicPr>
          <p:blipFill>
            <a:blip r:embed="rId5"/>
            <a:stretch>
              <a:fillRect/>
            </a:stretch>
          </p:blipFill>
          <p:spPr>
            <a:xfrm>
              <a:off x="2642843" y="3027001"/>
              <a:ext cx="3899921" cy="1978941"/>
            </a:xfrm>
            <a:prstGeom prst="rect">
              <a:avLst/>
            </a:prstGeom>
            <a:ln w="12700">
              <a:solidFill>
                <a:srgbClr val="00D8FF">
                  <a:alpha val="50000"/>
                </a:srgbClr>
              </a:solidFill>
            </a:ln>
          </p:spPr>
        </p:pic>
        <p:sp>
          <p:nvSpPr>
            <p:cNvPr id="18" name="TextBox 17">
              <a:extLst>
                <a:ext uri="{FF2B5EF4-FFF2-40B4-BE49-F238E27FC236}">
                  <a16:creationId xmlns:a16="http://schemas.microsoft.com/office/drawing/2014/main" id="{4B1DB368-8E06-21F6-A8BA-898E65C675E8}"/>
                </a:ext>
              </a:extLst>
            </p:cNvPr>
            <p:cNvSpPr txBox="1"/>
            <p:nvPr/>
          </p:nvSpPr>
          <p:spPr>
            <a:xfrm>
              <a:off x="2642842" y="2657669"/>
              <a:ext cx="4070378" cy="369332"/>
            </a:xfrm>
            <a:prstGeom prst="rect">
              <a:avLst/>
            </a:prstGeom>
            <a:noFill/>
          </p:spPr>
          <p:txBody>
            <a:bodyPr wrap="square" rtlCol="0">
              <a:spAutoFit/>
            </a:bodyPr>
            <a:lstStyle/>
            <a:p>
              <a:r>
                <a:rPr lang="en-US" dirty="0">
                  <a:solidFill>
                    <a:srgbClr val="00D8FF"/>
                  </a:solidFill>
                </a:rPr>
                <a:t>Blazor</a:t>
              </a:r>
              <a:r>
                <a:rPr lang="en-US" i="1" dirty="0">
                  <a:solidFill>
                    <a:srgbClr val="00D8FF"/>
                  </a:solidFill>
                </a:rPr>
                <a:t>                                         </a:t>
              </a:r>
              <a:r>
                <a:rPr lang="en-US" sz="1600" i="1" dirty="0">
                  <a:solidFill>
                    <a:schemeClr val="bg1"/>
                  </a:solidFill>
                </a:rPr>
                <a:t>index.html</a:t>
              </a:r>
              <a:endParaRPr lang="en-GB" i="1" dirty="0">
                <a:solidFill>
                  <a:schemeClr val="bg1"/>
                </a:solidFill>
              </a:endParaRPr>
            </a:p>
          </p:txBody>
        </p:sp>
      </p:grpSp>
      <p:sp>
        <p:nvSpPr>
          <p:cNvPr id="21" name="Rectangle 20">
            <a:extLst>
              <a:ext uri="{FF2B5EF4-FFF2-40B4-BE49-F238E27FC236}">
                <a16:creationId xmlns:a16="http://schemas.microsoft.com/office/drawing/2014/main" id="{61D0B003-FF53-6114-87ED-3D00C5E8468F}"/>
              </a:ext>
            </a:extLst>
          </p:cNvPr>
          <p:cNvSpPr/>
          <p:nvPr/>
        </p:nvSpPr>
        <p:spPr>
          <a:xfrm>
            <a:off x="5221240" y="1833062"/>
            <a:ext cx="1087716" cy="94069"/>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3E2F70BB-5972-174B-C92F-AF0BA5440572}"/>
              </a:ext>
            </a:extLst>
          </p:cNvPr>
          <p:cNvSpPr/>
          <p:nvPr/>
        </p:nvSpPr>
        <p:spPr>
          <a:xfrm>
            <a:off x="2897140" y="3998693"/>
            <a:ext cx="2692130" cy="234217"/>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0FDCFC07-5E16-1D7B-0877-CDB0DBB5FC38}"/>
              </a:ext>
            </a:extLst>
          </p:cNvPr>
          <p:cNvSpPr/>
          <p:nvPr/>
        </p:nvSpPr>
        <p:spPr>
          <a:xfrm>
            <a:off x="982692" y="1833062"/>
            <a:ext cx="2602517" cy="227419"/>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837D7A65-8C1A-2E69-36C4-D4FAC8FD43D4}"/>
              </a:ext>
            </a:extLst>
          </p:cNvPr>
          <p:cNvSpPr/>
          <p:nvPr/>
        </p:nvSpPr>
        <p:spPr>
          <a:xfrm>
            <a:off x="2908570" y="4447263"/>
            <a:ext cx="2836910" cy="219987"/>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692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8496C-0573-DDF9-6ED8-0F738335AA67}"/>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41349638-5134-F788-E443-4370B15C56D2}"/>
              </a:ext>
            </a:extLst>
          </p:cNvPr>
          <p:cNvGrpSpPr/>
          <p:nvPr/>
        </p:nvGrpSpPr>
        <p:grpSpPr>
          <a:xfrm>
            <a:off x="543896" y="116508"/>
            <a:ext cx="4125639" cy="1130418"/>
            <a:chOff x="543896" y="116508"/>
            <a:chExt cx="4125639" cy="1130418"/>
          </a:xfrm>
        </p:grpSpPr>
        <p:pic>
          <p:nvPicPr>
            <p:cNvPr id="4" name="Picture 3">
              <a:extLst>
                <a:ext uri="{FF2B5EF4-FFF2-40B4-BE49-F238E27FC236}">
                  <a16:creationId xmlns:a16="http://schemas.microsoft.com/office/drawing/2014/main" id="{3E119D5F-8FCC-4D09-605D-1569E7F7EE23}"/>
                </a:ext>
              </a:extLst>
            </p:cNvPr>
            <p:cNvPicPr>
              <a:picLocks noChangeAspect="1"/>
            </p:cNvPicPr>
            <p:nvPr/>
          </p:nvPicPr>
          <p:blipFill rotWithShape="1">
            <a:blip r:embed="rId3"/>
            <a:srcRect l="1845" r="-1"/>
            <a:stretch/>
          </p:blipFill>
          <p:spPr>
            <a:xfrm>
              <a:off x="543897" y="489541"/>
              <a:ext cx="3457131" cy="757385"/>
            </a:xfrm>
            <a:prstGeom prst="rect">
              <a:avLst/>
            </a:prstGeom>
            <a:ln w="12700">
              <a:solidFill>
                <a:srgbClr val="00D8FF">
                  <a:alpha val="50000"/>
                </a:srgbClr>
              </a:solidFill>
            </a:ln>
          </p:spPr>
        </p:pic>
        <p:sp>
          <p:nvSpPr>
            <p:cNvPr id="16" name="TextBox 15">
              <a:extLst>
                <a:ext uri="{FF2B5EF4-FFF2-40B4-BE49-F238E27FC236}">
                  <a16:creationId xmlns:a16="http://schemas.microsoft.com/office/drawing/2014/main" id="{28CD60DE-C368-829E-6D7B-E9C169866E43}"/>
                </a:ext>
              </a:extLst>
            </p:cNvPr>
            <p:cNvSpPr txBox="1"/>
            <p:nvPr/>
          </p:nvSpPr>
          <p:spPr>
            <a:xfrm>
              <a:off x="543896" y="116508"/>
              <a:ext cx="4125639" cy="369332"/>
            </a:xfrm>
            <a:prstGeom prst="rect">
              <a:avLst/>
            </a:prstGeom>
            <a:noFill/>
          </p:spPr>
          <p:txBody>
            <a:bodyPr wrap="square" rtlCol="0">
              <a:spAutoFit/>
            </a:bodyPr>
            <a:lstStyle/>
            <a:p>
              <a:r>
                <a:rPr lang="en-US" dirty="0">
                  <a:solidFill>
                    <a:srgbClr val="00D8FF"/>
                  </a:solidFill>
                </a:rPr>
                <a:t>React</a:t>
              </a:r>
              <a:r>
                <a:rPr lang="ru-RU" dirty="0">
                  <a:solidFill>
                    <a:srgbClr val="00D8FF"/>
                  </a:solidFill>
                </a:rPr>
                <a:t>    </a:t>
              </a:r>
              <a:r>
                <a:rPr lang="en-US" dirty="0">
                  <a:solidFill>
                    <a:srgbClr val="00D8FF"/>
                  </a:solidFill>
                </a:rPr>
                <a:t>                                </a:t>
              </a:r>
              <a:r>
                <a:rPr lang="en-US" sz="1600" i="1" dirty="0">
                  <a:solidFill>
                    <a:schemeClr val="bg1"/>
                  </a:solidFill>
                </a:rPr>
                <a:t>index.tsx</a:t>
              </a:r>
              <a:endParaRPr lang="en-GB" i="1" dirty="0">
                <a:solidFill>
                  <a:schemeClr val="bg1"/>
                </a:solidFill>
              </a:endParaRPr>
            </a:p>
          </p:txBody>
        </p:sp>
      </p:grpSp>
      <p:grpSp>
        <p:nvGrpSpPr>
          <p:cNvPr id="5" name="Group 4">
            <a:extLst>
              <a:ext uri="{FF2B5EF4-FFF2-40B4-BE49-F238E27FC236}">
                <a16:creationId xmlns:a16="http://schemas.microsoft.com/office/drawing/2014/main" id="{2A6BB234-821D-B52F-F292-9F283E075A14}"/>
              </a:ext>
            </a:extLst>
          </p:cNvPr>
          <p:cNvGrpSpPr/>
          <p:nvPr/>
        </p:nvGrpSpPr>
        <p:grpSpPr>
          <a:xfrm>
            <a:off x="4630199" y="116508"/>
            <a:ext cx="4448986" cy="767827"/>
            <a:chOff x="4630199" y="116508"/>
            <a:chExt cx="4448986" cy="767827"/>
          </a:xfrm>
        </p:grpSpPr>
        <p:pic>
          <p:nvPicPr>
            <p:cNvPr id="11" name="Picture 10">
              <a:extLst>
                <a:ext uri="{FF2B5EF4-FFF2-40B4-BE49-F238E27FC236}">
                  <a16:creationId xmlns:a16="http://schemas.microsoft.com/office/drawing/2014/main" id="{23C95AC6-C9B4-1A86-61A1-958F24E6DC87}"/>
                </a:ext>
              </a:extLst>
            </p:cNvPr>
            <p:cNvPicPr>
              <a:picLocks noChangeAspect="1"/>
            </p:cNvPicPr>
            <p:nvPr/>
          </p:nvPicPr>
          <p:blipFill rotWithShape="1">
            <a:blip r:embed="rId4"/>
            <a:srcRect t="1" b="4804"/>
            <a:stretch/>
          </p:blipFill>
          <p:spPr>
            <a:xfrm>
              <a:off x="4630199" y="462556"/>
              <a:ext cx="4338084" cy="421779"/>
            </a:xfrm>
            <a:prstGeom prst="rect">
              <a:avLst/>
            </a:prstGeom>
            <a:ln w="12700">
              <a:solidFill>
                <a:srgbClr val="00D8FF">
                  <a:alpha val="50000"/>
                </a:srgbClr>
              </a:solidFill>
            </a:ln>
          </p:spPr>
        </p:pic>
        <p:sp>
          <p:nvSpPr>
            <p:cNvPr id="17" name="TextBox 16">
              <a:extLst>
                <a:ext uri="{FF2B5EF4-FFF2-40B4-BE49-F238E27FC236}">
                  <a16:creationId xmlns:a16="http://schemas.microsoft.com/office/drawing/2014/main" id="{5ECB9DC7-A1B8-858B-8B6D-E633AB31A806}"/>
                </a:ext>
              </a:extLst>
            </p:cNvPr>
            <p:cNvSpPr txBox="1"/>
            <p:nvPr/>
          </p:nvSpPr>
          <p:spPr>
            <a:xfrm>
              <a:off x="4630199" y="116508"/>
              <a:ext cx="4448986" cy="369332"/>
            </a:xfrm>
            <a:prstGeom prst="rect">
              <a:avLst/>
            </a:prstGeom>
            <a:noFill/>
          </p:spPr>
          <p:txBody>
            <a:bodyPr wrap="square" rtlCol="0">
              <a:spAutoFit/>
            </a:bodyPr>
            <a:lstStyle/>
            <a:p>
              <a:r>
                <a:rPr lang="en-US" dirty="0">
                  <a:solidFill>
                    <a:srgbClr val="00D8FF"/>
                  </a:solidFill>
                </a:rPr>
                <a:t>Angular                                                  </a:t>
              </a:r>
              <a:r>
                <a:rPr lang="en-US" sz="1600" i="1" dirty="0">
                  <a:solidFill>
                    <a:schemeClr val="bg1"/>
                  </a:solidFill>
                </a:rPr>
                <a:t>main.ts</a:t>
              </a:r>
              <a:endParaRPr lang="en-GB" i="1" dirty="0">
                <a:solidFill>
                  <a:schemeClr val="bg1"/>
                </a:solidFill>
              </a:endParaRPr>
            </a:p>
          </p:txBody>
        </p:sp>
      </p:grpSp>
      <p:grpSp>
        <p:nvGrpSpPr>
          <p:cNvPr id="3" name="Group 2">
            <a:extLst>
              <a:ext uri="{FF2B5EF4-FFF2-40B4-BE49-F238E27FC236}">
                <a16:creationId xmlns:a16="http://schemas.microsoft.com/office/drawing/2014/main" id="{7CB408F9-083A-D170-7638-1C5676460002}"/>
              </a:ext>
            </a:extLst>
          </p:cNvPr>
          <p:cNvGrpSpPr/>
          <p:nvPr/>
        </p:nvGrpSpPr>
        <p:grpSpPr>
          <a:xfrm>
            <a:off x="543897" y="2008014"/>
            <a:ext cx="3640352" cy="787272"/>
            <a:chOff x="543897" y="2008014"/>
            <a:chExt cx="3640352" cy="787272"/>
          </a:xfrm>
        </p:grpSpPr>
        <p:pic>
          <p:nvPicPr>
            <p:cNvPr id="13" name="Picture 12">
              <a:extLst>
                <a:ext uri="{FF2B5EF4-FFF2-40B4-BE49-F238E27FC236}">
                  <a16:creationId xmlns:a16="http://schemas.microsoft.com/office/drawing/2014/main" id="{B4428A01-FA71-97FB-773F-3A199D2E8CFC}"/>
                </a:ext>
              </a:extLst>
            </p:cNvPr>
            <p:cNvPicPr>
              <a:picLocks noChangeAspect="1"/>
            </p:cNvPicPr>
            <p:nvPr/>
          </p:nvPicPr>
          <p:blipFill rotWithShape="1">
            <a:blip r:embed="rId5"/>
            <a:srcRect b="5208"/>
            <a:stretch/>
          </p:blipFill>
          <p:spPr>
            <a:xfrm>
              <a:off x="543897" y="2373947"/>
              <a:ext cx="3457131" cy="421339"/>
            </a:xfrm>
            <a:prstGeom prst="rect">
              <a:avLst/>
            </a:prstGeom>
            <a:ln w="12700">
              <a:solidFill>
                <a:srgbClr val="00D8FF">
                  <a:alpha val="50000"/>
                </a:srgbClr>
              </a:solidFill>
            </a:ln>
          </p:spPr>
        </p:pic>
        <p:sp>
          <p:nvSpPr>
            <p:cNvPr id="18" name="TextBox 17">
              <a:extLst>
                <a:ext uri="{FF2B5EF4-FFF2-40B4-BE49-F238E27FC236}">
                  <a16:creationId xmlns:a16="http://schemas.microsoft.com/office/drawing/2014/main" id="{4B1DB368-8E06-21F6-A8BA-898E65C675E8}"/>
                </a:ext>
              </a:extLst>
            </p:cNvPr>
            <p:cNvSpPr txBox="1"/>
            <p:nvPr/>
          </p:nvSpPr>
          <p:spPr>
            <a:xfrm>
              <a:off x="543897" y="2008014"/>
              <a:ext cx="3640352" cy="369332"/>
            </a:xfrm>
            <a:prstGeom prst="rect">
              <a:avLst/>
            </a:prstGeom>
            <a:noFill/>
          </p:spPr>
          <p:txBody>
            <a:bodyPr wrap="square" rtlCol="0">
              <a:spAutoFit/>
            </a:bodyPr>
            <a:lstStyle/>
            <a:p>
              <a:r>
                <a:rPr lang="en-US" dirty="0">
                  <a:solidFill>
                    <a:srgbClr val="00D8FF"/>
                  </a:solidFill>
                </a:rPr>
                <a:t>Blazor                               </a:t>
              </a:r>
              <a:r>
                <a:rPr lang="en-US" sz="1600" i="1" dirty="0">
                  <a:solidFill>
                    <a:schemeClr val="bg1"/>
                  </a:solidFill>
                </a:rPr>
                <a:t>Program.cs</a:t>
              </a:r>
              <a:endParaRPr lang="en-GB" i="1" dirty="0">
                <a:solidFill>
                  <a:schemeClr val="bg1"/>
                </a:solidFill>
              </a:endParaRPr>
            </a:p>
          </p:txBody>
        </p:sp>
      </p:grpSp>
      <p:grpSp>
        <p:nvGrpSpPr>
          <p:cNvPr id="6" name="Group 5">
            <a:extLst>
              <a:ext uri="{FF2B5EF4-FFF2-40B4-BE49-F238E27FC236}">
                <a16:creationId xmlns:a16="http://schemas.microsoft.com/office/drawing/2014/main" id="{01C8EE7F-7B14-4FA5-1E86-98DA24515583}"/>
              </a:ext>
            </a:extLst>
          </p:cNvPr>
          <p:cNvGrpSpPr/>
          <p:nvPr/>
        </p:nvGrpSpPr>
        <p:grpSpPr>
          <a:xfrm>
            <a:off x="4630199" y="997020"/>
            <a:ext cx="3278554" cy="2159902"/>
            <a:chOff x="4630199" y="997020"/>
            <a:chExt cx="3278554" cy="2159902"/>
          </a:xfrm>
        </p:grpSpPr>
        <p:pic>
          <p:nvPicPr>
            <p:cNvPr id="9" name="Picture 8">
              <a:extLst>
                <a:ext uri="{FF2B5EF4-FFF2-40B4-BE49-F238E27FC236}">
                  <a16:creationId xmlns:a16="http://schemas.microsoft.com/office/drawing/2014/main" id="{7AACAC84-FD36-9333-12B6-864F4AD4431C}"/>
                </a:ext>
              </a:extLst>
            </p:cNvPr>
            <p:cNvPicPr>
              <a:picLocks noChangeAspect="1"/>
            </p:cNvPicPr>
            <p:nvPr/>
          </p:nvPicPr>
          <p:blipFill rotWithShape="1">
            <a:blip r:embed="rId6"/>
            <a:srcRect t="1" b="2798"/>
            <a:stretch/>
          </p:blipFill>
          <p:spPr>
            <a:xfrm>
              <a:off x="4630200" y="1366352"/>
              <a:ext cx="3120663" cy="1790570"/>
            </a:xfrm>
            <a:prstGeom prst="rect">
              <a:avLst/>
            </a:prstGeom>
            <a:ln w="12700">
              <a:solidFill>
                <a:srgbClr val="00D8FF">
                  <a:alpha val="50000"/>
                </a:srgbClr>
              </a:solidFill>
            </a:ln>
          </p:spPr>
        </p:pic>
        <p:sp>
          <p:nvSpPr>
            <p:cNvPr id="12" name="TextBox 11">
              <a:extLst>
                <a:ext uri="{FF2B5EF4-FFF2-40B4-BE49-F238E27FC236}">
                  <a16:creationId xmlns:a16="http://schemas.microsoft.com/office/drawing/2014/main" id="{F4FF0F58-ECB1-C0E0-ABD0-CC8AE7B2A35A}"/>
                </a:ext>
              </a:extLst>
            </p:cNvPr>
            <p:cNvSpPr txBox="1"/>
            <p:nvPr/>
          </p:nvSpPr>
          <p:spPr>
            <a:xfrm>
              <a:off x="4630199" y="997020"/>
              <a:ext cx="3278554" cy="369332"/>
            </a:xfrm>
            <a:prstGeom prst="rect">
              <a:avLst/>
            </a:prstGeom>
            <a:noFill/>
          </p:spPr>
          <p:txBody>
            <a:bodyPr wrap="square" rtlCol="0">
              <a:spAutoFit/>
            </a:bodyPr>
            <a:lstStyle/>
            <a:p>
              <a:r>
                <a:rPr lang="en-US" dirty="0">
                  <a:solidFill>
                    <a:srgbClr val="00D8FF"/>
                  </a:solidFill>
                </a:rPr>
                <a:t>Angular                   </a:t>
              </a:r>
              <a:r>
                <a:rPr lang="en-US" sz="1600" i="1" dirty="0">
                  <a:solidFill>
                    <a:schemeClr val="bg1"/>
                  </a:solidFill>
                </a:rPr>
                <a:t>app.module.ts</a:t>
              </a:r>
              <a:endParaRPr lang="en-GB" i="1" dirty="0">
                <a:solidFill>
                  <a:schemeClr val="bg1"/>
                </a:solidFill>
              </a:endParaRPr>
            </a:p>
          </p:txBody>
        </p:sp>
      </p:grpSp>
      <p:grpSp>
        <p:nvGrpSpPr>
          <p:cNvPr id="8" name="Group 7">
            <a:extLst>
              <a:ext uri="{FF2B5EF4-FFF2-40B4-BE49-F238E27FC236}">
                <a16:creationId xmlns:a16="http://schemas.microsoft.com/office/drawing/2014/main" id="{6866200D-9143-E957-EB63-36AF2C6BE690}"/>
              </a:ext>
            </a:extLst>
          </p:cNvPr>
          <p:cNvGrpSpPr/>
          <p:nvPr/>
        </p:nvGrpSpPr>
        <p:grpSpPr>
          <a:xfrm>
            <a:off x="4630199" y="3269607"/>
            <a:ext cx="3278554" cy="1610002"/>
            <a:chOff x="4630199" y="3269607"/>
            <a:chExt cx="3278554" cy="1610002"/>
          </a:xfrm>
        </p:grpSpPr>
        <p:pic>
          <p:nvPicPr>
            <p:cNvPr id="7" name="Picture 6">
              <a:extLst>
                <a:ext uri="{FF2B5EF4-FFF2-40B4-BE49-F238E27FC236}">
                  <a16:creationId xmlns:a16="http://schemas.microsoft.com/office/drawing/2014/main" id="{A6DBFDC0-C34D-DFFB-13E5-F0F6E343F474}"/>
                </a:ext>
              </a:extLst>
            </p:cNvPr>
            <p:cNvPicPr>
              <a:picLocks noChangeAspect="1"/>
            </p:cNvPicPr>
            <p:nvPr/>
          </p:nvPicPr>
          <p:blipFill>
            <a:blip r:embed="rId7"/>
            <a:stretch>
              <a:fillRect/>
            </a:stretch>
          </p:blipFill>
          <p:spPr>
            <a:xfrm>
              <a:off x="4630199" y="3638939"/>
              <a:ext cx="3120663" cy="1240670"/>
            </a:xfrm>
            <a:prstGeom prst="rect">
              <a:avLst/>
            </a:prstGeom>
            <a:ln w="12700">
              <a:solidFill>
                <a:srgbClr val="00D8FF">
                  <a:alpha val="50000"/>
                </a:srgbClr>
              </a:solidFill>
            </a:ln>
          </p:spPr>
        </p:pic>
        <p:sp>
          <p:nvSpPr>
            <p:cNvPr id="14" name="TextBox 13">
              <a:extLst>
                <a:ext uri="{FF2B5EF4-FFF2-40B4-BE49-F238E27FC236}">
                  <a16:creationId xmlns:a16="http://schemas.microsoft.com/office/drawing/2014/main" id="{BCEBE48A-F2D5-CB60-56C1-06A6FF3B3642}"/>
                </a:ext>
              </a:extLst>
            </p:cNvPr>
            <p:cNvSpPr txBox="1"/>
            <p:nvPr/>
          </p:nvSpPr>
          <p:spPr>
            <a:xfrm>
              <a:off x="4630199" y="3269607"/>
              <a:ext cx="3278554" cy="369332"/>
            </a:xfrm>
            <a:prstGeom prst="rect">
              <a:avLst/>
            </a:prstGeom>
            <a:noFill/>
          </p:spPr>
          <p:txBody>
            <a:bodyPr wrap="square" rtlCol="0">
              <a:spAutoFit/>
            </a:bodyPr>
            <a:lstStyle/>
            <a:p>
              <a:r>
                <a:rPr lang="en-US" dirty="0">
                  <a:solidFill>
                    <a:srgbClr val="00D8FF"/>
                  </a:solidFill>
                </a:rPr>
                <a:t>Angular             </a:t>
              </a:r>
              <a:r>
                <a:rPr lang="en-US" sz="1600" i="1" dirty="0">
                  <a:solidFill>
                    <a:schemeClr val="bg1"/>
                  </a:solidFill>
                </a:rPr>
                <a:t>app.component.ts</a:t>
              </a:r>
              <a:endParaRPr lang="en-GB" i="1" dirty="0">
                <a:solidFill>
                  <a:schemeClr val="bg1"/>
                </a:solidFill>
              </a:endParaRPr>
            </a:p>
          </p:txBody>
        </p:sp>
      </p:grpSp>
    </p:spTree>
    <p:extLst>
      <p:ext uri="{BB962C8B-B14F-4D97-AF65-F5344CB8AC3E}">
        <p14:creationId xmlns:p14="http://schemas.microsoft.com/office/powerpoint/2010/main" val="348380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8496C-0573-DDF9-6ED8-0F738335AA67}"/>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DA4068AB-7774-C28D-4433-20BBA2D395C8}"/>
              </a:ext>
            </a:extLst>
          </p:cNvPr>
          <p:cNvGrpSpPr/>
          <p:nvPr/>
        </p:nvGrpSpPr>
        <p:grpSpPr>
          <a:xfrm>
            <a:off x="726590" y="137558"/>
            <a:ext cx="2802994" cy="2170960"/>
            <a:chOff x="726590" y="137558"/>
            <a:chExt cx="2802994" cy="2170960"/>
          </a:xfrm>
        </p:grpSpPr>
        <p:pic>
          <p:nvPicPr>
            <p:cNvPr id="4" name="Picture 3">
              <a:extLst>
                <a:ext uri="{FF2B5EF4-FFF2-40B4-BE49-F238E27FC236}">
                  <a16:creationId xmlns:a16="http://schemas.microsoft.com/office/drawing/2014/main" id="{3E119D5F-8FCC-4D09-605D-1569E7F7EE23}"/>
                </a:ext>
              </a:extLst>
            </p:cNvPr>
            <p:cNvPicPr>
              <a:picLocks noChangeAspect="1"/>
            </p:cNvPicPr>
            <p:nvPr/>
          </p:nvPicPr>
          <p:blipFill>
            <a:blip r:embed="rId3"/>
            <a:srcRect/>
            <a:stretch/>
          </p:blipFill>
          <p:spPr>
            <a:xfrm>
              <a:off x="726590" y="506890"/>
              <a:ext cx="2651102" cy="1801628"/>
            </a:xfrm>
            <a:prstGeom prst="rect">
              <a:avLst/>
            </a:prstGeom>
            <a:ln w="12700">
              <a:solidFill>
                <a:srgbClr val="00D8FF">
                  <a:alpha val="50000"/>
                </a:srgbClr>
              </a:solidFill>
            </a:ln>
          </p:spPr>
        </p:pic>
        <p:sp>
          <p:nvSpPr>
            <p:cNvPr id="16" name="TextBox 15">
              <a:extLst>
                <a:ext uri="{FF2B5EF4-FFF2-40B4-BE49-F238E27FC236}">
                  <a16:creationId xmlns:a16="http://schemas.microsoft.com/office/drawing/2014/main" id="{28CD60DE-C368-829E-6D7B-E9C169866E43}"/>
                </a:ext>
              </a:extLst>
            </p:cNvPr>
            <p:cNvSpPr txBox="1"/>
            <p:nvPr/>
          </p:nvSpPr>
          <p:spPr>
            <a:xfrm>
              <a:off x="726590" y="137558"/>
              <a:ext cx="2802994" cy="369332"/>
            </a:xfrm>
            <a:prstGeom prst="rect">
              <a:avLst/>
            </a:prstGeom>
            <a:noFill/>
          </p:spPr>
          <p:txBody>
            <a:bodyPr wrap="square" rtlCol="0">
              <a:spAutoFit/>
            </a:bodyPr>
            <a:lstStyle/>
            <a:p>
              <a:r>
                <a:rPr lang="en-US" dirty="0">
                  <a:solidFill>
                    <a:srgbClr val="00D8FF"/>
                  </a:solidFill>
                </a:rPr>
                <a:t>React                        </a:t>
              </a:r>
              <a:r>
                <a:rPr lang="en-US" sz="1600" i="1" dirty="0">
                  <a:solidFill>
                    <a:schemeClr val="bg1"/>
                  </a:solidFill>
                </a:rPr>
                <a:t>App.tsx</a:t>
              </a:r>
              <a:endParaRPr lang="en-GB" i="1" dirty="0">
                <a:solidFill>
                  <a:schemeClr val="bg1"/>
                </a:solidFill>
              </a:endParaRPr>
            </a:p>
          </p:txBody>
        </p:sp>
      </p:grpSp>
      <p:grpSp>
        <p:nvGrpSpPr>
          <p:cNvPr id="6" name="Group 5">
            <a:extLst>
              <a:ext uri="{FF2B5EF4-FFF2-40B4-BE49-F238E27FC236}">
                <a16:creationId xmlns:a16="http://schemas.microsoft.com/office/drawing/2014/main" id="{320A81BF-CDE8-74EC-7764-BA8042C229A6}"/>
              </a:ext>
            </a:extLst>
          </p:cNvPr>
          <p:cNvGrpSpPr/>
          <p:nvPr/>
        </p:nvGrpSpPr>
        <p:grpSpPr>
          <a:xfrm>
            <a:off x="4079325" y="137558"/>
            <a:ext cx="4424360" cy="2021381"/>
            <a:chOff x="4079325" y="137558"/>
            <a:chExt cx="4424360" cy="2021381"/>
          </a:xfrm>
        </p:grpSpPr>
        <p:pic>
          <p:nvPicPr>
            <p:cNvPr id="11" name="Picture 10">
              <a:extLst>
                <a:ext uri="{FF2B5EF4-FFF2-40B4-BE49-F238E27FC236}">
                  <a16:creationId xmlns:a16="http://schemas.microsoft.com/office/drawing/2014/main" id="{23C95AC6-C9B4-1A86-61A1-958F24E6DC87}"/>
                </a:ext>
              </a:extLst>
            </p:cNvPr>
            <p:cNvPicPr>
              <a:picLocks noChangeAspect="1"/>
            </p:cNvPicPr>
            <p:nvPr/>
          </p:nvPicPr>
          <p:blipFill rotWithShape="1">
            <a:blip r:embed="rId4"/>
            <a:srcRect t="2414" b="-1"/>
            <a:stretch/>
          </p:blipFill>
          <p:spPr>
            <a:xfrm>
              <a:off x="4079325" y="506890"/>
              <a:ext cx="4338084" cy="1652049"/>
            </a:xfrm>
            <a:prstGeom prst="rect">
              <a:avLst/>
            </a:prstGeom>
            <a:ln w="12700">
              <a:solidFill>
                <a:srgbClr val="00D8FF">
                  <a:alpha val="50000"/>
                </a:srgbClr>
              </a:solidFill>
            </a:ln>
          </p:spPr>
        </p:pic>
        <p:sp>
          <p:nvSpPr>
            <p:cNvPr id="17" name="TextBox 16">
              <a:extLst>
                <a:ext uri="{FF2B5EF4-FFF2-40B4-BE49-F238E27FC236}">
                  <a16:creationId xmlns:a16="http://schemas.microsoft.com/office/drawing/2014/main" id="{5ECB9DC7-A1B8-858B-8B6D-E633AB31A806}"/>
                </a:ext>
              </a:extLst>
            </p:cNvPr>
            <p:cNvSpPr txBox="1"/>
            <p:nvPr/>
          </p:nvSpPr>
          <p:spPr>
            <a:xfrm>
              <a:off x="4079325" y="137558"/>
              <a:ext cx="4424360" cy="369332"/>
            </a:xfrm>
            <a:prstGeom prst="rect">
              <a:avLst/>
            </a:prstGeom>
            <a:noFill/>
          </p:spPr>
          <p:txBody>
            <a:bodyPr wrap="square" rtlCol="0">
              <a:spAutoFit/>
            </a:bodyPr>
            <a:lstStyle/>
            <a:p>
              <a:r>
                <a:rPr lang="en-US" dirty="0">
                  <a:solidFill>
                    <a:srgbClr val="00D8FF"/>
                  </a:solidFill>
                </a:rPr>
                <a:t>Angular                              </a:t>
              </a:r>
              <a:r>
                <a:rPr lang="en-US" sz="1600" i="1" dirty="0">
                  <a:solidFill>
                    <a:schemeClr val="bg1"/>
                  </a:solidFill>
                </a:rPr>
                <a:t>app.component.html</a:t>
              </a:r>
              <a:endParaRPr lang="en-GB" i="1" dirty="0">
                <a:solidFill>
                  <a:schemeClr val="bg1"/>
                </a:solidFill>
              </a:endParaRPr>
            </a:p>
          </p:txBody>
        </p:sp>
      </p:grpSp>
      <p:grpSp>
        <p:nvGrpSpPr>
          <p:cNvPr id="7" name="Group 6">
            <a:extLst>
              <a:ext uri="{FF2B5EF4-FFF2-40B4-BE49-F238E27FC236}">
                <a16:creationId xmlns:a16="http://schemas.microsoft.com/office/drawing/2014/main" id="{B70625E0-7CA8-E116-76B0-8E0DD89C45FB}"/>
              </a:ext>
            </a:extLst>
          </p:cNvPr>
          <p:cNvGrpSpPr/>
          <p:nvPr/>
        </p:nvGrpSpPr>
        <p:grpSpPr>
          <a:xfrm>
            <a:off x="735695" y="2511121"/>
            <a:ext cx="3745099" cy="2418528"/>
            <a:chOff x="735695" y="2511121"/>
            <a:chExt cx="3745099" cy="2418528"/>
          </a:xfrm>
        </p:grpSpPr>
        <p:pic>
          <p:nvPicPr>
            <p:cNvPr id="13" name="Picture 12">
              <a:extLst>
                <a:ext uri="{FF2B5EF4-FFF2-40B4-BE49-F238E27FC236}">
                  <a16:creationId xmlns:a16="http://schemas.microsoft.com/office/drawing/2014/main" id="{B4428A01-FA71-97FB-773F-3A199D2E8CFC}"/>
                </a:ext>
              </a:extLst>
            </p:cNvPr>
            <p:cNvPicPr>
              <a:picLocks noChangeAspect="1"/>
            </p:cNvPicPr>
            <p:nvPr/>
          </p:nvPicPr>
          <p:blipFill>
            <a:blip r:embed="rId5"/>
            <a:srcRect/>
            <a:stretch/>
          </p:blipFill>
          <p:spPr>
            <a:xfrm>
              <a:off x="735696" y="2880453"/>
              <a:ext cx="3696096" cy="2049196"/>
            </a:xfrm>
            <a:prstGeom prst="rect">
              <a:avLst/>
            </a:prstGeom>
            <a:ln w="12700">
              <a:solidFill>
                <a:srgbClr val="00D8FF">
                  <a:alpha val="50000"/>
                </a:srgbClr>
              </a:solidFill>
            </a:ln>
          </p:spPr>
        </p:pic>
        <p:sp>
          <p:nvSpPr>
            <p:cNvPr id="18" name="TextBox 17">
              <a:extLst>
                <a:ext uri="{FF2B5EF4-FFF2-40B4-BE49-F238E27FC236}">
                  <a16:creationId xmlns:a16="http://schemas.microsoft.com/office/drawing/2014/main" id="{4B1DB368-8E06-21F6-A8BA-898E65C675E8}"/>
                </a:ext>
              </a:extLst>
            </p:cNvPr>
            <p:cNvSpPr txBox="1"/>
            <p:nvPr/>
          </p:nvSpPr>
          <p:spPr>
            <a:xfrm>
              <a:off x="735695" y="2511121"/>
              <a:ext cx="3745099" cy="369332"/>
            </a:xfrm>
            <a:prstGeom prst="rect">
              <a:avLst/>
            </a:prstGeom>
            <a:noFill/>
          </p:spPr>
          <p:txBody>
            <a:bodyPr wrap="square" rtlCol="0">
              <a:spAutoFit/>
            </a:bodyPr>
            <a:lstStyle/>
            <a:p>
              <a:r>
                <a:rPr lang="en-US" dirty="0">
                  <a:solidFill>
                    <a:srgbClr val="00D8FF"/>
                  </a:solidFill>
                </a:rPr>
                <a:t>Blazor                                     </a:t>
              </a:r>
              <a:r>
                <a:rPr lang="en-US" sz="1600" i="1" dirty="0">
                  <a:solidFill>
                    <a:schemeClr val="bg1"/>
                  </a:solidFill>
                </a:rPr>
                <a:t>App.razor</a:t>
              </a:r>
              <a:endParaRPr lang="en-GB" i="1" dirty="0">
                <a:solidFill>
                  <a:schemeClr val="bg1"/>
                </a:solidFill>
              </a:endParaRPr>
            </a:p>
          </p:txBody>
        </p:sp>
      </p:grpSp>
      <p:grpSp>
        <p:nvGrpSpPr>
          <p:cNvPr id="8" name="Group 7">
            <a:extLst>
              <a:ext uri="{FF2B5EF4-FFF2-40B4-BE49-F238E27FC236}">
                <a16:creationId xmlns:a16="http://schemas.microsoft.com/office/drawing/2014/main" id="{47BCC556-1168-2F78-F1BD-46E9B0FECDB4}"/>
              </a:ext>
            </a:extLst>
          </p:cNvPr>
          <p:cNvGrpSpPr/>
          <p:nvPr/>
        </p:nvGrpSpPr>
        <p:grpSpPr>
          <a:xfrm>
            <a:off x="4431792" y="2511121"/>
            <a:ext cx="3291840" cy="2418528"/>
            <a:chOff x="4431792" y="2511121"/>
            <a:chExt cx="3291840" cy="2418528"/>
          </a:xfrm>
        </p:grpSpPr>
        <p:pic>
          <p:nvPicPr>
            <p:cNvPr id="2" name="Picture 1">
              <a:extLst>
                <a:ext uri="{FF2B5EF4-FFF2-40B4-BE49-F238E27FC236}">
                  <a16:creationId xmlns:a16="http://schemas.microsoft.com/office/drawing/2014/main" id="{C4D3D9FF-8ED2-761E-E0D1-FD2EAB571E4B}"/>
                </a:ext>
              </a:extLst>
            </p:cNvPr>
            <p:cNvPicPr>
              <a:picLocks noChangeAspect="1"/>
            </p:cNvPicPr>
            <p:nvPr/>
          </p:nvPicPr>
          <p:blipFill>
            <a:blip r:embed="rId6"/>
            <a:srcRect/>
            <a:stretch/>
          </p:blipFill>
          <p:spPr>
            <a:xfrm>
              <a:off x="4431792" y="2880453"/>
              <a:ext cx="2949941" cy="2049196"/>
            </a:xfrm>
            <a:prstGeom prst="rect">
              <a:avLst/>
            </a:prstGeom>
            <a:ln w="12700">
              <a:solidFill>
                <a:srgbClr val="00D8FF">
                  <a:alpha val="50000"/>
                </a:srgbClr>
              </a:solidFill>
            </a:ln>
          </p:spPr>
        </p:pic>
        <p:sp>
          <p:nvSpPr>
            <p:cNvPr id="3" name="TextBox 2">
              <a:extLst>
                <a:ext uri="{FF2B5EF4-FFF2-40B4-BE49-F238E27FC236}">
                  <a16:creationId xmlns:a16="http://schemas.microsoft.com/office/drawing/2014/main" id="{BA5E57DF-E4F2-6967-9CD7-7FFB076EE889}"/>
                </a:ext>
              </a:extLst>
            </p:cNvPr>
            <p:cNvSpPr txBox="1"/>
            <p:nvPr/>
          </p:nvSpPr>
          <p:spPr>
            <a:xfrm>
              <a:off x="4480794" y="2511121"/>
              <a:ext cx="3242838" cy="369332"/>
            </a:xfrm>
            <a:prstGeom prst="rect">
              <a:avLst/>
            </a:prstGeom>
            <a:noFill/>
          </p:spPr>
          <p:txBody>
            <a:bodyPr wrap="square" rtlCol="0">
              <a:spAutoFit/>
            </a:bodyPr>
            <a:lstStyle/>
            <a:p>
              <a:r>
                <a:rPr lang="en-US" dirty="0">
                  <a:solidFill>
                    <a:srgbClr val="00D8FF"/>
                  </a:solidFill>
                </a:rPr>
                <a:t>                      </a:t>
              </a:r>
              <a:r>
                <a:rPr lang="en-US" sz="1600" i="1" dirty="0">
                  <a:solidFill>
                    <a:schemeClr val="bg1"/>
                  </a:solidFill>
                </a:rPr>
                <a:t>MainLayout.razor</a:t>
              </a:r>
              <a:endParaRPr lang="en-GB" i="1" dirty="0">
                <a:solidFill>
                  <a:schemeClr val="bg1"/>
                </a:solidFill>
              </a:endParaRPr>
            </a:p>
          </p:txBody>
        </p:sp>
      </p:grpSp>
      <p:sp>
        <p:nvSpPr>
          <p:cNvPr id="9" name="Left Bracket 8">
            <a:extLst>
              <a:ext uri="{FF2B5EF4-FFF2-40B4-BE49-F238E27FC236}">
                <a16:creationId xmlns:a16="http://schemas.microsoft.com/office/drawing/2014/main" id="{03A6E4B3-24BD-E026-8091-3E5C8CAFCC36}"/>
              </a:ext>
            </a:extLst>
          </p:cNvPr>
          <p:cNvSpPr/>
          <p:nvPr/>
        </p:nvSpPr>
        <p:spPr>
          <a:xfrm>
            <a:off x="1431648" y="1164920"/>
            <a:ext cx="45719" cy="212943"/>
          </a:xfrm>
          <a:prstGeom prst="leftBracket">
            <a:avLst/>
          </a:prstGeom>
          <a:noFill/>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0" name="Left Bracket 9">
            <a:extLst>
              <a:ext uri="{FF2B5EF4-FFF2-40B4-BE49-F238E27FC236}">
                <a16:creationId xmlns:a16="http://schemas.microsoft.com/office/drawing/2014/main" id="{5BC05188-BB78-E8D0-12BB-F993851416A9}"/>
              </a:ext>
            </a:extLst>
          </p:cNvPr>
          <p:cNvSpPr/>
          <p:nvPr/>
        </p:nvSpPr>
        <p:spPr>
          <a:xfrm>
            <a:off x="1428831" y="1769745"/>
            <a:ext cx="45719" cy="111038"/>
          </a:xfrm>
          <a:prstGeom prst="leftBracket">
            <a:avLst/>
          </a:prstGeom>
          <a:noFill/>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2" name="Left Bracket 11">
            <a:extLst>
              <a:ext uri="{FF2B5EF4-FFF2-40B4-BE49-F238E27FC236}">
                <a16:creationId xmlns:a16="http://schemas.microsoft.com/office/drawing/2014/main" id="{800639E5-2368-DFA5-5E0A-953C449CB6CD}"/>
              </a:ext>
            </a:extLst>
          </p:cNvPr>
          <p:cNvSpPr/>
          <p:nvPr/>
        </p:nvSpPr>
        <p:spPr>
          <a:xfrm>
            <a:off x="4352648" y="687400"/>
            <a:ext cx="45719" cy="397180"/>
          </a:xfrm>
          <a:prstGeom prst="leftBracket">
            <a:avLst/>
          </a:prstGeom>
          <a:noFill/>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4" name="Left Bracket 13">
            <a:extLst>
              <a:ext uri="{FF2B5EF4-FFF2-40B4-BE49-F238E27FC236}">
                <a16:creationId xmlns:a16="http://schemas.microsoft.com/office/drawing/2014/main" id="{2A342A57-096F-9EEE-7C0B-0473D960FE7B}"/>
              </a:ext>
            </a:extLst>
          </p:cNvPr>
          <p:cNvSpPr/>
          <p:nvPr/>
        </p:nvSpPr>
        <p:spPr>
          <a:xfrm>
            <a:off x="4354276" y="1667840"/>
            <a:ext cx="45719" cy="212943"/>
          </a:xfrm>
          <a:prstGeom prst="leftBracket">
            <a:avLst/>
          </a:prstGeom>
          <a:noFill/>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5" name="Left Bracket 14">
            <a:extLst>
              <a:ext uri="{FF2B5EF4-FFF2-40B4-BE49-F238E27FC236}">
                <a16:creationId xmlns:a16="http://schemas.microsoft.com/office/drawing/2014/main" id="{A2EF1725-4506-7865-4ED0-F96633F719A2}"/>
              </a:ext>
            </a:extLst>
          </p:cNvPr>
          <p:cNvSpPr/>
          <p:nvPr/>
        </p:nvSpPr>
        <p:spPr>
          <a:xfrm>
            <a:off x="4855568" y="3479461"/>
            <a:ext cx="45719" cy="397180"/>
          </a:xfrm>
          <a:prstGeom prst="leftBracket">
            <a:avLst/>
          </a:prstGeom>
          <a:noFill/>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9" name="Left Bracket 18">
            <a:extLst>
              <a:ext uri="{FF2B5EF4-FFF2-40B4-BE49-F238E27FC236}">
                <a16:creationId xmlns:a16="http://schemas.microsoft.com/office/drawing/2014/main" id="{5AD53D73-26AD-F197-C81E-35C0777787A4}"/>
              </a:ext>
            </a:extLst>
          </p:cNvPr>
          <p:cNvSpPr/>
          <p:nvPr/>
        </p:nvSpPr>
        <p:spPr>
          <a:xfrm>
            <a:off x="4858341" y="4475649"/>
            <a:ext cx="45719" cy="212943"/>
          </a:xfrm>
          <a:prstGeom prst="leftBracket">
            <a:avLst/>
          </a:prstGeom>
          <a:noFill/>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0" name="Left Bracket 19">
            <a:extLst>
              <a:ext uri="{FF2B5EF4-FFF2-40B4-BE49-F238E27FC236}">
                <a16:creationId xmlns:a16="http://schemas.microsoft.com/office/drawing/2014/main" id="{068E51EF-8E40-B44B-3974-BD0A2EF2DA28}"/>
              </a:ext>
            </a:extLst>
          </p:cNvPr>
          <p:cNvSpPr/>
          <p:nvPr/>
        </p:nvSpPr>
        <p:spPr>
          <a:xfrm>
            <a:off x="1428830" y="1425173"/>
            <a:ext cx="45719" cy="304872"/>
          </a:xfrm>
          <a:prstGeom prst="leftBracket">
            <a:avLst/>
          </a:prstGeom>
          <a:noFill/>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1" name="Left Bracket 20">
            <a:extLst>
              <a:ext uri="{FF2B5EF4-FFF2-40B4-BE49-F238E27FC236}">
                <a16:creationId xmlns:a16="http://schemas.microsoft.com/office/drawing/2014/main" id="{60F9C767-09EF-D687-B73D-BFBFEFBF27BF}"/>
              </a:ext>
            </a:extLst>
          </p:cNvPr>
          <p:cNvSpPr/>
          <p:nvPr/>
        </p:nvSpPr>
        <p:spPr>
          <a:xfrm>
            <a:off x="4549140" y="1300972"/>
            <a:ext cx="45719" cy="153782"/>
          </a:xfrm>
          <a:prstGeom prst="leftBracket">
            <a:avLst/>
          </a:prstGeom>
          <a:noFill/>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2" name="Left Bracket 21">
            <a:extLst>
              <a:ext uri="{FF2B5EF4-FFF2-40B4-BE49-F238E27FC236}">
                <a16:creationId xmlns:a16="http://schemas.microsoft.com/office/drawing/2014/main" id="{95417CCC-C273-E660-3324-115C63BA2B7A}"/>
              </a:ext>
            </a:extLst>
          </p:cNvPr>
          <p:cNvSpPr/>
          <p:nvPr/>
        </p:nvSpPr>
        <p:spPr>
          <a:xfrm>
            <a:off x="847448" y="2880452"/>
            <a:ext cx="82192" cy="2004231"/>
          </a:xfrm>
          <a:prstGeom prst="leftBracket">
            <a:avLst/>
          </a:prstGeom>
          <a:noFill/>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3" name="Left Bracket 22">
            <a:extLst>
              <a:ext uri="{FF2B5EF4-FFF2-40B4-BE49-F238E27FC236}">
                <a16:creationId xmlns:a16="http://schemas.microsoft.com/office/drawing/2014/main" id="{B30FEB99-CFF1-482E-344F-9682B344CFD5}"/>
              </a:ext>
            </a:extLst>
          </p:cNvPr>
          <p:cNvSpPr/>
          <p:nvPr/>
        </p:nvSpPr>
        <p:spPr>
          <a:xfrm>
            <a:off x="4855568" y="3929720"/>
            <a:ext cx="45719" cy="510200"/>
          </a:xfrm>
          <a:prstGeom prst="leftBracket">
            <a:avLst/>
          </a:prstGeom>
          <a:noFill/>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62164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5"/>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2" grpId="0" animBg="1"/>
      <p:bldP spid="12" grpId="1" animBg="1"/>
      <p:bldP spid="14" grpId="0" animBg="1"/>
      <p:bldP spid="14" grpId="1" animBg="1"/>
      <p:bldP spid="15" grpId="0" animBg="1"/>
      <p:bldP spid="15" grpId="1" animBg="1"/>
      <p:bldP spid="19" grpId="0" animBg="1"/>
      <p:bldP spid="19" grpId="1" animBg="1"/>
      <p:bldP spid="20" grpId="0" animBg="1"/>
      <p:bldP spid="21" grpId="0" animBg="1"/>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8496C-0573-DDF9-6ED8-0F738335AA67}"/>
            </a:ext>
          </a:extLst>
        </p:cNvPr>
        <p:cNvGrpSpPr/>
        <p:nvPr/>
      </p:nvGrpSpPr>
      <p:grpSpPr>
        <a:xfrm>
          <a:off x="0" y="0"/>
          <a:ext cx="0" cy="0"/>
          <a:chOff x="0" y="0"/>
          <a:chExt cx="0" cy="0"/>
        </a:xfrm>
      </p:grpSpPr>
      <p:grpSp>
        <p:nvGrpSpPr>
          <p:cNvPr id="29" name="Group 28">
            <a:extLst>
              <a:ext uri="{FF2B5EF4-FFF2-40B4-BE49-F238E27FC236}">
                <a16:creationId xmlns:a16="http://schemas.microsoft.com/office/drawing/2014/main" id="{84885639-EDF0-27C1-B981-3496400B353F}"/>
              </a:ext>
            </a:extLst>
          </p:cNvPr>
          <p:cNvGrpSpPr/>
          <p:nvPr/>
        </p:nvGrpSpPr>
        <p:grpSpPr>
          <a:xfrm>
            <a:off x="2642840" y="2657669"/>
            <a:ext cx="4070380" cy="1682836"/>
            <a:chOff x="2642840" y="2657669"/>
            <a:chExt cx="4070380" cy="1682836"/>
          </a:xfrm>
        </p:grpSpPr>
        <p:grpSp>
          <p:nvGrpSpPr>
            <p:cNvPr id="28" name="Group 27">
              <a:extLst>
                <a:ext uri="{FF2B5EF4-FFF2-40B4-BE49-F238E27FC236}">
                  <a16:creationId xmlns:a16="http://schemas.microsoft.com/office/drawing/2014/main" id="{236A0159-86C6-8576-AB1D-DDEE1D48FA7C}"/>
                </a:ext>
              </a:extLst>
            </p:cNvPr>
            <p:cNvGrpSpPr/>
            <p:nvPr/>
          </p:nvGrpSpPr>
          <p:grpSpPr>
            <a:xfrm>
              <a:off x="2642842" y="2657669"/>
              <a:ext cx="4070378" cy="1009457"/>
              <a:chOff x="2642842" y="2657669"/>
              <a:chExt cx="4070378" cy="1009457"/>
            </a:xfrm>
          </p:grpSpPr>
          <p:sp>
            <p:nvSpPr>
              <p:cNvPr id="18" name="TextBox 17">
                <a:extLst>
                  <a:ext uri="{FF2B5EF4-FFF2-40B4-BE49-F238E27FC236}">
                    <a16:creationId xmlns:a16="http://schemas.microsoft.com/office/drawing/2014/main" id="{4B1DB368-8E06-21F6-A8BA-898E65C675E8}"/>
                  </a:ext>
                </a:extLst>
              </p:cNvPr>
              <p:cNvSpPr txBox="1"/>
              <p:nvPr/>
            </p:nvSpPr>
            <p:spPr>
              <a:xfrm>
                <a:off x="2642842" y="2657669"/>
                <a:ext cx="4070378" cy="369332"/>
              </a:xfrm>
              <a:prstGeom prst="rect">
                <a:avLst/>
              </a:prstGeom>
              <a:noFill/>
            </p:spPr>
            <p:txBody>
              <a:bodyPr wrap="square" rtlCol="0">
                <a:spAutoFit/>
              </a:bodyPr>
              <a:lstStyle/>
              <a:p>
                <a:r>
                  <a:rPr lang="en-US" dirty="0">
                    <a:solidFill>
                      <a:srgbClr val="00D8FF"/>
                    </a:solidFill>
                  </a:rPr>
                  <a:t>Blazor</a:t>
                </a:r>
                <a:endParaRPr lang="en-GB" i="1" dirty="0">
                  <a:solidFill>
                    <a:schemeClr val="bg1"/>
                  </a:solidFill>
                </a:endParaRPr>
              </a:p>
            </p:txBody>
          </p:sp>
          <p:pic>
            <p:nvPicPr>
              <p:cNvPr id="3" name="Picture 2">
                <a:extLst>
                  <a:ext uri="{FF2B5EF4-FFF2-40B4-BE49-F238E27FC236}">
                    <a16:creationId xmlns:a16="http://schemas.microsoft.com/office/drawing/2014/main" id="{88D2E404-A9EC-1141-C559-9E074BB379E3}"/>
                  </a:ext>
                </a:extLst>
              </p:cNvPr>
              <p:cNvPicPr>
                <a:picLocks noChangeAspect="1"/>
              </p:cNvPicPr>
              <p:nvPr/>
            </p:nvPicPr>
            <p:blipFill rotWithShape="1">
              <a:blip r:embed="rId3"/>
              <a:srcRect t="13783" b="11896"/>
              <a:stretch/>
            </p:blipFill>
            <p:spPr>
              <a:xfrm>
                <a:off x="2645440" y="3107803"/>
                <a:ext cx="1743318" cy="559323"/>
              </a:xfrm>
              <a:prstGeom prst="rect">
                <a:avLst/>
              </a:prstGeom>
              <a:ln w="12700">
                <a:solidFill>
                  <a:srgbClr val="00D8FF">
                    <a:alpha val="50000"/>
                  </a:srgbClr>
                </a:solidFill>
              </a:ln>
            </p:spPr>
          </p:pic>
        </p:grpSp>
        <p:pic>
          <p:nvPicPr>
            <p:cNvPr id="6" name="Picture 5">
              <a:extLst>
                <a:ext uri="{FF2B5EF4-FFF2-40B4-BE49-F238E27FC236}">
                  <a16:creationId xmlns:a16="http://schemas.microsoft.com/office/drawing/2014/main" id="{8CEA1035-BDF2-E38E-5C67-FD1453D49177}"/>
                </a:ext>
              </a:extLst>
            </p:cNvPr>
            <p:cNvPicPr>
              <a:picLocks noChangeAspect="1"/>
            </p:cNvPicPr>
            <p:nvPr/>
          </p:nvPicPr>
          <p:blipFill rotWithShape="1">
            <a:blip r:embed="rId4"/>
            <a:srcRect l="2001" t="20611" b="14542"/>
            <a:stretch/>
          </p:blipFill>
          <p:spPr>
            <a:xfrm>
              <a:off x="2642840" y="3790708"/>
              <a:ext cx="4070379" cy="549797"/>
            </a:xfrm>
            <a:prstGeom prst="rect">
              <a:avLst/>
            </a:prstGeom>
            <a:ln w="12700">
              <a:solidFill>
                <a:srgbClr val="00D8FF">
                  <a:alpha val="50000"/>
                </a:srgbClr>
              </a:solidFill>
            </a:ln>
          </p:spPr>
        </p:pic>
      </p:grpSp>
      <p:grpSp>
        <p:nvGrpSpPr>
          <p:cNvPr id="26" name="Group 25">
            <a:extLst>
              <a:ext uri="{FF2B5EF4-FFF2-40B4-BE49-F238E27FC236}">
                <a16:creationId xmlns:a16="http://schemas.microsoft.com/office/drawing/2014/main" id="{1E08002A-8E1B-FE58-2492-6D45D2928B06}"/>
              </a:ext>
            </a:extLst>
          </p:cNvPr>
          <p:cNvGrpSpPr/>
          <p:nvPr/>
        </p:nvGrpSpPr>
        <p:grpSpPr>
          <a:xfrm>
            <a:off x="709024" y="137558"/>
            <a:ext cx="4192159" cy="2245189"/>
            <a:chOff x="709024" y="137558"/>
            <a:chExt cx="4192159" cy="2245189"/>
          </a:xfrm>
        </p:grpSpPr>
        <p:sp>
          <p:nvSpPr>
            <p:cNvPr id="16" name="TextBox 15">
              <a:extLst>
                <a:ext uri="{FF2B5EF4-FFF2-40B4-BE49-F238E27FC236}">
                  <a16:creationId xmlns:a16="http://schemas.microsoft.com/office/drawing/2014/main" id="{28CD60DE-C368-829E-6D7B-E9C169866E43}"/>
                </a:ext>
              </a:extLst>
            </p:cNvPr>
            <p:cNvSpPr txBox="1"/>
            <p:nvPr/>
          </p:nvSpPr>
          <p:spPr>
            <a:xfrm>
              <a:off x="713686" y="137558"/>
              <a:ext cx="4187497" cy="369332"/>
            </a:xfrm>
            <a:prstGeom prst="rect">
              <a:avLst/>
            </a:prstGeom>
            <a:noFill/>
          </p:spPr>
          <p:txBody>
            <a:bodyPr wrap="square" rtlCol="0">
              <a:spAutoFit/>
            </a:bodyPr>
            <a:lstStyle/>
            <a:p>
              <a:r>
                <a:rPr lang="en-US" dirty="0">
                  <a:solidFill>
                    <a:srgbClr val="00D8FF"/>
                  </a:solidFill>
                </a:rPr>
                <a:t>React</a:t>
              </a:r>
              <a:endParaRPr lang="en-GB" dirty="0">
                <a:solidFill>
                  <a:schemeClr val="bg1"/>
                </a:solidFill>
              </a:endParaRPr>
            </a:p>
          </p:txBody>
        </p:sp>
        <p:pic>
          <p:nvPicPr>
            <p:cNvPr id="8" name="Picture 7">
              <a:extLst>
                <a:ext uri="{FF2B5EF4-FFF2-40B4-BE49-F238E27FC236}">
                  <a16:creationId xmlns:a16="http://schemas.microsoft.com/office/drawing/2014/main" id="{D14027D2-033C-9C19-F29D-44AC7283978B}"/>
                </a:ext>
              </a:extLst>
            </p:cNvPr>
            <p:cNvPicPr>
              <a:picLocks noChangeAspect="1"/>
            </p:cNvPicPr>
            <p:nvPr/>
          </p:nvPicPr>
          <p:blipFill>
            <a:blip r:embed="rId5"/>
            <a:stretch>
              <a:fillRect/>
            </a:stretch>
          </p:blipFill>
          <p:spPr>
            <a:xfrm>
              <a:off x="709024" y="506890"/>
              <a:ext cx="3399989" cy="1875857"/>
            </a:xfrm>
            <a:prstGeom prst="rect">
              <a:avLst/>
            </a:prstGeom>
            <a:ln w="12700">
              <a:solidFill>
                <a:srgbClr val="00D8FF">
                  <a:alpha val="50000"/>
                </a:srgbClr>
              </a:solidFill>
            </a:ln>
          </p:spPr>
        </p:pic>
      </p:grpSp>
      <p:grpSp>
        <p:nvGrpSpPr>
          <p:cNvPr id="27" name="Group 26">
            <a:extLst>
              <a:ext uri="{FF2B5EF4-FFF2-40B4-BE49-F238E27FC236}">
                <a16:creationId xmlns:a16="http://schemas.microsoft.com/office/drawing/2014/main" id="{457E22B7-B402-7B39-9DAA-324ED86B8914}"/>
              </a:ext>
            </a:extLst>
          </p:cNvPr>
          <p:cNvGrpSpPr/>
          <p:nvPr/>
        </p:nvGrpSpPr>
        <p:grpSpPr>
          <a:xfrm>
            <a:off x="4678030" y="133429"/>
            <a:ext cx="4351443" cy="1884115"/>
            <a:chOff x="4678030" y="133429"/>
            <a:chExt cx="4351443" cy="1884115"/>
          </a:xfrm>
        </p:grpSpPr>
        <p:sp>
          <p:nvSpPr>
            <p:cNvPr id="17" name="TextBox 16">
              <a:extLst>
                <a:ext uri="{FF2B5EF4-FFF2-40B4-BE49-F238E27FC236}">
                  <a16:creationId xmlns:a16="http://schemas.microsoft.com/office/drawing/2014/main" id="{5ECB9DC7-A1B8-858B-8B6D-E633AB31A806}"/>
                </a:ext>
              </a:extLst>
            </p:cNvPr>
            <p:cNvSpPr txBox="1"/>
            <p:nvPr/>
          </p:nvSpPr>
          <p:spPr>
            <a:xfrm>
              <a:off x="4678030" y="133429"/>
              <a:ext cx="4351443" cy="369332"/>
            </a:xfrm>
            <a:prstGeom prst="rect">
              <a:avLst/>
            </a:prstGeom>
            <a:noFill/>
          </p:spPr>
          <p:txBody>
            <a:bodyPr wrap="square" rtlCol="0">
              <a:spAutoFit/>
            </a:bodyPr>
            <a:lstStyle/>
            <a:p>
              <a:r>
                <a:rPr lang="en-US" dirty="0">
                  <a:solidFill>
                    <a:srgbClr val="00D8FF"/>
                  </a:solidFill>
                </a:rPr>
                <a:t>Angular</a:t>
              </a:r>
              <a:endParaRPr lang="en-GB" dirty="0">
                <a:solidFill>
                  <a:schemeClr val="bg1"/>
                </a:solidFill>
              </a:endParaRPr>
            </a:p>
          </p:txBody>
        </p:sp>
        <p:pic>
          <p:nvPicPr>
            <p:cNvPr id="22" name="Picture 21">
              <a:extLst>
                <a:ext uri="{FF2B5EF4-FFF2-40B4-BE49-F238E27FC236}">
                  <a16:creationId xmlns:a16="http://schemas.microsoft.com/office/drawing/2014/main" id="{7B0189F6-2085-E881-F829-39C0EC306C5B}"/>
                </a:ext>
              </a:extLst>
            </p:cNvPr>
            <p:cNvPicPr>
              <a:picLocks noChangeAspect="1"/>
            </p:cNvPicPr>
            <p:nvPr/>
          </p:nvPicPr>
          <p:blipFill>
            <a:blip r:embed="rId6"/>
            <a:stretch>
              <a:fillRect/>
            </a:stretch>
          </p:blipFill>
          <p:spPr>
            <a:xfrm>
              <a:off x="4678030" y="502761"/>
              <a:ext cx="4276737" cy="1514783"/>
            </a:xfrm>
            <a:prstGeom prst="rect">
              <a:avLst/>
            </a:prstGeom>
            <a:ln w="12700">
              <a:solidFill>
                <a:srgbClr val="00D8FF">
                  <a:alpha val="50000"/>
                </a:srgbClr>
              </a:solidFill>
            </a:ln>
          </p:spPr>
        </p:pic>
      </p:grpSp>
    </p:spTree>
    <p:extLst>
      <p:ext uri="{BB962C8B-B14F-4D97-AF65-F5344CB8AC3E}">
        <p14:creationId xmlns:p14="http://schemas.microsoft.com/office/powerpoint/2010/main" val="158102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8496C-0573-DDF9-6ED8-0F738335AA67}"/>
            </a:ext>
          </a:extLst>
        </p:cNvPr>
        <p:cNvGrpSpPr/>
        <p:nvPr/>
      </p:nvGrpSpPr>
      <p:grpSpPr>
        <a:xfrm>
          <a:off x="0" y="0"/>
          <a:ext cx="0" cy="0"/>
          <a:chOff x="0" y="0"/>
          <a:chExt cx="0" cy="0"/>
        </a:xfrm>
      </p:grpSpPr>
      <p:grpSp>
        <p:nvGrpSpPr>
          <p:cNvPr id="12" name="Group 11">
            <a:extLst>
              <a:ext uri="{FF2B5EF4-FFF2-40B4-BE49-F238E27FC236}">
                <a16:creationId xmlns:a16="http://schemas.microsoft.com/office/drawing/2014/main" id="{82DFAA10-8368-3D01-6883-FEDBC091B189}"/>
              </a:ext>
            </a:extLst>
          </p:cNvPr>
          <p:cNvGrpSpPr/>
          <p:nvPr/>
        </p:nvGrpSpPr>
        <p:grpSpPr>
          <a:xfrm>
            <a:off x="713685" y="137558"/>
            <a:ext cx="4187498" cy="1457008"/>
            <a:chOff x="713685" y="137558"/>
            <a:chExt cx="4187498" cy="1457008"/>
          </a:xfrm>
        </p:grpSpPr>
        <p:pic>
          <p:nvPicPr>
            <p:cNvPr id="4" name="Picture 3">
              <a:extLst>
                <a:ext uri="{FF2B5EF4-FFF2-40B4-BE49-F238E27FC236}">
                  <a16:creationId xmlns:a16="http://schemas.microsoft.com/office/drawing/2014/main" id="{3E119D5F-8FCC-4D09-605D-1569E7F7EE23}"/>
                </a:ext>
              </a:extLst>
            </p:cNvPr>
            <p:cNvPicPr>
              <a:picLocks noChangeAspect="1"/>
            </p:cNvPicPr>
            <p:nvPr/>
          </p:nvPicPr>
          <p:blipFill>
            <a:blip r:embed="rId3"/>
            <a:srcRect/>
            <a:stretch/>
          </p:blipFill>
          <p:spPr>
            <a:xfrm>
              <a:off x="713685" y="506890"/>
              <a:ext cx="3858313" cy="1087676"/>
            </a:xfrm>
            <a:prstGeom prst="rect">
              <a:avLst/>
            </a:prstGeom>
            <a:ln w="12700">
              <a:solidFill>
                <a:srgbClr val="00D8FF">
                  <a:alpha val="50000"/>
                </a:srgbClr>
              </a:solidFill>
            </a:ln>
          </p:spPr>
        </p:pic>
        <p:sp>
          <p:nvSpPr>
            <p:cNvPr id="16" name="TextBox 15">
              <a:extLst>
                <a:ext uri="{FF2B5EF4-FFF2-40B4-BE49-F238E27FC236}">
                  <a16:creationId xmlns:a16="http://schemas.microsoft.com/office/drawing/2014/main" id="{28CD60DE-C368-829E-6D7B-E9C169866E43}"/>
                </a:ext>
              </a:extLst>
            </p:cNvPr>
            <p:cNvSpPr txBox="1"/>
            <p:nvPr/>
          </p:nvSpPr>
          <p:spPr>
            <a:xfrm>
              <a:off x="713686" y="137558"/>
              <a:ext cx="4187497" cy="369332"/>
            </a:xfrm>
            <a:prstGeom prst="rect">
              <a:avLst/>
            </a:prstGeom>
            <a:noFill/>
          </p:spPr>
          <p:txBody>
            <a:bodyPr wrap="square" rtlCol="0">
              <a:spAutoFit/>
            </a:bodyPr>
            <a:lstStyle/>
            <a:p>
              <a:r>
                <a:rPr lang="en-US" dirty="0">
                  <a:solidFill>
                    <a:srgbClr val="00D8FF"/>
                  </a:solidFill>
                </a:rPr>
                <a:t>React                                        </a:t>
              </a:r>
              <a:r>
                <a:rPr lang="en-US" i="1" dirty="0">
                  <a:solidFill>
                    <a:srgbClr val="00D8FF"/>
                  </a:solidFill>
                </a:rPr>
                <a:t> </a:t>
              </a:r>
              <a:r>
                <a:rPr lang="en-US" sz="1600" i="1" dirty="0">
                  <a:solidFill>
                    <a:schemeClr val="bg1"/>
                  </a:solidFill>
                </a:rPr>
                <a:t>Footer.tsx</a:t>
              </a:r>
              <a:endParaRPr lang="en-GB" dirty="0">
                <a:solidFill>
                  <a:schemeClr val="bg1"/>
                </a:solidFill>
              </a:endParaRPr>
            </a:p>
          </p:txBody>
        </p:sp>
      </p:grpSp>
      <p:grpSp>
        <p:nvGrpSpPr>
          <p:cNvPr id="14" name="Group 13">
            <a:extLst>
              <a:ext uri="{FF2B5EF4-FFF2-40B4-BE49-F238E27FC236}">
                <a16:creationId xmlns:a16="http://schemas.microsoft.com/office/drawing/2014/main" id="{8ADD5867-5109-78FB-2D45-CBC5F4CC59F8}"/>
              </a:ext>
            </a:extLst>
          </p:cNvPr>
          <p:cNvGrpSpPr/>
          <p:nvPr/>
        </p:nvGrpSpPr>
        <p:grpSpPr>
          <a:xfrm>
            <a:off x="4963244" y="137558"/>
            <a:ext cx="4351443" cy="901313"/>
            <a:chOff x="4963244" y="137558"/>
            <a:chExt cx="4351443" cy="901313"/>
          </a:xfrm>
        </p:grpSpPr>
        <p:pic>
          <p:nvPicPr>
            <p:cNvPr id="11" name="Picture 10">
              <a:extLst>
                <a:ext uri="{FF2B5EF4-FFF2-40B4-BE49-F238E27FC236}">
                  <a16:creationId xmlns:a16="http://schemas.microsoft.com/office/drawing/2014/main" id="{23C95AC6-C9B4-1A86-61A1-958F24E6DC87}"/>
                </a:ext>
              </a:extLst>
            </p:cNvPr>
            <p:cNvPicPr>
              <a:picLocks noChangeAspect="1"/>
            </p:cNvPicPr>
            <p:nvPr/>
          </p:nvPicPr>
          <p:blipFill>
            <a:blip r:embed="rId4"/>
            <a:srcRect/>
            <a:stretch/>
          </p:blipFill>
          <p:spPr>
            <a:xfrm>
              <a:off x="4963244" y="506890"/>
              <a:ext cx="3911861" cy="531981"/>
            </a:xfrm>
            <a:prstGeom prst="rect">
              <a:avLst/>
            </a:prstGeom>
            <a:ln w="12700">
              <a:solidFill>
                <a:srgbClr val="00D8FF">
                  <a:alpha val="50000"/>
                </a:srgbClr>
              </a:solidFill>
            </a:ln>
          </p:spPr>
        </p:pic>
        <p:sp>
          <p:nvSpPr>
            <p:cNvPr id="17" name="TextBox 16">
              <a:extLst>
                <a:ext uri="{FF2B5EF4-FFF2-40B4-BE49-F238E27FC236}">
                  <a16:creationId xmlns:a16="http://schemas.microsoft.com/office/drawing/2014/main" id="{5ECB9DC7-A1B8-858B-8B6D-E633AB31A806}"/>
                </a:ext>
              </a:extLst>
            </p:cNvPr>
            <p:cNvSpPr txBox="1"/>
            <p:nvPr/>
          </p:nvSpPr>
          <p:spPr>
            <a:xfrm>
              <a:off x="4963244" y="137558"/>
              <a:ext cx="4351443" cy="369332"/>
            </a:xfrm>
            <a:prstGeom prst="rect">
              <a:avLst/>
            </a:prstGeom>
            <a:noFill/>
          </p:spPr>
          <p:txBody>
            <a:bodyPr wrap="square" rtlCol="0">
              <a:spAutoFit/>
            </a:bodyPr>
            <a:lstStyle/>
            <a:p>
              <a:r>
                <a:rPr lang="en-US" dirty="0">
                  <a:solidFill>
                    <a:srgbClr val="00D8FF"/>
                  </a:solidFill>
                </a:rPr>
                <a:t>Angular</a:t>
              </a:r>
              <a:r>
                <a:rPr lang="en-US" i="1" dirty="0">
                  <a:solidFill>
                    <a:srgbClr val="00D8FF"/>
                  </a:solidFill>
                </a:rPr>
                <a:t>                    </a:t>
              </a:r>
              <a:r>
                <a:rPr lang="en-US" sz="1600" i="1" dirty="0">
                  <a:solidFill>
                    <a:schemeClr val="bg1"/>
                  </a:solidFill>
                </a:rPr>
                <a:t>footer.component.html</a:t>
              </a:r>
              <a:endParaRPr lang="en-GB" dirty="0">
                <a:solidFill>
                  <a:schemeClr val="bg1"/>
                </a:solidFill>
              </a:endParaRPr>
            </a:p>
          </p:txBody>
        </p:sp>
      </p:grpSp>
      <p:grpSp>
        <p:nvGrpSpPr>
          <p:cNvPr id="19" name="Group 18">
            <a:extLst>
              <a:ext uri="{FF2B5EF4-FFF2-40B4-BE49-F238E27FC236}">
                <a16:creationId xmlns:a16="http://schemas.microsoft.com/office/drawing/2014/main" id="{B5C8C544-F2F3-6AB9-0852-1036CE34D33A}"/>
              </a:ext>
            </a:extLst>
          </p:cNvPr>
          <p:cNvGrpSpPr/>
          <p:nvPr/>
        </p:nvGrpSpPr>
        <p:grpSpPr>
          <a:xfrm>
            <a:off x="713685" y="1949326"/>
            <a:ext cx="4070378" cy="897359"/>
            <a:chOff x="713685" y="1949326"/>
            <a:chExt cx="4070378" cy="897359"/>
          </a:xfrm>
        </p:grpSpPr>
        <p:pic>
          <p:nvPicPr>
            <p:cNvPr id="13" name="Picture 12">
              <a:extLst>
                <a:ext uri="{FF2B5EF4-FFF2-40B4-BE49-F238E27FC236}">
                  <a16:creationId xmlns:a16="http://schemas.microsoft.com/office/drawing/2014/main" id="{B4428A01-FA71-97FB-773F-3A199D2E8CFC}"/>
                </a:ext>
              </a:extLst>
            </p:cNvPr>
            <p:cNvPicPr>
              <a:picLocks noChangeAspect="1"/>
            </p:cNvPicPr>
            <p:nvPr/>
          </p:nvPicPr>
          <p:blipFill>
            <a:blip r:embed="rId5"/>
            <a:srcRect/>
            <a:stretch/>
          </p:blipFill>
          <p:spPr>
            <a:xfrm>
              <a:off x="713685" y="2318658"/>
              <a:ext cx="3899921" cy="528027"/>
            </a:xfrm>
            <a:prstGeom prst="rect">
              <a:avLst/>
            </a:prstGeom>
            <a:ln w="12700">
              <a:solidFill>
                <a:srgbClr val="00D8FF">
                  <a:alpha val="50000"/>
                </a:srgbClr>
              </a:solidFill>
            </a:ln>
          </p:spPr>
        </p:pic>
        <p:sp>
          <p:nvSpPr>
            <p:cNvPr id="18" name="TextBox 17">
              <a:extLst>
                <a:ext uri="{FF2B5EF4-FFF2-40B4-BE49-F238E27FC236}">
                  <a16:creationId xmlns:a16="http://schemas.microsoft.com/office/drawing/2014/main" id="{4B1DB368-8E06-21F6-A8BA-898E65C675E8}"/>
                </a:ext>
              </a:extLst>
            </p:cNvPr>
            <p:cNvSpPr txBox="1"/>
            <p:nvPr/>
          </p:nvSpPr>
          <p:spPr>
            <a:xfrm>
              <a:off x="713685" y="1949326"/>
              <a:ext cx="4070378" cy="369332"/>
            </a:xfrm>
            <a:prstGeom prst="rect">
              <a:avLst/>
            </a:prstGeom>
            <a:noFill/>
          </p:spPr>
          <p:txBody>
            <a:bodyPr wrap="square" rtlCol="0">
              <a:spAutoFit/>
            </a:bodyPr>
            <a:lstStyle/>
            <a:p>
              <a:r>
                <a:rPr lang="en-US" dirty="0">
                  <a:solidFill>
                    <a:srgbClr val="00D8FF"/>
                  </a:solidFill>
                </a:rPr>
                <a:t>Blazor</a:t>
              </a:r>
              <a:r>
                <a:rPr lang="en-US" i="1" dirty="0">
                  <a:solidFill>
                    <a:srgbClr val="00D8FF"/>
                  </a:solidFill>
                </a:rPr>
                <a:t>                                      </a:t>
              </a:r>
              <a:r>
                <a:rPr lang="en-US" sz="1600" i="1" dirty="0">
                  <a:solidFill>
                    <a:schemeClr val="bg1"/>
                  </a:solidFill>
                </a:rPr>
                <a:t>Footer.razor</a:t>
              </a:r>
              <a:endParaRPr lang="en-GB" i="1" dirty="0">
                <a:solidFill>
                  <a:schemeClr val="bg1"/>
                </a:solidFill>
              </a:endParaRPr>
            </a:p>
          </p:txBody>
        </p:sp>
      </p:grpSp>
      <p:grpSp>
        <p:nvGrpSpPr>
          <p:cNvPr id="15" name="Group 14">
            <a:extLst>
              <a:ext uri="{FF2B5EF4-FFF2-40B4-BE49-F238E27FC236}">
                <a16:creationId xmlns:a16="http://schemas.microsoft.com/office/drawing/2014/main" id="{AFE4B803-7C8B-97C9-54F5-00F1B222D6B4}"/>
              </a:ext>
            </a:extLst>
          </p:cNvPr>
          <p:cNvGrpSpPr/>
          <p:nvPr/>
        </p:nvGrpSpPr>
        <p:grpSpPr>
          <a:xfrm>
            <a:off x="4990879" y="1131623"/>
            <a:ext cx="4351443" cy="2481883"/>
            <a:chOff x="4990879" y="1131623"/>
            <a:chExt cx="4351443" cy="2481883"/>
          </a:xfrm>
        </p:grpSpPr>
        <p:sp>
          <p:nvSpPr>
            <p:cNvPr id="3" name="TextBox 2">
              <a:extLst>
                <a:ext uri="{FF2B5EF4-FFF2-40B4-BE49-F238E27FC236}">
                  <a16:creationId xmlns:a16="http://schemas.microsoft.com/office/drawing/2014/main" id="{306BDEDC-A1A5-4C9E-23DF-CA97E481A637}"/>
                </a:ext>
              </a:extLst>
            </p:cNvPr>
            <p:cNvSpPr txBox="1"/>
            <p:nvPr/>
          </p:nvSpPr>
          <p:spPr>
            <a:xfrm>
              <a:off x="4990879" y="1131623"/>
              <a:ext cx="4351443" cy="369332"/>
            </a:xfrm>
            <a:prstGeom prst="rect">
              <a:avLst/>
            </a:prstGeom>
            <a:noFill/>
          </p:spPr>
          <p:txBody>
            <a:bodyPr wrap="square" rtlCol="0">
              <a:spAutoFit/>
            </a:bodyPr>
            <a:lstStyle/>
            <a:p>
              <a:r>
                <a:rPr lang="en-US" dirty="0">
                  <a:solidFill>
                    <a:srgbClr val="00D8FF"/>
                  </a:solidFill>
                </a:rPr>
                <a:t>Angular</a:t>
              </a:r>
              <a:r>
                <a:rPr lang="en-US" i="1" dirty="0">
                  <a:solidFill>
                    <a:srgbClr val="00D8FF"/>
                  </a:solidFill>
                </a:rPr>
                <a:t>                        </a:t>
              </a:r>
              <a:r>
                <a:rPr lang="en-US" sz="1600" i="1" dirty="0">
                  <a:solidFill>
                    <a:schemeClr val="bg1"/>
                  </a:solidFill>
                </a:rPr>
                <a:t>footer.component.ts</a:t>
              </a:r>
              <a:endParaRPr lang="en-GB" dirty="0">
                <a:solidFill>
                  <a:schemeClr val="bg1"/>
                </a:solidFill>
              </a:endParaRPr>
            </a:p>
          </p:txBody>
        </p:sp>
        <p:pic>
          <p:nvPicPr>
            <p:cNvPr id="6" name="Picture 5">
              <a:extLst>
                <a:ext uri="{FF2B5EF4-FFF2-40B4-BE49-F238E27FC236}">
                  <a16:creationId xmlns:a16="http://schemas.microsoft.com/office/drawing/2014/main" id="{4E4444C9-D31C-1947-1299-872417DD4EE9}"/>
                </a:ext>
              </a:extLst>
            </p:cNvPr>
            <p:cNvPicPr>
              <a:picLocks noChangeAspect="1"/>
            </p:cNvPicPr>
            <p:nvPr/>
          </p:nvPicPr>
          <p:blipFill>
            <a:blip r:embed="rId6"/>
            <a:stretch>
              <a:fillRect/>
            </a:stretch>
          </p:blipFill>
          <p:spPr>
            <a:xfrm>
              <a:off x="4990879" y="1500955"/>
              <a:ext cx="3911861" cy="2112551"/>
            </a:xfrm>
            <a:prstGeom prst="rect">
              <a:avLst/>
            </a:prstGeom>
            <a:ln w="12700">
              <a:solidFill>
                <a:srgbClr val="00D8FF">
                  <a:alpha val="50000"/>
                </a:srgbClr>
              </a:solidFill>
            </a:ln>
          </p:spPr>
        </p:pic>
      </p:grpSp>
      <p:grpSp>
        <p:nvGrpSpPr>
          <p:cNvPr id="20" name="Group 19">
            <a:extLst>
              <a:ext uri="{FF2B5EF4-FFF2-40B4-BE49-F238E27FC236}">
                <a16:creationId xmlns:a16="http://schemas.microsoft.com/office/drawing/2014/main" id="{AD05399A-1B1E-94A9-63CA-5A5CBD955E4A}"/>
              </a:ext>
            </a:extLst>
          </p:cNvPr>
          <p:cNvGrpSpPr/>
          <p:nvPr/>
        </p:nvGrpSpPr>
        <p:grpSpPr>
          <a:xfrm>
            <a:off x="713685" y="2925998"/>
            <a:ext cx="4070378" cy="1426043"/>
            <a:chOff x="713685" y="2925998"/>
            <a:chExt cx="4070378" cy="1426043"/>
          </a:xfrm>
        </p:grpSpPr>
        <p:pic>
          <p:nvPicPr>
            <p:cNvPr id="9" name="Picture 8">
              <a:extLst>
                <a:ext uri="{FF2B5EF4-FFF2-40B4-BE49-F238E27FC236}">
                  <a16:creationId xmlns:a16="http://schemas.microsoft.com/office/drawing/2014/main" id="{BB1A6E70-EE9C-339F-56D3-158C23CD722F}"/>
                </a:ext>
              </a:extLst>
            </p:cNvPr>
            <p:cNvPicPr>
              <a:picLocks noChangeAspect="1"/>
            </p:cNvPicPr>
            <p:nvPr/>
          </p:nvPicPr>
          <p:blipFill>
            <a:blip r:embed="rId7"/>
            <a:srcRect/>
            <a:stretch/>
          </p:blipFill>
          <p:spPr>
            <a:xfrm>
              <a:off x="713685" y="3295330"/>
              <a:ext cx="3911861" cy="1056711"/>
            </a:xfrm>
            <a:prstGeom prst="rect">
              <a:avLst/>
            </a:prstGeom>
            <a:ln w="12700">
              <a:solidFill>
                <a:srgbClr val="00D8FF">
                  <a:alpha val="50000"/>
                </a:srgbClr>
              </a:solidFill>
            </a:ln>
          </p:spPr>
        </p:pic>
        <p:sp>
          <p:nvSpPr>
            <p:cNvPr id="10" name="TextBox 9">
              <a:extLst>
                <a:ext uri="{FF2B5EF4-FFF2-40B4-BE49-F238E27FC236}">
                  <a16:creationId xmlns:a16="http://schemas.microsoft.com/office/drawing/2014/main" id="{2759C55A-9AA8-A80A-8690-0947F5C6F403}"/>
                </a:ext>
              </a:extLst>
            </p:cNvPr>
            <p:cNvSpPr txBox="1"/>
            <p:nvPr/>
          </p:nvSpPr>
          <p:spPr>
            <a:xfrm>
              <a:off x="713685" y="2925998"/>
              <a:ext cx="4070378" cy="369332"/>
            </a:xfrm>
            <a:prstGeom prst="rect">
              <a:avLst/>
            </a:prstGeom>
            <a:noFill/>
          </p:spPr>
          <p:txBody>
            <a:bodyPr wrap="square" rtlCol="0">
              <a:spAutoFit/>
            </a:bodyPr>
            <a:lstStyle/>
            <a:p>
              <a:r>
                <a:rPr lang="en-US" dirty="0">
                  <a:solidFill>
                    <a:srgbClr val="00D8FF"/>
                  </a:solidFill>
                </a:rPr>
                <a:t>Blazor</a:t>
              </a:r>
              <a:r>
                <a:rPr lang="en-US" i="1" dirty="0">
                  <a:solidFill>
                    <a:srgbClr val="00D8FF"/>
                  </a:solidFill>
                </a:rPr>
                <a:t>                                  </a:t>
              </a:r>
              <a:r>
                <a:rPr lang="en-US" sz="1600" i="1" dirty="0">
                  <a:solidFill>
                    <a:schemeClr val="bg1"/>
                  </a:solidFill>
                </a:rPr>
                <a:t>Footer.razor.cs</a:t>
              </a:r>
              <a:endParaRPr lang="en-GB" i="1" dirty="0">
                <a:solidFill>
                  <a:schemeClr val="bg1"/>
                </a:solidFill>
              </a:endParaRPr>
            </a:p>
          </p:txBody>
        </p:sp>
      </p:grpSp>
    </p:spTree>
    <p:extLst>
      <p:ext uri="{BB962C8B-B14F-4D97-AF65-F5344CB8AC3E}">
        <p14:creationId xmlns:p14="http://schemas.microsoft.com/office/powerpoint/2010/main" val="159215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8496C-0573-DDF9-6ED8-0F738335AA67}"/>
            </a:ext>
          </a:extLst>
        </p:cNvPr>
        <p:cNvGrpSpPr/>
        <p:nvPr/>
      </p:nvGrpSpPr>
      <p:grpSpPr>
        <a:xfrm>
          <a:off x="0" y="0"/>
          <a:ext cx="0" cy="0"/>
          <a:chOff x="0" y="0"/>
          <a:chExt cx="0" cy="0"/>
        </a:xfrm>
      </p:grpSpPr>
      <p:grpSp>
        <p:nvGrpSpPr>
          <p:cNvPr id="6" name="Group 5">
            <a:extLst>
              <a:ext uri="{FF2B5EF4-FFF2-40B4-BE49-F238E27FC236}">
                <a16:creationId xmlns:a16="http://schemas.microsoft.com/office/drawing/2014/main" id="{B29A720A-AE82-3A58-CE16-3F911EEB9616}"/>
              </a:ext>
            </a:extLst>
          </p:cNvPr>
          <p:cNvGrpSpPr/>
          <p:nvPr/>
        </p:nvGrpSpPr>
        <p:grpSpPr>
          <a:xfrm>
            <a:off x="713685" y="137558"/>
            <a:ext cx="4187498" cy="1500260"/>
            <a:chOff x="713685" y="137558"/>
            <a:chExt cx="4187498" cy="1500260"/>
          </a:xfrm>
        </p:grpSpPr>
        <p:pic>
          <p:nvPicPr>
            <p:cNvPr id="4" name="Picture 3">
              <a:extLst>
                <a:ext uri="{FF2B5EF4-FFF2-40B4-BE49-F238E27FC236}">
                  <a16:creationId xmlns:a16="http://schemas.microsoft.com/office/drawing/2014/main" id="{3E119D5F-8FCC-4D09-605D-1569E7F7EE23}"/>
                </a:ext>
              </a:extLst>
            </p:cNvPr>
            <p:cNvPicPr>
              <a:picLocks noChangeAspect="1"/>
            </p:cNvPicPr>
            <p:nvPr/>
          </p:nvPicPr>
          <p:blipFill>
            <a:blip r:embed="rId3"/>
            <a:srcRect/>
            <a:stretch/>
          </p:blipFill>
          <p:spPr>
            <a:xfrm>
              <a:off x="713685" y="524582"/>
              <a:ext cx="4060911" cy="1113236"/>
            </a:xfrm>
            <a:prstGeom prst="rect">
              <a:avLst/>
            </a:prstGeom>
            <a:ln w="12700">
              <a:solidFill>
                <a:srgbClr val="00D8FF">
                  <a:alpha val="50000"/>
                </a:srgbClr>
              </a:solidFill>
            </a:ln>
          </p:spPr>
        </p:pic>
        <p:sp>
          <p:nvSpPr>
            <p:cNvPr id="16" name="TextBox 15">
              <a:extLst>
                <a:ext uri="{FF2B5EF4-FFF2-40B4-BE49-F238E27FC236}">
                  <a16:creationId xmlns:a16="http://schemas.microsoft.com/office/drawing/2014/main" id="{28CD60DE-C368-829E-6D7B-E9C169866E43}"/>
                </a:ext>
              </a:extLst>
            </p:cNvPr>
            <p:cNvSpPr txBox="1"/>
            <p:nvPr/>
          </p:nvSpPr>
          <p:spPr>
            <a:xfrm>
              <a:off x="713686" y="137558"/>
              <a:ext cx="4187497" cy="369332"/>
            </a:xfrm>
            <a:prstGeom prst="rect">
              <a:avLst/>
            </a:prstGeom>
            <a:noFill/>
          </p:spPr>
          <p:txBody>
            <a:bodyPr wrap="square" rtlCol="0">
              <a:spAutoFit/>
            </a:bodyPr>
            <a:lstStyle/>
            <a:p>
              <a:r>
                <a:rPr lang="en-US" dirty="0">
                  <a:solidFill>
                    <a:srgbClr val="00D8FF"/>
                  </a:solidFill>
                </a:rPr>
                <a:t>React                                   </a:t>
              </a:r>
              <a:r>
                <a:rPr lang="en-US" sz="1600" i="1" dirty="0">
                  <a:solidFill>
                    <a:schemeClr val="bg1"/>
                  </a:solidFill>
                </a:rPr>
                <a:t>api/finance.ts</a:t>
              </a:r>
              <a:endParaRPr lang="en-GB" i="1" dirty="0">
                <a:solidFill>
                  <a:schemeClr val="bg1"/>
                </a:solidFill>
              </a:endParaRPr>
            </a:p>
          </p:txBody>
        </p:sp>
      </p:grpSp>
      <p:grpSp>
        <p:nvGrpSpPr>
          <p:cNvPr id="7" name="Group 6">
            <a:extLst>
              <a:ext uri="{FF2B5EF4-FFF2-40B4-BE49-F238E27FC236}">
                <a16:creationId xmlns:a16="http://schemas.microsoft.com/office/drawing/2014/main" id="{BAE30168-A09A-B6EE-6A58-7005A6D9D7E5}"/>
              </a:ext>
            </a:extLst>
          </p:cNvPr>
          <p:cNvGrpSpPr/>
          <p:nvPr/>
        </p:nvGrpSpPr>
        <p:grpSpPr>
          <a:xfrm>
            <a:off x="4901183" y="137558"/>
            <a:ext cx="4413504" cy="1693188"/>
            <a:chOff x="4901183" y="137558"/>
            <a:chExt cx="4413504" cy="1693188"/>
          </a:xfrm>
        </p:grpSpPr>
        <p:pic>
          <p:nvPicPr>
            <p:cNvPr id="11" name="Picture 10">
              <a:extLst>
                <a:ext uri="{FF2B5EF4-FFF2-40B4-BE49-F238E27FC236}">
                  <a16:creationId xmlns:a16="http://schemas.microsoft.com/office/drawing/2014/main" id="{23C95AC6-C9B4-1A86-61A1-958F24E6DC87}"/>
                </a:ext>
              </a:extLst>
            </p:cNvPr>
            <p:cNvPicPr>
              <a:picLocks noChangeAspect="1"/>
            </p:cNvPicPr>
            <p:nvPr/>
          </p:nvPicPr>
          <p:blipFill>
            <a:blip r:embed="rId4"/>
            <a:srcRect/>
            <a:stretch/>
          </p:blipFill>
          <p:spPr>
            <a:xfrm>
              <a:off x="4901183" y="524582"/>
              <a:ext cx="4060911" cy="1306164"/>
            </a:xfrm>
            <a:prstGeom prst="rect">
              <a:avLst/>
            </a:prstGeom>
            <a:ln w="12700">
              <a:solidFill>
                <a:srgbClr val="00D8FF">
                  <a:alpha val="50000"/>
                </a:srgbClr>
              </a:solidFill>
            </a:ln>
          </p:spPr>
        </p:pic>
        <p:sp>
          <p:nvSpPr>
            <p:cNvPr id="17" name="TextBox 16">
              <a:extLst>
                <a:ext uri="{FF2B5EF4-FFF2-40B4-BE49-F238E27FC236}">
                  <a16:creationId xmlns:a16="http://schemas.microsoft.com/office/drawing/2014/main" id="{5ECB9DC7-A1B8-858B-8B6D-E633AB31A806}"/>
                </a:ext>
              </a:extLst>
            </p:cNvPr>
            <p:cNvSpPr txBox="1"/>
            <p:nvPr/>
          </p:nvSpPr>
          <p:spPr>
            <a:xfrm>
              <a:off x="4963244" y="137558"/>
              <a:ext cx="4351443" cy="369332"/>
            </a:xfrm>
            <a:prstGeom prst="rect">
              <a:avLst/>
            </a:prstGeom>
            <a:noFill/>
          </p:spPr>
          <p:txBody>
            <a:bodyPr wrap="square" rtlCol="0">
              <a:spAutoFit/>
            </a:bodyPr>
            <a:lstStyle/>
            <a:p>
              <a:r>
                <a:rPr lang="en-US" dirty="0">
                  <a:solidFill>
                    <a:srgbClr val="00D8FF"/>
                  </a:solidFill>
                </a:rPr>
                <a:t>Angular</a:t>
              </a:r>
              <a:r>
                <a:rPr lang="en-US" i="1" dirty="0">
                  <a:solidFill>
                    <a:srgbClr val="00D8FF"/>
                  </a:solidFill>
                </a:rPr>
                <a:t>               </a:t>
              </a:r>
              <a:r>
                <a:rPr lang="en-US" sz="1600" i="1" dirty="0">
                  <a:solidFill>
                    <a:schemeClr val="bg1"/>
                  </a:solidFill>
                </a:rPr>
                <a:t>finance-records.service.ts</a:t>
              </a:r>
              <a:endParaRPr lang="en-GB" dirty="0">
                <a:solidFill>
                  <a:schemeClr val="bg1"/>
                </a:solidFill>
              </a:endParaRPr>
            </a:p>
          </p:txBody>
        </p:sp>
      </p:grpSp>
      <p:grpSp>
        <p:nvGrpSpPr>
          <p:cNvPr id="8" name="Group 7">
            <a:extLst>
              <a:ext uri="{FF2B5EF4-FFF2-40B4-BE49-F238E27FC236}">
                <a16:creationId xmlns:a16="http://schemas.microsoft.com/office/drawing/2014/main" id="{ABAF0C92-19C9-A95D-ED43-185C61673CA0}"/>
              </a:ext>
            </a:extLst>
          </p:cNvPr>
          <p:cNvGrpSpPr/>
          <p:nvPr/>
        </p:nvGrpSpPr>
        <p:grpSpPr>
          <a:xfrm>
            <a:off x="2481008" y="2236642"/>
            <a:ext cx="5112197" cy="1269041"/>
            <a:chOff x="2481008" y="2236642"/>
            <a:chExt cx="5112197" cy="1269041"/>
          </a:xfrm>
        </p:grpSpPr>
        <p:pic>
          <p:nvPicPr>
            <p:cNvPr id="13" name="Picture 12">
              <a:extLst>
                <a:ext uri="{FF2B5EF4-FFF2-40B4-BE49-F238E27FC236}">
                  <a16:creationId xmlns:a16="http://schemas.microsoft.com/office/drawing/2014/main" id="{B4428A01-FA71-97FB-773F-3A199D2E8CFC}"/>
                </a:ext>
              </a:extLst>
            </p:cNvPr>
            <p:cNvPicPr>
              <a:picLocks noChangeAspect="1"/>
            </p:cNvPicPr>
            <p:nvPr/>
          </p:nvPicPr>
          <p:blipFill>
            <a:blip r:embed="rId5"/>
            <a:srcRect/>
            <a:stretch/>
          </p:blipFill>
          <p:spPr>
            <a:xfrm>
              <a:off x="2481008" y="2605974"/>
              <a:ext cx="4964471" cy="899709"/>
            </a:xfrm>
            <a:prstGeom prst="rect">
              <a:avLst/>
            </a:prstGeom>
            <a:ln w="12700">
              <a:solidFill>
                <a:srgbClr val="00D8FF">
                  <a:alpha val="50000"/>
                </a:srgbClr>
              </a:solidFill>
            </a:ln>
          </p:spPr>
        </p:pic>
        <p:sp>
          <p:nvSpPr>
            <p:cNvPr id="18" name="TextBox 17">
              <a:extLst>
                <a:ext uri="{FF2B5EF4-FFF2-40B4-BE49-F238E27FC236}">
                  <a16:creationId xmlns:a16="http://schemas.microsoft.com/office/drawing/2014/main" id="{4B1DB368-8E06-21F6-A8BA-898E65C675E8}"/>
                </a:ext>
              </a:extLst>
            </p:cNvPr>
            <p:cNvSpPr txBox="1"/>
            <p:nvPr/>
          </p:nvSpPr>
          <p:spPr>
            <a:xfrm>
              <a:off x="2481008" y="2236642"/>
              <a:ext cx="5112197" cy="369332"/>
            </a:xfrm>
            <a:prstGeom prst="rect">
              <a:avLst/>
            </a:prstGeom>
            <a:noFill/>
          </p:spPr>
          <p:txBody>
            <a:bodyPr wrap="square" rtlCol="0">
              <a:spAutoFit/>
            </a:bodyPr>
            <a:lstStyle/>
            <a:p>
              <a:r>
                <a:rPr lang="en-US" dirty="0">
                  <a:solidFill>
                    <a:srgbClr val="00D8FF"/>
                  </a:solidFill>
                </a:rPr>
                <a:t>Blazor</a:t>
              </a:r>
              <a:r>
                <a:rPr lang="en-US" i="1" dirty="0">
                  <a:solidFill>
                    <a:srgbClr val="00D8FF"/>
                  </a:solidFill>
                </a:rPr>
                <a:t>                                   </a:t>
              </a:r>
              <a:r>
                <a:rPr lang="en-US" sz="1600" i="1" dirty="0">
                  <a:solidFill>
                    <a:schemeClr val="bg1"/>
                  </a:solidFill>
                </a:rPr>
                <a:t>FinanceRecordsService.cs</a:t>
              </a:r>
              <a:endParaRPr lang="en-GB" i="1" dirty="0">
                <a:solidFill>
                  <a:schemeClr val="bg1"/>
                </a:solidFill>
              </a:endParaRPr>
            </a:p>
          </p:txBody>
        </p:sp>
      </p:grpSp>
      <p:grpSp>
        <p:nvGrpSpPr>
          <p:cNvPr id="9" name="Group 8">
            <a:extLst>
              <a:ext uri="{FF2B5EF4-FFF2-40B4-BE49-F238E27FC236}">
                <a16:creationId xmlns:a16="http://schemas.microsoft.com/office/drawing/2014/main" id="{76445859-A0BE-06B0-92C7-8DA7FB75FA66}"/>
              </a:ext>
            </a:extLst>
          </p:cNvPr>
          <p:cNvGrpSpPr/>
          <p:nvPr/>
        </p:nvGrpSpPr>
        <p:grpSpPr>
          <a:xfrm>
            <a:off x="2481008" y="3574130"/>
            <a:ext cx="4070378" cy="976127"/>
            <a:chOff x="2481008" y="3574130"/>
            <a:chExt cx="4070378" cy="976127"/>
          </a:xfrm>
        </p:grpSpPr>
        <p:pic>
          <p:nvPicPr>
            <p:cNvPr id="3" name="Picture 2">
              <a:extLst>
                <a:ext uri="{FF2B5EF4-FFF2-40B4-BE49-F238E27FC236}">
                  <a16:creationId xmlns:a16="http://schemas.microsoft.com/office/drawing/2014/main" id="{6C7BFA6B-A5EC-0666-8798-7F49FBEFBA6B}"/>
                </a:ext>
              </a:extLst>
            </p:cNvPr>
            <p:cNvPicPr>
              <a:picLocks noChangeAspect="1"/>
            </p:cNvPicPr>
            <p:nvPr/>
          </p:nvPicPr>
          <p:blipFill>
            <a:blip r:embed="rId6"/>
            <a:stretch>
              <a:fillRect/>
            </a:stretch>
          </p:blipFill>
          <p:spPr>
            <a:xfrm>
              <a:off x="2481008" y="3943462"/>
              <a:ext cx="3899921" cy="606795"/>
            </a:xfrm>
            <a:prstGeom prst="rect">
              <a:avLst/>
            </a:prstGeom>
            <a:ln w="12700">
              <a:solidFill>
                <a:srgbClr val="00D8FF">
                  <a:alpha val="50000"/>
                </a:srgbClr>
              </a:solidFill>
            </a:ln>
          </p:spPr>
        </p:pic>
        <p:sp>
          <p:nvSpPr>
            <p:cNvPr id="5" name="TextBox 4">
              <a:extLst>
                <a:ext uri="{FF2B5EF4-FFF2-40B4-BE49-F238E27FC236}">
                  <a16:creationId xmlns:a16="http://schemas.microsoft.com/office/drawing/2014/main" id="{2962D821-B17D-5C67-8437-78A893C44506}"/>
                </a:ext>
              </a:extLst>
            </p:cNvPr>
            <p:cNvSpPr txBox="1"/>
            <p:nvPr/>
          </p:nvSpPr>
          <p:spPr>
            <a:xfrm>
              <a:off x="2481008" y="3574130"/>
              <a:ext cx="4070378" cy="369332"/>
            </a:xfrm>
            <a:prstGeom prst="rect">
              <a:avLst/>
            </a:prstGeom>
            <a:noFill/>
          </p:spPr>
          <p:txBody>
            <a:bodyPr wrap="square" rtlCol="0">
              <a:spAutoFit/>
            </a:bodyPr>
            <a:lstStyle/>
            <a:p>
              <a:r>
                <a:rPr lang="en-US" dirty="0">
                  <a:solidFill>
                    <a:srgbClr val="00D8FF"/>
                  </a:solidFill>
                </a:rPr>
                <a:t>Blazor</a:t>
              </a:r>
              <a:r>
                <a:rPr lang="en-US" i="1" dirty="0">
                  <a:solidFill>
                    <a:srgbClr val="00D8FF"/>
                  </a:solidFill>
                </a:rPr>
                <a:t>                                       </a:t>
              </a:r>
              <a:r>
                <a:rPr lang="en-US" sz="1600" i="1" dirty="0">
                  <a:solidFill>
                    <a:schemeClr val="bg1"/>
                  </a:solidFill>
                </a:rPr>
                <a:t>Program.cs</a:t>
              </a:r>
              <a:endParaRPr lang="en-GB" i="1" dirty="0">
                <a:solidFill>
                  <a:schemeClr val="bg1"/>
                </a:solidFill>
              </a:endParaRPr>
            </a:p>
          </p:txBody>
        </p:sp>
      </p:grpSp>
    </p:spTree>
    <p:extLst>
      <p:ext uri="{BB962C8B-B14F-4D97-AF65-F5344CB8AC3E}">
        <p14:creationId xmlns:p14="http://schemas.microsoft.com/office/powerpoint/2010/main" val="196588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0FF730A-90BD-4EA8-AFAF-5825AC58AAB6}"/>
              </a:ext>
            </a:extLst>
          </p:cNvPr>
          <p:cNvSpPr>
            <a:spLocks noGrp="1"/>
          </p:cNvSpPr>
          <p:nvPr>
            <p:ph idx="1"/>
          </p:nvPr>
        </p:nvSpPr>
        <p:spPr/>
        <p:txBody>
          <a:bodyPr>
            <a:normAutofit/>
          </a:bodyPr>
          <a:lstStyle/>
          <a:p>
            <a:r>
              <a:rPr lang="en-US" sz="2000" dirty="0">
                <a:latin typeface="+mn-lt"/>
              </a:rPr>
              <a:t>We will try to compare React, Angular and Blazor</a:t>
            </a:r>
          </a:p>
          <a:p>
            <a:r>
              <a:rPr lang="en-US" sz="2000" dirty="0">
                <a:latin typeface="+mn-lt"/>
              </a:rPr>
              <a:t>It will be a broad high-level overview</a:t>
            </a:r>
          </a:p>
          <a:p>
            <a:r>
              <a:rPr lang="en-US" sz="2000" dirty="0">
                <a:latin typeface="+mn-lt"/>
              </a:rPr>
              <a:t>You will get a starting point for your own investigation</a:t>
            </a:r>
          </a:p>
        </p:txBody>
      </p:sp>
      <p:sp>
        <p:nvSpPr>
          <p:cNvPr id="6" name="Content Placeholder 5">
            <a:extLst>
              <a:ext uri="{FF2B5EF4-FFF2-40B4-BE49-F238E27FC236}">
                <a16:creationId xmlns:a16="http://schemas.microsoft.com/office/drawing/2014/main" id="{3E386341-E37D-4A27-9863-A3ECE0887C25}"/>
              </a:ext>
            </a:extLst>
          </p:cNvPr>
          <p:cNvSpPr>
            <a:spLocks noGrp="1"/>
          </p:cNvSpPr>
          <p:nvPr>
            <p:ph idx="13"/>
          </p:nvPr>
        </p:nvSpPr>
        <p:spPr/>
        <p:txBody>
          <a:bodyPr/>
          <a:lstStyle/>
          <a:p>
            <a:pPr algn="ctr"/>
            <a:r>
              <a:rPr lang="en-US" sz="4000" dirty="0"/>
              <a:t>What are we going to do today?</a:t>
            </a:r>
            <a:endParaRPr lang="ru-RU" sz="4000" dirty="0"/>
          </a:p>
        </p:txBody>
      </p:sp>
    </p:spTree>
    <p:extLst>
      <p:ext uri="{BB962C8B-B14F-4D97-AF65-F5344CB8AC3E}">
        <p14:creationId xmlns:p14="http://schemas.microsoft.com/office/powerpoint/2010/main" val="2483754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8496C-0573-DDF9-6ED8-0F738335AA67}"/>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63A61B8-F102-2D91-1FB6-F90AA4E872A0}"/>
              </a:ext>
            </a:extLst>
          </p:cNvPr>
          <p:cNvSpPr>
            <a:spLocks noGrp="1"/>
          </p:cNvSpPr>
          <p:nvPr>
            <p:ph idx="13"/>
          </p:nvPr>
        </p:nvSpPr>
        <p:spPr/>
        <p:txBody>
          <a:bodyPr/>
          <a:lstStyle/>
          <a:p>
            <a:pPr algn="ctr"/>
            <a:r>
              <a:rPr lang="en-US" sz="4000" spc="-150" dirty="0">
                <a:solidFill>
                  <a:prstClr val="white"/>
                </a:solidFill>
                <a:latin typeface="Franklin Gothic Medium"/>
              </a:rPr>
              <a:t>State inside component</a:t>
            </a:r>
          </a:p>
        </p:txBody>
      </p:sp>
      <p:grpSp>
        <p:nvGrpSpPr>
          <p:cNvPr id="16" name="Group 15">
            <a:extLst>
              <a:ext uri="{FF2B5EF4-FFF2-40B4-BE49-F238E27FC236}">
                <a16:creationId xmlns:a16="http://schemas.microsoft.com/office/drawing/2014/main" id="{48B80655-E05E-1332-07D1-01FF689E2082}"/>
              </a:ext>
            </a:extLst>
          </p:cNvPr>
          <p:cNvGrpSpPr/>
          <p:nvPr/>
        </p:nvGrpSpPr>
        <p:grpSpPr>
          <a:xfrm>
            <a:off x="738305" y="2102825"/>
            <a:ext cx="2531719" cy="937849"/>
            <a:chOff x="6357980" y="1285522"/>
            <a:chExt cx="2531719" cy="937849"/>
          </a:xfrm>
        </p:grpSpPr>
        <p:sp>
          <p:nvSpPr>
            <p:cNvPr id="13" name="Freeform: Shape 12">
              <a:extLst>
                <a:ext uri="{FF2B5EF4-FFF2-40B4-BE49-F238E27FC236}">
                  <a16:creationId xmlns:a16="http://schemas.microsoft.com/office/drawing/2014/main" id="{D07A2AAD-41C7-99E1-9230-71879FB3F8CD}"/>
                </a:ext>
              </a:extLst>
            </p:cNvPr>
            <p:cNvSpPr/>
            <p:nvPr/>
          </p:nvSpPr>
          <p:spPr>
            <a:xfrm>
              <a:off x="6362440" y="1304181"/>
              <a:ext cx="2527259" cy="919190"/>
            </a:xfrm>
            <a:custGeom>
              <a:avLst/>
              <a:gdLst>
                <a:gd name="connsiteX0" fmla="*/ -8 w 2527259"/>
                <a:gd name="connsiteY0" fmla="*/ 2 h 4899120"/>
                <a:gd name="connsiteX1" fmla="*/ 2527252 w 2527259"/>
                <a:gd name="connsiteY1" fmla="*/ 2 h 4899120"/>
                <a:gd name="connsiteX2" fmla="*/ 2527252 w 2527259"/>
                <a:gd name="connsiteY2" fmla="*/ 4899123 h 4899120"/>
                <a:gd name="connsiteX3" fmla="*/ -7 w 2527259"/>
                <a:gd name="connsiteY3" fmla="*/ 4899123 h 4899120"/>
              </a:gdLst>
              <a:ahLst/>
              <a:cxnLst>
                <a:cxn ang="0">
                  <a:pos x="connsiteX0" y="connsiteY0"/>
                </a:cxn>
                <a:cxn ang="0">
                  <a:pos x="connsiteX1" y="connsiteY1"/>
                </a:cxn>
                <a:cxn ang="0">
                  <a:pos x="connsiteX2" y="connsiteY2"/>
                </a:cxn>
                <a:cxn ang="0">
                  <a:pos x="connsiteX3" y="connsiteY3"/>
                </a:cxn>
              </a:cxnLst>
              <a:rect l="l" t="t" r="r" b="b"/>
              <a:pathLst>
                <a:path w="2527259" h="4899120">
                  <a:moveTo>
                    <a:pt x="-8" y="2"/>
                  </a:moveTo>
                  <a:lnTo>
                    <a:pt x="2527252" y="2"/>
                  </a:lnTo>
                  <a:lnTo>
                    <a:pt x="2527252" y="4899123"/>
                  </a:lnTo>
                  <a:lnTo>
                    <a:pt x="-7" y="4899123"/>
                  </a:lnTo>
                  <a:close/>
                </a:path>
              </a:pathLst>
            </a:custGeom>
            <a:noFill/>
            <a:ln w="8917" cap="flat">
              <a:solidFill>
                <a:srgbClr val="64BDC8"/>
              </a:solidFill>
              <a:prstDash val="solid"/>
              <a:miter/>
            </a:ln>
          </p:spPr>
          <p:txBody>
            <a:bodyPr rtlCol="0" anchor="ctr"/>
            <a:lstStyle/>
            <a:p>
              <a:pPr algn="ctr"/>
              <a:endParaRPr lang="en-GB" sz="1500">
                <a:solidFill>
                  <a:schemeClr val="bg1"/>
                </a:solidFill>
              </a:endParaRPr>
            </a:p>
          </p:txBody>
        </p:sp>
        <p:sp>
          <p:nvSpPr>
            <p:cNvPr id="14" name="TextBox 13">
              <a:extLst>
                <a:ext uri="{FF2B5EF4-FFF2-40B4-BE49-F238E27FC236}">
                  <a16:creationId xmlns:a16="http://schemas.microsoft.com/office/drawing/2014/main" id="{E8D8AA59-DBA7-338E-1493-2B3E348025BF}"/>
                </a:ext>
              </a:extLst>
            </p:cNvPr>
            <p:cNvSpPr txBox="1"/>
            <p:nvPr/>
          </p:nvSpPr>
          <p:spPr>
            <a:xfrm>
              <a:off x="6357980" y="1285522"/>
              <a:ext cx="2527258" cy="323165"/>
            </a:xfrm>
            <a:prstGeom prst="rect">
              <a:avLst/>
            </a:prstGeom>
            <a:noFill/>
          </p:spPr>
          <p:txBody>
            <a:bodyPr wrap="square" rtlCol="0" anchor="b">
              <a:spAutoFit/>
            </a:bodyPr>
            <a:lstStyle/>
            <a:p>
              <a:pPr algn="ctr"/>
              <a:r>
                <a:rPr lang="en-GB" sz="1500" b="1" dirty="0">
                  <a:ln/>
                  <a:solidFill>
                    <a:schemeClr val="bg1"/>
                  </a:solidFill>
                  <a:cs typeface="Arial"/>
                  <a:sym typeface="Arial"/>
                  <a:rtl val="0"/>
                </a:rPr>
                <a:t>Component</a:t>
              </a:r>
              <a:endParaRPr lang="en-GB" sz="1500" b="1" spc="0" baseline="0" dirty="0">
                <a:ln/>
                <a:solidFill>
                  <a:schemeClr val="bg1"/>
                </a:solidFill>
                <a:cs typeface="Arial"/>
                <a:sym typeface="Arial"/>
                <a:rtl val="0"/>
              </a:endParaRPr>
            </a:p>
          </p:txBody>
        </p:sp>
        <p:sp>
          <p:nvSpPr>
            <p:cNvPr id="15" name="Freeform: Shape 14">
              <a:extLst>
                <a:ext uri="{FF2B5EF4-FFF2-40B4-BE49-F238E27FC236}">
                  <a16:creationId xmlns:a16="http://schemas.microsoft.com/office/drawing/2014/main" id="{7260143E-6CF7-78E9-D816-FF82C6CE6DC3}"/>
                </a:ext>
              </a:extLst>
            </p:cNvPr>
            <p:cNvSpPr/>
            <p:nvPr/>
          </p:nvSpPr>
          <p:spPr>
            <a:xfrm>
              <a:off x="6679232" y="1616510"/>
              <a:ext cx="1902598" cy="330177"/>
            </a:xfrm>
            <a:custGeom>
              <a:avLst/>
              <a:gdLst>
                <a:gd name="connsiteX0" fmla="*/ 142 w 1442090"/>
                <a:gd name="connsiteY0" fmla="*/ 59 h 330177"/>
                <a:gd name="connsiteX1" fmla="*/ 1442233 w 1442090"/>
                <a:gd name="connsiteY1" fmla="*/ 59 h 330177"/>
                <a:gd name="connsiteX2" fmla="*/ 1442233 w 1442090"/>
                <a:gd name="connsiteY2" fmla="*/ 330236 h 330177"/>
                <a:gd name="connsiteX3" fmla="*/ 142 w 1442090"/>
                <a:gd name="connsiteY3" fmla="*/ 330236 h 330177"/>
              </a:gdLst>
              <a:ahLst/>
              <a:cxnLst>
                <a:cxn ang="0">
                  <a:pos x="connsiteX0" y="connsiteY0"/>
                </a:cxn>
                <a:cxn ang="0">
                  <a:pos x="connsiteX1" y="connsiteY1"/>
                </a:cxn>
                <a:cxn ang="0">
                  <a:pos x="connsiteX2" y="connsiteY2"/>
                </a:cxn>
                <a:cxn ang="0">
                  <a:pos x="connsiteX3" y="connsiteY3"/>
                </a:cxn>
              </a:cxnLst>
              <a:rect l="l" t="t" r="r" b="b"/>
              <a:pathLst>
                <a:path w="1442090" h="330177">
                  <a:moveTo>
                    <a:pt x="142" y="59"/>
                  </a:moveTo>
                  <a:lnTo>
                    <a:pt x="1442233" y="59"/>
                  </a:lnTo>
                  <a:lnTo>
                    <a:pt x="1442233" y="330236"/>
                  </a:lnTo>
                  <a:lnTo>
                    <a:pt x="142" y="330236"/>
                  </a:lnTo>
                  <a:close/>
                </a:path>
              </a:pathLst>
            </a:custGeom>
            <a:solidFill>
              <a:srgbClr val="3A485F"/>
            </a:solidFill>
            <a:ln w="8917" cap="flat">
              <a:solidFill>
                <a:srgbClr val="64BDC8"/>
              </a:solidFill>
              <a:prstDash val="solid"/>
              <a:miter/>
            </a:ln>
          </p:spPr>
          <p:txBody>
            <a:bodyPr rtlCol="0" anchor="ctr"/>
            <a:lstStyle/>
            <a:p>
              <a:pPr algn="ctr"/>
              <a:r>
                <a:rPr lang="en-GB" sz="1500" spc="0" baseline="0" dirty="0">
                  <a:ln/>
                  <a:solidFill>
                    <a:schemeClr val="bg1"/>
                  </a:solidFill>
                  <a:cs typeface="Arial"/>
                  <a:sym typeface="Arial"/>
                  <a:rtl val="0"/>
                </a:rPr>
                <a:t>State</a:t>
              </a:r>
            </a:p>
          </p:txBody>
        </p:sp>
      </p:grpSp>
      <p:grpSp>
        <p:nvGrpSpPr>
          <p:cNvPr id="23" name="Group 22">
            <a:extLst>
              <a:ext uri="{FF2B5EF4-FFF2-40B4-BE49-F238E27FC236}">
                <a16:creationId xmlns:a16="http://schemas.microsoft.com/office/drawing/2014/main" id="{45BB21B8-5A42-7D3A-445E-10B6698A655F}"/>
              </a:ext>
            </a:extLst>
          </p:cNvPr>
          <p:cNvGrpSpPr/>
          <p:nvPr/>
        </p:nvGrpSpPr>
        <p:grpSpPr>
          <a:xfrm>
            <a:off x="4213738" y="908535"/>
            <a:ext cx="4187497" cy="985293"/>
            <a:chOff x="907610" y="2098456"/>
            <a:chExt cx="4187497" cy="985293"/>
          </a:xfrm>
        </p:grpSpPr>
        <p:pic>
          <p:nvPicPr>
            <p:cNvPr id="18" name="Picture 17">
              <a:extLst>
                <a:ext uri="{FF2B5EF4-FFF2-40B4-BE49-F238E27FC236}">
                  <a16:creationId xmlns:a16="http://schemas.microsoft.com/office/drawing/2014/main" id="{933BCD82-0FA5-B365-BDB2-A03EE1BA5D7F}"/>
                </a:ext>
              </a:extLst>
            </p:cNvPr>
            <p:cNvPicPr>
              <a:picLocks noChangeAspect="1"/>
            </p:cNvPicPr>
            <p:nvPr/>
          </p:nvPicPr>
          <p:blipFill>
            <a:blip r:embed="rId3"/>
            <a:srcRect/>
            <a:stretch/>
          </p:blipFill>
          <p:spPr>
            <a:xfrm>
              <a:off x="907610" y="2436456"/>
              <a:ext cx="4174094" cy="647293"/>
            </a:xfrm>
            <a:prstGeom prst="rect">
              <a:avLst/>
            </a:prstGeom>
            <a:ln w="12700">
              <a:solidFill>
                <a:srgbClr val="00D8FF">
                  <a:alpha val="50000"/>
                </a:srgbClr>
              </a:solidFill>
            </a:ln>
          </p:spPr>
        </p:pic>
        <p:sp>
          <p:nvSpPr>
            <p:cNvPr id="19" name="TextBox 18">
              <a:extLst>
                <a:ext uri="{FF2B5EF4-FFF2-40B4-BE49-F238E27FC236}">
                  <a16:creationId xmlns:a16="http://schemas.microsoft.com/office/drawing/2014/main" id="{1D70B45A-B26B-2920-72FC-8D36C47FD057}"/>
                </a:ext>
              </a:extLst>
            </p:cNvPr>
            <p:cNvSpPr txBox="1"/>
            <p:nvPr/>
          </p:nvSpPr>
          <p:spPr>
            <a:xfrm>
              <a:off x="907610" y="2098456"/>
              <a:ext cx="4187497" cy="369332"/>
            </a:xfrm>
            <a:prstGeom prst="rect">
              <a:avLst/>
            </a:prstGeom>
            <a:noFill/>
          </p:spPr>
          <p:txBody>
            <a:bodyPr wrap="square" rtlCol="0">
              <a:spAutoFit/>
            </a:bodyPr>
            <a:lstStyle/>
            <a:p>
              <a:r>
                <a:rPr lang="en-US" dirty="0">
                  <a:solidFill>
                    <a:srgbClr val="00D8FF"/>
                  </a:solidFill>
                </a:rPr>
                <a:t>React</a:t>
              </a:r>
              <a:endParaRPr lang="en-GB" i="1" dirty="0">
                <a:solidFill>
                  <a:schemeClr val="bg1"/>
                </a:solidFill>
              </a:endParaRPr>
            </a:p>
          </p:txBody>
        </p:sp>
      </p:grpSp>
      <p:grpSp>
        <p:nvGrpSpPr>
          <p:cNvPr id="24" name="Group 23">
            <a:extLst>
              <a:ext uri="{FF2B5EF4-FFF2-40B4-BE49-F238E27FC236}">
                <a16:creationId xmlns:a16="http://schemas.microsoft.com/office/drawing/2014/main" id="{3DDCEF68-096D-5823-C9E3-A212B8A3AD90}"/>
              </a:ext>
            </a:extLst>
          </p:cNvPr>
          <p:cNvGrpSpPr/>
          <p:nvPr/>
        </p:nvGrpSpPr>
        <p:grpSpPr>
          <a:xfrm>
            <a:off x="4213738" y="1967157"/>
            <a:ext cx="2591658" cy="1299242"/>
            <a:chOff x="907611" y="3251702"/>
            <a:chExt cx="2591658" cy="1299242"/>
          </a:xfrm>
        </p:grpSpPr>
        <p:pic>
          <p:nvPicPr>
            <p:cNvPr id="21" name="Picture 20">
              <a:extLst>
                <a:ext uri="{FF2B5EF4-FFF2-40B4-BE49-F238E27FC236}">
                  <a16:creationId xmlns:a16="http://schemas.microsoft.com/office/drawing/2014/main" id="{C9B0FB00-08E1-C37F-92FC-CCDBFB862E2C}"/>
                </a:ext>
              </a:extLst>
            </p:cNvPr>
            <p:cNvPicPr>
              <a:picLocks noChangeAspect="1"/>
            </p:cNvPicPr>
            <p:nvPr/>
          </p:nvPicPr>
          <p:blipFill>
            <a:blip r:embed="rId4"/>
            <a:stretch>
              <a:fillRect/>
            </a:stretch>
          </p:blipFill>
          <p:spPr>
            <a:xfrm>
              <a:off x="907611" y="3592597"/>
              <a:ext cx="2591658" cy="958347"/>
            </a:xfrm>
            <a:prstGeom prst="rect">
              <a:avLst/>
            </a:prstGeom>
            <a:ln w="12700">
              <a:solidFill>
                <a:srgbClr val="00D8FF">
                  <a:alpha val="50000"/>
                </a:srgbClr>
              </a:solidFill>
            </a:ln>
          </p:spPr>
        </p:pic>
        <p:sp>
          <p:nvSpPr>
            <p:cNvPr id="22" name="TextBox 21">
              <a:extLst>
                <a:ext uri="{FF2B5EF4-FFF2-40B4-BE49-F238E27FC236}">
                  <a16:creationId xmlns:a16="http://schemas.microsoft.com/office/drawing/2014/main" id="{5DB71061-E5E3-CC44-4A6E-05DB69F606FE}"/>
                </a:ext>
              </a:extLst>
            </p:cNvPr>
            <p:cNvSpPr txBox="1"/>
            <p:nvPr/>
          </p:nvSpPr>
          <p:spPr>
            <a:xfrm>
              <a:off x="907611" y="3251702"/>
              <a:ext cx="2591658" cy="369332"/>
            </a:xfrm>
            <a:prstGeom prst="rect">
              <a:avLst/>
            </a:prstGeom>
            <a:noFill/>
          </p:spPr>
          <p:txBody>
            <a:bodyPr wrap="square" rtlCol="0">
              <a:spAutoFit/>
            </a:bodyPr>
            <a:lstStyle/>
            <a:p>
              <a:r>
                <a:rPr lang="en-US" dirty="0">
                  <a:solidFill>
                    <a:srgbClr val="00D8FF"/>
                  </a:solidFill>
                </a:rPr>
                <a:t>Angular</a:t>
              </a:r>
              <a:endParaRPr lang="en-GB" i="1" dirty="0">
                <a:solidFill>
                  <a:schemeClr val="bg1"/>
                </a:solidFill>
              </a:endParaRPr>
            </a:p>
          </p:txBody>
        </p:sp>
      </p:grpSp>
      <p:grpSp>
        <p:nvGrpSpPr>
          <p:cNvPr id="28" name="Group 27">
            <a:extLst>
              <a:ext uri="{FF2B5EF4-FFF2-40B4-BE49-F238E27FC236}">
                <a16:creationId xmlns:a16="http://schemas.microsoft.com/office/drawing/2014/main" id="{5C9AF6B7-45A7-4212-C494-EB7CB648763A}"/>
              </a:ext>
            </a:extLst>
          </p:cNvPr>
          <p:cNvGrpSpPr/>
          <p:nvPr/>
        </p:nvGrpSpPr>
        <p:grpSpPr>
          <a:xfrm>
            <a:off x="4213738" y="3323977"/>
            <a:ext cx="2591659" cy="1646763"/>
            <a:chOff x="4015821" y="3424185"/>
            <a:chExt cx="2591659" cy="1646763"/>
          </a:xfrm>
        </p:grpSpPr>
        <p:pic>
          <p:nvPicPr>
            <p:cNvPr id="26" name="Picture 25">
              <a:extLst>
                <a:ext uri="{FF2B5EF4-FFF2-40B4-BE49-F238E27FC236}">
                  <a16:creationId xmlns:a16="http://schemas.microsoft.com/office/drawing/2014/main" id="{A6ABBFAC-1F67-3D6C-26FF-3CD0B62D5F5B}"/>
                </a:ext>
              </a:extLst>
            </p:cNvPr>
            <p:cNvPicPr>
              <a:picLocks noChangeAspect="1"/>
            </p:cNvPicPr>
            <p:nvPr/>
          </p:nvPicPr>
          <p:blipFill>
            <a:blip r:embed="rId5"/>
            <a:stretch>
              <a:fillRect/>
            </a:stretch>
          </p:blipFill>
          <p:spPr>
            <a:xfrm>
              <a:off x="4015822" y="3761621"/>
              <a:ext cx="2591658" cy="1309327"/>
            </a:xfrm>
            <a:prstGeom prst="rect">
              <a:avLst/>
            </a:prstGeom>
            <a:ln w="12700">
              <a:solidFill>
                <a:srgbClr val="00D8FF">
                  <a:alpha val="50000"/>
                </a:srgbClr>
              </a:solidFill>
            </a:ln>
          </p:spPr>
        </p:pic>
        <p:sp>
          <p:nvSpPr>
            <p:cNvPr id="27" name="TextBox 26">
              <a:extLst>
                <a:ext uri="{FF2B5EF4-FFF2-40B4-BE49-F238E27FC236}">
                  <a16:creationId xmlns:a16="http://schemas.microsoft.com/office/drawing/2014/main" id="{ABB9FF0D-5BCD-48EF-ADC8-B2695D5B2635}"/>
                </a:ext>
              </a:extLst>
            </p:cNvPr>
            <p:cNvSpPr txBox="1"/>
            <p:nvPr/>
          </p:nvSpPr>
          <p:spPr>
            <a:xfrm>
              <a:off x="4015821" y="3424185"/>
              <a:ext cx="2591658" cy="369332"/>
            </a:xfrm>
            <a:prstGeom prst="rect">
              <a:avLst/>
            </a:prstGeom>
            <a:noFill/>
          </p:spPr>
          <p:txBody>
            <a:bodyPr wrap="square" rtlCol="0">
              <a:spAutoFit/>
            </a:bodyPr>
            <a:lstStyle/>
            <a:p>
              <a:r>
                <a:rPr lang="en-US" dirty="0">
                  <a:solidFill>
                    <a:srgbClr val="00D8FF"/>
                  </a:solidFill>
                </a:rPr>
                <a:t>Blazor</a:t>
              </a:r>
              <a:endParaRPr lang="en-GB" i="1" dirty="0">
                <a:solidFill>
                  <a:schemeClr val="bg1"/>
                </a:solidFill>
              </a:endParaRPr>
            </a:p>
          </p:txBody>
        </p:sp>
      </p:grpSp>
    </p:spTree>
    <p:extLst>
      <p:ext uri="{BB962C8B-B14F-4D97-AF65-F5344CB8AC3E}">
        <p14:creationId xmlns:p14="http://schemas.microsoft.com/office/powerpoint/2010/main" val="3337403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8496C-0573-DDF9-6ED8-0F738335AA67}"/>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63A61B8-F102-2D91-1FB6-F90AA4E872A0}"/>
              </a:ext>
            </a:extLst>
          </p:cNvPr>
          <p:cNvSpPr>
            <a:spLocks noGrp="1"/>
          </p:cNvSpPr>
          <p:nvPr>
            <p:ph idx="13"/>
          </p:nvPr>
        </p:nvSpPr>
        <p:spPr/>
        <p:txBody>
          <a:bodyPr/>
          <a:lstStyle/>
          <a:p>
            <a:pPr algn="ctr"/>
            <a:r>
              <a:rPr lang="en-US" sz="4000" spc="-150" dirty="0">
                <a:solidFill>
                  <a:prstClr val="white"/>
                </a:solidFill>
                <a:latin typeface="Franklin Gothic Medium"/>
              </a:rPr>
              <a:t>State as a separate service</a:t>
            </a:r>
          </a:p>
        </p:txBody>
      </p:sp>
      <p:sp>
        <p:nvSpPr>
          <p:cNvPr id="9" name="TextBox 8">
            <a:extLst>
              <a:ext uri="{FF2B5EF4-FFF2-40B4-BE49-F238E27FC236}">
                <a16:creationId xmlns:a16="http://schemas.microsoft.com/office/drawing/2014/main" id="{AAB394CB-095F-005B-7169-1E46868AADFC}"/>
              </a:ext>
            </a:extLst>
          </p:cNvPr>
          <p:cNvSpPr txBox="1"/>
          <p:nvPr/>
        </p:nvSpPr>
        <p:spPr>
          <a:xfrm>
            <a:off x="4213738" y="3231282"/>
            <a:ext cx="4473056" cy="369332"/>
          </a:xfrm>
          <a:prstGeom prst="rect">
            <a:avLst/>
          </a:prstGeom>
          <a:noFill/>
        </p:spPr>
        <p:txBody>
          <a:bodyPr wrap="square" rtlCol="0">
            <a:spAutoFit/>
          </a:bodyPr>
          <a:lstStyle/>
          <a:p>
            <a:r>
              <a:rPr lang="en-US" dirty="0">
                <a:solidFill>
                  <a:srgbClr val="00D8FF"/>
                </a:solidFill>
              </a:rPr>
              <a:t>React       </a:t>
            </a:r>
            <a:r>
              <a:rPr lang="en-US" sz="1600" i="1" dirty="0">
                <a:solidFill>
                  <a:schemeClr val="bg1"/>
                </a:solidFill>
              </a:rPr>
              <a:t>FinanceDataContextProvider.tsx</a:t>
            </a:r>
            <a:endParaRPr lang="en-GB" i="1" dirty="0">
              <a:solidFill>
                <a:schemeClr val="bg1"/>
              </a:solidFill>
            </a:endParaRPr>
          </a:p>
        </p:txBody>
      </p:sp>
      <p:sp>
        <p:nvSpPr>
          <p:cNvPr id="12" name="TextBox 11">
            <a:extLst>
              <a:ext uri="{FF2B5EF4-FFF2-40B4-BE49-F238E27FC236}">
                <a16:creationId xmlns:a16="http://schemas.microsoft.com/office/drawing/2014/main" id="{C156C390-5088-5377-ABFE-3E0EEEAA74DF}"/>
              </a:ext>
            </a:extLst>
          </p:cNvPr>
          <p:cNvSpPr txBox="1"/>
          <p:nvPr/>
        </p:nvSpPr>
        <p:spPr>
          <a:xfrm>
            <a:off x="4213737" y="3602409"/>
            <a:ext cx="4473057" cy="369332"/>
          </a:xfrm>
          <a:prstGeom prst="rect">
            <a:avLst/>
          </a:prstGeom>
          <a:noFill/>
        </p:spPr>
        <p:txBody>
          <a:bodyPr wrap="square" rtlCol="0">
            <a:spAutoFit/>
          </a:bodyPr>
          <a:lstStyle/>
          <a:p>
            <a:r>
              <a:rPr lang="en-US" dirty="0">
                <a:solidFill>
                  <a:srgbClr val="00D8FF"/>
                </a:solidFill>
              </a:rPr>
              <a:t>Angular    </a:t>
            </a:r>
            <a:r>
              <a:rPr lang="en-US" sz="1600" i="1" dirty="0">
                <a:solidFill>
                  <a:schemeClr val="bg1"/>
                </a:solidFill>
              </a:rPr>
              <a:t>finance-records-store.service.ts</a:t>
            </a:r>
            <a:endParaRPr lang="en-GB" i="1" dirty="0">
              <a:solidFill>
                <a:schemeClr val="bg1"/>
              </a:solidFill>
            </a:endParaRPr>
          </a:p>
        </p:txBody>
      </p:sp>
      <p:sp>
        <p:nvSpPr>
          <p:cNvPr id="15" name="TextBox 14">
            <a:extLst>
              <a:ext uri="{FF2B5EF4-FFF2-40B4-BE49-F238E27FC236}">
                <a16:creationId xmlns:a16="http://schemas.microsoft.com/office/drawing/2014/main" id="{500ECA37-64B0-C72F-A0AB-FFDAA2E8C062}"/>
              </a:ext>
            </a:extLst>
          </p:cNvPr>
          <p:cNvSpPr txBox="1"/>
          <p:nvPr/>
        </p:nvSpPr>
        <p:spPr>
          <a:xfrm>
            <a:off x="4213738" y="3975331"/>
            <a:ext cx="4473058" cy="369332"/>
          </a:xfrm>
          <a:prstGeom prst="rect">
            <a:avLst/>
          </a:prstGeom>
          <a:noFill/>
        </p:spPr>
        <p:txBody>
          <a:bodyPr wrap="square" rtlCol="0">
            <a:spAutoFit/>
          </a:bodyPr>
          <a:lstStyle/>
          <a:p>
            <a:r>
              <a:rPr lang="en-US" dirty="0">
                <a:solidFill>
                  <a:srgbClr val="00D8FF"/>
                </a:solidFill>
              </a:rPr>
              <a:t>Blazor      </a:t>
            </a:r>
            <a:r>
              <a:rPr lang="en-US" sz="1600" i="1" dirty="0">
                <a:solidFill>
                  <a:schemeClr val="bg1"/>
                </a:solidFill>
              </a:rPr>
              <a:t>FinanceRecordsStateContainer.cs</a:t>
            </a:r>
            <a:endParaRPr lang="en-GB" i="1" dirty="0">
              <a:solidFill>
                <a:schemeClr val="bg1"/>
              </a:solidFill>
            </a:endParaRPr>
          </a:p>
        </p:txBody>
      </p:sp>
      <p:grpSp>
        <p:nvGrpSpPr>
          <p:cNvPr id="70" name="Group 69">
            <a:extLst>
              <a:ext uri="{FF2B5EF4-FFF2-40B4-BE49-F238E27FC236}">
                <a16:creationId xmlns:a16="http://schemas.microsoft.com/office/drawing/2014/main" id="{B7D86F85-6501-3392-8370-DACBFAFA29B5}"/>
              </a:ext>
            </a:extLst>
          </p:cNvPr>
          <p:cNvGrpSpPr/>
          <p:nvPr/>
        </p:nvGrpSpPr>
        <p:grpSpPr>
          <a:xfrm>
            <a:off x="701928" y="1359559"/>
            <a:ext cx="3511809" cy="2055492"/>
            <a:chOff x="600745" y="1421995"/>
            <a:chExt cx="3511809" cy="2055492"/>
          </a:xfrm>
        </p:grpSpPr>
        <p:grpSp>
          <p:nvGrpSpPr>
            <p:cNvPr id="34" name="Group 33">
              <a:extLst>
                <a:ext uri="{FF2B5EF4-FFF2-40B4-BE49-F238E27FC236}">
                  <a16:creationId xmlns:a16="http://schemas.microsoft.com/office/drawing/2014/main" id="{21968911-96E7-317F-FE26-7AEDC716D685}"/>
                </a:ext>
              </a:extLst>
            </p:cNvPr>
            <p:cNvGrpSpPr/>
            <p:nvPr/>
          </p:nvGrpSpPr>
          <p:grpSpPr>
            <a:xfrm>
              <a:off x="600745" y="1421995"/>
              <a:ext cx="1350700" cy="778999"/>
              <a:chOff x="731727" y="1325374"/>
              <a:chExt cx="1350700" cy="778999"/>
            </a:xfrm>
          </p:grpSpPr>
          <p:sp>
            <p:nvSpPr>
              <p:cNvPr id="17" name="Freeform: Shape 16">
                <a:extLst>
                  <a:ext uri="{FF2B5EF4-FFF2-40B4-BE49-F238E27FC236}">
                    <a16:creationId xmlns:a16="http://schemas.microsoft.com/office/drawing/2014/main" id="{C0830CCF-F9AB-B7E8-0011-62B8E21FA9E9}"/>
                  </a:ext>
                </a:extLst>
              </p:cNvPr>
              <p:cNvSpPr/>
              <p:nvPr/>
            </p:nvSpPr>
            <p:spPr>
              <a:xfrm>
                <a:off x="731727" y="1344033"/>
                <a:ext cx="1321795" cy="760340"/>
              </a:xfrm>
              <a:custGeom>
                <a:avLst/>
                <a:gdLst>
                  <a:gd name="connsiteX0" fmla="*/ -8 w 2527259"/>
                  <a:gd name="connsiteY0" fmla="*/ 2 h 4899120"/>
                  <a:gd name="connsiteX1" fmla="*/ 2527252 w 2527259"/>
                  <a:gd name="connsiteY1" fmla="*/ 2 h 4899120"/>
                  <a:gd name="connsiteX2" fmla="*/ 2527252 w 2527259"/>
                  <a:gd name="connsiteY2" fmla="*/ 4899123 h 4899120"/>
                  <a:gd name="connsiteX3" fmla="*/ -7 w 2527259"/>
                  <a:gd name="connsiteY3" fmla="*/ 4899123 h 4899120"/>
                </a:gdLst>
                <a:ahLst/>
                <a:cxnLst>
                  <a:cxn ang="0">
                    <a:pos x="connsiteX0" y="connsiteY0"/>
                  </a:cxn>
                  <a:cxn ang="0">
                    <a:pos x="connsiteX1" y="connsiteY1"/>
                  </a:cxn>
                  <a:cxn ang="0">
                    <a:pos x="connsiteX2" y="connsiteY2"/>
                  </a:cxn>
                  <a:cxn ang="0">
                    <a:pos x="connsiteX3" y="connsiteY3"/>
                  </a:cxn>
                </a:cxnLst>
                <a:rect l="l" t="t" r="r" b="b"/>
                <a:pathLst>
                  <a:path w="2527259" h="4899120">
                    <a:moveTo>
                      <a:pt x="-8" y="2"/>
                    </a:moveTo>
                    <a:lnTo>
                      <a:pt x="2527252" y="2"/>
                    </a:lnTo>
                    <a:lnTo>
                      <a:pt x="2527252" y="4899123"/>
                    </a:lnTo>
                    <a:lnTo>
                      <a:pt x="-7" y="4899123"/>
                    </a:lnTo>
                    <a:close/>
                  </a:path>
                </a:pathLst>
              </a:custGeom>
              <a:noFill/>
              <a:ln w="8917" cap="flat">
                <a:solidFill>
                  <a:srgbClr val="64BDC8"/>
                </a:solidFill>
                <a:prstDash val="solid"/>
                <a:miter/>
              </a:ln>
            </p:spPr>
            <p:txBody>
              <a:bodyPr rtlCol="0" anchor="ctr"/>
              <a:lstStyle/>
              <a:p>
                <a:pPr algn="ctr"/>
                <a:endParaRPr lang="en-GB" sz="1500">
                  <a:solidFill>
                    <a:schemeClr val="bg1"/>
                  </a:solidFill>
                </a:endParaRPr>
              </a:p>
            </p:txBody>
          </p:sp>
          <p:sp>
            <p:nvSpPr>
              <p:cNvPr id="18" name="TextBox 17">
                <a:extLst>
                  <a:ext uri="{FF2B5EF4-FFF2-40B4-BE49-F238E27FC236}">
                    <a16:creationId xmlns:a16="http://schemas.microsoft.com/office/drawing/2014/main" id="{5D2DB952-1B2E-1D66-DD2A-97734A435682}"/>
                  </a:ext>
                </a:extLst>
              </p:cNvPr>
              <p:cNvSpPr txBox="1"/>
              <p:nvPr/>
            </p:nvSpPr>
            <p:spPr>
              <a:xfrm>
                <a:off x="756168" y="1325374"/>
                <a:ext cx="1326259" cy="323165"/>
              </a:xfrm>
              <a:prstGeom prst="rect">
                <a:avLst/>
              </a:prstGeom>
              <a:noFill/>
            </p:spPr>
            <p:txBody>
              <a:bodyPr wrap="square" rtlCol="0" anchor="b">
                <a:spAutoFit/>
              </a:bodyPr>
              <a:lstStyle/>
              <a:p>
                <a:pPr algn="ctr"/>
                <a:r>
                  <a:rPr lang="en-GB" sz="1500" b="1" dirty="0">
                    <a:ln/>
                    <a:solidFill>
                      <a:schemeClr val="bg1"/>
                    </a:solidFill>
                    <a:cs typeface="Arial"/>
                    <a:sym typeface="Arial"/>
                    <a:rtl val="0"/>
                  </a:rPr>
                  <a:t>State Service</a:t>
                </a:r>
                <a:endParaRPr lang="en-GB" sz="1500" b="1" spc="0" baseline="0" dirty="0">
                  <a:ln/>
                  <a:solidFill>
                    <a:schemeClr val="bg1"/>
                  </a:solidFill>
                  <a:cs typeface="Arial"/>
                  <a:sym typeface="Arial"/>
                  <a:rtl val="0"/>
                </a:endParaRPr>
              </a:p>
            </p:txBody>
          </p:sp>
          <p:sp>
            <p:nvSpPr>
              <p:cNvPr id="19" name="Freeform: Shape 18">
                <a:extLst>
                  <a:ext uri="{FF2B5EF4-FFF2-40B4-BE49-F238E27FC236}">
                    <a16:creationId xmlns:a16="http://schemas.microsoft.com/office/drawing/2014/main" id="{B5240E91-96F0-60E3-3986-A95137EAE033}"/>
                  </a:ext>
                </a:extLst>
              </p:cNvPr>
              <p:cNvSpPr/>
              <p:nvPr/>
            </p:nvSpPr>
            <p:spPr>
              <a:xfrm>
                <a:off x="1011878" y="1637132"/>
                <a:ext cx="761492" cy="330177"/>
              </a:xfrm>
              <a:custGeom>
                <a:avLst/>
                <a:gdLst>
                  <a:gd name="connsiteX0" fmla="*/ 142 w 1442090"/>
                  <a:gd name="connsiteY0" fmla="*/ 59 h 330177"/>
                  <a:gd name="connsiteX1" fmla="*/ 1442233 w 1442090"/>
                  <a:gd name="connsiteY1" fmla="*/ 59 h 330177"/>
                  <a:gd name="connsiteX2" fmla="*/ 1442233 w 1442090"/>
                  <a:gd name="connsiteY2" fmla="*/ 330236 h 330177"/>
                  <a:gd name="connsiteX3" fmla="*/ 142 w 1442090"/>
                  <a:gd name="connsiteY3" fmla="*/ 330236 h 330177"/>
                </a:gdLst>
                <a:ahLst/>
                <a:cxnLst>
                  <a:cxn ang="0">
                    <a:pos x="connsiteX0" y="connsiteY0"/>
                  </a:cxn>
                  <a:cxn ang="0">
                    <a:pos x="connsiteX1" y="connsiteY1"/>
                  </a:cxn>
                  <a:cxn ang="0">
                    <a:pos x="connsiteX2" y="connsiteY2"/>
                  </a:cxn>
                  <a:cxn ang="0">
                    <a:pos x="connsiteX3" y="connsiteY3"/>
                  </a:cxn>
                </a:cxnLst>
                <a:rect l="l" t="t" r="r" b="b"/>
                <a:pathLst>
                  <a:path w="1442090" h="330177">
                    <a:moveTo>
                      <a:pt x="142" y="59"/>
                    </a:moveTo>
                    <a:lnTo>
                      <a:pt x="1442233" y="59"/>
                    </a:lnTo>
                    <a:lnTo>
                      <a:pt x="1442233" y="330236"/>
                    </a:lnTo>
                    <a:lnTo>
                      <a:pt x="142" y="330236"/>
                    </a:lnTo>
                    <a:close/>
                  </a:path>
                </a:pathLst>
              </a:custGeom>
              <a:solidFill>
                <a:srgbClr val="3A485F"/>
              </a:solidFill>
              <a:ln w="8917" cap="flat">
                <a:solidFill>
                  <a:srgbClr val="64BDC8"/>
                </a:solidFill>
                <a:prstDash val="solid"/>
                <a:miter/>
              </a:ln>
            </p:spPr>
            <p:txBody>
              <a:bodyPr rtlCol="0" anchor="ctr"/>
              <a:lstStyle/>
              <a:p>
                <a:pPr algn="ctr"/>
                <a:r>
                  <a:rPr lang="en-GB" sz="1500" spc="0" baseline="0" dirty="0">
                    <a:ln/>
                    <a:solidFill>
                      <a:schemeClr val="bg1"/>
                    </a:solidFill>
                    <a:cs typeface="Arial"/>
                    <a:sym typeface="Arial"/>
                    <a:rtl val="0"/>
                  </a:rPr>
                  <a:t>State</a:t>
                </a:r>
              </a:p>
            </p:txBody>
          </p:sp>
        </p:grpSp>
        <p:grpSp>
          <p:nvGrpSpPr>
            <p:cNvPr id="49" name="Group 48">
              <a:extLst>
                <a:ext uri="{FF2B5EF4-FFF2-40B4-BE49-F238E27FC236}">
                  <a16:creationId xmlns:a16="http://schemas.microsoft.com/office/drawing/2014/main" id="{5952F306-E4E9-E187-0B69-C5B52A7A7968}"/>
                </a:ext>
              </a:extLst>
            </p:cNvPr>
            <p:cNvGrpSpPr/>
            <p:nvPr/>
          </p:nvGrpSpPr>
          <p:grpSpPr>
            <a:xfrm>
              <a:off x="1614201" y="1631254"/>
              <a:ext cx="2498353" cy="1846233"/>
              <a:chOff x="756168" y="2312756"/>
              <a:chExt cx="2498353" cy="1846233"/>
            </a:xfrm>
          </p:grpSpPr>
          <p:grpSp>
            <p:nvGrpSpPr>
              <p:cNvPr id="20" name="Group 19">
                <a:extLst>
                  <a:ext uri="{FF2B5EF4-FFF2-40B4-BE49-F238E27FC236}">
                    <a16:creationId xmlns:a16="http://schemas.microsoft.com/office/drawing/2014/main" id="{A51EAB7A-20AD-D985-8412-6C889A6FEA8B}"/>
                  </a:ext>
                </a:extLst>
              </p:cNvPr>
              <p:cNvGrpSpPr/>
              <p:nvPr/>
            </p:nvGrpSpPr>
            <p:grpSpPr>
              <a:xfrm>
                <a:off x="756168" y="3074290"/>
                <a:ext cx="1200999" cy="341824"/>
                <a:chOff x="738305" y="2102825"/>
                <a:chExt cx="2531719" cy="341824"/>
              </a:xfrm>
            </p:grpSpPr>
            <p:sp>
              <p:nvSpPr>
                <p:cNvPr id="3" name="Freeform: Shape 2">
                  <a:extLst>
                    <a:ext uri="{FF2B5EF4-FFF2-40B4-BE49-F238E27FC236}">
                      <a16:creationId xmlns:a16="http://schemas.microsoft.com/office/drawing/2014/main" id="{E930CA5E-415C-D81B-2DF9-F54B539EFE8F}"/>
                    </a:ext>
                  </a:extLst>
                </p:cNvPr>
                <p:cNvSpPr/>
                <p:nvPr/>
              </p:nvSpPr>
              <p:spPr>
                <a:xfrm>
                  <a:off x="742765" y="2121484"/>
                  <a:ext cx="2527259" cy="323165"/>
                </a:xfrm>
                <a:custGeom>
                  <a:avLst/>
                  <a:gdLst>
                    <a:gd name="connsiteX0" fmla="*/ -8 w 2527259"/>
                    <a:gd name="connsiteY0" fmla="*/ 2 h 4899120"/>
                    <a:gd name="connsiteX1" fmla="*/ 2527252 w 2527259"/>
                    <a:gd name="connsiteY1" fmla="*/ 2 h 4899120"/>
                    <a:gd name="connsiteX2" fmla="*/ 2527252 w 2527259"/>
                    <a:gd name="connsiteY2" fmla="*/ 4899123 h 4899120"/>
                    <a:gd name="connsiteX3" fmla="*/ -7 w 2527259"/>
                    <a:gd name="connsiteY3" fmla="*/ 4899123 h 4899120"/>
                  </a:gdLst>
                  <a:ahLst/>
                  <a:cxnLst>
                    <a:cxn ang="0">
                      <a:pos x="connsiteX0" y="connsiteY0"/>
                    </a:cxn>
                    <a:cxn ang="0">
                      <a:pos x="connsiteX1" y="connsiteY1"/>
                    </a:cxn>
                    <a:cxn ang="0">
                      <a:pos x="connsiteX2" y="connsiteY2"/>
                    </a:cxn>
                    <a:cxn ang="0">
                      <a:pos x="connsiteX3" y="connsiteY3"/>
                    </a:cxn>
                  </a:cxnLst>
                  <a:rect l="l" t="t" r="r" b="b"/>
                  <a:pathLst>
                    <a:path w="2527259" h="4899120">
                      <a:moveTo>
                        <a:pt x="-8" y="2"/>
                      </a:moveTo>
                      <a:lnTo>
                        <a:pt x="2527252" y="2"/>
                      </a:lnTo>
                      <a:lnTo>
                        <a:pt x="2527252" y="4899123"/>
                      </a:lnTo>
                      <a:lnTo>
                        <a:pt x="-7" y="4899123"/>
                      </a:lnTo>
                      <a:close/>
                    </a:path>
                  </a:pathLst>
                </a:custGeom>
                <a:noFill/>
                <a:ln w="8917" cap="flat">
                  <a:solidFill>
                    <a:srgbClr val="64BDC8"/>
                  </a:solidFill>
                  <a:prstDash val="solid"/>
                  <a:miter/>
                </a:ln>
              </p:spPr>
              <p:txBody>
                <a:bodyPr rtlCol="0" anchor="ctr"/>
                <a:lstStyle/>
                <a:p>
                  <a:pPr algn="ctr"/>
                  <a:endParaRPr lang="en-GB" sz="1500">
                    <a:solidFill>
                      <a:schemeClr val="bg1"/>
                    </a:solidFill>
                  </a:endParaRPr>
                </a:p>
              </p:txBody>
            </p:sp>
            <p:sp>
              <p:nvSpPr>
                <p:cNvPr id="4" name="TextBox 3">
                  <a:extLst>
                    <a:ext uri="{FF2B5EF4-FFF2-40B4-BE49-F238E27FC236}">
                      <a16:creationId xmlns:a16="http://schemas.microsoft.com/office/drawing/2014/main" id="{206BDFDD-2CE7-95D5-6260-1E939C2E2FE7}"/>
                    </a:ext>
                  </a:extLst>
                </p:cNvPr>
                <p:cNvSpPr txBox="1"/>
                <p:nvPr/>
              </p:nvSpPr>
              <p:spPr>
                <a:xfrm>
                  <a:off x="738305" y="2102825"/>
                  <a:ext cx="2527258" cy="323165"/>
                </a:xfrm>
                <a:prstGeom prst="rect">
                  <a:avLst/>
                </a:prstGeom>
                <a:noFill/>
              </p:spPr>
              <p:txBody>
                <a:bodyPr wrap="square" rtlCol="0" anchor="b">
                  <a:spAutoFit/>
                </a:bodyPr>
                <a:lstStyle/>
                <a:p>
                  <a:pPr algn="ctr"/>
                  <a:r>
                    <a:rPr lang="en-GB" sz="1500" b="1" dirty="0">
                      <a:ln/>
                      <a:solidFill>
                        <a:schemeClr val="bg1"/>
                      </a:solidFill>
                      <a:cs typeface="Arial"/>
                      <a:sym typeface="Arial"/>
                      <a:rtl val="0"/>
                    </a:rPr>
                    <a:t>Component</a:t>
                  </a:r>
                  <a:endParaRPr lang="en-GB" sz="1500" b="1" spc="0" baseline="0" dirty="0">
                    <a:ln/>
                    <a:solidFill>
                      <a:schemeClr val="bg1"/>
                    </a:solidFill>
                    <a:cs typeface="Arial"/>
                    <a:sym typeface="Arial"/>
                    <a:rtl val="0"/>
                  </a:endParaRPr>
                </a:p>
              </p:txBody>
            </p:sp>
          </p:grpSp>
          <p:grpSp>
            <p:nvGrpSpPr>
              <p:cNvPr id="21" name="Group 20">
                <a:extLst>
                  <a:ext uri="{FF2B5EF4-FFF2-40B4-BE49-F238E27FC236}">
                    <a16:creationId xmlns:a16="http://schemas.microsoft.com/office/drawing/2014/main" id="{3D946B26-A9B6-CF33-71B2-727B3EFDF94F}"/>
                  </a:ext>
                </a:extLst>
              </p:cNvPr>
              <p:cNvGrpSpPr/>
              <p:nvPr/>
            </p:nvGrpSpPr>
            <p:grpSpPr>
              <a:xfrm>
                <a:off x="756168" y="3817165"/>
                <a:ext cx="1200999" cy="341824"/>
                <a:chOff x="738305" y="2102825"/>
                <a:chExt cx="2531719" cy="341824"/>
              </a:xfrm>
            </p:grpSpPr>
            <p:sp>
              <p:nvSpPr>
                <p:cNvPr id="22" name="Freeform: Shape 21">
                  <a:extLst>
                    <a:ext uri="{FF2B5EF4-FFF2-40B4-BE49-F238E27FC236}">
                      <a16:creationId xmlns:a16="http://schemas.microsoft.com/office/drawing/2014/main" id="{81D5F647-E8E3-A36C-D646-7F8E94DFC21B}"/>
                    </a:ext>
                  </a:extLst>
                </p:cNvPr>
                <p:cNvSpPr/>
                <p:nvPr/>
              </p:nvSpPr>
              <p:spPr>
                <a:xfrm>
                  <a:off x="742765" y="2121484"/>
                  <a:ext cx="2527259" cy="323165"/>
                </a:xfrm>
                <a:custGeom>
                  <a:avLst/>
                  <a:gdLst>
                    <a:gd name="connsiteX0" fmla="*/ -8 w 2527259"/>
                    <a:gd name="connsiteY0" fmla="*/ 2 h 4899120"/>
                    <a:gd name="connsiteX1" fmla="*/ 2527252 w 2527259"/>
                    <a:gd name="connsiteY1" fmla="*/ 2 h 4899120"/>
                    <a:gd name="connsiteX2" fmla="*/ 2527252 w 2527259"/>
                    <a:gd name="connsiteY2" fmla="*/ 4899123 h 4899120"/>
                    <a:gd name="connsiteX3" fmla="*/ -7 w 2527259"/>
                    <a:gd name="connsiteY3" fmla="*/ 4899123 h 4899120"/>
                  </a:gdLst>
                  <a:ahLst/>
                  <a:cxnLst>
                    <a:cxn ang="0">
                      <a:pos x="connsiteX0" y="connsiteY0"/>
                    </a:cxn>
                    <a:cxn ang="0">
                      <a:pos x="connsiteX1" y="connsiteY1"/>
                    </a:cxn>
                    <a:cxn ang="0">
                      <a:pos x="connsiteX2" y="connsiteY2"/>
                    </a:cxn>
                    <a:cxn ang="0">
                      <a:pos x="connsiteX3" y="connsiteY3"/>
                    </a:cxn>
                  </a:cxnLst>
                  <a:rect l="l" t="t" r="r" b="b"/>
                  <a:pathLst>
                    <a:path w="2527259" h="4899120">
                      <a:moveTo>
                        <a:pt x="-8" y="2"/>
                      </a:moveTo>
                      <a:lnTo>
                        <a:pt x="2527252" y="2"/>
                      </a:lnTo>
                      <a:lnTo>
                        <a:pt x="2527252" y="4899123"/>
                      </a:lnTo>
                      <a:lnTo>
                        <a:pt x="-7" y="4899123"/>
                      </a:lnTo>
                      <a:close/>
                    </a:path>
                  </a:pathLst>
                </a:custGeom>
                <a:noFill/>
                <a:ln w="8917" cap="flat">
                  <a:solidFill>
                    <a:srgbClr val="64BDC8"/>
                  </a:solidFill>
                  <a:prstDash val="solid"/>
                  <a:miter/>
                </a:ln>
              </p:spPr>
              <p:txBody>
                <a:bodyPr rtlCol="0" anchor="ctr"/>
                <a:lstStyle/>
                <a:p>
                  <a:pPr algn="ctr"/>
                  <a:endParaRPr lang="en-GB" sz="1500">
                    <a:solidFill>
                      <a:schemeClr val="bg1"/>
                    </a:solidFill>
                  </a:endParaRPr>
                </a:p>
              </p:txBody>
            </p:sp>
            <p:sp>
              <p:nvSpPr>
                <p:cNvPr id="23" name="TextBox 22">
                  <a:extLst>
                    <a:ext uri="{FF2B5EF4-FFF2-40B4-BE49-F238E27FC236}">
                      <a16:creationId xmlns:a16="http://schemas.microsoft.com/office/drawing/2014/main" id="{DB468C0B-80DB-6EF7-D9D6-6B73B7438BA4}"/>
                    </a:ext>
                  </a:extLst>
                </p:cNvPr>
                <p:cNvSpPr txBox="1"/>
                <p:nvPr/>
              </p:nvSpPr>
              <p:spPr>
                <a:xfrm>
                  <a:off x="738305" y="2102825"/>
                  <a:ext cx="2527258" cy="323165"/>
                </a:xfrm>
                <a:prstGeom prst="rect">
                  <a:avLst/>
                </a:prstGeom>
                <a:noFill/>
              </p:spPr>
              <p:txBody>
                <a:bodyPr wrap="square" rtlCol="0" anchor="b">
                  <a:spAutoFit/>
                </a:bodyPr>
                <a:lstStyle/>
                <a:p>
                  <a:pPr algn="ctr"/>
                  <a:r>
                    <a:rPr lang="en-GB" sz="1500" b="1" dirty="0">
                      <a:ln/>
                      <a:solidFill>
                        <a:schemeClr val="bg1"/>
                      </a:solidFill>
                      <a:cs typeface="Arial"/>
                      <a:sym typeface="Arial"/>
                      <a:rtl val="0"/>
                    </a:rPr>
                    <a:t>Component</a:t>
                  </a:r>
                  <a:endParaRPr lang="en-GB" sz="1500" b="1" spc="0" baseline="0" dirty="0">
                    <a:ln/>
                    <a:solidFill>
                      <a:schemeClr val="bg1"/>
                    </a:solidFill>
                    <a:cs typeface="Arial"/>
                    <a:sym typeface="Arial"/>
                    <a:rtl val="0"/>
                  </a:endParaRPr>
                </a:p>
              </p:txBody>
            </p:sp>
          </p:grpSp>
          <p:grpSp>
            <p:nvGrpSpPr>
              <p:cNvPr id="24" name="Group 23">
                <a:extLst>
                  <a:ext uri="{FF2B5EF4-FFF2-40B4-BE49-F238E27FC236}">
                    <a16:creationId xmlns:a16="http://schemas.microsoft.com/office/drawing/2014/main" id="{AE1F71F6-290E-3AE4-68A4-129DC05B5025}"/>
                  </a:ext>
                </a:extLst>
              </p:cNvPr>
              <p:cNvGrpSpPr/>
              <p:nvPr/>
            </p:nvGrpSpPr>
            <p:grpSpPr>
              <a:xfrm>
                <a:off x="2053522" y="3069096"/>
                <a:ext cx="1200999" cy="341824"/>
                <a:chOff x="738305" y="2102825"/>
                <a:chExt cx="2531719" cy="341824"/>
              </a:xfrm>
            </p:grpSpPr>
            <p:sp>
              <p:nvSpPr>
                <p:cNvPr id="25" name="Freeform: Shape 24">
                  <a:extLst>
                    <a:ext uri="{FF2B5EF4-FFF2-40B4-BE49-F238E27FC236}">
                      <a16:creationId xmlns:a16="http://schemas.microsoft.com/office/drawing/2014/main" id="{CF4FD0EA-E8FF-3D39-8649-F425628F5FA2}"/>
                    </a:ext>
                  </a:extLst>
                </p:cNvPr>
                <p:cNvSpPr/>
                <p:nvPr/>
              </p:nvSpPr>
              <p:spPr>
                <a:xfrm>
                  <a:off x="742765" y="2121484"/>
                  <a:ext cx="2527259" cy="323165"/>
                </a:xfrm>
                <a:custGeom>
                  <a:avLst/>
                  <a:gdLst>
                    <a:gd name="connsiteX0" fmla="*/ -8 w 2527259"/>
                    <a:gd name="connsiteY0" fmla="*/ 2 h 4899120"/>
                    <a:gd name="connsiteX1" fmla="*/ 2527252 w 2527259"/>
                    <a:gd name="connsiteY1" fmla="*/ 2 h 4899120"/>
                    <a:gd name="connsiteX2" fmla="*/ 2527252 w 2527259"/>
                    <a:gd name="connsiteY2" fmla="*/ 4899123 h 4899120"/>
                    <a:gd name="connsiteX3" fmla="*/ -7 w 2527259"/>
                    <a:gd name="connsiteY3" fmla="*/ 4899123 h 4899120"/>
                  </a:gdLst>
                  <a:ahLst/>
                  <a:cxnLst>
                    <a:cxn ang="0">
                      <a:pos x="connsiteX0" y="connsiteY0"/>
                    </a:cxn>
                    <a:cxn ang="0">
                      <a:pos x="connsiteX1" y="connsiteY1"/>
                    </a:cxn>
                    <a:cxn ang="0">
                      <a:pos x="connsiteX2" y="connsiteY2"/>
                    </a:cxn>
                    <a:cxn ang="0">
                      <a:pos x="connsiteX3" y="connsiteY3"/>
                    </a:cxn>
                  </a:cxnLst>
                  <a:rect l="l" t="t" r="r" b="b"/>
                  <a:pathLst>
                    <a:path w="2527259" h="4899120">
                      <a:moveTo>
                        <a:pt x="-8" y="2"/>
                      </a:moveTo>
                      <a:lnTo>
                        <a:pt x="2527252" y="2"/>
                      </a:lnTo>
                      <a:lnTo>
                        <a:pt x="2527252" y="4899123"/>
                      </a:lnTo>
                      <a:lnTo>
                        <a:pt x="-7" y="4899123"/>
                      </a:lnTo>
                      <a:close/>
                    </a:path>
                  </a:pathLst>
                </a:custGeom>
                <a:noFill/>
                <a:ln w="8917" cap="flat">
                  <a:solidFill>
                    <a:srgbClr val="64BDC8"/>
                  </a:solidFill>
                  <a:prstDash val="solid"/>
                  <a:miter/>
                </a:ln>
              </p:spPr>
              <p:txBody>
                <a:bodyPr rtlCol="0" anchor="ctr"/>
                <a:lstStyle/>
                <a:p>
                  <a:pPr algn="ctr"/>
                  <a:endParaRPr lang="en-GB" sz="1500">
                    <a:solidFill>
                      <a:schemeClr val="bg1"/>
                    </a:solidFill>
                  </a:endParaRPr>
                </a:p>
              </p:txBody>
            </p:sp>
            <p:sp>
              <p:nvSpPr>
                <p:cNvPr id="26" name="TextBox 25">
                  <a:extLst>
                    <a:ext uri="{FF2B5EF4-FFF2-40B4-BE49-F238E27FC236}">
                      <a16:creationId xmlns:a16="http://schemas.microsoft.com/office/drawing/2014/main" id="{E79508B2-218F-D6CD-4C7D-079C8484409D}"/>
                    </a:ext>
                  </a:extLst>
                </p:cNvPr>
                <p:cNvSpPr txBox="1"/>
                <p:nvPr/>
              </p:nvSpPr>
              <p:spPr>
                <a:xfrm>
                  <a:off x="738305" y="2102825"/>
                  <a:ext cx="2527258" cy="323165"/>
                </a:xfrm>
                <a:prstGeom prst="rect">
                  <a:avLst/>
                </a:prstGeom>
                <a:noFill/>
              </p:spPr>
              <p:txBody>
                <a:bodyPr wrap="square" rtlCol="0" anchor="b">
                  <a:spAutoFit/>
                </a:bodyPr>
                <a:lstStyle/>
                <a:p>
                  <a:pPr algn="ctr"/>
                  <a:r>
                    <a:rPr lang="en-GB" sz="1500" b="1" dirty="0">
                      <a:ln/>
                      <a:solidFill>
                        <a:schemeClr val="bg1"/>
                      </a:solidFill>
                      <a:cs typeface="Arial"/>
                      <a:sym typeface="Arial"/>
                      <a:rtl val="0"/>
                    </a:rPr>
                    <a:t>Component</a:t>
                  </a:r>
                  <a:endParaRPr lang="en-GB" sz="1500" b="1" spc="0" baseline="0" dirty="0">
                    <a:ln/>
                    <a:solidFill>
                      <a:schemeClr val="bg1"/>
                    </a:solidFill>
                    <a:cs typeface="Arial"/>
                    <a:sym typeface="Arial"/>
                    <a:rtl val="0"/>
                  </a:endParaRPr>
                </a:p>
              </p:txBody>
            </p:sp>
          </p:grpSp>
          <p:cxnSp>
            <p:nvCxnSpPr>
              <p:cNvPr id="27" name="Straight Arrow Connector 26">
                <a:extLst>
                  <a:ext uri="{FF2B5EF4-FFF2-40B4-BE49-F238E27FC236}">
                    <a16:creationId xmlns:a16="http://schemas.microsoft.com/office/drawing/2014/main" id="{E66CAC9A-A80D-3BEC-3B33-A8AC6683FA61}"/>
                  </a:ext>
                </a:extLst>
              </p:cNvPr>
              <p:cNvCxnSpPr>
                <a:cxnSpLocks/>
                <a:endCxn id="4" idx="0"/>
              </p:cNvCxnSpPr>
              <p:nvPr/>
            </p:nvCxnSpPr>
            <p:spPr>
              <a:xfrm flipH="1">
                <a:off x="1355610" y="2683492"/>
                <a:ext cx="674485" cy="390798"/>
              </a:xfrm>
              <a:prstGeom prst="straightConnector1">
                <a:avLst/>
              </a:prstGeom>
              <a:ln>
                <a:solidFill>
                  <a:srgbClr val="64BDC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B56BA8F-3E40-9233-2255-C7E8D477F600}"/>
                  </a:ext>
                </a:extLst>
              </p:cNvPr>
              <p:cNvCxnSpPr>
                <a:cxnSpLocks/>
                <a:endCxn id="26" idx="0"/>
              </p:cNvCxnSpPr>
              <p:nvPr/>
            </p:nvCxnSpPr>
            <p:spPr>
              <a:xfrm>
                <a:off x="2030095" y="2683492"/>
                <a:ext cx="622869" cy="385604"/>
              </a:xfrm>
              <a:prstGeom prst="straightConnector1">
                <a:avLst/>
              </a:prstGeom>
              <a:ln>
                <a:solidFill>
                  <a:srgbClr val="64BDC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3420C3C1-987B-B591-0FB7-17191A30BDAC}"/>
                  </a:ext>
                </a:extLst>
              </p:cNvPr>
              <p:cNvCxnSpPr>
                <a:cxnSpLocks/>
                <a:endCxn id="23" idx="0"/>
              </p:cNvCxnSpPr>
              <p:nvPr/>
            </p:nvCxnSpPr>
            <p:spPr>
              <a:xfrm>
                <a:off x="1355610" y="3436620"/>
                <a:ext cx="0" cy="380545"/>
              </a:xfrm>
              <a:prstGeom prst="straightConnector1">
                <a:avLst/>
              </a:prstGeom>
              <a:ln>
                <a:solidFill>
                  <a:srgbClr val="64BDC8"/>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35" name="Group 34">
                <a:extLst>
                  <a:ext uri="{FF2B5EF4-FFF2-40B4-BE49-F238E27FC236}">
                    <a16:creationId xmlns:a16="http://schemas.microsoft.com/office/drawing/2014/main" id="{A4E36336-ED0E-AACE-319A-FF1655778975}"/>
                  </a:ext>
                </a:extLst>
              </p:cNvPr>
              <p:cNvGrpSpPr/>
              <p:nvPr/>
            </p:nvGrpSpPr>
            <p:grpSpPr>
              <a:xfrm>
                <a:off x="1430654" y="2312756"/>
                <a:ext cx="1200999" cy="341824"/>
                <a:chOff x="738305" y="2102825"/>
                <a:chExt cx="2531719" cy="341824"/>
              </a:xfrm>
            </p:grpSpPr>
            <p:sp>
              <p:nvSpPr>
                <p:cNvPr id="36" name="Freeform: Shape 35">
                  <a:extLst>
                    <a:ext uri="{FF2B5EF4-FFF2-40B4-BE49-F238E27FC236}">
                      <a16:creationId xmlns:a16="http://schemas.microsoft.com/office/drawing/2014/main" id="{306FCDE6-ABE4-F1CD-211B-2F6A59583CB9}"/>
                    </a:ext>
                  </a:extLst>
                </p:cNvPr>
                <p:cNvSpPr/>
                <p:nvPr/>
              </p:nvSpPr>
              <p:spPr>
                <a:xfrm>
                  <a:off x="742765" y="2121484"/>
                  <a:ext cx="2527259" cy="323165"/>
                </a:xfrm>
                <a:custGeom>
                  <a:avLst/>
                  <a:gdLst>
                    <a:gd name="connsiteX0" fmla="*/ -8 w 2527259"/>
                    <a:gd name="connsiteY0" fmla="*/ 2 h 4899120"/>
                    <a:gd name="connsiteX1" fmla="*/ 2527252 w 2527259"/>
                    <a:gd name="connsiteY1" fmla="*/ 2 h 4899120"/>
                    <a:gd name="connsiteX2" fmla="*/ 2527252 w 2527259"/>
                    <a:gd name="connsiteY2" fmla="*/ 4899123 h 4899120"/>
                    <a:gd name="connsiteX3" fmla="*/ -7 w 2527259"/>
                    <a:gd name="connsiteY3" fmla="*/ 4899123 h 4899120"/>
                  </a:gdLst>
                  <a:ahLst/>
                  <a:cxnLst>
                    <a:cxn ang="0">
                      <a:pos x="connsiteX0" y="connsiteY0"/>
                    </a:cxn>
                    <a:cxn ang="0">
                      <a:pos x="connsiteX1" y="connsiteY1"/>
                    </a:cxn>
                    <a:cxn ang="0">
                      <a:pos x="connsiteX2" y="connsiteY2"/>
                    </a:cxn>
                    <a:cxn ang="0">
                      <a:pos x="connsiteX3" y="connsiteY3"/>
                    </a:cxn>
                  </a:cxnLst>
                  <a:rect l="l" t="t" r="r" b="b"/>
                  <a:pathLst>
                    <a:path w="2527259" h="4899120">
                      <a:moveTo>
                        <a:pt x="-8" y="2"/>
                      </a:moveTo>
                      <a:lnTo>
                        <a:pt x="2527252" y="2"/>
                      </a:lnTo>
                      <a:lnTo>
                        <a:pt x="2527252" y="4899123"/>
                      </a:lnTo>
                      <a:lnTo>
                        <a:pt x="-7" y="4899123"/>
                      </a:lnTo>
                      <a:close/>
                    </a:path>
                  </a:pathLst>
                </a:custGeom>
                <a:noFill/>
                <a:ln w="8917" cap="flat">
                  <a:solidFill>
                    <a:srgbClr val="64BDC8"/>
                  </a:solidFill>
                  <a:prstDash val="solid"/>
                  <a:miter/>
                </a:ln>
              </p:spPr>
              <p:txBody>
                <a:bodyPr rtlCol="0" anchor="ctr"/>
                <a:lstStyle/>
                <a:p>
                  <a:pPr algn="ctr"/>
                  <a:endParaRPr lang="en-GB" sz="1500">
                    <a:solidFill>
                      <a:schemeClr val="bg1"/>
                    </a:solidFill>
                  </a:endParaRPr>
                </a:p>
              </p:txBody>
            </p:sp>
            <p:sp>
              <p:nvSpPr>
                <p:cNvPr id="37" name="TextBox 36">
                  <a:extLst>
                    <a:ext uri="{FF2B5EF4-FFF2-40B4-BE49-F238E27FC236}">
                      <a16:creationId xmlns:a16="http://schemas.microsoft.com/office/drawing/2014/main" id="{EF29DD01-C3F1-23AC-1317-0423F527D2D5}"/>
                    </a:ext>
                  </a:extLst>
                </p:cNvPr>
                <p:cNvSpPr txBox="1"/>
                <p:nvPr/>
              </p:nvSpPr>
              <p:spPr>
                <a:xfrm>
                  <a:off x="738305" y="2102825"/>
                  <a:ext cx="2527258" cy="323165"/>
                </a:xfrm>
                <a:prstGeom prst="rect">
                  <a:avLst/>
                </a:prstGeom>
                <a:noFill/>
              </p:spPr>
              <p:txBody>
                <a:bodyPr wrap="square" rtlCol="0" anchor="b">
                  <a:spAutoFit/>
                </a:bodyPr>
                <a:lstStyle/>
                <a:p>
                  <a:pPr algn="ctr"/>
                  <a:r>
                    <a:rPr lang="en-GB" sz="1500" b="1" dirty="0">
                      <a:ln/>
                      <a:solidFill>
                        <a:schemeClr val="bg1"/>
                      </a:solidFill>
                      <a:cs typeface="Arial"/>
                      <a:sym typeface="Arial"/>
                      <a:rtl val="0"/>
                    </a:rPr>
                    <a:t>Component</a:t>
                  </a:r>
                  <a:endParaRPr lang="en-GB" sz="1500" b="1" spc="0" baseline="0" dirty="0">
                    <a:ln/>
                    <a:solidFill>
                      <a:schemeClr val="bg1"/>
                    </a:solidFill>
                    <a:cs typeface="Arial"/>
                    <a:sym typeface="Arial"/>
                    <a:rtl val="0"/>
                  </a:endParaRPr>
                </a:p>
              </p:txBody>
            </p:sp>
          </p:grpSp>
        </p:grpSp>
        <p:cxnSp>
          <p:nvCxnSpPr>
            <p:cNvPr id="55" name="Connector: Curved 54">
              <a:extLst>
                <a:ext uri="{FF2B5EF4-FFF2-40B4-BE49-F238E27FC236}">
                  <a16:creationId xmlns:a16="http://schemas.microsoft.com/office/drawing/2014/main" id="{F6F62C2A-99E4-AC8A-59DB-1084F01A5C8E}"/>
                </a:ext>
              </a:extLst>
            </p:cNvPr>
            <p:cNvCxnSpPr>
              <a:cxnSpLocks/>
              <a:endCxn id="4" idx="1"/>
            </p:cNvCxnSpPr>
            <p:nvPr/>
          </p:nvCxnSpPr>
          <p:spPr>
            <a:xfrm rot="16200000" flipH="1">
              <a:off x="1202030" y="2142200"/>
              <a:ext cx="471782" cy="352559"/>
            </a:xfrm>
            <a:prstGeom prst="curvedConnector2">
              <a:avLst/>
            </a:prstGeom>
            <a:ln>
              <a:solidFill>
                <a:srgbClr val="64BDC8">
                  <a:alpha val="69804"/>
                </a:srgbClr>
              </a:solidFill>
              <a:prstDash val="sysDot"/>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2654DA3C-382F-91DD-5DCE-E7002D99DC1B}"/>
                </a:ext>
              </a:extLst>
            </p:cNvPr>
            <p:cNvCxnSpPr>
              <a:cxnSpLocks/>
              <a:endCxn id="23" idx="1"/>
            </p:cNvCxnSpPr>
            <p:nvPr/>
          </p:nvCxnSpPr>
          <p:spPr>
            <a:xfrm rot="16200000" flipH="1">
              <a:off x="826012" y="2509057"/>
              <a:ext cx="1219852" cy="356526"/>
            </a:xfrm>
            <a:prstGeom prst="curvedConnector2">
              <a:avLst/>
            </a:prstGeom>
            <a:ln>
              <a:solidFill>
                <a:srgbClr val="64BDC8">
                  <a:alpha val="69804"/>
                </a:srgbClr>
              </a:solidFill>
              <a:prstDash val="sysDot"/>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3611B1DB-F3FC-6F76-4D38-E7BB65A04D5C}"/>
                </a:ext>
              </a:extLst>
            </p:cNvPr>
            <p:cNvCxnSpPr>
              <a:cxnSpLocks/>
              <a:endCxn id="26" idx="2"/>
            </p:cNvCxnSpPr>
            <p:nvPr/>
          </p:nvCxnSpPr>
          <p:spPr>
            <a:xfrm>
              <a:off x="1249928" y="2082588"/>
              <a:ext cx="2261069" cy="628171"/>
            </a:xfrm>
            <a:prstGeom prst="curvedConnector4">
              <a:avLst>
                <a:gd name="adj1" fmla="val 1289"/>
                <a:gd name="adj2" fmla="val 128415"/>
              </a:avLst>
            </a:prstGeom>
            <a:ln>
              <a:solidFill>
                <a:srgbClr val="64BDC8">
                  <a:alpha val="69804"/>
                </a:srgbClr>
              </a:solidFill>
              <a:prstDash val="sysDot"/>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66369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8496C-0573-DDF9-6ED8-0F738335AA67}"/>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63A61B8-F102-2D91-1FB6-F90AA4E872A0}"/>
              </a:ext>
            </a:extLst>
          </p:cNvPr>
          <p:cNvSpPr>
            <a:spLocks noGrp="1"/>
          </p:cNvSpPr>
          <p:nvPr>
            <p:ph idx="13"/>
          </p:nvPr>
        </p:nvSpPr>
        <p:spPr/>
        <p:txBody>
          <a:bodyPr/>
          <a:lstStyle/>
          <a:p>
            <a:pPr algn="ctr"/>
            <a:r>
              <a:rPr lang="en-US" sz="4000" spc="-150" dirty="0">
                <a:solidFill>
                  <a:prstClr val="white"/>
                </a:solidFill>
                <a:latin typeface="Franklin Gothic Medium"/>
              </a:rPr>
              <a:t>Complex state storage</a:t>
            </a:r>
          </a:p>
        </p:txBody>
      </p:sp>
      <p:grpSp>
        <p:nvGrpSpPr>
          <p:cNvPr id="2" name="Group 1">
            <a:extLst>
              <a:ext uri="{FF2B5EF4-FFF2-40B4-BE49-F238E27FC236}">
                <a16:creationId xmlns:a16="http://schemas.microsoft.com/office/drawing/2014/main" id="{18049D64-05E9-58A2-1B4A-F0BFF221532E}"/>
              </a:ext>
            </a:extLst>
          </p:cNvPr>
          <p:cNvGrpSpPr/>
          <p:nvPr/>
        </p:nvGrpSpPr>
        <p:grpSpPr>
          <a:xfrm>
            <a:off x="701928" y="1359559"/>
            <a:ext cx="3511809" cy="2055492"/>
            <a:chOff x="600745" y="1421995"/>
            <a:chExt cx="3511809" cy="2055492"/>
          </a:xfrm>
        </p:grpSpPr>
        <p:grpSp>
          <p:nvGrpSpPr>
            <p:cNvPr id="3" name="Group 2">
              <a:extLst>
                <a:ext uri="{FF2B5EF4-FFF2-40B4-BE49-F238E27FC236}">
                  <a16:creationId xmlns:a16="http://schemas.microsoft.com/office/drawing/2014/main" id="{AD22C026-97EA-5AB9-2091-0326502D06FF}"/>
                </a:ext>
              </a:extLst>
            </p:cNvPr>
            <p:cNvGrpSpPr/>
            <p:nvPr/>
          </p:nvGrpSpPr>
          <p:grpSpPr>
            <a:xfrm>
              <a:off x="600745" y="1421995"/>
              <a:ext cx="1350700" cy="778999"/>
              <a:chOff x="731727" y="1325374"/>
              <a:chExt cx="1350700" cy="778999"/>
            </a:xfrm>
          </p:grpSpPr>
          <p:sp>
            <p:nvSpPr>
              <p:cNvPr id="24" name="Freeform: Shape 23">
                <a:extLst>
                  <a:ext uri="{FF2B5EF4-FFF2-40B4-BE49-F238E27FC236}">
                    <a16:creationId xmlns:a16="http://schemas.microsoft.com/office/drawing/2014/main" id="{D8FC01FA-7914-373C-8EE7-3E6E243837E2}"/>
                  </a:ext>
                </a:extLst>
              </p:cNvPr>
              <p:cNvSpPr/>
              <p:nvPr/>
            </p:nvSpPr>
            <p:spPr>
              <a:xfrm>
                <a:off x="731727" y="1344033"/>
                <a:ext cx="1321795" cy="760340"/>
              </a:xfrm>
              <a:custGeom>
                <a:avLst/>
                <a:gdLst>
                  <a:gd name="connsiteX0" fmla="*/ -8 w 2527259"/>
                  <a:gd name="connsiteY0" fmla="*/ 2 h 4899120"/>
                  <a:gd name="connsiteX1" fmla="*/ 2527252 w 2527259"/>
                  <a:gd name="connsiteY1" fmla="*/ 2 h 4899120"/>
                  <a:gd name="connsiteX2" fmla="*/ 2527252 w 2527259"/>
                  <a:gd name="connsiteY2" fmla="*/ 4899123 h 4899120"/>
                  <a:gd name="connsiteX3" fmla="*/ -7 w 2527259"/>
                  <a:gd name="connsiteY3" fmla="*/ 4899123 h 4899120"/>
                </a:gdLst>
                <a:ahLst/>
                <a:cxnLst>
                  <a:cxn ang="0">
                    <a:pos x="connsiteX0" y="connsiteY0"/>
                  </a:cxn>
                  <a:cxn ang="0">
                    <a:pos x="connsiteX1" y="connsiteY1"/>
                  </a:cxn>
                  <a:cxn ang="0">
                    <a:pos x="connsiteX2" y="connsiteY2"/>
                  </a:cxn>
                  <a:cxn ang="0">
                    <a:pos x="connsiteX3" y="connsiteY3"/>
                  </a:cxn>
                </a:cxnLst>
                <a:rect l="l" t="t" r="r" b="b"/>
                <a:pathLst>
                  <a:path w="2527259" h="4899120">
                    <a:moveTo>
                      <a:pt x="-8" y="2"/>
                    </a:moveTo>
                    <a:lnTo>
                      <a:pt x="2527252" y="2"/>
                    </a:lnTo>
                    <a:lnTo>
                      <a:pt x="2527252" y="4899123"/>
                    </a:lnTo>
                    <a:lnTo>
                      <a:pt x="-7" y="4899123"/>
                    </a:lnTo>
                    <a:close/>
                  </a:path>
                </a:pathLst>
              </a:custGeom>
              <a:noFill/>
              <a:ln w="8917" cap="flat">
                <a:solidFill>
                  <a:srgbClr val="64BDC8"/>
                </a:solidFill>
                <a:prstDash val="solid"/>
                <a:miter/>
              </a:ln>
            </p:spPr>
            <p:txBody>
              <a:bodyPr rtlCol="0" anchor="ctr"/>
              <a:lstStyle/>
              <a:p>
                <a:pPr algn="ctr"/>
                <a:endParaRPr lang="en-GB" sz="1500">
                  <a:solidFill>
                    <a:schemeClr val="bg1"/>
                  </a:solidFill>
                </a:endParaRPr>
              </a:p>
            </p:txBody>
          </p:sp>
          <p:sp>
            <p:nvSpPr>
              <p:cNvPr id="25" name="TextBox 24">
                <a:extLst>
                  <a:ext uri="{FF2B5EF4-FFF2-40B4-BE49-F238E27FC236}">
                    <a16:creationId xmlns:a16="http://schemas.microsoft.com/office/drawing/2014/main" id="{B3DDDC2D-CAEA-0077-9A39-251DED34EC37}"/>
                  </a:ext>
                </a:extLst>
              </p:cNvPr>
              <p:cNvSpPr txBox="1"/>
              <p:nvPr/>
            </p:nvSpPr>
            <p:spPr>
              <a:xfrm>
                <a:off x="756168" y="1325374"/>
                <a:ext cx="1326259" cy="323165"/>
              </a:xfrm>
              <a:prstGeom prst="rect">
                <a:avLst/>
              </a:prstGeom>
              <a:noFill/>
            </p:spPr>
            <p:txBody>
              <a:bodyPr wrap="square" rtlCol="0" anchor="b">
                <a:spAutoFit/>
              </a:bodyPr>
              <a:lstStyle/>
              <a:p>
                <a:pPr algn="ctr"/>
                <a:r>
                  <a:rPr lang="en-GB" sz="1500" b="1" dirty="0">
                    <a:ln/>
                    <a:solidFill>
                      <a:schemeClr val="bg1"/>
                    </a:solidFill>
                    <a:cs typeface="Arial"/>
                    <a:sym typeface="Arial"/>
                    <a:rtl val="0"/>
                  </a:rPr>
                  <a:t>State Library</a:t>
                </a:r>
                <a:endParaRPr lang="en-GB" sz="1500" b="1" spc="0" baseline="0" dirty="0">
                  <a:ln/>
                  <a:solidFill>
                    <a:schemeClr val="bg1"/>
                  </a:solidFill>
                  <a:cs typeface="Arial"/>
                  <a:sym typeface="Arial"/>
                  <a:rtl val="0"/>
                </a:endParaRPr>
              </a:p>
            </p:txBody>
          </p:sp>
          <p:sp>
            <p:nvSpPr>
              <p:cNvPr id="26" name="Freeform: Shape 25">
                <a:extLst>
                  <a:ext uri="{FF2B5EF4-FFF2-40B4-BE49-F238E27FC236}">
                    <a16:creationId xmlns:a16="http://schemas.microsoft.com/office/drawing/2014/main" id="{D2E889EB-3F33-C9EE-D470-9D689332E090}"/>
                  </a:ext>
                </a:extLst>
              </p:cNvPr>
              <p:cNvSpPr/>
              <p:nvPr/>
            </p:nvSpPr>
            <p:spPr>
              <a:xfrm>
                <a:off x="1011878" y="1637132"/>
                <a:ext cx="761492" cy="330177"/>
              </a:xfrm>
              <a:custGeom>
                <a:avLst/>
                <a:gdLst>
                  <a:gd name="connsiteX0" fmla="*/ 142 w 1442090"/>
                  <a:gd name="connsiteY0" fmla="*/ 59 h 330177"/>
                  <a:gd name="connsiteX1" fmla="*/ 1442233 w 1442090"/>
                  <a:gd name="connsiteY1" fmla="*/ 59 h 330177"/>
                  <a:gd name="connsiteX2" fmla="*/ 1442233 w 1442090"/>
                  <a:gd name="connsiteY2" fmla="*/ 330236 h 330177"/>
                  <a:gd name="connsiteX3" fmla="*/ 142 w 1442090"/>
                  <a:gd name="connsiteY3" fmla="*/ 330236 h 330177"/>
                </a:gdLst>
                <a:ahLst/>
                <a:cxnLst>
                  <a:cxn ang="0">
                    <a:pos x="connsiteX0" y="connsiteY0"/>
                  </a:cxn>
                  <a:cxn ang="0">
                    <a:pos x="connsiteX1" y="connsiteY1"/>
                  </a:cxn>
                  <a:cxn ang="0">
                    <a:pos x="connsiteX2" y="connsiteY2"/>
                  </a:cxn>
                  <a:cxn ang="0">
                    <a:pos x="connsiteX3" y="connsiteY3"/>
                  </a:cxn>
                </a:cxnLst>
                <a:rect l="l" t="t" r="r" b="b"/>
                <a:pathLst>
                  <a:path w="1442090" h="330177">
                    <a:moveTo>
                      <a:pt x="142" y="59"/>
                    </a:moveTo>
                    <a:lnTo>
                      <a:pt x="1442233" y="59"/>
                    </a:lnTo>
                    <a:lnTo>
                      <a:pt x="1442233" y="330236"/>
                    </a:lnTo>
                    <a:lnTo>
                      <a:pt x="142" y="330236"/>
                    </a:lnTo>
                    <a:close/>
                  </a:path>
                </a:pathLst>
              </a:custGeom>
              <a:solidFill>
                <a:srgbClr val="3A485F"/>
              </a:solidFill>
              <a:ln w="8917" cap="flat">
                <a:solidFill>
                  <a:srgbClr val="64BDC8"/>
                </a:solidFill>
                <a:prstDash val="solid"/>
                <a:miter/>
              </a:ln>
            </p:spPr>
            <p:txBody>
              <a:bodyPr rtlCol="0" anchor="ctr"/>
              <a:lstStyle/>
              <a:p>
                <a:pPr algn="ctr"/>
                <a:r>
                  <a:rPr lang="en-GB" sz="1500" spc="0" baseline="0" dirty="0">
                    <a:ln/>
                    <a:solidFill>
                      <a:schemeClr val="bg1"/>
                    </a:solidFill>
                    <a:cs typeface="Arial"/>
                    <a:sym typeface="Arial"/>
                    <a:rtl val="0"/>
                  </a:rPr>
                  <a:t>State</a:t>
                </a:r>
              </a:p>
            </p:txBody>
          </p:sp>
        </p:grpSp>
        <p:grpSp>
          <p:nvGrpSpPr>
            <p:cNvPr id="4" name="Group 3">
              <a:extLst>
                <a:ext uri="{FF2B5EF4-FFF2-40B4-BE49-F238E27FC236}">
                  <a16:creationId xmlns:a16="http://schemas.microsoft.com/office/drawing/2014/main" id="{6AEDE221-B02B-A80E-55DC-56039A676012}"/>
                </a:ext>
              </a:extLst>
            </p:cNvPr>
            <p:cNvGrpSpPr/>
            <p:nvPr/>
          </p:nvGrpSpPr>
          <p:grpSpPr>
            <a:xfrm>
              <a:off x="1614201" y="1631254"/>
              <a:ext cx="2498353" cy="1846233"/>
              <a:chOff x="756168" y="2312756"/>
              <a:chExt cx="2498353" cy="1846233"/>
            </a:xfrm>
          </p:grpSpPr>
          <p:grpSp>
            <p:nvGrpSpPr>
              <p:cNvPr id="9" name="Group 8">
                <a:extLst>
                  <a:ext uri="{FF2B5EF4-FFF2-40B4-BE49-F238E27FC236}">
                    <a16:creationId xmlns:a16="http://schemas.microsoft.com/office/drawing/2014/main" id="{F3A3A06E-512E-0B35-53D2-9A9690DB0DD5}"/>
                  </a:ext>
                </a:extLst>
              </p:cNvPr>
              <p:cNvGrpSpPr/>
              <p:nvPr/>
            </p:nvGrpSpPr>
            <p:grpSpPr>
              <a:xfrm>
                <a:off x="756168" y="3074290"/>
                <a:ext cx="1200999" cy="341824"/>
                <a:chOff x="738305" y="2102825"/>
                <a:chExt cx="2531719" cy="341824"/>
              </a:xfrm>
            </p:grpSpPr>
            <p:sp>
              <p:nvSpPr>
                <p:cNvPr id="22" name="Freeform: Shape 21">
                  <a:extLst>
                    <a:ext uri="{FF2B5EF4-FFF2-40B4-BE49-F238E27FC236}">
                      <a16:creationId xmlns:a16="http://schemas.microsoft.com/office/drawing/2014/main" id="{65004AA0-0A31-D34E-865B-034234FFC3B0}"/>
                    </a:ext>
                  </a:extLst>
                </p:cNvPr>
                <p:cNvSpPr/>
                <p:nvPr/>
              </p:nvSpPr>
              <p:spPr>
                <a:xfrm>
                  <a:off x="742765" y="2121484"/>
                  <a:ext cx="2527259" cy="323165"/>
                </a:xfrm>
                <a:custGeom>
                  <a:avLst/>
                  <a:gdLst>
                    <a:gd name="connsiteX0" fmla="*/ -8 w 2527259"/>
                    <a:gd name="connsiteY0" fmla="*/ 2 h 4899120"/>
                    <a:gd name="connsiteX1" fmla="*/ 2527252 w 2527259"/>
                    <a:gd name="connsiteY1" fmla="*/ 2 h 4899120"/>
                    <a:gd name="connsiteX2" fmla="*/ 2527252 w 2527259"/>
                    <a:gd name="connsiteY2" fmla="*/ 4899123 h 4899120"/>
                    <a:gd name="connsiteX3" fmla="*/ -7 w 2527259"/>
                    <a:gd name="connsiteY3" fmla="*/ 4899123 h 4899120"/>
                  </a:gdLst>
                  <a:ahLst/>
                  <a:cxnLst>
                    <a:cxn ang="0">
                      <a:pos x="connsiteX0" y="connsiteY0"/>
                    </a:cxn>
                    <a:cxn ang="0">
                      <a:pos x="connsiteX1" y="connsiteY1"/>
                    </a:cxn>
                    <a:cxn ang="0">
                      <a:pos x="connsiteX2" y="connsiteY2"/>
                    </a:cxn>
                    <a:cxn ang="0">
                      <a:pos x="connsiteX3" y="connsiteY3"/>
                    </a:cxn>
                  </a:cxnLst>
                  <a:rect l="l" t="t" r="r" b="b"/>
                  <a:pathLst>
                    <a:path w="2527259" h="4899120">
                      <a:moveTo>
                        <a:pt x="-8" y="2"/>
                      </a:moveTo>
                      <a:lnTo>
                        <a:pt x="2527252" y="2"/>
                      </a:lnTo>
                      <a:lnTo>
                        <a:pt x="2527252" y="4899123"/>
                      </a:lnTo>
                      <a:lnTo>
                        <a:pt x="-7" y="4899123"/>
                      </a:lnTo>
                      <a:close/>
                    </a:path>
                  </a:pathLst>
                </a:custGeom>
                <a:noFill/>
                <a:ln w="8917" cap="flat">
                  <a:solidFill>
                    <a:srgbClr val="64BDC8"/>
                  </a:solidFill>
                  <a:prstDash val="solid"/>
                  <a:miter/>
                </a:ln>
              </p:spPr>
              <p:txBody>
                <a:bodyPr rtlCol="0" anchor="ctr"/>
                <a:lstStyle/>
                <a:p>
                  <a:pPr algn="ctr"/>
                  <a:endParaRPr lang="en-GB" sz="1500">
                    <a:solidFill>
                      <a:schemeClr val="bg1"/>
                    </a:solidFill>
                  </a:endParaRPr>
                </a:p>
              </p:txBody>
            </p:sp>
            <p:sp>
              <p:nvSpPr>
                <p:cNvPr id="23" name="TextBox 22">
                  <a:extLst>
                    <a:ext uri="{FF2B5EF4-FFF2-40B4-BE49-F238E27FC236}">
                      <a16:creationId xmlns:a16="http://schemas.microsoft.com/office/drawing/2014/main" id="{7F6BFDEB-7096-1456-3AFE-38E37341051B}"/>
                    </a:ext>
                  </a:extLst>
                </p:cNvPr>
                <p:cNvSpPr txBox="1"/>
                <p:nvPr/>
              </p:nvSpPr>
              <p:spPr>
                <a:xfrm>
                  <a:off x="738305" y="2102825"/>
                  <a:ext cx="2527258" cy="323165"/>
                </a:xfrm>
                <a:prstGeom prst="rect">
                  <a:avLst/>
                </a:prstGeom>
                <a:noFill/>
              </p:spPr>
              <p:txBody>
                <a:bodyPr wrap="square" rtlCol="0" anchor="b">
                  <a:spAutoFit/>
                </a:bodyPr>
                <a:lstStyle/>
                <a:p>
                  <a:pPr algn="ctr"/>
                  <a:r>
                    <a:rPr lang="en-GB" sz="1500" b="1" dirty="0">
                      <a:ln/>
                      <a:solidFill>
                        <a:schemeClr val="bg1"/>
                      </a:solidFill>
                      <a:cs typeface="Arial"/>
                      <a:sym typeface="Arial"/>
                      <a:rtl val="0"/>
                    </a:rPr>
                    <a:t>Component</a:t>
                  </a:r>
                  <a:endParaRPr lang="en-GB" sz="1500" b="1" spc="0" baseline="0" dirty="0">
                    <a:ln/>
                    <a:solidFill>
                      <a:schemeClr val="bg1"/>
                    </a:solidFill>
                    <a:cs typeface="Arial"/>
                    <a:sym typeface="Arial"/>
                    <a:rtl val="0"/>
                  </a:endParaRPr>
                </a:p>
              </p:txBody>
            </p:sp>
          </p:grpSp>
          <p:grpSp>
            <p:nvGrpSpPr>
              <p:cNvPr id="10" name="Group 9">
                <a:extLst>
                  <a:ext uri="{FF2B5EF4-FFF2-40B4-BE49-F238E27FC236}">
                    <a16:creationId xmlns:a16="http://schemas.microsoft.com/office/drawing/2014/main" id="{23CC0C26-07F6-F0AD-7CAB-AE2B02BDC5C0}"/>
                  </a:ext>
                </a:extLst>
              </p:cNvPr>
              <p:cNvGrpSpPr/>
              <p:nvPr/>
            </p:nvGrpSpPr>
            <p:grpSpPr>
              <a:xfrm>
                <a:off x="756168" y="3817165"/>
                <a:ext cx="1200999" cy="341824"/>
                <a:chOff x="738305" y="2102825"/>
                <a:chExt cx="2531719" cy="341824"/>
              </a:xfrm>
            </p:grpSpPr>
            <p:sp>
              <p:nvSpPr>
                <p:cNvPr id="20" name="Freeform: Shape 19">
                  <a:extLst>
                    <a:ext uri="{FF2B5EF4-FFF2-40B4-BE49-F238E27FC236}">
                      <a16:creationId xmlns:a16="http://schemas.microsoft.com/office/drawing/2014/main" id="{0C124B19-9451-D72D-BDE6-097BB087D9EB}"/>
                    </a:ext>
                  </a:extLst>
                </p:cNvPr>
                <p:cNvSpPr/>
                <p:nvPr/>
              </p:nvSpPr>
              <p:spPr>
                <a:xfrm>
                  <a:off x="742765" y="2121484"/>
                  <a:ext cx="2527259" cy="323165"/>
                </a:xfrm>
                <a:custGeom>
                  <a:avLst/>
                  <a:gdLst>
                    <a:gd name="connsiteX0" fmla="*/ -8 w 2527259"/>
                    <a:gd name="connsiteY0" fmla="*/ 2 h 4899120"/>
                    <a:gd name="connsiteX1" fmla="*/ 2527252 w 2527259"/>
                    <a:gd name="connsiteY1" fmla="*/ 2 h 4899120"/>
                    <a:gd name="connsiteX2" fmla="*/ 2527252 w 2527259"/>
                    <a:gd name="connsiteY2" fmla="*/ 4899123 h 4899120"/>
                    <a:gd name="connsiteX3" fmla="*/ -7 w 2527259"/>
                    <a:gd name="connsiteY3" fmla="*/ 4899123 h 4899120"/>
                  </a:gdLst>
                  <a:ahLst/>
                  <a:cxnLst>
                    <a:cxn ang="0">
                      <a:pos x="connsiteX0" y="connsiteY0"/>
                    </a:cxn>
                    <a:cxn ang="0">
                      <a:pos x="connsiteX1" y="connsiteY1"/>
                    </a:cxn>
                    <a:cxn ang="0">
                      <a:pos x="connsiteX2" y="connsiteY2"/>
                    </a:cxn>
                    <a:cxn ang="0">
                      <a:pos x="connsiteX3" y="connsiteY3"/>
                    </a:cxn>
                  </a:cxnLst>
                  <a:rect l="l" t="t" r="r" b="b"/>
                  <a:pathLst>
                    <a:path w="2527259" h="4899120">
                      <a:moveTo>
                        <a:pt x="-8" y="2"/>
                      </a:moveTo>
                      <a:lnTo>
                        <a:pt x="2527252" y="2"/>
                      </a:lnTo>
                      <a:lnTo>
                        <a:pt x="2527252" y="4899123"/>
                      </a:lnTo>
                      <a:lnTo>
                        <a:pt x="-7" y="4899123"/>
                      </a:lnTo>
                      <a:close/>
                    </a:path>
                  </a:pathLst>
                </a:custGeom>
                <a:noFill/>
                <a:ln w="8917" cap="flat">
                  <a:solidFill>
                    <a:srgbClr val="64BDC8"/>
                  </a:solidFill>
                  <a:prstDash val="solid"/>
                  <a:miter/>
                </a:ln>
              </p:spPr>
              <p:txBody>
                <a:bodyPr rtlCol="0" anchor="ctr"/>
                <a:lstStyle/>
                <a:p>
                  <a:pPr algn="ctr"/>
                  <a:endParaRPr lang="en-GB" sz="1500">
                    <a:solidFill>
                      <a:schemeClr val="bg1"/>
                    </a:solidFill>
                  </a:endParaRPr>
                </a:p>
              </p:txBody>
            </p:sp>
            <p:sp>
              <p:nvSpPr>
                <p:cNvPr id="21" name="TextBox 20">
                  <a:extLst>
                    <a:ext uri="{FF2B5EF4-FFF2-40B4-BE49-F238E27FC236}">
                      <a16:creationId xmlns:a16="http://schemas.microsoft.com/office/drawing/2014/main" id="{6FF1EED1-7E77-1FD7-5C2B-7D1D7ABD9C4B}"/>
                    </a:ext>
                  </a:extLst>
                </p:cNvPr>
                <p:cNvSpPr txBox="1"/>
                <p:nvPr/>
              </p:nvSpPr>
              <p:spPr>
                <a:xfrm>
                  <a:off x="738305" y="2102825"/>
                  <a:ext cx="2527258" cy="323165"/>
                </a:xfrm>
                <a:prstGeom prst="rect">
                  <a:avLst/>
                </a:prstGeom>
                <a:noFill/>
              </p:spPr>
              <p:txBody>
                <a:bodyPr wrap="square" rtlCol="0" anchor="b">
                  <a:spAutoFit/>
                </a:bodyPr>
                <a:lstStyle/>
                <a:p>
                  <a:pPr algn="ctr"/>
                  <a:r>
                    <a:rPr lang="en-GB" sz="1500" b="1" dirty="0">
                      <a:ln/>
                      <a:solidFill>
                        <a:schemeClr val="bg1"/>
                      </a:solidFill>
                      <a:cs typeface="Arial"/>
                      <a:sym typeface="Arial"/>
                      <a:rtl val="0"/>
                    </a:rPr>
                    <a:t>Component</a:t>
                  </a:r>
                  <a:endParaRPr lang="en-GB" sz="1500" b="1" spc="0" baseline="0" dirty="0">
                    <a:ln/>
                    <a:solidFill>
                      <a:schemeClr val="bg1"/>
                    </a:solidFill>
                    <a:cs typeface="Arial"/>
                    <a:sym typeface="Arial"/>
                    <a:rtl val="0"/>
                  </a:endParaRPr>
                </a:p>
              </p:txBody>
            </p:sp>
          </p:grpSp>
          <p:grpSp>
            <p:nvGrpSpPr>
              <p:cNvPr id="11" name="Group 10">
                <a:extLst>
                  <a:ext uri="{FF2B5EF4-FFF2-40B4-BE49-F238E27FC236}">
                    <a16:creationId xmlns:a16="http://schemas.microsoft.com/office/drawing/2014/main" id="{4AB53AAF-E858-2D17-9DC1-60766129CA2B}"/>
                  </a:ext>
                </a:extLst>
              </p:cNvPr>
              <p:cNvGrpSpPr/>
              <p:nvPr/>
            </p:nvGrpSpPr>
            <p:grpSpPr>
              <a:xfrm>
                <a:off x="2053522" y="3069096"/>
                <a:ext cx="1200999" cy="341824"/>
                <a:chOff x="738305" y="2102825"/>
                <a:chExt cx="2531719" cy="341824"/>
              </a:xfrm>
            </p:grpSpPr>
            <p:sp>
              <p:nvSpPr>
                <p:cNvPr id="18" name="Freeform: Shape 17">
                  <a:extLst>
                    <a:ext uri="{FF2B5EF4-FFF2-40B4-BE49-F238E27FC236}">
                      <a16:creationId xmlns:a16="http://schemas.microsoft.com/office/drawing/2014/main" id="{B0C1D363-C544-6518-A198-53B1DA117A8B}"/>
                    </a:ext>
                  </a:extLst>
                </p:cNvPr>
                <p:cNvSpPr/>
                <p:nvPr/>
              </p:nvSpPr>
              <p:spPr>
                <a:xfrm>
                  <a:off x="742765" y="2121484"/>
                  <a:ext cx="2527259" cy="323165"/>
                </a:xfrm>
                <a:custGeom>
                  <a:avLst/>
                  <a:gdLst>
                    <a:gd name="connsiteX0" fmla="*/ -8 w 2527259"/>
                    <a:gd name="connsiteY0" fmla="*/ 2 h 4899120"/>
                    <a:gd name="connsiteX1" fmla="*/ 2527252 w 2527259"/>
                    <a:gd name="connsiteY1" fmla="*/ 2 h 4899120"/>
                    <a:gd name="connsiteX2" fmla="*/ 2527252 w 2527259"/>
                    <a:gd name="connsiteY2" fmla="*/ 4899123 h 4899120"/>
                    <a:gd name="connsiteX3" fmla="*/ -7 w 2527259"/>
                    <a:gd name="connsiteY3" fmla="*/ 4899123 h 4899120"/>
                  </a:gdLst>
                  <a:ahLst/>
                  <a:cxnLst>
                    <a:cxn ang="0">
                      <a:pos x="connsiteX0" y="connsiteY0"/>
                    </a:cxn>
                    <a:cxn ang="0">
                      <a:pos x="connsiteX1" y="connsiteY1"/>
                    </a:cxn>
                    <a:cxn ang="0">
                      <a:pos x="connsiteX2" y="connsiteY2"/>
                    </a:cxn>
                    <a:cxn ang="0">
                      <a:pos x="connsiteX3" y="connsiteY3"/>
                    </a:cxn>
                  </a:cxnLst>
                  <a:rect l="l" t="t" r="r" b="b"/>
                  <a:pathLst>
                    <a:path w="2527259" h="4899120">
                      <a:moveTo>
                        <a:pt x="-8" y="2"/>
                      </a:moveTo>
                      <a:lnTo>
                        <a:pt x="2527252" y="2"/>
                      </a:lnTo>
                      <a:lnTo>
                        <a:pt x="2527252" y="4899123"/>
                      </a:lnTo>
                      <a:lnTo>
                        <a:pt x="-7" y="4899123"/>
                      </a:lnTo>
                      <a:close/>
                    </a:path>
                  </a:pathLst>
                </a:custGeom>
                <a:noFill/>
                <a:ln w="8917" cap="flat">
                  <a:solidFill>
                    <a:srgbClr val="64BDC8"/>
                  </a:solidFill>
                  <a:prstDash val="solid"/>
                  <a:miter/>
                </a:ln>
              </p:spPr>
              <p:txBody>
                <a:bodyPr rtlCol="0" anchor="ctr"/>
                <a:lstStyle/>
                <a:p>
                  <a:pPr algn="ctr"/>
                  <a:endParaRPr lang="en-GB" sz="1500">
                    <a:solidFill>
                      <a:schemeClr val="bg1"/>
                    </a:solidFill>
                  </a:endParaRPr>
                </a:p>
              </p:txBody>
            </p:sp>
            <p:sp>
              <p:nvSpPr>
                <p:cNvPr id="19" name="TextBox 18">
                  <a:extLst>
                    <a:ext uri="{FF2B5EF4-FFF2-40B4-BE49-F238E27FC236}">
                      <a16:creationId xmlns:a16="http://schemas.microsoft.com/office/drawing/2014/main" id="{1D36021F-5CD2-ADB4-97E0-B724566D99C2}"/>
                    </a:ext>
                  </a:extLst>
                </p:cNvPr>
                <p:cNvSpPr txBox="1"/>
                <p:nvPr/>
              </p:nvSpPr>
              <p:spPr>
                <a:xfrm>
                  <a:off x="738305" y="2102825"/>
                  <a:ext cx="2527258" cy="323165"/>
                </a:xfrm>
                <a:prstGeom prst="rect">
                  <a:avLst/>
                </a:prstGeom>
                <a:noFill/>
              </p:spPr>
              <p:txBody>
                <a:bodyPr wrap="square" rtlCol="0" anchor="b">
                  <a:spAutoFit/>
                </a:bodyPr>
                <a:lstStyle/>
                <a:p>
                  <a:pPr algn="ctr"/>
                  <a:r>
                    <a:rPr lang="en-GB" sz="1500" b="1" dirty="0">
                      <a:ln/>
                      <a:solidFill>
                        <a:schemeClr val="bg1"/>
                      </a:solidFill>
                      <a:cs typeface="Arial"/>
                      <a:sym typeface="Arial"/>
                      <a:rtl val="0"/>
                    </a:rPr>
                    <a:t>Component</a:t>
                  </a:r>
                  <a:endParaRPr lang="en-GB" sz="1500" b="1" spc="0" baseline="0" dirty="0">
                    <a:ln/>
                    <a:solidFill>
                      <a:schemeClr val="bg1"/>
                    </a:solidFill>
                    <a:cs typeface="Arial"/>
                    <a:sym typeface="Arial"/>
                    <a:rtl val="0"/>
                  </a:endParaRPr>
                </a:p>
              </p:txBody>
            </p:sp>
          </p:grpSp>
          <p:cxnSp>
            <p:nvCxnSpPr>
              <p:cNvPr id="12" name="Straight Arrow Connector 11">
                <a:extLst>
                  <a:ext uri="{FF2B5EF4-FFF2-40B4-BE49-F238E27FC236}">
                    <a16:creationId xmlns:a16="http://schemas.microsoft.com/office/drawing/2014/main" id="{B218C2C2-4CCF-276F-8738-8F060B3AF135}"/>
                  </a:ext>
                </a:extLst>
              </p:cNvPr>
              <p:cNvCxnSpPr>
                <a:cxnSpLocks/>
                <a:endCxn id="23" idx="0"/>
              </p:cNvCxnSpPr>
              <p:nvPr/>
            </p:nvCxnSpPr>
            <p:spPr>
              <a:xfrm flipH="1">
                <a:off x="1355610" y="2683492"/>
                <a:ext cx="674485" cy="390798"/>
              </a:xfrm>
              <a:prstGeom prst="straightConnector1">
                <a:avLst/>
              </a:prstGeom>
              <a:ln>
                <a:solidFill>
                  <a:srgbClr val="64BDC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49715E3-CA97-152D-BB93-3D228EFF4A92}"/>
                  </a:ext>
                </a:extLst>
              </p:cNvPr>
              <p:cNvCxnSpPr>
                <a:cxnSpLocks/>
                <a:endCxn id="19" idx="0"/>
              </p:cNvCxnSpPr>
              <p:nvPr/>
            </p:nvCxnSpPr>
            <p:spPr>
              <a:xfrm>
                <a:off x="2030095" y="2683492"/>
                <a:ext cx="622869" cy="385604"/>
              </a:xfrm>
              <a:prstGeom prst="straightConnector1">
                <a:avLst/>
              </a:prstGeom>
              <a:ln>
                <a:solidFill>
                  <a:srgbClr val="64BDC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B1C1DAF-F903-991E-58B1-D0DC53C20AD6}"/>
                  </a:ext>
                </a:extLst>
              </p:cNvPr>
              <p:cNvCxnSpPr>
                <a:cxnSpLocks/>
                <a:endCxn id="21" idx="0"/>
              </p:cNvCxnSpPr>
              <p:nvPr/>
            </p:nvCxnSpPr>
            <p:spPr>
              <a:xfrm>
                <a:off x="1355610" y="3436620"/>
                <a:ext cx="0" cy="380545"/>
              </a:xfrm>
              <a:prstGeom prst="straightConnector1">
                <a:avLst/>
              </a:prstGeom>
              <a:ln>
                <a:solidFill>
                  <a:srgbClr val="64BDC8"/>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C77093DF-EC8C-D80A-0082-80B162C6180D}"/>
                  </a:ext>
                </a:extLst>
              </p:cNvPr>
              <p:cNvGrpSpPr/>
              <p:nvPr/>
            </p:nvGrpSpPr>
            <p:grpSpPr>
              <a:xfrm>
                <a:off x="1430654" y="2312756"/>
                <a:ext cx="1200999" cy="341824"/>
                <a:chOff x="738305" y="2102825"/>
                <a:chExt cx="2531719" cy="341824"/>
              </a:xfrm>
            </p:grpSpPr>
            <p:sp>
              <p:nvSpPr>
                <p:cNvPr id="16" name="Freeform: Shape 15">
                  <a:extLst>
                    <a:ext uri="{FF2B5EF4-FFF2-40B4-BE49-F238E27FC236}">
                      <a16:creationId xmlns:a16="http://schemas.microsoft.com/office/drawing/2014/main" id="{89C51A9B-E461-7054-5869-947B085BD6DE}"/>
                    </a:ext>
                  </a:extLst>
                </p:cNvPr>
                <p:cNvSpPr/>
                <p:nvPr/>
              </p:nvSpPr>
              <p:spPr>
                <a:xfrm>
                  <a:off x="742765" y="2121484"/>
                  <a:ext cx="2527259" cy="323165"/>
                </a:xfrm>
                <a:custGeom>
                  <a:avLst/>
                  <a:gdLst>
                    <a:gd name="connsiteX0" fmla="*/ -8 w 2527259"/>
                    <a:gd name="connsiteY0" fmla="*/ 2 h 4899120"/>
                    <a:gd name="connsiteX1" fmla="*/ 2527252 w 2527259"/>
                    <a:gd name="connsiteY1" fmla="*/ 2 h 4899120"/>
                    <a:gd name="connsiteX2" fmla="*/ 2527252 w 2527259"/>
                    <a:gd name="connsiteY2" fmla="*/ 4899123 h 4899120"/>
                    <a:gd name="connsiteX3" fmla="*/ -7 w 2527259"/>
                    <a:gd name="connsiteY3" fmla="*/ 4899123 h 4899120"/>
                  </a:gdLst>
                  <a:ahLst/>
                  <a:cxnLst>
                    <a:cxn ang="0">
                      <a:pos x="connsiteX0" y="connsiteY0"/>
                    </a:cxn>
                    <a:cxn ang="0">
                      <a:pos x="connsiteX1" y="connsiteY1"/>
                    </a:cxn>
                    <a:cxn ang="0">
                      <a:pos x="connsiteX2" y="connsiteY2"/>
                    </a:cxn>
                    <a:cxn ang="0">
                      <a:pos x="connsiteX3" y="connsiteY3"/>
                    </a:cxn>
                  </a:cxnLst>
                  <a:rect l="l" t="t" r="r" b="b"/>
                  <a:pathLst>
                    <a:path w="2527259" h="4899120">
                      <a:moveTo>
                        <a:pt x="-8" y="2"/>
                      </a:moveTo>
                      <a:lnTo>
                        <a:pt x="2527252" y="2"/>
                      </a:lnTo>
                      <a:lnTo>
                        <a:pt x="2527252" y="4899123"/>
                      </a:lnTo>
                      <a:lnTo>
                        <a:pt x="-7" y="4899123"/>
                      </a:lnTo>
                      <a:close/>
                    </a:path>
                  </a:pathLst>
                </a:custGeom>
                <a:noFill/>
                <a:ln w="8917" cap="flat">
                  <a:solidFill>
                    <a:srgbClr val="64BDC8"/>
                  </a:solidFill>
                  <a:prstDash val="solid"/>
                  <a:miter/>
                </a:ln>
              </p:spPr>
              <p:txBody>
                <a:bodyPr rtlCol="0" anchor="ctr"/>
                <a:lstStyle/>
                <a:p>
                  <a:pPr algn="ctr"/>
                  <a:endParaRPr lang="en-GB" sz="1500">
                    <a:solidFill>
                      <a:schemeClr val="bg1"/>
                    </a:solidFill>
                  </a:endParaRPr>
                </a:p>
              </p:txBody>
            </p:sp>
            <p:sp>
              <p:nvSpPr>
                <p:cNvPr id="17" name="TextBox 16">
                  <a:extLst>
                    <a:ext uri="{FF2B5EF4-FFF2-40B4-BE49-F238E27FC236}">
                      <a16:creationId xmlns:a16="http://schemas.microsoft.com/office/drawing/2014/main" id="{DBDE4885-7807-E713-4C81-438B8BC3EC18}"/>
                    </a:ext>
                  </a:extLst>
                </p:cNvPr>
                <p:cNvSpPr txBox="1"/>
                <p:nvPr/>
              </p:nvSpPr>
              <p:spPr>
                <a:xfrm>
                  <a:off x="738305" y="2102825"/>
                  <a:ext cx="2527258" cy="323165"/>
                </a:xfrm>
                <a:prstGeom prst="rect">
                  <a:avLst/>
                </a:prstGeom>
                <a:noFill/>
              </p:spPr>
              <p:txBody>
                <a:bodyPr wrap="square" rtlCol="0" anchor="b">
                  <a:spAutoFit/>
                </a:bodyPr>
                <a:lstStyle/>
                <a:p>
                  <a:pPr algn="ctr"/>
                  <a:r>
                    <a:rPr lang="en-GB" sz="1500" b="1" dirty="0">
                      <a:ln/>
                      <a:solidFill>
                        <a:schemeClr val="bg1"/>
                      </a:solidFill>
                      <a:cs typeface="Arial"/>
                      <a:sym typeface="Arial"/>
                      <a:rtl val="0"/>
                    </a:rPr>
                    <a:t>Component</a:t>
                  </a:r>
                  <a:endParaRPr lang="en-GB" sz="1500" b="1" spc="0" baseline="0" dirty="0">
                    <a:ln/>
                    <a:solidFill>
                      <a:schemeClr val="bg1"/>
                    </a:solidFill>
                    <a:cs typeface="Arial"/>
                    <a:sym typeface="Arial"/>
                    <a:rtl val="0"/>
                  </a:endParaRPr>
                </a:p>
              </p:txBody>
            </p:sp>
          </p:grpSp>
        </p:grpSp>
        <p:cxnSp>
          <p:nvCxnSpPr>
            <p:cNvPr id="5" name="Connector: Curved 4">
              <a:extLst>
                <a:ext uri="{FF2B5EF4-FFF2-40B4-BE49-F238E27FC236}">
                  <a16:creationId xmlns:a16="http://schemas.microsoft.com/office/drawing/2014/main" id="{C5A6F222-1F8D-CAC2-83DA-4C2A7331A8D4}"/>
                </a:ext>
              </a:extLst>
            </p:cNvPr>
            <p:cNvCxnSpPr>
              <a:cxnSpLocks/>
              <a:endCxn id="23" idx="1"/>
            </p:cNvCxnSpPr>
            <p:nvPr/>
          </p:nvCxnSpPr>
          <p:spPr>
            <a:xfrm rot="16200000" flipH="1">
              <a:off x="1202030" y="2142200"/>
              <a:ext cx="471782" cy="352559"/>
            </a:xfrm>
            <a:prstGeom prst="curvedConnector2">
              <a:avLst/>
            </a:prstGeom>
            <a:ln>
              <a:solidFill>
                <a:srgbClr val="64BDC8">
                  <a:alpha val="69804"/>
                </a:srgbClr>
              </a:solidFill>
              <a:prstDash val="sysDot"/>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 name="Connector: Curved 6">
              <a:extLst>
                <a:ext uri="{FF2B5EF4-FFF2-40B4-BE49-F238E27FC236}">
                  <a16:creationId xmlns:a16="http://schemas.microsoft.com/office/drawing/2014/main" id="{17F9EE2C-2EFF-7858-DE44-5809639BB0E8}"/>
                </a:ext>
              </a:extLst>
            </p:cNvPr>
            <p:cNvCxnSpPr>
              <a:cxnSpLocks/>
              <a:endCxn id="21" idx="1"/>
            </p:cNvCxnSpPr>
            <p:nvPr/>
          </p:nvCxnSpPr>
          <p:spPr>
            <a:xfrm rot="16200000" flipH="1">
              <a:off x="826012" y="2509057"/>
              <a:ext cx="1219852" cy="356526"/>
            </a:xfrm>
            <a:prstGeom prst="curvedConnector2">
              <a:avLst/>
            </a:prstGeom>
            <a:ln>
              <a:solidFill>
                <a:srgbClr val="64BDC8">
                  <a:alpha val="69804"/>
                </a:srgbClr>
              </a:solidFill>
              <a:prstDash val="sysDot"/>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 name="Connector: Curved 7">
              <a:extLst>
                <a:ext uri="{FF2B5EF4-FFF2-40B4-BE49-F238E27FC236}">
                  <a16:creationId xmlns:a16="http://schemas.microsoft.com/office/drawing/2014/main" id="{EB730D3D-0C2D-DED6-9BCB-F7949D12420C}"/>
                </a:ext>
              </a:extLst>
            </p:cNvPr>
            <p:cNvCxnSpPr>
              <a:cxnSpLocks/>
              <a:endCxn id="19" idx="2"/>
            </p:cNvCxnSpPr>
            <p:nvPr/>
          </p:nvCxnSpPr>
          <p:spPr>
            <a:xfrm>
              <a:off x="1249928" y="2082588"/>
              <a:ext cx="2261069" cy="628171"/>
            </a:xfrm>
            <a:prstGeom prst="curvedConnector4">
              <a:avLst>
                <a:gd name="adj1" fmla="val 1289"/>
                <a:gd name="adj2" fmla="val 128415"/>
              </a:avLst>
            </a:prstGeom>
            <a:ln>
              <a:solidFill>
                <a:srgbClr val="64BDC8">
                  <a:alpha val="69804"/>
                </a:srgbClr>
              </a:solidFill>
              <a:prstDash val="sysDot"/>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sp>
        <p:nvSpPr>
          <p:cNvPr id="27" name="TextBox 26">
            <a:extLst>
              <a:ext uri="{FF2B5EF4-FFF2-40B4-BE49-F238E27FC236}">
                <a16:creationId xmlns:a16="http://schemas.microsoft.com/office/drawing/2014/main" id="{0C15AF4E-05B3-3A95-D874-87261CA81C89}"/>
              </a:ext>
            </a:extLst>
          </p:cNvPr>
          <p:cNvSpPr txBox="1"/>
          <p:nvPr/>
        </p:nvSpPr>
        <p:spPr>
          <a:xfrm>
            <a:off x="4213738" y="3231282"/>
            <a:ext cx="4473056" cy="369332"/>
          </a:xfrm>
          <a:prstGeom prst="rect">
            <a:avLst/>
          </a:prstGeom>
          <a:noFill/>
        </p:spPr>
        <p:txBody>
          <a:bodyPr wrap="square" rtlCol="0">
            <a:spAutoFit/>
          </a:bodyPr>
          <a:lstStyle/>
          <a:p>
            <a:r>
              <a:rPr lang="en-US" dirty="0">
                <a:solidFill>
                  <a:srgbClr val="00D8FF"/>
                </a:solidFill>
              </a:rPr>
              <a:t>React       </a:t>
            </a:r>
            <a:r>
              <a:rPr lang="en-US" sz="1600" i="1" dirty="0">
                <a:solidFill>
                  <a:schemeClr val="bg1"/>
                </a:solidFill>
              </a:rPr>
              <a:t>Redux, MobX, Recoil</a:t>
            </a:r>
          </a:p>
        </p:txBody>
      </p:sp>
      <p:sp>
        <p:nvSpPr>
          <p:cNvPr id="28" name="TextBox 27">
            <a:extLst>
              <a:ext uri="{FF2B5EF4-FFF2-40B4-BE49-F238E27FC236}">
                <a16:creationId xmlns:a16="http://schemas.microsoft.com/office/drawing/2014/main" id="{85BD865E-C1AA-D45D-DDAB-98BB39A06C54}"/>
              </a:ext>
            </a:extLst>
          </p:cNvPr>
          <p:cNvSpPr txBox="1"/>
          <p:nvPr/>
        </p:nvSpPr>
        <p:spPr>
          <a:xfrm>
            <a:off x="4213737" y="3602409"/>
            <a:ext cx="4473057" cy="369332"/>
          </a:xfrm>
          <a:prstGeom prst="rect">
            <a:avLst/>
          </a:prstGeom>
          <a:noFill/>
        </p:spPr>
        <p:txBody>
          <a:bodyPr wrap="square" rtlCol="0">
            <a:spAutoFit/>
          </a:bodyPr>
          <a:lstStyle/>
          <a:p>
            <a:r>
              <a:rPr lang="en-US" dirty="0">
                <a:solidFill>
                  <a:srgbClr val="00D8FF"/>
                </a:solidFill>
              </a:rPr>
              <a:t>Angular    </a:t>
            </a:r>
            <a:r>
              <a:rPr lang="en-US" sz="1600" i="1" dirty="0">
                <a:solidFill>
                  <a:schemeClr val="bg1"/>
                </a:solidFill>
              </a:rPr>
              <a:t>NgRx, Akita</a:t>
            </a:r>
            <a:endParaRPr lang="en-GB" i="1" dirty="0">
              <a:solidFill>
                <a:schemeClr val="bg1"/>
              </a:solidFill>
            </a:endParaRPr>
          </a:p>
        </p:txBody>
      </p:sp>
      <p:sp>
        <p:nvSpPr>
          <p:cNvPr id="29" name="TextBox 28">
            <a:extLst>
              <a:ext uri="{FF2B5EF4-FFF2-40B4-BE49-F238E27FC236}">
                <a16:creationId xmlns:a16="http://schemas.microsoft.com/office/drawing/2014/main" id="{FACCF854-5ED8-7A84-5E0B-EB5D1C6D79A8}"/>
              </a:ext>
            </a:extLst>
          </p:cNvPr>
          <p:cNvSpPr txBox="1"/>
          <p:nvPr/>
        </p:nvSpPr>
        <p:spPr>
          <a:xfrm>
            <a:off x="4213738" y="3975331"/>
            <a:ext cx="4473058" cy="369332"/>
          </a:xfrm>
          <a:prstGeom prst="rect">
            <a:avLst/>
          </a:prstGeom>
          <a:noFill/>
        </p:spPr>
        <p:txBody>
          <a:bodyPr wrap="square" rtlCol="0">
            <a:spAutoFit/>
          </a:bodyPr>
          <a:lstStyle/>
          <a:p>
            <a:r>
              <a:rPr lang="en-US" dirty="0">
                <a:solidFill>
                  <a:srgbClr val="00D8FF"/>
                </a:solidFill>
              </a:rPr>
              <a:t>Blazor      </a:t>
            </a:r>
            <a:r>
              <a:rPr lang="en-US" sz="1600" i="1" dirty="0">
                <a:solidFill>
                  <a:schemeClr val="bg1"/>
                </a:solidFill>
              </a:rPr>
              <a:t>Fluxor, TimeWarp.State</a:t>
            </a:r>
            <a:endParaRPr lang="en-GB" i="1" dirty="0">
              <a:solidFill>
                <a:schemeClr val="bg1"/>
              </a:solidFill>
            </a:endParaRPr>
          </a:p>
        </p:txBody>
      </p:sp>
    </p:spTree>
    <p:extLst>
      <p:ext uri="{BB962C8B-B14F-4D97-AF65-F5344CB8AC3E}">
        <p14:creationId xmlns:p14="http://schemas.microsoft.com/office/powerpoint/2010/main" val="1321715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8496C-0573-DDF9-6ED8-0F738335AA67}"/>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63A61B8-F102-2D91-1FB6-F90AA4E872A0}"/>
              </a:ext>
            </a:extLst>
          </p:cNvPr>
          <p:cNvSpPr>
            <a:spLocks noGrp="1"/>
          </p:cNvSpPr>
          <p:nvPr>
            <p:ph idx="13"/>
          </p:nvPr>
        </p:nvSpPr>
        <p:spPr/>
        <p:txBody>
          <a:bodyPr/>
          <a:lstStyle/>
          <a:p>
            <a:pPr algn="ctr"/>
            <a:r>
              <a:rPr lang="en-US" sz="4000" spc="-150" dirty="0">
                <a:solidFill>
                  <a:prstClr val="white"/>
                </a:solidFill>
                <a:latin typeface="Franklin Gothic Medium"/>
              </a:rPr>
              <a:t>What if I want to add a chart?</a:t>
            </a:r>
          </a:p>
        </p:txBody>
      </p:sp>
      <p:graphicFrame>
        <p:nvGraphicFramePr>
          <p:cNvPr id="12" name="Table 11">
            <a:extLst>
              <a:ext uri="{FF2B5EF4-FFF2-40B4-BE49-F238E27FC236}">
                <a16:creationId xmlns:a16="http://schemas.microsoft.com/office/drawing/2014/main" id="{4792CC1B-DE78-AC0D-72CF-48585E987DB7}"/>
              </a:ext>
            </a:extLst>
          </p:cNvPr>
          <p:cNvGraphicFramePr>
            <a:graphicFrameLocks noGrp="1"/>
          </p:cNvGraphicFramePr>
          <p:nvPr>
            <p:extLst>
              <p:ext uri="{D42A27DB-BD31-4B8C-83A1-F6EECF244321}">
                <p14:modId xmlns:p14="http://schemas.microsoft.com/office/powerpoint/2010/main" val="4002967597"/>
              </p:ext>
            </p:extLst>
          </p:nvPr>
        </p:nvGraphicFramePr>
        <p:xfrm>
          <a:off x="1731415" y="1009141"/>
          <a:ext cx="5760996" cy="3356587"/>
        </p:xfrm>
        <a:graphic>
          <a:graphicData uri="http://schemas.openxmlformats.org/drawingml/2006/table">
            <a:tbl>
              <a:tblPr/>
              <a:tblGrid>
                <a:gridCol w="999542">
                  <a:extLst>
                    <a:ext uri="{9D8B030D-6E8A-4147-A177-3AD203B41FA5}">
                      <a16:colId xmlns:a16="http://schemas.microsoft.com/office/drawing/2014/main" val="3981862595"/>
                    </a:ext>
                  </a:extLst>
                </a:gridCol>
                <a:gridCol w="2035431">
                  <a:extLst>
                    <a:ext uri="{9D8B030D-6E8A-4147-A177-3AD203B41FA5}">
                      <a16:colId xmlns:a16="http://schemas.microsoft.com/office/drawing/2014/main" val="1326058002"/>
                    </a:ext>
                  </a:extLst>
                </a:gridCol>
                <a:gridCol w="1054062">
                  <a:extLst>
                    <a:ext uri="{9D8B030D-6E8A-4147-A177-3AD203B41FA5}">
                      <a16:colId xmlns:a16="http://schemas.microsoft.com/office/drawing/2014/main" val="2160188427"/>
                    </a:ext>
                  </a:extLst>
                </a:gridCol>
                <a:gridCol w="1671961">
                  <a:extLst>
                    <a:ext uri="{9D8B030D-6E8A-4147-A177-3AD203B41FA5}">
                      <a16:colId xmlns:a16="http://schemas.microsoft.com/office/drawing/2014/main" val="979300470"/>
                    </a:ext>
                  </a:extLst>
                </a:gridCol>
              </a:tblGrid>
              <a:tr h="258199">
                <a:tc>
                  <a:txBody>
                    <a:bodyPr/>
                    <a:lstStyle/>
                    <a:p>
                      <a:pPr algn="ctr" fontAlgn="ctr"/>
                      <a:r>
                        <a:rPr lang="en-GB" sz="1200" b="0" i="0" u="none" strike="noStrike" dirty="0">
                          <a:solidFill>
                            <a:schemeClr val="bg1"/>
                          </a:solidFill>
                          <a:effectLst/>
                          <a:latin typeface="+mj-lt"/>
                        </a:rPr>
                        <a:t>Framework</a:t>
                      </a: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200" b="0" i="0" u="none" strike="noStrike" dirty="0">
                          <a:solidFill>
                            <a:schemeClr val="bg1"/>
                          </a:solidFill>
                          <a:effectLst/>
                          <a:latin typeface="+mj-lt"/>
                        </a:rPr>
                        <a:t>Library</a:t>
                      </a: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200" b="0" i="0" u="none" strike="noStrike" dirty="0">
                          <a:solidFill>
                            <a:schemeClr val="bg1"/>
                          </a:solidFill>
                          <a:effectLst/>
                          <a:latin typeface="+mj-lt"/>
                        </a:rPr>
                        <a:t>Github stars</a:t>
                      </a: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200" b="0" i="0" u="none" strike="noStrike" dirty="0">
                          <a:solidFill>
                            <a:schemeClr val="bg1"/>
                          </a:solidFill>
                          <a:effectLst/>
                          <a:latin typeface="+mj-lt"/>
                        </a:rPr>
                        <a:t>Daily downloads</a:t>
                      </a: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7033865"/>
                  </a:ext>
                </a:extLst>
              </a:tr>
              <a:tr h="258199">
                <a:tc rowSpan="4">
                  <a:txBody>
                    <a:bodyPr/>
                    <a:lstStyle/>
                    <a:p>
                      <a:pPr algn="ctr" fontAlgn="ctr"/>
                      <a:r>
                        <a:rPr lang="en-GB" sz="1200" b="0" i="0" u="none" strike="noStrike" dirty="0">
                          <a:solidFill>
                            <a:schemeClr val="bg1"/>
                          </a:solidFill>
                          <a:effectLst/>
                          <a:latin typeface="+mj-lt"/>
                        </a:rPr>
                        <a:t>React</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tc>
                  <a:txBody>
                    <a:bodyPr/>
                    <a:lstStyle/>
                    <a:p>
                      <a:pPr algn="ctr" fontAlgn="ctr"/>
                      <a:r>
                        <a:rPr lang="en-GB" sz="1200" b="0" i="0" u="none" strike="noStrike" dirty="0">
                          <a:solidFill>
                            <a:schemeClr val="bg1"/>
                          </a:solidFill>
                          <a:effectLst/>
                          <a:latin typeface="+mj-lt"/>
                        </a:rPr>
                        <a:t>recharts</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tc>
                  <a:txBody>
                    <a:bodyPr/>
                    <a:lstStyle/>
                    <a:p>
                      <a:pPr algn="ctr" fontAlgn="ctr"/>
                      <a:r>
                        <a:rPr lang="en-GB" sz="1200" b="0" i="0" u="none" strike="noStrike" dirty="0">
                          <a:solidFill>
                            <a:schemeClr val="bg1"/>
                          </a:solidFill>
                          <a:effectLst/>
                          <a:latin typeface="+mj-lt"/>
                        </a:rPr>
                        <a:t>23.6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tc>
                  <a:txBody>
                    <a:bodyPr/>
                    <a:lstStyle/>
                    <a:p>
                      <a:pPr algn="ctr" fontAlgn="ctr"/>
                      <a:r>
                        <a:rPr lang="en-GB" sz="1200" b="0" i="0" u="none" strike="noStrike" dirty="0">
                          <a:solidFill>
                            <a:schemeClr val="bg1"/>
                          </a:solidFill>
                          <a:effectLst/>
                          <a:latin typeface="+mj-lt"/>
                        </a:rPr>
                        <a:t>350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extLst>
                  <a:ext uri="{0D108BD9-81ED-4DB2-BD59-A6C34878D82A}">
                    <a16:rowId xmlns:a16="http://schemas.microsoft.com/office/drawing/2014/main" val="1396596356"/>
                  </a:ext>
                </a:extLst>
              </a:tr>
              <a:tr h="258199">
                <a:tc vMerge="1">
                  <a:txBody>
                    <a:bodyPr/>
                    <a:lstStyle/>
                    <a:p>
                      <a:endParaRPr lang="en-GB"/>
                    </a:p>
                  </a:txBody>
                  <a:tcPr/>
                </a:tc>
                <a:tc>
                  <a:txBody>
                    <a:bodyPr/>
                    <a:lstStyle/>
                    <a:p>
                      <a:pPr algn="ctr" fontAlgn="ctr"/>
                      <a:r>
                        <a:rPr lang="en-GB" sz="1200" b="0" i="0" u="none" strike="noStrike" dirty="0">
                          <a:solidFill>
                            <a:schemeClr val="bg1"/>
                          </a:solidFill>
                          <a:effectLst/>
                          <a:latin typeface="+mj-lt"/>
                        </a:rPr>
                        <a:t>react-chartjs-2</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tc>
                  <a:txBody>
                    <a:bodyPr/>
                    <a:lstStyle/>
                    <a:p>
                      <a:pPr algn="ctr" fontAlgn="ctr"/>
                      <a:r>
                        <a:rPr lang="en-GB" sz="1200" b="0" i="0" u="none" strike="noStrike" dirty="0">
                          <a:solidFill>
                            <a:schemeClr val="bg1"/>
                          </a:solidFill>
                          <a:effectLst/>
                          <a:latin typeface="+mj-lt"/>
                        </a:rPr>
                        <a:t>6.5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tc>
                  <a:txBody>
                    <a:bodyPr/>
                    <a:lstStyle/>
                    <a:p>
                      <a:pPr algn="ctr" fontAlgn="ctr"/>
                      <a:r>
                        <a:rPr lang="en-GB" sz="1200" b="0" i="0" u="none" strike="noStrike" dirty="0">
                          <a:solidFill>
                            <a:schemeClr val="bg1"/>
                          </a:solidFill>
                          <a:effectLst/>
                          <a:latin typeface="+mj-lt"/>
                        </a:rPr>
                        <a:t>246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extLst>
                  <a:ext uri="{0D108BD9-81ED-4DB2-BD59-A6C34878D82A}">
                    <a16:rowId xmlns:a16="http://schemas.microsoft.com/office/drawing/2014/main" val="838785823"/>
                  </a:ext>
                </a:extLst>
              </a:tr>
              <a:tr h="258199">
                <a:tc vMerge="1">
                  <a:txBody>
                    <a:bodyPr/>
                    <a:lstStyle/>
                    <a:p>
                      <a:endParaRPr lang="en-GB"/>
                    </a:p>
                  </a:txBody>
                  <a:tcPr/>
                </a:tc>
                <a:tc>
                  <a:txBody>
                    <a:bodyPr/>
                    <a:lstStyle/>
                    <a:p>
                      <a:pPr algn="ctr" fontAlgn="ctr"/>
                      <a:r>
                        <a:rPr lang="en-GB" sz="1200" b="0" i="0" u="none" strike="noStrike" dirty="0">
                          <a:solidFill>
                            <a:schemeClr val="bg1"/>
                          </a:solidFill>
                          <a:effectLst/>
                          <a:latin typeface="+mj-lt"/>
                        </a:rPr>
                        <a:t>nivo</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tc>
                  <a:txBody>
                    <a:bodyPr/>
                    <a:lstStyle/>
                    <a:p>
                      <a:pPr algn="ctr" fontAlgn="ctr"/>
                      <a:r>
                        <a:rPr lang="en-GB" sz="1200" b="0" i="0" u="none" strike="noStrike" dirty="0">
                          <a:solidFill>
                            <a:schemeClr val="bg1"/>
                          </a:solidFill>
                          <a:effectLst/>
                          <a:latin typeface="+mj-lt"/>
                        </a:rPr>
                        <a:t>13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tc>
                  <a:txBody>
                    <a:bodyPr/>
                    <a:lstStyle/>
                    <a:p>
                      <a:pPr algn="ctr" fontAlgn="ctr"/>
                      <a:r>
                        <a:rPr lang="en-GB" sz="1200" b="0" i="0" u="none" strike="noStrike" dirty="0">
                          <a:solidFill>
                            <a:schemeClr val="bg1"/>
                          </a:solidFill>
                          <a:effectLst/>
                          <a:latin typeface="+mj-lt"/>
                        </a:rPr>
                        <a:t>78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extLst>
                  <a:ext uri="{0D108BD9-81ED-4DB2-BD59-A6C34878D82A}">
                    <a16:rowId xmlns:a16="http://schemas.microsoft.com/office/drawing/2014/main" val="1868240250"/>
                  </a:ext>
                </a:extLst>
              </a:tr>
              <a:tr h="258199">
                <a:tc vMerge="1">
                  <a:txBody>
                    <a:bodyPr/>
                    <a:lstStyle/>
                    <a:p>
                      <a:endParaRPr lang="en-GB"/>
                    </a:p>
                  </a:txBody>
                  <a:tcPr/>
                </a:tc>
                <a:tc>
                  <a:txBody>
                    <a:bodyPr/>
                    <a:lstStyle/>
                    <a:p>
                      <a:pPr algn="ctr" fontAlgn="ctr"/>
                      <a:r>
                        <a:rPr lang="en-GB" sz="1200" b="0" i="0" u="none" strike="noStrike" dirty="0">
                          <a:solidFill>
                            <a:schemeClr val="bg1"/>
                          </a:solidFill>
                          <a:effectLst/>
                          <a:latin typeface="+mj-lt"/>
                        </a:rPr>
                        <a:t>react-</a:t>
                      </a:r>
                      <a:r>
                        <a:rPr lang="en-GB" sz="1200" b="0" i="0" u="none" strike="noStrike" dirty="0" err="1">
                          <a:solidFill>
                            <a:schemeClr val="bg1"/>
                          </a:solidFill>
                          <a:effectLst/>
                          <a:latin typeface="+mj-lt"/>
                        </a:rPr>
                        <a:t>apexcharts</a:t>
                      </a:r>
                      <a:endParaRPr lang="en-GB" sz="1200" b="0" i="0" u="none" strike="noStrike" dirty="0">
                        <a:solidFill>
                          <a:schemeClr val="bg1"/>
                        </a:solidFill>
                        <a:effectLst/>
                        <a:latin typeface="+mj-lt"/>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tc>
                  <a:txBody>
                    <a:bodyPr/>
                    <a:lstStyle/>
                    <a:p>
                      <a:pPr algn="ctr" fontAlgn="ctr"/>
                      <a:r>
                        <a:rPr lang="en-GB" sz="1200" b="0" i="0" u="none" strike="noStrike" dirty="0">
                          <a:solidFill>
                            <a:schemeClr val="bg1"/>
                          </a:solidFill>
                          <a:effectLst/>
                          <a:latin typeface="+mj-lt"/>
                        </a:rPr>
                        <a:t>1.3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tc>
                  <a:txBody>
                    <a:bodyPr/>
                    <a:lstStyle/>
                    <a:p>
                      <a:pPr algn="ctr" fontAlgn="ctr"/>
                      <a:r>
                        <a:rPr lang="en-GB" sz="1200" b="0" i="0" u="none" strike="noStrike" dirty="0">
                          <a:solidFill>
                            <a:schemeClr val="bg1"/>
                          </a:solidFill>
                          <a:effectLst/>
                          <a:latin typeface="+mj-lt"/>
                        </a:rPr>
                        <a:t>76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extLst>
                  <a:ext uri="{0D108BD9-81ED-4DB2-BD59-A6C34878D82A}">
                    <a16:rowId xmlns:a16="http://schemas.microsoft.com/office/drawing/2014/main" val="1818914863"/>
                  </a:ext>
                </a:extLst>
              </a:tr>
              <a:tr h="258199">
                <a:tc rowSpan="4">
                  <a:txBody>
                    <a:bodyPr/>
                    <a:lstStyle/>
                    <a:p>
                      <a:pPr algn="ctr" fontAlgn="ctr"/>
                      <a:r>
                        <a:rPr lang="en-GB" sz="1200" b="0" i="0" u="none" strike="noStrike" dirty="0">
                          <a:solidFill>
                            <a:schemeClr val="bg1"/>
                          </a:solidFill>
                          <a:effectLst/>
                          <a:latin typeface="+mj-lt"/>
                        </a:rPr>
                        <a:t>Angular</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tc>
                  <a:txBody>
                    <a:bodyPr/>
                    <a:lstStyle/>
                    <a:p>
                      <a:pPr algn="ctr" fontAlgn="ctr"/>
                      <a:r>
                        <a:rPr lang="en-GB" sz="1200" b="0" i="0" u="none" strike="noStrike">
                          <a:solidFill>
                            <a:schemeClr val="bg1"/>
                          </a:solidFill>
                          <a:effectLst/>
                          <a:latin typeface="+mj-lt"/>
                        </a:rPr>
                        <a:t>ng2-charts</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tc>
                  <a:txBody>
                    <a:bodyPr/>
                    <a:lstStyle/>
                    <a:p>
                      <a:pPr algn="ctr" fontAlgn="ctr"/>
                      <a:r>
                        <a:rPr lang="en-GB" sz="1200" b="0" i="0" u="none" strike="noStrike" dirty="0">
                          <a:solidFill>
                            <a:schemeClr val="bg1"/>
                          </a:solidFill>
                          <a:effectLst/>
                          <a:latin typeface="+mj-lt"/>
                        </a:rPr>
                        <a:t>2.3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tc>
                  <a:txBody>
                    <a:bodyPr/>
                    <a:lstStyle/>
                    <a:p>
                      <a:pPr algn="ctr" fontAlgn="ctr"/>
                      <a:r>
                        <a:rPr lang="en-GB" sz="1200" b="0" i="0" u="none" strike="noStrike" dirty="0">
                          <a:solidFill>
                            <a:schemeClr val="bg1"/>
                          </a:solidFill>
                          <a:effectLst/>
                          <a:latin typeface="+mj-lt"/>
                        </a:rPr>
                        <a:t>42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extLst>
                  <a:ext uri="{0D108BD9-81ED-4DB2-BD59-A6C34878D82A}">
                    <a16:rowId xmlns:a16="http://schemas.microsoft.com/office/drawing/2014/main" val="2035552061"/>
                  </a:ext>
                </a:extLst>
              </a:tr>
              <a:tr h="258199">
                <a:tc vMerge="1">
                  <a:txBody>
                    <a:bodyPr/>
                    <a:lstStyle/>
                    <a:p>
                      <a:endParaRPr lang="en-GB"/>
                    </a:p>
                  </a:txBody>
                  <a:tcPr/>
                </a:tc>
                <a:tc>
                  <a:txBody>
                    <a:bodyPr/>
                    <a:lstStyle/>
                    <a:p>
                      <a:pPr algn="ctr" fontAlgn="ctr"/>
                      <a:r>
                        <a:rPr lang="en-GB" sz="1200" b="0" i="0" u="none" strike="noStrike" dirty="0" err="1">
                          <a:solidFill>
                            <a:schemeClr val="bg1"/>
                          </a:solidFill>
                          <a:effectLst/>
                          <a:latin typeface="+mj-lt"/>
                        </a:rPr>
                        <a:t>ngx</a:t>
                      </a:r>
                      <a:r>
                        <a:rPr lang="en-GB" sz="1200" b="0" i="0" u="none" strike="noStrike" dirty="0">
                          <a:solidFill>
                            <a:schemeClr val="bg1"/>
                          </a:solidFill>
                          <a:effectLst/>
                          <a:latin typeface="+mj-lt"/>
                        </a:rPr>
                        <a:t>-charts</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tc>
                  <a:txBody>
                    <a:bodyPr/>
                    <a:lstStyle/>
                    <a:p>
                      <a:pPr algn="ctr" fontAlgn="ctr"/>
                      <a:r>
                        <a:rPr lang="en-GB" sz="1200" b="0" i="0" u="none" strike="noStrike" dirty="0">
                          <a:solidFill>
                            <a:schemeClr val="bg1"/>
                          </a:solidFill>
                          <a:effectLst/>
                          <a:latin typeface="+mj-lt"/>
                        </a:rPr>
                        <a:t>4.3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tc>
                  <a:txBody>
                    <a:bodyPr/>
                    <a:lstStyle/>
                    <a:p>
                      <a:pPr algn="ctr" fontAlgn="ctr"/>
                      <a:r>
                        <a:rPr lang="en-GB" sz="1200" b="0" i="0" u="none" strike="noStrike" dirty="0">
                          <a:solidFill>
                            <a:schemeClr val="bg1"/>
                          </a:solidFill>
                          <a:effectLst/>
                          <a:latin typeface="+mj-lt"/>
                        </a:rPr>
                        <a:t>24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extLst>
                  <a:ext uri="{0D108BD9-81ED-4DB2-BD59-A6C34878D82A}">
                    <a16:rowId xmlns:a16="http://schemas.microsoft.com/office/drawing/2014/main" val="3855206389"/>
                  </a:ext>
                </a:extLst>
              </a:tr>
              <a:tr h="258199">
                <a:tc vMerge="1">
                  <a:txBody>
                    <a:bodyPr/>
                    <a:lstStyle/>
                    <a:p>
                      <a:endParaRPr lang="en-GB"/>
                    </a:p>
                  </a:txBody>
                  <a:tcPr/>
                </a:tc>
                <a:tc>
                  <a:txBody>
                    <a:bodyPr/>
                    <a:lstStyle/>
                    <a:p>
                      <a:pPr algn="ctr" fontAlgn="ctr"/>
                      <a:r>
                        <a:rPr lang="en-GB" sz="1200" b="0" i="0" u="none" strike="noStrike" dirty="0">
                          <a:solidFill>
                            <a:schemeClr val="bg1"/>
                          </a:solidFill>
                          <a:effectLst/>
                          <a:latin typeface="+mj-lt"/>
                        </a:rPr>
                        <a:t>ngx-</a:t>
                      </a:r>
                      <a:r>
                        <a:rPr lang="en-GB" sz="1200" b="0" i="0" u="none" strike="noStrike" dirty="0" err="1">
                          <a:solidFill>
                            <a:schemeClr val="bg1"/>
                          </a:solidFill>
                          <a:effectLst/>
                          <a:latin typeface="+mj-lt"/>
                        </a:rPr>
                        <a:t>echarts</a:t>
                      </a:r>
                      <a:endParaRPr lang="en-GB" sz="1200" b="0" i="0" u="none" strike="noStrike" dirty="0">
                        <a:solidFill>
                          <a:schemeClr val="bg1"/>
                        </a:solidFill>
                        <a:effectLst/>
                        <a:latin typeface="+mj-lt"/>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tc>
                  <a:txBody>
                    <a:bodyPr/>
                    <a:lstStyle/>
                    <a:p>
                      <a:pPr algn="ctr" fontAlgn="ctr"/>
                      <a:r>
                        <a:rPr lang="en-GB" sz="1200" b="0" i="0" u="none" strike="noStrike" dirty="0">
                          <a:solidFill>
                            <a:schemeClr val="bg1"/>
                          </a:solidFill>
                          <a:effectLst/>
                          <a:latin typeface="+mj-lt"/>
                        </a:rPr>
                        <a:t>1.1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tc>
                  <a:txBody>
                    <a:bodyPr/>
                    <a:lstStyle/>
                    <a:p>
                      <a:pPr algn="ctr" fontAlgn="ctr"/>
                      <a:r>
                        <a:rPr lang="en-GB" sz="1200" b="0" i="0" u="none" strike="noStrike" dirty="0">
                          <a:solidFill>
                            <a:schemeClr val="bg1"/>
                          </a:solidFill>
                          <a:effectLst/>
                          <a:latin typeface="+mj-lt"/>
                        </a:rPr>
                        <a:t>18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extLst>
                  <a:ext uri="{0D108BD9-81ED-4DB2-BD59-A6C34878D82A}">
                    <a16:rowId xmlns:a16="http://schemas.microsoft.com/office/drawing/2014/main" val="2902061131"/>
                  </a:ext>
                </a:extLst>
              </a:tr>
              <a:tr h="258199">
                <a:tc vMerge="1">
                  <a:txBody>
                    <a:bodyPr/>
                    <a:lstStyle/>
                    <a:p>
                      <a:endParaRPr lang="en-GB"/>
                    </a:p>
                  </a:txBody>
                  <a:tcPr/>
                </a:tc>
                <a:tc>
                  <a:txBody>
                    <a:bodyPr/>
                    <a:lstStyle/>
                    <a:p>
                      <a:pPr algn="ctr" fontAlgn="ctr"/>
                      <a:r>
                        <a:rPr lang="en-GB" sz="1200" b="0" i="0" u="none" strike="noStrike">
                          <a:solidFill>
                            <a:schemeClr val="bg1"/>
                          </a:solidFill>
                          <a:effectLst/>
                          <a:latin typeface="+mj-lt"/>
                        </a:rPr>
                        <a:t>ng-apexcharts</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tc>
                  <a:txBody>
                    <a:bodyPr/>
                    <a:lstStyle/>
                    <a:p>
                      <a:pPr algn="ctr" fontAlgn="ctr"/>
                      <a:r>
                        <a:rPr lang="en-GB" sz="1200" b="0" i="0" u="none" strike="noStrike" dirty="0">
                          <a:solidFill>
                            <a:schemeClr val="bg1"/>
                          </a:solidFill>
                          <a:effectLst/>
                          <a:latin typeface="+mj-lt"/>
                        </a:rPr>
                        <a:t>315</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tc>
                  <a:txBody>
                    <a:bodyPr/>
                    <a:lstStyle/>
                    <a:p>
                      <a:pPr algn="ctr" fontAlgn="ctr"/>
                      <a:r>
                        <a:rPr lang="en-GB" sz="1200" b="0" i="0" u="none" strike="noStrike" dirty="0">
                          <a:solidFill>
                            <a:schemeClr val="bg1"/>
                          </a:solidFill>
                          <a:effectLst/>
                          <a:latin typeface="+mj-lt"/>
                        </a:rPr>
                        <a:t>16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extLst>
                  <a:ext uri="{0D108BD9-81ED-4DB2-BD59-A6C34878D82A}">
                    <a16:rowId xmlns:a16="http://schemas.microsoft.com/office/drawing/2014/main" val="3883877980"/>
                  </a:ext>
                </a:extLst>
              </a:tr>
              <a:tr h="258199">
                <a:tc rowSpan="4">
                  <a:txBody>
                    <a:bodyPr/>
                    <a:lstStyle/>
                    <a:p>
                      <a:pPr algn="ctr" fontAlgn="ctr"/>
                      <a:r>
                        <a:rPr lang="en-GB" sz="1200" b="0" i="0" u="none" strike="noStrike" dirty="0">
                          <a:solidFill>
                            <a:schemeClr val="bg1"/>
                          </a:solidFill>
                          <a:effectLst/>
                          <a:latin typeface="+mj-lt"/>
                        </a:rPr>
                        <a:t>Blazor</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tc>
                  <a:txBody>
                    <a:bodyPr/>
                    <a:lstStyle/>
                    <a:p>
                      <a:pPr algn="ctr" fontAlgn="ctr"/>
                      <a:r>
                        <a:rPr lang="en-GB" sz="1200" b="0" i="0" u="none" strike="noStrike">
                          <a:solidFill>
                            <a:schemeClr val="bg1"/>
                          </a:solidFill>
                          <a:effectLst/>
                          <a:latin typeface="+mj-lt"/>
                        </a:rPr>
                        <a:t>ChartJs.Blazor.Fork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tc>
                  <a:txBody>
                    <a:bodyPr/>
                    <a:lstStyle/>
                    <a:p>
                      <a:pPr algn="ctr" fontAlgn="ctr"/>
                      <a:r>
                        <a:rPr lang="en-GB" sz="1200" b="0" i="0" u="none" strike="noStrike" dirty="0">
                          <a:solidFill>
                            <a:schemeClr val="bg1"/>
                          </a:solidFill>
                          <a:effectLst/>
                          <a:latin typeface="+mj-lt"/>
                        </a:rPr>
                        <a:t>684</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tc>
                  <a:txBody>
                    <a:bodyPr/>
                    <a:lstStyle/>
                    <a:p>
                      <a:pPr algn="ctr" fontAlgn="ctr"/>
                      <a:r>
                        <a:rPr lang="en-GB" sz="1200" b="0" i="0" u="none" strike="noStrike" dirty="0">
                          <a:solidFill>
                            <a:schemeClr val="bg1"/>
                          </a:solidFill>
                          <a:effectLst/>
                          <a:latin typeface="+mj-lt"/>
                        </a:rPr>
                        <a:t>647</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extLst>
                  <a:ext uri="{0D108BD9-81ED-4DB2-BD59-A6C34878D82A}">
                    <a16:rowId xmlns:a16="http://schemas.microsoft.com/office/drawing/2014/main" val="3577141394"/>
                  </a:ext>
                </a:extLst>
              </a:tr>
              <a:tr h="258199">
                <a:tc vMerge="1">
                  <a:txBody>
                    <a:bodyPr/>
                    <a:lstStyle/>
                    <a:p>
                      <a:endParaRPr lang="en-GB"/>
                    </a:p>
                  </a:txBody>
                  <a:tcPr/>
                </a:tc>
                <a:tc>
                  <a:txBody>
                    <a:bodyPr/>
                    <a:lstStyle/>
                    <a:p>
                      <a:pPr algn="ctr" fontAlgn="ctr"/>
                      <a:r>
                        <a:rPr lang="en-GB" sz="1200" b="0" i="0" u="none" strike="noStrike" dirty="0">
                          <a:solidFill>
                            <a:schemeClr val="bg1"/>
                          </a:solidFill>
                          <a:effectLst/>
                          <a:latin typeface="+mj-lt"/>
                        </a:rPr>
                        <a:t>Blazor-</a:t>
                      </a:r>
                      <a:r>
                        <a:rPr lang="en-GB" sz="1200" b="0" i="0" u="none" strike="noStrike" dirty="0" err="1">
                          <a:solidFill>
                            <a:schemeClr val="bg1"/>
                          </a:solidFill>
                          <a:effectLst/>
                          <a:latin typeface="+mj-lt"/>
                        </a:rPr>
                        <a:t>ApexCharts</a:t>
                      </a:r>
                      <a:endParaRPr lang="en-GB" sz="1200" b="0" i="0" u="none" strike="noStrike" dirty="0">
                        <a:solidFill>
                          <a:schemeClr val="bg1"/>
                        </a:solidFill>
                        <a:effectLst/>
                        <a:latin typeface="+mj-lt"/>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tc>
                  <a:txBody>
                    <a:bodyPr/>
                    <a:lstStyle/>
                    <a:p>
                      <a:pPr algn="ctr" fontAlgn="ctr"/>
                      <a:r>
                        <a:rPr lang="en-GB" sz="1200" b="0" i="0" u="none" strike="noStrike">
                          <a:solidFill>
                            <a:schemeClr val="bg1"/>
                          </a:solidFill>
                          <a:effectLst/>
                          <a:latin typeface="+mj-lt"/>
                        </a:rPr>
                        <a:t>773</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tc>
                  <a:txBody>
                    <a:bodyPr/>
                    <a:lstStyle/>
                    <a:p>
                      <a:pPr algn="ctr" fontAlgn="ctr"/>
                      <a:r>
                        <a:rPr lang="en-GB" sz="1200" b="0" i="0" u="none" strike="noStrike" dirty="0">
                          <a:solidFill>
                            <a:schemeClr val="bg1"/>
                          </a:solidFill>
                          <a:effectLst/>
                          <a:latin typeface="+mj-lt"/>
                        </a:rPr>
                        <a:t>422</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extLst>
                  <a:ext uri="{0D108BD9-81ED-4DB2-BD59-A6C34878D82A}">
                    <a16:rowId xmlns:a16="http://schemas.microsoft.com/office/drawing/2014/main" val="3048754492"/>
                  </a:ext>
                </a:extLst>
              </a:tr>
              <a:tr h="258199">
                <a:tc vMerge="1">
                  <a:txBody>
                    <a:bodyPr/>
                    <a:lstStyle/>
                    <a:p>
                      <a:endParaRPr lang="en-GB"/>
                    </a:p>
                  </a:txBody>
                  <a:tcPr/>
                </a:tc>
                <a:tc>
                  <a:txBody>
                    <a:bodyPr/>
                    <a:lstStyle/>
                    <a:p>
                      <a:pPr algn="ctr" fontAlgn="ctr"/>
                      <a:r>
                        <a:rPr lang="en-GB" sz="1200" b="0" i="0" u="none" strike="noStrike">
                          <a:solidFill>
                            <a:schemeClr val="bg1"/>
                          </a:solidFill>
                          <a:effectLst/>
                          <a:latin typeface="+mj-lt"/>
                        </a:rPr>
                        <a:t>Plotly.Blazor</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tc>
                  <a:txBody>
                    <a:bodyPr/>
                    <a:lstStyle/>
                    <a:p>
                      <a:pPr algn="ctr" fontAlgn="ctr"/>
                      <a:r>
                        <a:rPr lang="en-GB" sz="1200" b="0" i="0" u="none" strike="noStrike">
                          <a:solidFill>
                            <a:schemeClr val="bg1"/>
                          </a:solidFill>
                          <a:effectLst/>
                          <a:latin typeface="+mj-lt"/>
                        </a:rPr>
                        <a:t>340</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tc>
                  <a:txBody>
                    <a:bodyPr/>
                    <a:lstStyle/>
                    <a:p>
                      <a:pPr algn="ctr" fontAlgn="ctr"/>
                      <a:r>
                        <a:rPr lang="en-GB" sz="1200" b="0" i="0" u="none" strike="noStrike" dirty="0">
                          <a:solidFill>
                            <a:schemeClr val="bg1"/>
                          </a:solidFill>
                          <a:effectLst/>
                          <a:latin typeface="+mj-lt"/>
                        </a:rPr>
                        <a:t>183</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extLst>
                  <a:ext uri="{0D108BD9-81ED-4DB2-BD59-A6C34878D82A}">
                    <a16:rowId xmlns:a16="http://schemas.microsoft.com/office/drawing/2014/main" val="1230027185"/>
                  </a:ext>
                </a:extLst>
              </a:tr>
              <a:tr h="258199">
                <a:tc vMerge="1">
                  <a:txBody>
                    <a:bodyPr/>
                    <a:lstStyle/>
                    <a:p>
                      <a:endParaRPr lang="en-GB"/>
                    </a:p>
                  </a:txBody>
                  <a:tcPr/>
                </a:tc>
                <a:tc>
                  <a:txBody>
                    <a:bodyPr/>
                    <a:lstStyle/>
                    <a:p>
                      <a:pPr algn="ctr" fontAlgn="ctr"/>
                      <a:r>
                        <a:rPr lang="en-GB" sz="1200" b="0" i="0" u="none" strike="noStrike" dirty="0">
                          <a:solidFill>
                            <a:schemeClr val="bg1"/>
                          </a:solidFill>
                          <a:effectLst/>
                          <a:latin typeface="+mj-lt"/>
                        </a:rPr>
                        <a:t>LiveCharts2</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tc>
                  <a:txBody>
                    <a:bodyPr/>
                    <a:lstStyle/>
                    <a:p>
                      <a:pPr algn="ctr" fontAlgn="ctr"/>
                      <a:r>
                        <a:rPr lang="en-GB" sz="1200" b="0" i="0" u="none" strike="noStrike" dirty="0">
                          <a:solidFill>
                            <a:schemeClr val="bg1"/>
                          </a:solidFill>
                          <a:effectLst/>
                          <a:latin typeface="+mj-lt"/>
                        </a:rPr>
                        <a:t>4.2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tc>
                  <a:txBody>
                    <a:bodyPr/>
                    <a:lstStyle/>
                    <a:p>
                      <a:pPr algn="ctr" fontAlgn="ctr"/>
                      <a:r>
                        <a:rPr lang="en-GB" sz="1200" b="0" i="0" u="none" strike="noStrike" dirty="0">
                          <a:solidFill>
                            <a:schemeClr val="bg1"/>
                          </a:solidFill>
                          <a:effectLst/>
                          <a:latin typeface="+mj-lt"/>
                        </a:rPr>
                        <a:t>15</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extLst>
                  <a:ext uri="{0D108BD9-81ED-4DB2-BD59-A6C34878D82A}">
                    <a16:rowId xmlns:a16="http://schemas.microsoft.com/office/drawing/2014/main" val="2845913457"/>
                  </a:ext>
                </a:extLst>
              </a:tr>
            </a:tbl>
          </a:graphicData>
        </a:graphic>
      </p:graphicFrame>
    </p:spTree>
    <p:extLst>
      <p:ext uri="{BB962C8B-B14F-4D97-AF65-F5344CB8AC3E}">
        <p14:creationId xmlns:p14="http://schemas.microsoft.com/office/powerpoint/2010/main" val="97134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8496C-0573-DDF9-6ED8-0F738335AA67}"/>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63A61B8-F102-2D91-1FB6-F90AA4E872A0}"/>
              </a:ext>
            </a:extLst>
          </p:cNvPr>
          <p:cNvSpPr>
            <a:spLocks noGrp="1"/>
          </p:cNvSpPr>
          <p:nvPr>
            <p:ph idx="13"/>
          </p:nvPr>
        </p:nvSpPr>
        <p:spPr/>
        <p:txBody>
          <a:bodyPr/>
          <a:lstStyle/>
          <a:p>
            <a:pPr algn="ctr"/>
            <a:r>
              <a:rPr lang="en-US" sz="4000" spc="-150" dirty="0">
                <a:solidFill>
                  <a:prstClr val="white"/>
                </a:solidFill>
                <a:latin typeface="Franklin Gothic Medium"/>
              </a:rPr>
              <a:t>Component libraries</a:t>
            </a:r>
            <a:endParaRPr lang="en-US" sz="4000" dirty="0"/>
          </a:p>
        </p:txBody>
      </p:sp>
      <p:graphicFrame>
        <p:nvGraphicFramePr>
          <p:cNvPr id="16" name="Table 15">
            <a:extLst>
              <a:ext uri="{FF2B5EF4-FFF2-40B4-BE49-F238E27FC236}">
                <a16:creationId xmlns:a16="http://schemas.microsoft.com/office/drawing/2014/main" id="{9DC2A0AE-EFEB-278B-B5DE-261A08A6EB2B}"/>
              </a:ext>
            </a:extLst>
          </p:cNvPr>
          <p:cNvGraphicFramePr>
            <a:graphicFrameLocks noGrp="1"/>
          </p:cNvGraphicFramePr>
          <p:nvPr>
            <p:extLst>
              <p:ext uri="{D42A27DB-BD31-4B8C-83A1-F6EECF244321}">
                <p14:modId xmlns:p14="http://schemas.microsoft.com/office/powerpoint/2010/main" val="4207132791"/>
              </p:ext>
            </p:extLst>
          </p:nvPr>
        </p:nvGraphicFramePr>
        <p:xfrm>
          <a:off x="1731415" y="1002878"/>
          <a:ext cx="5760996" cy="3356587"/>
        </p:xfrm>
        <a:graphic>
          <a:graphicData uri="http://schemas.openxmlformats.org/drawingml/2006/table">
            <a:tbl>
              <a:tblPr/>
              <a:tblGrid>
                <a:gridCol w="999542">
                  <a:extLst>
                    <a:ext uri="{9D8B030D-6E8A-4147-A177-3AD203B41FA5}">
                      <a16:colId xmlns:a16="http://schemas.microsoft.com/office/drawing/2014/main" val="502863783"/>
                    </a:ext>
                  </a:extLst>
                </a:gridCol>
                <a:gridCol w="2035431">
                  <a:extLst>
                    <a:ext uri="{9D8B030D-6E8A-4147-A177-3AD203B41FA5}">
                      <a16:colId xmlns:a16="http://schemas.microsoft.com/office/drawing/2014/main" val="4002816716"/>
                    </a:ext>
                  </a:extLst>
                </a:gridCol>
                <a:gridCol w="1054062">
                  <a:extLst>
                    <a:ext uri="{9D8B030D-6E8A-4147-A177-3AD203B41FA5}">
                      <a16:colId xmlns:a16="http://schemas.microsoft.com/office/drawing/2014/main" val="2119417474"/>
                    </a:ext>
                  </a:extLst>
                </a:gridCol>
                <a:gridCol w="1671961">
                  <a:extLst>
                    <a:ext uri="{9D8B030D-6E8A-4147-A177-3AD203B41FA5}">
                      <a16:colId xmlns:a16="http://schemas.microsoft.com/office/drawing/2014/main" val="1480091238"/>
                    </a:ext>
                  </a:extLst>
                </a:gridCol>
              </a:tblGrid>
              <a:tr h="258199">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Framework</a:t>
                      </a: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Component library</a:t>
                      </a: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Github stars</a:t>
                      </a: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Daily downloads</a:t>
                      </a: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2598765"/>
                  </a:ext>
                </a:extLst>
              </a:tr>
              <a:tr h="258199">
                <a:tc rowSpan="5">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React</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tc>
                  <a:txBody>
                    <a:bodyPr/>
                    <a:lstStyle/>
                    <a:p>
                      <a:pPr marL="0" algn="ctr" defTabSz="457200" rtl="0" eaLnBrk="1" fontAlgn="ctr" latinLnBrk="0" hangingPunct="1"/>
                      <a:r>
                        <a:rPr lang="en-GB" sz="1200" b="0" i="0" u="none" strike="noStrike" kern="1200">
                          <a:solidFill>
                            <a:schemeClr val="bg1"/>
                          </a:solidFill>
                          <a:effectLst/>
                          <a:latin typeface="+mj-lt"/>
                          <a:ea typeface="+mn-ea"/>
                          <a:cs typeface="+mn-cs"/>
                        </a:rPr>
                        <a:t>material-ui</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93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736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extLst>
                  <a:ext uri="{0D108BD9-81ED-4DB2-BD59-A6C34878D82A}">
                    <a16:rowId xmlns:a16="http://schemas.microsoft.com/office/drawing/2014/main" val="1690028160"/>
                  </a:ext>
                </a:extLst>
              </a:tr>
              <a:tr h="258199">
                <a:tc vMerge="1">
                  <a:txBody>
                    <a:bodyPr/>
                    <a:lstStyle/>
                    <a:p>
                      <a:endParaRPr lang="en-GB"/>
                    </a:p>
                  </a:txBody>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ant-design</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91.7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259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extLst>
                  <a:ext uri="{0D108BD9-81ED-4DB2-BD59-A6C34878D82A}">
                    <a16:rowId xmlns:a16="http://schemas.microsoft.com/office/drawing/2014/main" val="3940052638"/>
                  </a:ext>
                </a:extLst>
              </a:tr>
              <a:tr h="258199">
                <a:tc vMerge="1">
                  <a:txBody>
                    <a:bodyPr/>
                    <a:lstStyle/>
                    <a:p>
                      <a:endParaRPr lang="en-GB"/>
                    </a:p>
                  </a:txBody>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react-bootstrap</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22.4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213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extLst>
                  <a:ext uri="{0D108BD9-81ED-4DB2-BD59-A6C34878D82A}">
                    <a16:rowId xmlns:a16="http://schemas.microsoft.com/office/drawing/2014/main" val="1901156470"/>
                  </a:ext>
                </a:extLst>
              </a:tr>
              <a:tr h="258199">
                <a:tc vMerge="1">
                  <a:txBody>
                    <a:bodyPr/>
                    <a:lstStyle/>
                    <a:p>
                      <a:endParaRPr lang="en-GB"/>
                    </a:p>
                  </a:txBody>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chakra-</a:t>
                      </a:r>
                      <a:r>
                        <a:rPr lang="en-GB" sz="1200" b="0" i="0" u="none" strike="noStrike" kern="1200" dirty="0" err="1">
                          <a:solidFill>
                            <a:schemeClr val="bg1"/>
                          </a:solidFill>
                          <a:effectLst/>
                          <a:latin typeface="+mj-lt"/>
                          <a:ea typeface="+mn-ea"/>
                          <a:cs typeface="+mn-cs"/>
                        </a:rPr>
                        <a:t>ui</a:t>
                      </a:r>
                      <a:endParaRPr lang="en-GB" sz="1200" b="0" i="0" u="none" strike="noStrike" kern="1200" dirty="0">
                        <a:solidFill>
                          <a:schemeClr val="bg1"/>
                        </a:solidFill>
                        <a:effectLst/>
                        <a:latin typeface="+mj-lt"/>
                        <a:ea typeface="+mn-ea"/>
                        <a:cs typeface="+mn-cs"/>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37.3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98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extLst>
                  <a:ext uri="{0D108BD9-81ED-4DB2-BD59-A6C34878D82A}">
                    <a16:rowId xmlns:a16="http://schemas.microsoft.com/office/drawing/2014/main" val="3941659118"/>
                  </a:ext>
                </a:extLst>
              </a:tr>
              <a:tr h="258199">
                <a:tc vMerge="1">
                  <a:txBody>
                    <a:bodyPr/>
                    <a:lstStyle/>
                    <a:p>
                      <a:endParaRPr lang="en-GB"/>
                    </a:p>
                  </a:txBody>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mantine</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25.9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87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F1FF">
                        <a:alpha val="50196"/>
                      </a:srgbClr>
                    </a:solidFill>
                  </a:tcPr>
                </a:tc>
                <a:extLst>
                  <a:ext uri="{0D108BD9-81ED-4DB2-BD59-A6C34878D82A}">
                    <a16:rowId xmlns:a16="http://schemas.microsoft.com/office/drawing/2014/main" val="2334479517"/>
                  </a:ext>
                </a:extLst>
              </a:tr>
              <a:tr h="258199">
                <a:tc rowSpan="4">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Angular</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tc>
                  <a:txBody>
                    <a:bodyPr/>
                    <a:lstStyle/>
                    <a:p>
                      <a:pPr marL="0" algn="ctr" defTabSz="457200" rtl="0" eaLnBrk="1" fontAlgn="ctr" latinLnBrk="0" hangingPunct="1"/>
                      <a:r>
                        <a:rPr lang="en-GB" sz="1200" b="0" i="0" u="none" strike="noStrike" kern="1200">
                          <a:solidFill>
                            <a:schemeClr val="bg1"/>
                          </a:solidFill>
                          <a:effectLst/>
                          <a:latin typeface="+mj-lt"/>
                          <a:ea typeface="+mn-ea"/>
                          <a:cs typeface="+mn-cs"/>
                        </a:rPr>
                        <a:t>angular material</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24.3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270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extLst>
                  <a:ext uri="{0D108BD9-81ED-4DB2-BD59-A6C34878D82A}">
                    <a16:rowId xmlns:a16="http://schemas.microsoft.com/office/drawing/2014/main" val="3862378317"/>
                  </a:ext>
                </a:extLst>
              </a:tr>
              <a:tr h="258199">
                <a:tc vMerge="1">
                  <a:txBody>
                    <a:bodyPr/>
                    <a:lstStyle/>
                    <a:p>
                      <a:endParaRPr lang="en-GB"/>
                    </a:p>
                  </a:txBody>
                  <a:tcPr/>
                </a:tc>
                <a:tc>
                  <a:txBody>
                    <a:bodyPr/>
                    <a:lstStyle/>
                    <a:p>
                      <a:pPr marL="0" algn="ctr" defTabSz="457200" rtl="0" eaLnBrk="1" fontAlgn="ctr" latinLnBrk="0" hangingPunct="1"/>
                      <a:r>
                        <a:rPr lang="en-GB" sz="1200" b="0" i="0" u="none" strike="noStrike" kern="1200">
                          <a:solidFill>
                            <a:schemeClr val="bg1"/>
                          </a:solidFill>
                          <a:effectLst/>
                          <a:latin typeface="+mj-lt"/>
                          <a:ea typeface="+mn-ea"/>
                          <a:cs typeface="+mn-cs"/>
                        </a:rPr>
                        <a:t>ng-bootstrap</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8.2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89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extLst>
                  <a:ext uri="{0D108BD9-81ED-4DB2-BD59-A6C34878D82A}">
                    <a16:rowId xmlns:a16="http://schemas.microsoft.com/office/drawing/2014/main" val="3520115582"/>
                  </a:ext>
                </a:extLst>
              </a:tr>
              <a:tr h="258199">
                <a:tc vMerge="1">
                  <a:txBody>
                    <a:bodyPr/>
                    <a:lstStyle/>
                    <a:p>
                      <a:endParaRPr lang="en-GB"/>
                    </a:p>
                  </a:txBody>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primeng</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10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74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extLst>
                  <a:ext uri="{0D108BD9-81ED-4DB2-BD59-A6C34878D82A}">
                    <a16:rowId xmlns:a16="http://schemas.microsoft.com/office/drawing/2014/main" val="2269154935"/>
                  </a:ext>
                </a:extLst>
              </a:tr>
              <a:tr h="258199">
                <a:tc vMerge="1">
                  <a:txBody>
                    <a:bodyPr/>
                    <a:lstStyle/>
                    <a:p>
                      <a:endParaRPr lang="en-GB"/>
                    </a:p>
                  </a:txBody>
                  <a:tcPr/>
                </a:tc>
                <a:tc>
                  <a:txBody>
                    <a:bodyPr/>
                    <a:lstStyle/>
                    <a:p>
                      <a:pPr marL="0" algn="ctr" defTabSz="457200" rtl="0" eaLnBrk="1" fontAlgn="ctr" latinLnBrk="0" hangingPunct="1"/>
                      <a:r>
                        <a:rPr lang="en-GB" sz="1200" b="0" i="0" u="none" strike="noStrike" kern="1200">
                          <a:solidFill>
                            <a:schemeClr val="bg1"/>
                          </a:solidFill>
                          <a:effectLst/>
                          <a:latin typeface="+mj-lt"/>
                          <a:ea typeface="+mn-ea"/>
                          <a:cs typeface="+mn-cs"/>
                        </a:rPr>
                        <a:t>ngx-bootstrap</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5.5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53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593">
                        <a:alpha val="50196"/>
                      </a:srgbClr>
                    </a:solidFill>
                  </a:tcPr>
                </a:tc>
                <a:extLst>
                  <a:ext uri="{0D108BD9-81ED-4DB2-BD59-A6C34878D82A}">
                    <a16:rowId xmlns:a16="http://schemas.microsoft.com/office/drawing/2014/main" val="1640499136"/>
                  </a:ext>
                </a:extLst>
              </a:tr>
              <a:tr h="258199">
                <a:tc rowSpan="3">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Blazor</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tc>
                  <a:txBody>
                    <a:bodyPr/>
                    <a:lstStyle/>
                    <a:p>
                      <a:pPr marL="0" algn="ctr" defTabSz="457200" rtl="0" eaLnBrk="1" fontAlgn="ctr" latinLnBrk="0" hangingPunct="1"/>
                      <a:r>
                        <a:rPr lang="en-GB" sz="1200" b="0" i="0" u="none" strike="noStrike" kern="1200">
                          <a:solidFill>
                            <a:schemeClr val="bg1"/>
                          </a:solidFill>
                          <a:effectLst/>
                          <a:latin typeface="+mj-lt"/>
                          <a:ea typeface="+mn-ea"/>
                          <a:cs typeface="+mn-cs"/>
                        </a:rPr>
                        <a:t>MudBlazor</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7.7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7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extLst>
                  <a:ext uri="{0D108BD9-81ED-4DB2-BD59-A6C34878D82A}">
                    <a16:rowId xmlns:a16="http://schemas.microsoft.com/office/drawing/2014/main" val="3648876030"/>
                  </a:ext>
                </a:extLst>
              </a:tr>
              <a:tr h="258199">
                <a:tc vMerge="1">
                  <a:txBody>
                    <a:bodyPr/>
                    <a:lstStyle/>
                    <a:p>
                      <a:endParaRPr lang="en-GB"/>
                    </a:p>
                  </a:txBody>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Radzen.Blazor</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3.4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3.8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extLst>
                  <a:ext uri="{0D108BD9-81ED-4DB2-BD59-A6C34878D82A}">
                    <a16:rowId xmlns:a16="http://schemas.microsoft.com/office/drawing/2014/main" val="2473932059"/>
                  </a:ext>
                </a:extLst>
              </a:tr>
              <a:tr h="258199">
                <a:tc vMerge="1">
                  <a:txBody>
                    <a:bodyPr/>
                    <a:lstStyle/>
                    <a:p>
                      <a:endParaRPr lang="en-GB"/>
                    </a:p>
                  </a:txBody>
                  <a:tcPr/>
                </a:tc>
                <a:tc>
                  <a:txBody>
                    <a:bodyPr/>
                    <a:lstStyle/>
                    <a:p>
                      <a:pPr marL="0" algn="ctr" defTabSz="457200" rtl="0" eaLnBrk="1" fontAlgn="ctr" latinLnBrk="0" hangingPunct="1"/>
                      <a:r>
                        <a:rPr lang="en-GB" sz="1200" b="0" i="0" u="none" strike="noStrike" kern="1200">
                          <a:solidFill>
                            <a:schemeClr val="bg1"/>
                          </a:solidFill>
                          <a:effectLst/>
                          <a:latin typeface="+mj-lt"/>
                          <a:ea typeface="+mn-ea"/>
                          <a:cs typeface="+mn-cs"/>
                        </a:rPr>
                        <a:t>AntDesign</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5.7 k</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tc>
                  <a:txBody>
                    <a:bodyPr/>
                    <a:lstStyle/>
                    <a:p>
                      <a:pPr marL="0" algn="ctr" defTabSz="457200" rtl="0" eaLnBrk="1" fontAlgn="ctr" latinLnBrk="0" hangingPunct="1"/>
                      <a:r>
                        <a:rPr lang="en-GB" sz="1200" b="0" i="0" u="none" strike="noStrike" kern="1200" dirty="0">
                          <a:solidFill>
                            <a:schemeClr val="bg1"/>
                          </a:solidFill>
                          <a:effectLst/>
                          <a:latin typeface="+mj-lt"/>
                          <a:ea typeface="+mn-ea"/>
                          <a:cs typeface="+mn-cs"/>
                        </a:rPr>
                        <a:t>888</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AAFC">
                        <a:alpha val="50196"/>
                      </a:srgbClr>
                    </a:solidFill>
                  </a:tcPr>
                </a:tc>
                <a:extLst>
                  <a:ext uri="{0D108BD9-81ED-4DB2-BD59-A6C34878D82A}">
                    <a16:rowId xmlns:a16="http://schemas.microsoft.com/office/drawing/2014/main" val="2999092952"/>
                  </a:ext>
                </a:extLst>
              </a:tr>
            </a:tbl>
          </a:graphicData>
        </a:graphic>
      </p:graphicFrame>
    </p:spTree>
    <p:extLst>
      <p:ext uri="{BB962C8B-B14F-4D97-AF65-F5344CB8AC3E}">
        <p14:creationId xmlns:p14="http://schemas.microsoft.com/office/powerpoint/2010/main" val="605185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8496C-0573-DDF9-6ED8-0F738335AA67}"/>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63A61B8-F102-2D91-1FB6-F90AA4E872A0}"/>
              </a:ext>
            </a:extLst>
          </p:cNvPr>
          <p:cNvSpPr>
            <a:spLocks noGrp="1"/>
          </p:cNvSpPr>
          <p:nvPr>
            <p:ph idx="13"/>
          </p:nvPr>
        </p:nvSpPr>
        <p:spPr/>
        <p:txBody>
          <a:bodyPr/>
          <a:lstStyle/>
          <a:p>
            <a:pPr algn="ctr"/>
            <a:r>
              <a:rPr lang="en-US" sz="4000" spc="-150" dirty="0">
                <a:solidFill>
                  <a:prstClr val="white"/>
                </a:solidFill>
                <a:latin typeface="Franklin Gothic Medium"/>
              </a:rPr>
              <a:t>How to get a build</a:t>
            </a:r>
            <a:endParaRPr lang="en-US" sz="4000" dirty="0"/>
          </a:p>
        </p:txBody>
      </p:sp>
      <p:sp>
        <p:nvSpPr>
          <p:cNvPr id="18" name="TextBox 17">
            <a:extLst>
              <a:ext uri="{FF2B5EF4-FFF2-40B4-BE49-F238E27FC236}">
                <a16:creationId xmlns:a16="http://schemas.microsoft.com/office/drawing/2014/main" id="{81D24BA5-3132-C377-2643-9ECD411EE90F}"/>
              </a:ext>
            </a:extLst>
          </p:cNvPr>
          <p:cNvSpPr txBox="1"/>
          <p:nvPr/>
        </p:nvSpPr>
        <p:spPr>
          <a:xfrm>
            <a:off x="5297033" y="1591396"/>
            <a:ext cx="1289607" cy="707886"/>
          </a:xfrm>
          <a:prstGeom prst="rect">
            <a:avLst/>
          </a:prstGeom>
          <a:noFill/>
        </p:spPr>
        <p:txBody>
          <a:bodyPr wrap="square" rtlCol="0">
            <a:spAutoFit/>
          </a:bodyPr>
          <a:lstStyle/>
          <a:p>
            <a:pPr algn="ctr"/>
            <a:r>
              <a:rPr lang="en-US" sz="2000" b="1" i="1" dirty="0">
                <a:solidFill>
                  <a:schemeClr val="bg1"/>
                </a:solidFill>
                <a:effectLst>
                  <a:outerShdw blurRad="38100" dist="38100" dir="2700000" algn="tl">
                    <a:srgbClr val="000000">
                      <a:alpha val="43137"/>
                    </a:srgbClr>
                  </a:outerShdw>
                </a:effectLst>
              </a:rPr>
              <a:t>build </a:t>
            </a:r>
          </a:p>
          <a:p>
            <a:pPr algn="ctr"/>
            <a:r>
              <a:rPr lang="en-US" sz="2000" b="1" i="1" dirty="0">
                <a:solidFill>
                  <a:schemeClr val="bg1"/>
                </a:solidFill>
                <a:effectLst>
                  <a:outerShdw blurRad="38100" dist="38100" dir="2700000" algn="tl">
                    <a:srgbClr val="000000">
                      <a:alpha val="43137"/>
                    </a:srgbClr>
                  </a:outerShdw>
                </a:effectLst>
              </a:rPr>
              <a:t>config file</a:t>
            </a:r>
            <a:endParaRPr lang="en-GB" sz="2000" b="1" i="1" dirty="0">
              <a:solidFill>
                <a:schemeClr val="bg1"/>
              </a:solidFill>
              <a:effectLst>
                <a:outerShdw blurRad="38100" dist="38100" dir="2700000" algn="tl">
                  <a:srgbClr val="000000">
                    <a:alpha val="43137"/>
                  </a:srgbClr>
                </a:outerShdw>
              </a:effectLst>
            </a:endParaRPr>
          </a:p>
        </p:txBody>
      </p:sp>
      <p:sp>
        <p:nvSpPr>
          <p:cNvPr id="20" name="TextBox 19">
            <a:extLst>
              <a:ext uri="{FF2B5EF4-FFF2-40B4-BE49-F238E27FC236}">
                <a16:creationId xmlns:a16="http://schemas.microsoft.com/office/drawing/2014/main" id="{82BCA7B9-8B4C-1F83-6FE7-A1EEC765A2B9}"/>
              </a:ext>
            </a:extLst>
          </p:cNvPr>
          <p:cNvSpPr txBox="1"/>
          <p:nvPr/>
        </p:nvSpPr>
        <p:spPr>
          <a:xfrm>
            <a:off x="7297099" y="1655573"/>
            <a:ext cx="1389696" cy="707886"/>
          </a:xfrm>
          <a:prstGeom prst="rect">
            <a:avLst/>
          </a:prstGeom>
          <a:noFill/>
        </p:spPr>
        <p:txBody>
          <a:bodyPr wrap="square" rtlCol="0">
            <a:spAutoFit/>
          </a:bodyPr>
          <a:lstStyle/>
          <a:p>
            <a:pPr algn="ctr"/>
            <a:r>
              <a:rPr lang="en-US" sz="2000" b="1" i="1" dirty="0">
                <a:solidFill>
                  <a:schemeClr val="bg1"/>
                </a:solidFill>
                <a:effectLst>
                  <a:outerShdw blurRad="38100" dist="38100" dir="2700000" algn="tl">
                    <a:srgbClr val="000000">
                      <a:alpha val="43137"/>
                    </a:srgbClr>
                  </a:outerShdw>
                </a:effectLst>
              </a:rPr>
              <a:t>Application</a:t>
            </a:r>
          </a:p>
          <a:p>
            <a:pPr algn="ctr"/>
            <a:r>
              <a:rPr lang="en-US" sz="2000" b="1" i="1" dirty="0">
                <a:solidFill>
                  <a:schemeClr val="bg1"/>
                </a:solidFill>
                <a:effectLst>
                  <a:outerShdw blurRad="38100" dist="38100" dir="2700000" algn="tl">
                    <a:srgbClr val="000000">
                      <a:alpha val="43137"/>
                    </a:srgbClr>
                  </a:outerShdw>
                </a:effectLst>
              </a:rPr>
              <a:t>build</a:t>
            </a:r>
            <a:endParaRPr lang="en-GB" sz="2000" b="1" i="1" dirty="0">
              <a:solidFill>
                <a:schemeClr val="bg1"/>
              </a:solidFill>
              <a:effectLst>
                <a:outerShdw blurRad="38100" dist="38100" dir="2700000" algn="tl">
                  <a:srgbClr val="000000">
                    <a:alpha val="43137"/>
                  </a:srgbClr>
                </a:outerShdw>
              </a:effectLst>
            </a:endParaRPr>
          </a:p>
        </p:txBody>
      </p:sp>
      <p:sp>
        <p:nvSpPr>
          <p:cNvPr id="27" name="Plus Sign 26">
            <a:extLst>
              <a:ext uri="{FF2B5EF4-FFF2-40B4-BE49-F238E27FC236}">
                <a16:creationId xmlns:a16="http://schemas.microsoft.com/office/drawing/2014/main" id="{1E1F8757-16B2-76FE-57AD-2ECEE471E36F}"/>
              </a:ext>
            </a:extLst>
          </p:cNvPr>
          <p:cNvSpPr/>
          <p:nvPr/>
        </p:nvSpPr>
        <p:spPr>
          <a:xfrm>
            <a:off x="2088158" y="1732498"/>
            <a:ext cx="518813" cy="471426"/>
          </a:xfrm>
          <a:prstGeom prst="mathPlus">
            <a:avLst/>
          </a:prstGeom>
          <a:solidFill>
            <a:srgbClr val="00D8FF">
              <a:alpha val="8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37" name="Group 36">
            <a:extLst>
              <a:ext uri="{FF2B5EF4-FFF2-40B4-BE49-F238E27FC236}">
                <a16:creationId xmlns:a16="http://schemas.microsoft.com/office/drawing/2014/main" id="{187AA6BF-F9F9-DFC4-7F9C-20A94ACF43A2}"/>
              </a:ext>
            </a:extLst>
          </p:cNvPr>
          <p:cNvGrpSpPr/>
          <p:nvPr/>
        </p:nvGrpSpPr>
        <p:grpSpPr>
          <a:xfrm>
            <a:off x="2745752" y="1509127"/>
            <a:ext cx="2041793" cy="918167"/>
            <a:chOff x="3104754" y="1466716"/>
            <a:chExt cx="2041793" cy="918167"/>
          </a:xfrm>
        </p:grpSpPr>
        <p:grpSp>
          <p:nvGrpSpPr>
            <p:cNvPr id="9" name="Group 8">
              <a:extLst>
                <a:ext uri="{FF2B5EF4-FFF2-40B4-BE49-F238E27FC236}">
                  <a16:creationId xmlns:a16="http://schemas.microsoft.com/office/drawing/2014/main" id="{D5FE843A-BD8A-E5CB-ECE5-109894F5FB81}"/>
                </a:ext>
              </a:extLst>
            </p:cNvPr>
            <p:cNvGrpSpPr/>
            <p:nvPr/>
          </p:nvGrpSpPr>
          <p:grpSpPr>
            <a:xfrm rot="20785545">
              <a:off x="3104754" y="1466716"/>
              <a:ext cx="1656194" cy="647248"/>
              <a:chOff x="820370" y="1955666"/>
              <a:chExt cx="1170558" cy="528532"/>
            </a:xfrm>
          </p:grpSpPr>
          <p:pic>
            <p:nvPicPr>
              <p:cNvPr id="5" name="Picture 4">
                <a:extLst>
                  <a:ext uri="{FF2B5EF4-FFF2-40B4-BE49-F238E27FC236}">
                    <a16:creationId xmlns:a16="http://schemas.microsoft.com/office/drawing/2014/main" id="{C98488BB-C2E4-D320-71DC-6895CDBEB822}"/>
                  </a:ext>
                </a:extLst>
              </p:cNvPr>
              <p:cNvPicPr>
                <a:picLocks noChangeAspect="1"/>
              </p:cNvPicPr>
              <p:nvPr/>
            </p:nvPicPr>
            <p:blipFill>
              <a:blip r:embed="rId3"/>
              <a:stretch>
                <a:fillRect/>
              </a:stretch>
            </p:blipFill>
            <p:spPr>
              <a:xfrm>
                <a:off x="820370" y="1955666"/>
                <a:ext cx="528532" cy="528532"/>
              </a:xfrm>
              <a:prstGeom prst="rect">
                <a:avLst/>
              </a:prstGeom>
            </p:spPr>
          </p:pic>
          <p:sp>
            <p:nvSpPr>
              <p:cNvPr id="7" name="TextBox 6">
                <a:extLst>
                  <a:ext uri="{FF2B5EF4-FFF2-40B4-BE49-F238E27FC236}">
                    <a16:creationId xmlns:a16="http://schemas.microsoft.com/office/drawing/2014/main" id="{FF238325-8AD4-2CE2-AACE-52C664BCA664}"/>
                  </a:ext>
                </a:extLst>
              </p:cNvPr>
              <p:cNvSpPr txBox="1">
                <a:spLocks/>
              </p:cNvSpPr>
              <p:nvPr/>
            </p:nvSpPr>
            <p:spPr>
              <a:xfrm>
                <a:off x="1348902" y="2035106"/>
                <a:ext cx="642026" cy="369651"/>
              </a:xfrm>
              <a:prstGeom prst="rect">
                <a:avLst/>
              </a:prstGeom>
              <a:noFill/>
            </p:spPr>
            <p:txBody>
              <a:bodyPr wrap="square" rtlCol="0">
                <a:spAutoFit/>
              </a:bodyPr>
              <a:lstStyle/>
              <a:p>
                <a:r>
                  <a:rPr lang="en-US" b="1" dirty="0">
                    <a:solidFill>
                      <a:schemeClr val="bg1"/>
                    </a:solidFill>
                  </a:rPr>
                  <a:t>Vite</a:t>
                </a:r>
                <a:endParaRPr lang="en-GB" b="1" dirty="0">
                  <a:solidFill>
                    <a:schemeClr val="bg1"/>
                  </a:solidFill>
                </a:endParaRPr>
              </a:p>
            </p:txBody>
          </p:sp>
        </p:grpSp>
        <p:pic>
          <p:nvPicPr>
            <p:cNvPr id="14" name="Picture 13" descr="A white text on a black background&#10;&#10;Description automatically generated">
              <a:extLst>
                <a:ext uri="{FF2B5EF4-FFF2-40B4-BE49-F238E27FC236}">
                  <a16:creationId xmlns:a16="http://schemas.microsoft.com/office/drawing/2014/main" id="{DE2C5ED9-C994-A3C1-9411-E3FE80964A59}"/>
                </a:ext>
              </a:extLst>
            </p:cNvPr>
            <p:cNvPicPr>
              <a:picLocks noChangeAspect="1"/>
            </p:cNvPicPr>
            <p:nvPr/>
          </p:nvPicPr>
          <p:blipFill>
            <a:blip r:embed="rId4"/>
            <a:stretch>
              <a:fillRect/>
            </a:stretch>
          </p:blipFill>
          <p:spPr>
            <a:xfrm rot="643807">
              <a:off x="4083476" y="2079006"/>
              <a:ext cx="1063071" cy="305877"/>
            </a:xfrm>
            <a:prstGeom prst="rect">
              <a:avLst/>
            </a:prstGeom>
          </p:spPr>
        </p:pic>
        <p:cxnSp>
          <p:nvCxnSpPr>
            <p:cNvPr id="29" name="Straight Connector 28">
              <a:extLst>
                <a:ext uri="{FF2B5EF4-FFF2-40B4-BE49-F238E27FC236}">
                  <a16:creationId xmlns:a16="http://schemas.microsoft.com/office/drawing/2014/main" id="{A44A4E11-0D83-92F6-8199-91FBDA878259}"/>
                </a:ext>
              </a:extLst>
            </p:cNvPr>
            <p:cNvCxnSpPr>
              <a:cxnSpLocks/>
              <a:endCxn id="7" idx="3"/>
            </p:cNvCxnSpPr>
            <p:nvPr/>
          </p:nvCxnSpPr>
          <p:spPr>
            <a:xfrm flipV="1">
              <a:off x="3392930" y="1595980"/>
              <a:ext cx="1344887" cy="767628"/>
            </a:xfrm>
            <a:prstGeom prst="line">
              <a:avLst/>
            </a:prstGeom>
            <a:ln>
              <a:solidFill>
                <a:srgbClr val="00D8FF">
                  <a:alpha val="80000"/>
                </a:srgbClr>
              </a:solidFill>
            </a:ln>
          </p:spPr>
          <p:style>
            <a:lnRef idx="2">
              <a:schemeClr val="accent1"/>
            </a:lnRef>
            <a:fillRef idx="0">
              <a:schemeClr val="accent1"/>
            </a:fillRef>
            <a:effectRef idx="1">
              <a:schemeClr val="accent1"/>
            </a:effectRef>
            <a:fontRef idx="minor">
              <a:schemeClr val="tx1"/>
            </a:fontRef>
          </p:style>
        </p:cxnSp>
      </p:grpSp>
      <p:sp>
        <p:nvSpPr>
          <p:cNvPr id="33" name="Plus Sign 32">
            <a:extLst>
              <a:ext uri="{FF2B5EF4-FFF2-40B4-BE49-F238E27FC236}">
                <a16:creationId xmlns:a16="http://schemas.microsoft.com/office/drawing/2014/main" id="{9618DC7A-E2BB-E252-716C-41B050FC051F}"/>
              </a:ext>
            </a:extLst>
          </p:cNvPr>
          <p:cNvSpPr/>
          <p:nvPr/>
        </p:nvSpPr>
        <p:spPr>
          <a:xfrm>
            <a:off x="4762104" y="1732498"/>
            <a:ext cx="518813" cy="471426"/>
          </a:xfrm>
          <a:prstGeom prst="mathPlus">
            <a:avLst/>
          </a:prstGeom>
          <a:solidFill>
            <a:srgbClr val="00D8FF">
              <a:alpha val="8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4" name="Equals 33">
            <a:extLst>
              <a:ext uri="{FF2B5EF4-FFF2-40B4-BE49-F238E27FC236}">
                <a16:creationId xmlns:a16="http://schemas.microsoft.com/office/drawing/2014/main" id="{3B8077DF-8996-5A8B-C74D-9813F3CECDE0}"/>
              </a:ext>
            </a:extLst>
          </p:cNvPr>
          <p:cNvSpPr/>
          <p:nvPr/>
        </p:nvSpPr>
        <p:spPr>
          <a:xfrm>
            <a:off x="6682463" y="1773803"/>
            <a:ext cx="518813" cy="471426"/>
          </a:xfrm>
          <a:prstGeom prst="mathEqual">
            <a:avLst/>
          </a:prstGeom>
          <a:solidFill>
            <a:srgbClr val="00D8FF">
              <a:alpha val="8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grpSp>
        <p:nvGrpSpPr>
          <p:cNvPr id="38" name="Group 37">
            <a:extLst>
              <a:ext uri="{FF2B5EF4-FFF2-40B4-BE49-F238E27FC236}">
                <a16:creationId xmlns:a16="http://schemas.microsoft.com/office/drawing/2014/main" id="{62127B53-7F23-9311-F7EC-F0BFE7558111}"/>
              </a:ext>
            </a:extLst>
          </p:cNvPr>
          <p:cNvGrpSpPr/>
          <p:nvPr/>
        </p:nvGrpSpPr>
        <p:grpSpPr>
          <a:xfrm>
            <a:off x="794898" y="1529954"/>
            <a:ext cx="1228419" cy="1041796"/>
            <a:chOff x="670335" y="1537011"/>
            <a:chExt cx="1228419" cy="1041796"/>
          </a:xfrm>
        </p:grpSpPr>
        <p:pic>
          <p:nvPicPr>
            <p:cNvPr id="15" name="Graphic 14">
              <a:extLst>
                <a:ext uri="{FF2B5EF4-FFF2-40B4-BE49-F238E27FC236}">
                  <a16:creationId xmlns:a16="http://schemas.microsoft.com/office/drawing/2014/main" id="{99C7D235-5D9B-A23D-D05A-0298B5F29E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0335" y="1537011"/>
              <a:ext cx="804685" cy="715275"/>
            </a:xfrm>
            <a:prstGeom prst="rect">
              <a:avLst/>
            </a:prstGeom>
          </p:spPr>
        </p:pic>
        <p:pic>
          <p:nvPicPr>
            <p:cNvPr id="16" name="Graphic 15">
              <a:extLst>
                <a:ext uri="{FF2B5EF4-FFF2-40B4-BE49-F238E27FC236}">
                  <a16:creationId xmlns:a16="http://schemas.microsoft.com/office/drawing/2014/main" id="{7379BA59-BA97-B2A9-814F-753D4127104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4069" y="1774122"/>
              <a:ext cx="804685" cy="804685"/>
            </a:xfrm>
            <a:prstGeom prst="rect">
              <a:avLst/>
            </a:prstGeom>
          </p:spPr>
        </p:pic>
      </p:grpSp>
      <p:grpSp>
        <p:nvGrpSpPr>
          <p:cNvPr id="46" name="Group 45">
            <a:extLst>
              <a:ext uri="{FF2B5EF4-FFF2-40B4-BE49-F238E27FC236}">
                <a16:creationId xmlns:a16="http://schemas.microsoft.com/office/drawing/2014/main" id="{F325A1D6-572E-8A2A-797A-FBA77D7E7EBA}"/>
              </a:ext>
            </a:extLst>
          </p:cNvPr>
          <p:cNvGrpSpPr/>
          <p:nvPr/>
        </p:nvGrpSpPr>
        <p:grpSpPr>
          <a:xfrm>
            <a:off x="959567" y="3095945"/>
            <a:ext cx="7727229" cy="1200391"/>
            <a:chOff x="959567" y="2881935"/>
            <a:chExt cx="7727229" cy="1200391"/>
          </a:xfrm>
        </p:grpSpPr>
        <p:pic>
          <p:nvPicPr>
            <p:cNvPr id="17" name="Graphic 16">
              <a:extLst>
                <a:ext uri="{FF2B5EF4-FFF2-40B4-BE49-F238E27FC236}">
                  <a16:creationId xmlns:a16="http://schemas.microsoft.com/office/drawing/2014/main" id="{A3DA3B79-FEAC-A312-5685-680638489C6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9567" y="3080658"/>
              <a:ext cx="823727" cy="830997"/>
            </a:xfrm>
            <a:prstGeom prst="rect">
              <a:avLst/>
            </a:prstGeom>
          </p:spPr>
        </p:pic>
        <p:pic>
          <p:nvPicPr>
            <p:cNvPr id="42" name="Picture 41" descr="A blue and white logo">
              <a:extLst>
                <a:ext uri="{FF2B5EF4-FFF2-40B4-BE49-F238E27FC236}">
                  <a16:creationId xmlns:a16="http://schemas.microsoft.com/office/drawing/2014/main" id="{6EEFF42A-63B5-1828-5C06-B48945E1C67C}"/>
                </a:ext>
              </a:extLst>
            </p:cNvPr>
            <p:cNvPicPr>
              <a:picLocks noChangeAspect="1"/>
            </p:cNvPicPr>
            <p:nvPr/>
          </p:nvPicPr>
          <p:blipFill>
            <a:blip r:embed="rId11"/>
            <a:stretch>
              <a:fillRect/>
            </a:stretch>
          </p:blipFill>
          <p:spPr>
            <a:xfrm>
              <a:off x="2921462" y="2881935"/>
              <a:ext cx="3301075" cy="1200391"/>
            </a:xfrm>
            <a:prstGeom prst="rect">
              <a:avLst/>
            </a:prstGeom>
          </p:spPr>
        </p:pic>
        <p:sp>
          <p:nvSpPr>
            <p:cNvPr id="43" name="Plus Sign 42">
              <a:extLst>
                <a:ext uri="{FF2B5EF4-FFF2-40B4-BE49-F238E27FC236}">
                  <a16:creationId xmlns:a16="http://schemas.microsoft.com/office/drawing/2014/main" id="{753309C3-EBE0-531C-9E85-9993F376C3F5}"/>
                </a:ext>
              </a:extLst>
            </p:cNvPr>
            <p:cNvSpPr/>
            <p:nvPr/>
          </p:nvSpPr>
          <p:spPr>
            <a:xfrm>
              <a:off x="2088158" y="3246417"/>
              <a:ext cx="518813" cy="471426"/>
            </a:xfrm>
            <a:prstGeom prst="mathPlus">
              <a:avLst/>
            </a:prstGeom>
            <a:solidFill>
              <a:srgbClr val="00D8FF">
                <a:alpha val="8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BE450D3F-5A54-604F-0495-5DF284D5C39C}"/>
                </a:ext>
              </a:extLst>
            </p:cNvPr>
            <p:cNvSpPr txBox="1"/>
            <p:nvPr/>
          </p:nvSpPr>
          <p:spPr>
            <a:xfrm>
              <a:off x="7297100" y="3128187"/>
              <a:ext cx="1389696" cy="707886"/>
            </a:xfrm>
            <a:prstGeom prst="rect">
              <a:avLst/>
            </a:prstGeom>
            <a:noFill/>
          </p:spPr>
          <p:txBody>
            <a:bodyPr wrap="square" rtlCol="0">
              <a:spAutoFit/>
            </a:bodyPr>
            <a:lstStyle/>
            <a:p>
              <a:pPr algn="ctr"/>
              <a:r>
                <a:rPr lang="en-US" sz="2000" b="1" i="1" dirty="0">
                  <a:solidFill>
                    <a:schemeClr val="bg1"/>
                  </a:solidFill>
                  <a:effectLst>
                    <a:outerShdw blurRad="38100" dist="38100" dir="2700000" algn="tl">
                      <a:srgbClr val="000000">
                        <a:alpha val="43137"/>
                      </a:srgbClr>
                    </a:outerShdw>
                  </a:effectLst>
                </a:rPr>
                <a:t>Application</a:t>
              </a:r>
            </a:p>
            <a:p>
              <a:pPr algn="ctr"/>
              <a:r>
                <a:rPr lang="en-US" sz="2000" b="1" i="1" dirty="0">
                  <a:solidFill>
                    <a:schemeClr val="bg1"/>
                  </a:solidFill>
                  <a:effectLst>
                    <a:outerShdw blurRad="38100" dist="38100" dir="2700000" algn="tl">
                      <a:srgbClr val="000000">
                        <a:alpha val="43137"/>
                      </a:srgbClr>
                    </a:outerShdw>
                  </a:effectLst>
                </a:rPr>
                <a:t>build</a:t>
              </a:r>
              <a:endParaRPr lang="en-GB" sz="2000" b="1" i="1" dirty="0">
                <a:solidFill>
                  <a:schemeClr val="bg1"/>
                </a:solidFill>
                <a:effectLst>
                  <a:outerShdw blurRad="38100" dist="38100" dir="2700000" algn="tl">
                    <a:srgbClr val="000000">
                      <a:alpha val="43137"/>
                    </a:srgbClr>
                  </a:outerShdw>
                </a:effectLst>
              </a:endParaRPr>
            </a:p>
          </p:txBody>
        </p:sp>
        <p:sp>
          <p:nvSpPr>
            <p:cNvPr id="45" name="Equals 44">
              <a:extLst>
                <a:ext uri="{FF2B5EF4-FFF2-40B4-BE49-F238E27FC236}">
                  <a16:creationId xmlns:a16="http://schemas.microsoft.com/office/drawing/2014/main" id="{C59EFF18-1572-EE67-C025-4E039453629B}"/>
                </a:ext>
              </a:extLst>
            </p:cNvPr>
            <p:cNvSpPr/>
            <p:nvPr/>
          </p:nvSpPr>
          <p:spPr>
            <a:xfrm>
              <a:off x="6682463" y="3246417"/>
              <a:ext cx="518813" cy="471426"/>
            </a:xfrm>
            <a:prstGeom prst="mathEqual">
              <a:avLst/>
            </a:prstGeom>
            <a:solidFill>
              <a:srgbClr val="00D8FF">
                <a:alpha val="8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grpSp>
    </p:spTree>
    <p:extLst>
      <p:ext uri="{BB962C8B-B14F-4D97-AF65-F5344CB8AC3E}">
        <p14:creationId xmlns:p14="http://schemas.microsoft.com/office/powerpoint/2010/main" val="2790624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8496C-0573-DDF9-6ED8-0F738335AA6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E119D5F-8FCC-4D09-605D-1569E7F7EE23}"/>
              </a:ext>
            </a:extLst>
          </p:cNvPr>
          <p:cNvPicPr>
            <a:picLocks noChangeAspect="1"/>
          </p:cNvPicPr>
          <p:nvPr/>
        </p:nvPicPr>
        <p:blipFill>
          <a:blip r:embed="rId3"/>
          <a:srcRect/>
          <a:stretch/>
        </p:blipFill>
        <p:spPr>
          <a:xfrm>
            <a:off x="713685" y="506890"/>
            <a:ext cx="3858313" cy="1402230"/>
          </a:xfrm>
          <a:prstGeom prst="rect">
            <a:avLst/>
          </a:prstGeom>
          <a:ln w="12700">
            <a:solidFill>
              <a:srgbClr val="00D8FF">
                <a:alpha val="50000"/>
              </a:srgbClr>
            </a:solidFill>
          </a:ln>
        </p:spPr>
      </p:pic>
      <p:sp>
        <p:nvSpPr>
          <p:cNvPr id="16" name="TextBox 15">
            <a:extLst>
              <a:ext uri="{FF2B5EF4-FFF2-40B4-BE49-F238E27FC236}">
                <a16:creationId xmlns:a16="http://schemas.microsoft.com/office/drawing/2014/main" id="{28CD60DE-C368-829E-6D7B-E9C169866E43}"/>
              </a:ext>
            </a:extLst>
          </p:cNvPr>
          <p:cNvSpPr txBox="1"/>
          <p:nvPr/>
        </p:nvSpPr>
        <p:spPr>
          <a:xfrm>
            <a:off x="713686" y="137558"/>
            <a:ext cx="4187497" cy="369332"/>
          </a:xfrm>
          <a:prstGeom prst="rect">
            <a:avLst/>
          </a:prstGeom>
          <a:noFill/>
        </p:spPr>
        <p:txBody>
          <a:bodyPr wrap="square" rtlCol="0">
            <a:spAutoFit/>
          </a:bodyPr>
          <a:lstStyle/>
          <a:p>
            <a:r>
              <a:rPr lang="en-US" dirty="0">
                <a:solidFill>
                  <a:srgbClr val="00D8FF"/>
                </a:solidFill>
              </a:rPr>
              <a:t>React app bundle</a:t>
            </a:r>
            <a:endParaRPr lang="en-GB" dirty="0">
              <a:solidFill>
                <a:schemeClr val="bg1"/>
              </a:solidFill>
            </a:endParaRPr>
          </a:p>
        </p:txBody>
      </p:sp>
      <p:pic>
        <p:nvPicPr>
          <p:cNvPr id="11" name="Picture 10">
            <a:extLst>
              <a:ext uri="{FF2B5EF4-FFF2-40B4-BE49-F238E27FC236}">
                <a16:creationId xmlns:a16="http://schemas.microsoft.com/office/drawing/2014/main" id="{23C95AC6-C9B4-1A86-61A1-958F24E6DC87}"/>
              </a:ext>
            </a:extLst>
          </p:cNvPr>
          <p:cNvPicPr>
            <a:picLocks noChangeAspect="1"/>
          </p:cNvPicPr>
          <p:nvPr/>
        </p:nvPicPr>
        <p:blipFill rotWithShape="1">
          <a:blip r:embed="rId4"/>
          <a:srcRect r="1369"/>
          <a:stretch/>
        </p:blipFill>
        <p:spPr>
          <a:xfrm>
            <a:off x="4963244" y="508008"/>
            <a:ext cx="3858313" cy="1638753"/>
          </a:xfrm>
          <a:prstGeom prst="rect">
            <a:avLst/>
          </a:prstGeom>
          <a:ln w="12700">
            <a:solidFill>
              <a:srgbClr val="00D8FF">
                <a:alpha val="50000"/>
              </a:srgbClr>
            </a:solidFill>
          </a:ln>
        </p:spPr>
      </p:pic>
      <p:sp>
        <p:nvSpPr>
          <p:cNvPr id="17" name="TextBox 16">
            <a:extLst>
              <a:ext uri="{FF2B5EF4-FFF2-40B4-BE49-F238E27FC236}">
                <a16:creationId xmlns:a16="http://schemas.microsoft.com/office/drawing/2014/main" id="{5ECB9DC7-A1B8-858B-8B6D-E633AB31A806}"/>
              </a:ext>
            </a:extLst>
          </p:cNvPr>
          <p:cNvSpPr txBox="1"/>
          <p:nvPr/>
        </p:nvSpPr>
        <p:spPr>
          <a:xfrm>
            <a:off x="4963244" y="137558"/>
            <a:ext cx="4351443" cy="369332"/>
          </a:xfrm>
          <a:prstGeom prst="rect">
            <a:avLst/>
          </a:prstGeom>
          <a:noFill/>
        </p:spPr>
        <p:txBody>
          <a:bodyPr wrap="square" rtlCol="0">
            <a:spAutoFit/>
          </a:bodyPr>
          <a:lstStyle/>
          <a:p>
            <a:r>
              <a:rPr lang="en-US" dirty="0">
                <a:solidFill>
                  <a:srgbClr val="00D8FF"/>
                </a:solidFill>
              </a:rPr>
              <a:t>Angular app bundle</a:t>
            </a:r>
            <a:endParaRPr lang="en-GB" dirty="0">
              <a:solidFill>
                <a:schemeClr val="bg1"/>
              </a:solidFill>
            </a:endParaRPr>
          </a:p>
        </p:txBody>
      </p:sp>
      <p:pic>
        <p:nvPicPr>
          <p:cNvPr id="13" name="Picture 12">
            <a:extLst>
              <a:ext uri="{FF2B5EF4-FFF2-40B4-BE49-F238E27FC236}">
                <a16:creationId xmlns:a16="http://schemas.microsoft.com/office/drawing/2014/main" id="{B4428A01-FA71-97FB-773F-3A199D2E8CFC}"/>
              </a:ext>
            </a:extLst>
          </p:cNvPr>
          <p:cNvPicPr>
            <a:picLocks noChangeAspect="1"/>
          </p:cNvPicPr>
          <p:nvPr/>
        </p:nvPicPr>
        <p:blipFill rotWithShape="1">
          <a:blip r:embed="rId5"/>
          <a:srcRect r="917"/>
          <a:stretch/>
        </p:blipFill>
        <p:spPr>
          <a:xfrm>
            <a:off x="3588382" y="3017922"/>
            <a:ext cx="2418664" cy="746363"/>
          </a:xfrm>
          <a:prstGeom prst="rect">
            <a:avLst/>
          </a:prstGeom>
          <a:ln w="12700">
            <a:solidFill>
              <a:srgbClr val="00D8FF">
                <a:alpha val="50000"/>
              </a:srgbClr>
            </a:solidFill>
          </a:ln>
        </p:spPr>
      </p:pic>
      <p:sp>
        <p:nvSpPr>
          <p:cNvPr id="18" name="TextBox 17">
            <a:extLst>
              <a:ext uri="{FF2B5EF4-FFF2-40B4-BE49-F238E27FC236}">
                <a16:creationId xmlns:a16="http://schemas.microsoft.com/office/drawing/2014/main" id="{4B1DB368-8E06-21F6-A8BA-898E65C675E8}"/>
              </a:ext>
            </a:extLst>
          </p:cNvPr>
          <p:cNvSpPr txBox="1"/>
          <p:nvPr/>
        </p:nvSpPr>
        <p:spPr>
          <a:xfrm>
            <a:off x="713685" y="2648590"/>
            <a:ext cx="4070378" cy="369332"/>
          </a:xfrm>
          <a:prstGeom prst="rect">
            <a:avLst/>
          </a:prstGeom>
          <a:noFill/>
        </p:spPr>
        <p:txBody>
          <a:bodyPr wrap="square" rtlCol="0">
            <a:spAutoFit/>
          </a:bodyPr>
          <a:lstStyle/>
          <a:p>
            <a:r>
              <a:rPr lang="en-US" dirty="0">
                <a:solidFill>
                  <a:srgbClr val="00D8FF"/>
                </a:solidFill>
              </a:rPr>
              <a:t>Blazor app bundle</a:t>
            </a:r>
            <a:endParaRPr lang="en-GB" i="1" dirty="0">
              <a:solidFill>
                <a:schemeClr val="bg1"/>
              </a:solidFill>
            </a:endParaRPr>
          </a:p>
        </p:txBody>
      </p:sp>
      <p:pic>
        <p:nvPicPr>
          <p:cNvPr id="7" name="Picture 6">
            <a:extLst>
              <a:ext uri="{FF2B5EF4-FFF2-40B4-BE49-F238E27FC236}">
                <a16:creationId xmlns:a16="http://schemas.microsoft.com/office/drawing/2014/main" id="{01260A65-19A5-582E-AD56-5CC3A3BD4D0B}"/>
              </a:ext>
            </a:extLst>
          </p:cNvPr>
          <p:cNvPicPr>
            <a:picLocks noChangeAspect="1"/>
          </p:cNvPicPr>
          <p:nvPr/>
        </p:nvPicPr>
        <p:blipFill>
          <a:blip r:embed="rId6"/>
          <a:srcRect/>
          <a:stretch/>
        </p:blipFill>
        <p:spPr>
          <a:xfrm>
            <a:off x="6128696" y="3017922"/>
            <a:ext cx="2686905" cy="1492725"/>
          </a:xfrm>
          <a:prstGeom prst="rect">
            <a:avLst/>
          </a:prstGeom>
          <a:ln w="12700">
            <a:solidFill>
              <a:srgbClr val="00D8FF">
                <a:alpha val="50000"/>
              </a:srgbClr>
            </a:solidFill>
          </a:ln>
        </p:spPr>
      </p:pic>
      <p:pic>
        <p:nvPicPr>
          <p:cNvPr id="3" name="Picture 2">
            <a:extLst>
              <a:ext uri="{FF2B5EF4-FFF2-40B4-BE49-F238E27FC236}">
                <a16:creationId xmlns:a16="http://schemas.microsoft.com/office/drawing/2014/main" id="{B211652F-4EB1-2D3B-BBDB-CA2D8FBD33FD}"/>
              </a:ext>
            </a:extLst>
          </p:cNvPr>
          <p:cNvPicPr>
            <a:picLocks noChangeAspect="1"/>
          </p:cNvPicPr>
          <p:nvPr/>
        </p:nvPicPr>
        <p:blipFill rotWithShape="1">
          <a:blip r:embed="rId7"/>
          <a:srcRect r="1460"/>
          <a:stretch/>
        </p:blipFill>
        <p:spPr>
          <a:xfrm>
            <a:off x="713685" y="3017922"/>
            <a:ext cx="2753048" cy="1157641"/>
          </a:xfrm>
          <a:prstGeom prst="rect">
            <a:avLst/>
          </a:prstGeom>
          <a:ln w="12700">
            <a:solidFill>
              <a:srgbClr val="00D8FF">
                <a:alpha val="50000"/>
              </a:srgbClr>
            </a:solidFill>
          </a:ln>
        </p:spPr>
      </p:pic>
    </p:spTree>
    <p:extLst>
      <p:ext uri="{BB962C8B-B14F-4D97-AF65-F5344CB8AC3E}">
        <p14:creationId xmlns:p14="http://schemas.microsoft.com/office/powerpoint/2010/main" val="3520561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8496C-0573-DDF9-6ED8-0F738335AA67}"/>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457FF81-278D-A0B0-7821-69FBA00EDCE9}"/>
              </a:ext>
            </a:extLst>
          </p:cNvPr>
          <p:cNvGraphicFramePr>
            <a:graphicFrameLocks noGrp="1"/>
          </p:cNvGraphicFramePr>
          <p:nvPr>
            <p:extLst>
              <p:ext uri="{D42A27DB-BD31-4B8C-83A1-F6EECF244321}">
                <p14:modId xmlns:p14="http://schemas.microsoft.com/office/powerpoint/2010/main" val="3273884250"/>
              </p:ext>
            </p:extLst>
          </p:nvPr>
        </p:nvGraphicFramePr>
        <p:xfrm>
          <a:off x="706118" y="1029071"/>
          <a:ext cx="8016240" cy="4025182"/>
        </p:xfrm>
        <a:graphic>
          <a:graphicData uri="http://schemas.openxmlformats.org/drawingml/2006/table">
            <a:tbl>
              <a:tblPr firstCol="1">
                <a:noFill/>
                <a:tableStyleId>{5C22544A-7EE6-4342-B048-85BDC9FD1C3A}</a:tableStyleId>
              </a:tblPr>
              <a:tblGrid>
                <a:gridCol w="1818028">
                  <a:extLst>
                    <a:ext uri="{9D8B030D-6E8A-4147-A177-3AD203B41FA5}">
                      <a16:colId xmlns:a16="http://schemas.microsoft.com/office/drawing/2014/main" val="3779332870"/>
                    </a:ext>
                  </a:extLst>
                </a:gridCol>
                <a:gridCol w="2063094">
                  <a:extLst>
                    <a:ext uri="{9D8B030D-6E8A-4147-A177-3AD203B41FA5}">
                      <a16:colId xmlns:a16="http://schemas.microsoft.com/office/drawing/2014/main" val="88065170"/>
                    </a:ext>
                  </a:extLst>
                </a:gridCol>
                <a:gridCol w="2062480">
                  <a:extLst>
                    <a:ext uri="{9D8B030D-6E8A-4147-A177-3AD203B41FA5}">
                      <a16:colId xmlns:a16="http://schemas.microsoft.com/office/drawing/2014/main" val="4187643220"/>
                    </a:ext>
                  </a:extLst>
                </a:gridCol>
                <a:gridCol w="2072638">
                  <a:extLst>
                    <a:ext uri="{9D8B030D-6E8A-4147-A177-3AD203B41FA5}">
                      <a16:colId xmlns:a16="http://schemas.microsoft.com/office/drawing/2014/main" val="2068200800"/>
                    </a:ext>
                  </a:extLst>
                </a:gridCol>
              </a:tblGrid>
              <a:tr h="328896">
                <a:tc>
                  <a:txBody>
                    <a:bodyPr/>
                    <a:lstStyle/>
                    <a:p>
                      <a:pPr algn="ctr"/>
                      <a:endParaRPr lang="en-GB" sz="1100" dirty="0">
                        <a:solidFill>
                          <a:schemeClr val="bg1"/>
                        </a:solidFill>
                        <a:latin typeface="+mn-lt"/>
                      </a:endParaRPr>
                    </a:p>
                  </a:txBody>
                  <a:tcPr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200" b="1" i="0" u="none" strike="noStrike" dirty="0">
                          <a:solidFill>
                            <a:schemeClr val="bg1"/>
                          </a:solidFill>
                          <a:effectLst/>
                          <a:latin typeface="+mn-lt"/>
                        </a:rPr>
                        <a:t>React</a:t>
                      </a:r>
                    </a:p>
                  </a:txBody>
                  <a:tcPr marL="7620" marR="7620" marT="762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200" b="1" i="0" u="none" strike="noStrike" dirty="0">
                          <a:solidFill>
                            <a:schemeClr val="bg1"/>
                          </a:solidFill>
                          <a:effectLst/>
                          <a:latin typeface="+mn-lt"/>
                        </a:rPr>
                        <a:t>Angular</a:t>
                      </a:r>
                    </a:p>
                  </a:txBody>
                  <a:tcPr marL="7620" marR="7620" marT="762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200" b="1" i="0" u="none" strike="noStrike" dirty="0">
                          <a:solidFill>
                            <a:schemeClr val="bg1"/>
                          </a:solidFill>
                          <a:effectLst/>
                          <a:latin typeface="+mn-lt"/>
                        </a:rPr>
                        <a:t>Blazor</a:t>
                      </a:r>
                    </a:p>
                  </a:txBody>
                  <a:tcPr marL="7620" marR="7620" marT="762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2952673"/>
                  </a:ext>
                </a:extLst>
              </a:tr>
              <a:tr h="413984">
                <a:tc>
                  <a:txBody>
                    <a:bodyPr/>
                    <a:lstStyle/>
                    <a:p>
                      <a:pPr algn="r"/>
                      <a:r>
                        <a:rPr lang="en-GB" sz="1050" dirty="0">
                          <a:solidFill>
                            <a:schemeClr val="bg1"/>
                          </a:solidFill>
                          <a:latin typeface="+mn-lt"/>
                        </a:rPr>
                        <a:t>Production bundle size</a:t>
                      </a:r>
                    </a:p>
                    <a:p>
                      <a:pPr algn="r"/>
                      <a:r>
                        <a:rPr lang="en-GB" sz="1050" dirty="0">
                          <a:solidFill>
                            <a:schemeClr val="bg1"/>
                          </a:solidFill>
                          <a:latin typeface="+mn-lt"/>
                        </a:rPr>
                        <a:t>(not compressed)</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dirty="0">
                          <a:solidFill>
                            <a:schemeClr val="bg1"/>
                          </a:solidFill>
                          <a:latin typeface="+mn-lt"/>
                        </a:rPr>
                        <a:t>175 Kb</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dirty="0">
                          <a:solidFill>
                            <a:schemeClr val="bg1"/>
                          </a:solidFill>
                          <a:latin typeface="+mn-lt"/>
                        </a:rPr>
                        <a:t>321 Kb</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dirty="0">
                          <a:solidFill>
                            <a:schemeClr val="bg1"/>
                          </a:solidFill>
                          <a:latin typeface="+mn-lt"/>
                        </a:rPr>
                        <a:t>8 Mb</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0749854"/>
                  </a:ext>
                </a:extLst>
              </a:tr>
              <a:tr h="413984">
                <a:tc>
                  <a:txBody>
                    <a:bodyPr/>
                    <a:lstStyle/>
                    <a:p>
                      <a:pPr algn="r"/>
                      <a:r>
                        <a:rPr lang="en-GB" sz="1050" dirty="0">
                          <a:solidFill>
                            <a:schemeClr val="bg1"/>
                          </a:solidFill>
                          <a:latin typeface="+mn-lt"/>
                        </a:rPr>
                        <a:t>Production bundle size</a:t>
                      </a:r>
                    </a:p>
                    <a:p>
                      <a:pPr algn="r"/>
                      <a:r>
                        <a:rPr lang="en-GB" sz="1050" dirty="0">
                          <a:solidFill>
                            <a:schemeClr val="bg1"/>
                          </a:solidFill>
                          <a:latin typeface="+mn-lt"/>
                        </a:rPr>
                        <a:t>(GZ compressed)</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bg1"/>
                          </a:solidFill>
                          <a:latin typeface="+mn-lt"/>
                        </a:rPr>
                        <a:t>58 Kb</a:t>
                      </a:r>
                      <a:endParaRPr lang="en-GB" sz="1100" dirty="0">
                        <a:solidFill>
                          <a:schemeClr val="bg1"/>
                        </a:solidFill>
                        <a:latin typeface="+mn-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bg1"/>
                          </a:solidFill>
                          <a:latin typeface="+mn-lt"/>
                        </a:rPr>
                        <a:t>92 Kb</a:t>
                      </a:r>
                      <a:endParaRPr lang="en-GB" sz="1100" dirty="0">
                        <a:solidFill>
                          <a:schemeClr val="bg1"/>
                        </a:solidFill>
                        <a:latin typeface="+mn-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bg1"/>
                          </a:solidFill>
                          <a:latin typeface="+mn-lt"/>
                        </a:rPr>
                        <a:t>3.1 Mb</a:t>
                      </a:r>
                      <a:endParaRPr lang="en-GB" sz="1100" dirty="0">
                        <a:solidFill>
                          <a:schemeClr val="bg1"/>
                        </a:solidFill>
                        <a:latin typeface="+mn-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2766882"/>
                  </a:ext>
                </a:extLst>
              </a:tr>
              <a:tr h="413984">
                <a:tc>
                  <a:txBody>
                    <a:bodyPr/>
                    <a:lstStyle/>
                    <a:p>
                      <a:pPr algn="r"/>
                      <a:r>
                        <a:rPr lang="en-GB" sz="1050" dirty="0">
                          <a:solidFill>
                            <a:schemeClr val="bg1"/>
                          </a:solidFill>
                          <a:latin typeface="+mn-lt"/>
                        </a:rPr>
                        <a:t>Paint time</a:t>
                      </a:r>
                    </a:p>
                    <a:p>
                      <a:pPr algn="r"/>
                      <a:r>
                        <a:rPr lang="en-GB" sz="1050" dirty="0">
                          <a:solidFill>
                            <a:schemeClr val="bg1"/>
                          </a:solidFill>
                          <a:latin typeface="+mn-lt"/>
                        </a:rPr>
                        <a:t>(FP, FCP, LCP metrics)</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dirty="0">
                          <a:solidFill>
                            <a:schemeClr val="bg1"/>
                          </a:solidFill>
                          <a:latin typeface="+mn-lt"/>
                        </a:rPr>
                        <a:t>~392 ms</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bg1"/>
                          </a:solidFill>
                          <a:latin typeface="+mn-lt"/>
                        </a:rPr>
                        <a:t>~478 ms</a:t>
                      </a:r>
                      <a:endParaRPr lang="en-GB" sz="1100" dirty="0">
                        <a:solidFill>
                          <a:schemeClr val="bg1"/>
                        </a:solidFill>
                        <a:latin typeface="+mn-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bg1"/>
                          </a:solidFill>
                          <a:latin typeface="+mn-lt"/>
                        </a:rPr>
                        <a:t>~1.10 s</a:t>
                      </a:r>
                      <a:endParaRPr lang="en-GB" sz="1100" dirty="0">
                        <a:solidFill>
                          <a:schemeClr val="bg1"/>
                        </a:solidFill>
                        <a:latin typeface="+mn-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94431"/>
                  </a:ext>
                </a:extLst>
              </a:tr>
              <a:tr h="413984">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GB" sz="1050" dirty="0">
                          <a:solidFill>
                            <a:schemeClr val="bg1"/>
                          </a:solidFill>
                          <a:latin typeface="+mn-lt"/>
                        </a:rPr>
                        <a:t>Runtime memory snapshot size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bg1"/>
                          </a:solidFill>
                          <a:latin typeface="+mn-lt"/>
                        </a:rPr>
                        <a:t>2.1 Mb</a:t>
                      </a:r>
                      <a:endParaRPr lang="en-GB" sz="1100" dirty="0">
                        <a:solidFill>
                          <a:schemeClr val="bg1"/>
                        </a:solidFill>
                        <a:latin typeface="+mn-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bg1"/>
                          </a:solidFill>
                          <a:latin typeface="+mn-lt"/>
                        </a:rPr>
                        <a:t>3.2 Mb</a:t>
                      </a:r>
                      <a:endParaRPr lang="en-GB" sz="1100" dirty="0">
                        <a:solidFill>
                          <a:schemeClr val="bg1"/>
                        </a:solidFill>
                        <a:latin typeface="+mn-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bg1"/>
                          </a:solidFill>
                          <a:latin typeface="+mn-lt"/>
                        </a:rPr>
                        <a:t>49.9 Mb</a:t>
                      </a:r>
                      <a:endParaRPr lang="en-GB" sz="1100" dirty="0">
                        <a:solidFill>
                          <a:schemeClr val="bg1"/>
                        </a:solidFill>
                        <a:latin typeface="+mn-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87798"/>
                  </a:ext>
                </a:extLst>
              </a:tr>
              <a:tr h="2040350">
                <a:tc>
                  <a:txBody>
                    <a:bodyPr/>
                    <a:lstStyle/>
                    <a:p>
                      <a:pPr algn="r"/>
                      <a:endParaRPr lang="en-GB" sz="1100" dirty="0">
                        <a:solidFill>
                          <a:schemeClr val="bg1"/>
                        </a:solidFill>
                        <a:latin typeface="+mn-lt"/>
                      </a:endParaRPr>
                    </a:p>
                  </a:txBody>
                  <a:tcPr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1100" dirty="0">
                        <a:solidFill>
                          <a:schemeClr val="bg1"/>
                        </a:solidFill>
                        <a:latin typeface="+mn-lt"/>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1100" dirty="0">
                        <a:solidFill>
                          <a:schemeClr val="bg1"/>
                        </a:solidFill>
                        <a:latin typeface="+mn-lt"/>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1100" dirty="0">
                        <a:solidFill>
                          <a:schemeClr val="bg1"/>
                        </a:solidFill>
                        <a:latin typeface="+mn-lt"/>
                      </a:endParaRPr>
                    </a:p>
                  </a:txBody>
                  <a:tcPr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3233603"/>
                  </a:ext>
                </a:extLst>
              </a:tr>
            </a:tbl>
          </a:graphicData>
        </a:graphic>
      </p:graphicFrame>
      <p:sp>
        <p:nvSpPr>
          <p:cNvPr id="6" name="Content Placeholder 5">
            <a:extLst>
              <a:ext uri="{FF2B5EF4-FFF2-40B4-BE49-F238E27FC236}">
                <a16:creationId xmlns:a16="http://schemas.microsoft.com/office/drawing/2014/main" id="{363A61B8-F102-2D91-1FB6-F90AA4E872A0}"/>
              </a:ext>
            </a:extLst>
          </p:cNvPr>
          <p:cNvSpPr>
            <a:spLocks noGrp="1"/>
          </p:cNvSpPr>
          <p:nvPr>
            <p:ph idx="13"/>
          </p:nvPr>
        </p:nvSpPr>
        <p:spPr/>
        <p:txBody>
          <a:bodyPr/>
          <a:lstStyle/>
          <a:p>
            <a:pPr algn="ctr"/>
            <a:r>
              <a:rPr lang="en-US" sz="4000" spc="-150" dirty="0">
                <a:solidFill>
                  <a:prstClr val="white"/>
                </a:solidFill>
                <a:latin typeface="Franklin Gothic Medium"/>
              </a:rPr>
              <a:t>Applications comparison</a:t>
            </a:r>
            <a:endParaRPr lang="en-US" sz="4000" dirty="0"/>
          </a:p>
        </p:txBody>
      </p:sp>
      <p:pic>
        <p:nvPicPr>
          <p:cNvPr id="7" name="Picture 6">
            <a:extLst>
              <a:ext uri="{FF2B5EF4-FFF2-40B4-BE49-F238E27FC236}">
                <a16:creationId xmlns:a16="http://schemas.microsoft.com/office/drawing/2014/main" id="{FC137241-4840-7622-DD93-FF5D6FE2634D}"/>
              </a:ext>
            </a:extLst>
          </p:cNvPr>
          <p:cNvPicPr>
            <a:picLocks noChangeAspect="1"/>
          </p:cNvPicPr>
          <p:nvPr/>
        </p:nvPicPr>
        <p:blipFill>
          <a:blip r:embed="rId3"/>
          <a:stretch>
            <a:fillRect/>
          </a:stretch>
        </p:blipFill>
        <p:spPr>
          <a:xfrm>
            <a:off x="4611185" y="3018537"/>
            <a:ext cx="2024577" cy="1219745"/>
          </a:xfrm>
          <a:prstGeom prst="rect">
            <a:avLst/>
          </a:prstGeom>
        </p:spPr>
      </p:pic>
      <p:pic>
        <p:nvPicPr>
          <p:cNvPr id="9" name="Picture 8">
            <a:extLst>
              <a:ext uri="{FF2B5EF4-FFF2-40B4-BE49-F238E27FC236}">
                <a16:creationId xmlns:a16="http://schemas.microsoft.com/office/drawing/2014/main" id="{FC80462D-6DCB-5AD9-AD8F-FB0010145348}"/>
              </a:ext>
            </a:extLst>
          </p:cNvPr>
          <p:cNvPicPr>
            <a:picLocks noChangeAspect="1"/>
          </p:cNvPicPr>
          <p:nvPr/>
        </p:nvPicPr>
        <p:blipFill>
          <a:blip r:embed="rId4"/>
          <a:stretch>
            <a:fillRect/>
          </a:stretch>
        </p:blipFill>
        <p:spPr>
          <a:xfrm>
            <a:off x="6683722" y="3018538"/>
            <a:ext cx="2024577" cy="1219745"/>
          </a:xfrm>
          <a:prstGeom prst="rect">
            <a:avLst/>
          </a:prstGeom>
        </p:spPr>
      </p:pic>
      <p:pic>
        <p:nvPicPr>
          <p:cNvPr id="12" name="Picture 11">
            <a:extLst>
              <a:ext uri="{FF2B5EF4-FFF2-40B4-BE49-F238E27FC236}">
                <a16:creationId xmlns:a16="http://schemas.microsoft.com/office/drawing/2014/main" id="{B524D47D-3F45-F78A-07B5-7C63FC041D43}"/>
              </a:ext>
            </a:extLst>
          </p:cNvPr>
          <p:cNvPicPr>
            <a:picLocks noChangeAspect="1"/>
          </p:cNvPicPr>
          <p:nvPr/>
        </p:nvPicPr>
        <p:blipFill>
          <a:blip r:embed="rId5"/>
          <a:stretch>
            <a:fillRect/>
          </a:stretch>
        </p:blipFill>
        <p:spPr>
          <a:xfrm>
            <a:off x="2549928" y="3022583"/>
            <a:ext cx="2024577" cy="1219745"/>
          </a:xfrm>
          <a:prstGeom prst="rect">
            <a:avLst/>
          </a:prstGeom>
        </p:spPr>
      </p:pic>
      <p:pic>
        <p:nvPicPr>
          <p:cNvPr id="16" name="Picture 15">
            <a:extLst>
              <a:ext uri="{FF2B5EF4-FFF2-40B4-BE49-F238E27FC236}">
                <a16:creationId xmlns:a16="http://schemas.microsoft.com/office/drawing/2014/main" id="{C86C5B6F-9D3F-8B0C-0994-2CBC77C317A9}"/>
              </a:ext>
            </a:extLst>
          </p:cNvPr>
          <p:cNvPicPr>
            <a:picLocks noChangeAspect="1"/>
          </p:cNvPicPr>
          <p:nvPr/>
        </p:nvPicPr>
        <p:blipFill>
          <a:blip r:embed="rId6"/>
          <a:srcRect/>
          <a:stretch/>
        </p:blipFill>
        <p:spPr>
          <a:xfrm>
            <a:off x="2549927" y="4242335"/>
            <a:ext cx="2024577" cy="841820"/>
          </a:xfrm>
          <a:prstGeom prst="rect">
            <a:avLst/>
          </a:prstGeom>
        </p:spPr>
      </p:pic>
      <p:pic>
        <p:nvPicPr>
          <p:cNvPr id="17" name="Picture 16">
            <a:extLst>
              <a:ext uri="{FF2B5EF4-FFF2-40B4-BE49-F238E27FC236}">
                <a16:creationId xmlns:a16="http://schemas.microsoft.com/office/drawing/2014/main" id="{D5F40643-A7AF-7331-7794-D0AB3EA6400A}"/>
              </a:ext>
            </a:extLst>
          </p:cNvPr>
          <p:cNvPicPr>
            <a:picLocks noChangeAspect="1"/>
          </p:cNvPicPr>
          <p:nvPr/>
        </p:nvPicPr>
        <p:blipFill>
          <a:blip r:embed="rId7"/>
          <a:srcRect/>
          <a:stretch/>
        </p:blipFill>
        <p:spPr>
          <a:xfrm>
            <a:off x="4610343" y="4237255"/>
            <a:ext cx="2024578" cy="841820"/>
          </a:xfrm>
          <a:prstGeom prst="rect">
            <a:avLst/>
          </a:prstGeom>
        </p:spPr>
      </p:pic>
      <p:pic>
        <p:nvPicPr>
          <p:cNvPr id="18" name="Picture 17">
            <a:extLst>
              <a:ext uri="{FF2B5EF4-FFF2-40B4-BE49-F238E27FC236}">
                <a16:creationId xmlns:a16="http://schemas.microsoft.com/office/drawing/2014/main" id="{86658B8B-3FE1-E981-1D3D-0470A1279A0A}"/>
              </a:ext>
            </a:extLst>
          </p:cNvPr>
          <p:cNvPicPr>
            <a:picLocks noChangeAspect="1"/>
          </p:cNvPicPr>
          <p:nvPr/>
        </p:nvPicPr>
        <p:blipFill>
          <a:blip r:embed="rId8"/>
          <a:srcRect/>
          <a:stretch/>
        </p:blipFill>
        <p:spPr>
          <a:xfrm>
            <a:off x="6683722" y="4237255"/>
            <a:ext cx="2024577" cy="841820"/>
          </a:xfrm>
          <a:prstGeom prst="rect">
            <a:avLst/>
          </a:prstGeom>
        </p:spPr>
      </p:pic>
    </p:spTree>
    <p:extLst>
      <p:ext uri="{BB962C8B-B14F-4D97-AF65-F5344CB8AC3E}">
        <p14:creationId xmlns:p14="http://schemas.microsoft.com/office/powerpoint/2010/main" val="2346383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4BD00-4330-18D1-4EF9-780BA2DE83FF}"/>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8CA401E-24DA-D894-4923-060BF9AE54CC}"/>
              </a:ext>
            </a:extLst>
          </p:cNvPr>
          <p:cNvSpPr>
            <a:spLocks noGrp="1"/>
          </p:cNvSpPr>
          <p:nvPr>
            <p:ph idx="13"/>
          </p:nvPr>
        </p:nvSpPr>
        <p:spPr>
          <a:xfrm>
            <a:off x="550063" y="1923455"/>
            <a:ext cx="8149766" cy="766548"/>
          </a:xfrm>
        </p:spPr>
        <p:txBody>
          <a:bodyPr/>
          <a:lstStyle/>
          <a:p>
            <a:pPr algn="ctr"/>
            <a:r>
              <a:rPr kumimoji="0" lang="en-US" sz="4000" b="0" i="0" u="none" strike="noStrike" kern="1200" cap="none" spc="-150" normalizeH="0" baseline="0" noProof="0" dirty="0">
                <a:ln>
                  <a:noFill/>
                </a:ln>
                <a:solidFill>
                  <a:prstClr val="white"/>
                </a:solidFill>
                <a:effectLst/>
                <a:uLnTx/>
                <a:uFillTx/>
                <a:latin typeface="Franklin Gothic Medium"/>
                <a:ea typeface="Franklin Gothic Medium" charset="0"/>
                <a:cs typeface="Franklin Gothic Medium" charset="0"/>
              </a:rPr>
              <a:t>It’s demo time!</a:t>
            </a:r>
          </a:p>
        </p:txBody>
      </p:sp>
    </p:spTree>
    <p:extLst>
      <p:ext uri="{BB962C8B-B14F-4D97-AF65-F5344CB8AC3E}">
        <p14:creationId xmlns:p14="http://schemas.microsoft.com/office/powerpoint/2010/main" val="2161816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8496C-0573-DDF9-6ED8-0F738335AA67}"/>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63A61B8-F102-2D91-1FB6-F90AA4E872A0}"/>
              </a:ext>
            </a:extLst>
          </p:cNvPr>
          <p:cNvSpPr>
            <a:spLocks noGrp="1"/>
          </p:cNvSpPr>
          <p:nvPr>
            <p:ph idx="13"/>
          </p:nvPr>
        </p:nvSpPr>
        <p:spPr/>
        <p:txBody>
          <a:bodyPr/>
          <a:lstStyle/>
          <a:p>
            <a:pPr algn="ctr"/>
            <a:r>
              <a:rPr lang="en-US" sz="4000" spc="-150" dirty="0">
                <a:solidFill>
                  <a:prstClr val="white"/>
                </a:solidFill>
                <a:latin typeface="Franklin Gothic Medium"/>
              </a:rPr>
              <a:t>React insights</a:t>
            </a:r>
            <a:endParaRPr lang="en-US" sz="4000" dirty="0"/>
          </a:p>
        </p:txBody>
      </p:sp>
      <p:sp>
        <p:nvSpPr>
          <p:cNvPr id="3" name="Content Placeholder 2">
            <a:extLst>
              <a:ext uri="{FF2B5EF4-FFF2-40B4-BE49-F238E27FC236}">
                <a16:creationId xmlns:a16="http://schemas.microsoft.com/office/drawing/2014/main" id="{37740A3E-1BC8-5F70-D00F-457DC0F87CD6}"/>
              </a:ext>
            </a:extLst>
          </p:cNvPr>
          <p:cNvSpPr>
            <a:spLocks noGrp="1"/>
          </p:cNvSpPr>
          <p:nvPr>
            <p:ph idx="1"/>
          </p:nvPr>
        </p:nvSpPr>
        <p:spPr/>
        <p:txBody>
          <a:bodyPr>
            <a:normAutofit/>
          </a:bodyPr>
          <a:lstStyle/>
          <a:p>
            <a:r>
              <a:rPr lang="en-US" sz="2000" dirty="0"/>
              <a:t>Pros:</a:t>
            </a:r>
          </a:p>
          <a:p>
            <a:pPr lvl="1"/>
            <a:r>
              <a:rPr lang="en-US" sz="1600" dirty="0"/>
              <a:t>A lot of examples and documentation on the internet</a:t>
            </a:r>
          </a:p>
          <a:p>
            <a:pPr lvl="1"/>
            <a:r>
              <a:rPr lang="en-US" sz="1600" dirty="0"/>
              <a:t>A lot of libraries for almost any use case</a:t>
            </a:r>
          </a:p>
          <a:p>
            <a:pPr lvl="1"/>
            <a:r>
              <a:rPr lang="en-US" sz="1600" dirty="0"/>
              <a:t>The whole UI can be written using a single language and technology stack</a:t>
            </a:r>
          </a:p>
          <a:p>
            <a:pPr lvl="1"/>
            <a:r>
              <a:rPr lang="en-US" sz="1600" dirty="0"/>
              <a:t>As flexible as you can imagine, access to almost every aspect of configuration</a:t>
            </a:r>
          </a:p>
          <a:p>
            <a:pPr lvl="1"/>
            <a:r>
              <a:rPr lang="en-US" sz="1600" dirty="0"/>
              <a:t>Suitable for applications of any scale</a:t>
            </a:r>
          </a:p>
          <a:p>
            <a:pPr lvl="1"/>
            <a:endParaRPr lang="en-GB" sz="1600" dirty="0"/>
          </a:p>
          <a:p>
            <a:r>
              <a:rPr lang="en-GB" sz="2000" dirty="0"/>
              <a:t>Cons:</a:t>
            </a:r>
          </a:p>
          <a:p>
            <a:pPr lvl="1"/>
            <a:r>
              <a:rPr lang="en-GB" sz="1600" dirty="0"/>
              <a:t>Must be used in conjunction with other libraries to build a complex application</a:t>
            </a:r>
          </a:p>
          <a:p>
            <a:pPr lvl="1"/>
            <a:r>
              <a:rPr lang="en-GB" sz="1600" dirty="0"/>
              <a:t>You must be familiar with JS</a:t>
            </a:r>
          </a:p>
          <a:p>
            <a:pPr lvl="1"/>
            <a:r>
              <a:rPr lang="en-GB" sz="1600" dirty="0"/>
              <a:t>Easy to build in a messy way if you are not experienced</a:t>
            </a:r>
          </a:p>
          <a:p>
            <a:pPr lvl="1"/>
            <a:endParaRPr lang="en-GB" sz="1600" dirty="0"/>
          </a:p>
          <a:p>
            <a:pPr lvl="1"/>
            <a:endParaRPr lang="en-GB" sz="1600" dirty="0"/>
          </a:p>
        </p:txBody>
      </p:sp>
    </p:spTree>
    <p:extLst>
      <p:ext uri="{BB962C8B-B14F-4D97-AF65-F5344CB8AC3E}">
        <p14:creationId xmlns:p14="http://schemas.microsoft.com/office/powerpoint/2010/main" val="300046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89916-21D6-1008-BD55-09EAF34E46BF}"/>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3D91DB0-CA04-437C-2721-A1D03C165797}"/>
              </a:ext>
            </a:extLst>
          </p:cNvPr>
          <p:cNvSpPr>
            <a:spLocks noGrp="1"/>
          </p:cNvSpPr>
          <p:nvPr>
            <p:ph idx="1"/>
          </p:nvPr>
        </p:nvSpPr>
        <p:spPr/>
        <p:txBody>
          <a:bodyPr>
            <a:normAutofit/>
          </a:bodyPr>
          <a:lstStyle/>
          <a:p>
            <a:r>
              <a:rPr lang="en-GB" sz="2000" dirty="0">
                <a:latin typeface="+mn-lt"/>
              </a:rPr>
              <a:t>Speed ​​up development</a:t>
            </a:r>
            <a:endParaRPr lang="ru-RU" sz="2000" dirty="0">
              <a:latin typeface="+mn-lt"/>
            </a:endParaRPr>
          </a:p>
          <a:p>
            <a:r>
              <a:rPr lang="en-GB" sz="2000" dirty="0">
                <a:latin typeface="+mn-lt"/>
              </a:rPr>
              <a:t>Consistency and Uniformity</a:t>
            </a:r>
            <a:endParaRPr lang="ru-RU" sz="2000" dirty="0">
              <a:latin typeface="+mn-lt"/>
            </a:endParaRPr>
          </a:p>
          <a:p>
            <a:r>
              <a:rPr lang="en-GB" sz="2000" dirty="0">
                <a:latin typeface="+mn-lt"/>
              </a:rPr>
              <a:t>Community support</a:t>
            </a:r>
            <a:endParaRPr lang="ru-RU" sz="2000" dirty="0">
              <a:latin typeface="+mn-lt"/>
            </a:endParaRPr>
          </a:p>
          <a:p>
            <a:r>
              <a:rPr lang="en-GB" sz="2000" dirty="0">
                <a:latin typeface="+mn-lt"/>
              </a:rPr>
              <a:t>Reduction of efforts</a:t>
            </a:r>
            <a:endParaRPr lang="en-US" sz="2000" dirty="0">
              <a:latin typeface="+mn-lt"/>
            </a:endParaRPr>
          </a:p>
        </p:txBody>
      </p:sp>
      <p:sp>
        <p:nvSpPr>
          <p:cNvPr id="6" name="Content Placeholder 5">
            <a:extLst>
              <a:ext uri="{FF2B5EF4-FFF2-40B4-BE49-F238E27FC236}">
                <a16:creationId xmlns:a16="http://schemas.microsoft.com/office/drawing/2014/main" id="{749C7E86-6327-43AB-BA33-DEC04EF63AF1}"/>
              </a:ext>
            </a:extLst>
          </p:cNvPr>
          <p:cNvSpPr>
            <a:spLocks noGrp="1"/>
          </p:cNvSpPr>
          <p:nvPr>
            <p:ph idx="13"/>
          </p:nvPr>
        </p:nvSpPr>
        <p:spPr/>
        <p:txBody>
          <a:bodyPr/>
          <a:lstStyle/>
          <a:p>
            <a:pPr algn="ctr"/>
            <a:r>
              <a:rPr lang="en-US" sz="4000" spc="-150" dirty="0">
                <a:solidFill>
                  <a:prstClr val="white"/>
                </a:solidFill>
                <a:latin typeface="Franklin Gothic Medium"/>
                <a:ea typeface="Franklin Gothic Medium" charset="0"/>
                <a:cs typeface="Franklin Gothic Medium" charset="0"/>
              </a:rPr>
              <a:t>Those useful </a:t>
            </a:r>
            <a:r>
              <a:rPr kumimoji="0" lang="en-US" sz="4000" b="0" i="0" u="none" strike="noStrike" kern="1200" cap="none" spc="-150" normalizeH="0" baseline="0" noProof="0" dirty="0">
                <a:ln>
                  <a:noFill/>
                </a:ln>
                <a:solidFill>
                  <a:prstClr val="white"/>
                </a:solidFill>
                <a:effectLst/>
                <a:uLnTx/>
                <a:uFillTx/>
                <a:latin typeface="Franklin Gothic Medium"/>
                <a:ea typeface="Franklin Gothic Medium" charset="0"/>
                <a:cs typeface="Franklin Gothic Medium" charset="0"/>
              </a:rPr>
              <a:t>UI frameworks</a:t>
            </a:r>
            <a:endParaRPr lang="en-US" sz="4000" dirty="0"/>
          </a:p>
        </p:txBody>
      </p:sp>
    </p:spTree>
    <p:extLst>
      <p:ext uri="{BB962C8B-B14F-4D97-AF65-F5344CB8AC3E}">
        <p14:creationId xmlns:p14="http://schemas.microsoft.com/office/powerpoint/2010/main" val="2145979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8496C-0573-DDF9-6ED8-0F738335AA67}"/>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63A61B8-F102-2D91-1FB6-F90AA4E872A0}"/>
              </a:ext>
            </a:extLst>
          </p:cNvPr>
          <p:cNvSpPr>
            <a:spLocks noGrp="1"/>
          </p:cNvSpPr>
          <p:nvPr>
            <p:ph idx="13"/>
          </p:nvPr>
        </p:nvSpPr>
        <p:spPr/>
        <p:txBody>
          <a:bodyPr/>
          <a:lstStyle/>
          <a:p>
            <a:pPr algn="ctr"/>
            <a:r>
              <a:rPr lang="en-US" sz="4000" spc="-150" dirty="0">
                <a:solidFill>
                  <a:prstClr val="white"/>
                </a:solidFill>
                <a:latin typeface="Franklin Gothic Medium"/>
              </a:rPr>
              <a:t>Angular insights</a:t>
            </a:r>
            <a:endParaRPr lang="en-US" sz="4000" dirty="0"/>
          </a:p>
        </p:txBody>
      </p:sp>
      <p:sp>
        <p:nvSpPr>
          <p:cNvPr id="3" name="Content Placeholder 2">
            <a:extLst>
              <a:ext uri="{FF2B5EF4-FFF2-40B4-BE49-F238E27FC236}">
                <a16:creationId xmlns:a16="http://schemas.microsoft.com/office/drawing/2014/main" id="{37740A3E-1BC8-5F70-D00F-457DC0F87CD6}"/>
              </a:ext>
            </a:extLst>
          </p:cNvPr>
          <p:cNvSpPr>
            <a:spLocks noGrp="1"/>
          </p:cNvSpPr>
          <p:nvPr>
            <p:ph idx="1"/>
          </p:nvPr>
        </p:nvSpPr>
        <p:spPr/>
        <p:txBody>
          <a:bodyPr>
            <a:normAutofit/>
          </a:bodyPr>
          <a:lstStyle/>
          <a:p>
            <a:r>
              <a:rPr lang="en-US" sz="2000" dirty="0"/>
              <a:t>Pros:</a:t>
            </a:r>
          </a:p>
          <a:p>
            <a:pPr lvl="1"/>
            <a:r>
              <a:rPr lang="en-US" sz="1600" dirty="0"/>
              <a:t>Has defined structure and preferred ways of building</a:t>
            </a:r>
          </a:p>
          <a:p>
            <a:pPr lvl="1"/>
            <a:r>
              <a:rPr lang="en-US" sz="1600" dirty="0"/>
              <a:t>Easy to find examples on the internet</a:t>
            </a:r>
          </a:p>
          <a:p>
            <a:pPr lvl="1"/>
            <a:r>
              <a:rPr lang="en-GB" sz="1600" dirty="0"/>
              <a:t>Can be enriched with external libraries</a:t>
            </a:r>
            <a:endParaRPr lang="en-US" sz="1600" dirty="0"/>
          </a:p>
          <a:p>
            <a:pPr lvl="1"/>
            <a:r>
              <a:rPr lang="en-GB" sz="1600" dirty="0"/>
              <a:t>You can build complex apps out of the box</a:t>
            </a:r>
          </a:p>
          <a:p>
            <a:pPr lvl="1"/>
            <a:r>
              <a:rPr lang="en-GB" sz="1600" dirty="0"/>
              <a:t>Rich configuration options</a:t>
            </a:r>
          </a:p>
          <a:p>
            <a:pPr lvl="1"/>
            <a:endParaRPr lang="en-GB" sz="1600" dirty="0"/>
          </a:p>
          <a:p>
            <a:r>
              <a:rPr lang="en-GB" sz="2000" dirty="0"/>
              <a:t>Cons:</a:t>
            </a:r>
          </a:p>
          <a:p>
            <a:pPr lvl="1"/>
            <a:r>
              <a:rPr lang="en-GB" sz="1600" dirty="0"/>
              <a:t>May be too complex for a simple application</a:t>
            </a:r>
          </a:p>
          <a:p>
            <a:pPr lvl="1"/>
            <a:r>
              <a:rPr lang="en-GB" sz="1600" dirty="0"/>
              <a:t>You must learn a lot of the framework aspects to build a good app</a:t>
            </a:r>
            <a:endParaRPr lang="en-GB" sz="1200" dirty="0"/>
          </a:p>
          <a:p>
            <a:pPr marL="457200" lvl="1" indent="0">
              <a:buNone/>
            </a:pPr>
            <a:endParaRPr lang="en-GB" sz="1600" dirty="0"/>
          </a:p>
          <a:p>
            <a:pPr lvl="1"/>
            <a:endParaRPr lang="en-GB" sz="1600" dirty="0"/>
          </a:p>
        </p:txBody>
      </p:sp>
    </p:spTree>
    <p:extLst>
      <p:ext uri="{BB962C8B-B14F-4D97-AF65-F5344CB8AC3E}">
        <p14:creationId xmlns:p14="http://schemas.microsoft.com/office/powerpoint/2010/main" val="3072811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8496C-0573-DDF9-6ED8-0F738335AA67}"/>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63A61B8-F102-2D91-1FB6-F90AA4E872A0}"/>
              </a:ext>
            </a:extLst>
          </p:cNvPr>
          <p:cNvSpPr>
            <a:spLocks noGrp="1"/>
          </p:cNvSpPr>
          <p:nvPr>
            <p:ph idx="13"/>
          </p:nvPr>
        </p:nvSpPr>
        <p:spPr/>
        <p:txBody>
          <a:bodyPr/>
          <a:lstStyle/>
          <a:p>
            <a:pPr algn="ctr"/>
            <a:r>
              <a:rPr lang="en-US" sz="4000" spc="-150" dirty="0">
                <a:solidFill>
                  <a:prstClr val="white"/>
                </a:solidFill>
                <a:latin typeface="Franklin Gothic Medium"/>
              </a:rPr>
              <a:t>Blazor insights</a:t>
            </a:r>
            <a:endParaRPr lang="en-US" sz="4000" dirty="0"/>
          </a:p>
        </p:txBody>
      </p:sp>
      <p:sp>
        <p:nvSpPr>
          <p:cNvPr id="3" name="Content Placeholder 2">
            <a:extLst>
              <a:ext uri="{FF2B5EF4-FFF2-40B4-BE49-F238E27FC236}">
                <a16:creationId xmlns:a16="http://schemas.microsoft.com/office/drawing/2014/main" id="{37740A3E-1BC8-5F70-D00F-457DC0F87CD6}"/>
              </a:ext>
            </a:extLst>
          </p:cNvPr>
          <p:cNvSpPr>
            <a:spLocks noGrp="1"/>
          </p:cNvSpPr>
          <p:nvPr>
            <p:ph idx="1"/>
          </p:nvPr>
        </p:nvSpPr>
        <p:spPr/>
        <p:txBody>
          <a:bodyPr>
            <a:normAutofit/>
          </a:bodyPr>
          <a:lstStyle/>
          <a:p>
            <a:r>
              <a:rPr lang="en-US" sz="2000" dirty="0"/>
              <a:t>Pros:</a:t>
            </a:r>
          </a:p>
          <a:p>
            <a:pPr lvl="1"/>
            <a:r>
              <a:rPr lang="en-US" sz="1600" dirty="0"/>
              <a:t>Intuitive components building if you are familiar with the concept</a:t>
            </a:r>
          </a:p>
          <a:p>
            <a:pPr lvl="1"/>
            <a:r>
              <a:rPr lang="en-GB" sz="1600" dirty="0"/>
              <a:t>All basic things can be done purely using C#</a:t>
            </a:r>
          </a:p>
          <a:p>
            <a:pPr lvl="1"/>
            <a:r>
              <a:rPr lang="en-US" sz="1600" dirty="0"/>
              <a:t>Relatively easy to get a working application even if you have never touched Blazor</a:t>
            </a:r>
          </a:p>
          <a:p>
            <a:pPr lvl="1"/>
            <a:endParaRPr lang="en-GB" sz="1600" dirty="0"/>
          </a:p>
          <a:p>
            <a:r>
              <a:rPr lang="en-GB" sz="2000" dirty="0"/>
              <a:t>Cons:</a:t>
            </a:r>
          </a:p>
          <a:p>
            <a:pPr lvl="1"/>
            <a:r>
              <a:rPr lang="en-GB" sz="1600" dirty="0"/>
              <a:t>Small amount of ready to use libraries</a:t>
            </a:r>
          </a:p>
          <a:p>
            <a:pPr lvl="1"/>
            <a:r>
              <a:rPr lang="en-GB" sz="1600" dirty="0"/>
              <a:t>Hard to implement sophisticated things</a:t>
            </a:r>
          </a:p>
          <a:p>
            <a:pPr lvl="1"/>
            <a:r>
              <a:rPr lang="en-GB" sz="1600" dirty="0"/>
              <a:t>Hard to find relevant examples and documentation on the internet</a:t>
            </a:r>
          </a:p>
          <a:p>
            <a:pPr lvl="1"/>
            <a:r>
              <a:rPr lang="en-GB" sz="1600" dirty="0"/>
              <a:t>Not everything can be done using C# (JS interoperability concept)</a:t>
            </a:r>
          </a:p>
          <a:p>
            <a:pPr lvl="1"/>
            <a:r>
              <a:rPr lang="en-GB" sz="1600" dirty="0"/>
              <a:t>Bigger bundle size and hence slower initialization</a:t>
            </a:r>
          </a:p>
          <a:p>
            <a:pPr lvl="1"/>
            <a:endParaRPr lang="en-GB" sz="1600" dirty="0"/>
          </a:p>
          <a:p>
            <a:pPr lvl="1"/>
            <a:endParaRPr lang="en-GB" sz="1600" dirty="0"/>
          </a:p>
          <a:p>
            <a:pPr lvl="1"/>
            <a:endParaRPr lang="en-GB" sz="1600" dirty="0"/>
          </a:p>
        </p:txBody>
      </p:sp>
    </p:spTree>
    <p:extLst>
      <p:ext uri="{BB962C8B-B14F-4D97-AF65-F5344CB8AC3E}">
        <p14:creationId xmlns:p14="http://schemas.microsoft.com/office/powerpoint/2010/main" val="100765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8058E-C666-AB4C-C87A-3CEEA9F99D43}"/>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69F3C15-BE9A-C617-4334-9345F815EE43}"/>
              </a:ext>
            </a:extLst>
          </p:cNvPr>
          <p:cNvSpPr>
            <a:spLocks noGrp="1"/>
          </p:cNvSpPr>
          <p:nvPr>
            <p:ph idx="1"/>
          </p:nvPr>
        </p:nvSpPr>
        <p:spPr/>
        <p:txBody>
          <a:bodyPr>
            <a:normAutofit/>
          </a:bodyPr>
          <a:lstStyle/>
          <a:p>
            <a:r>
              <a:rPr lang="en-US" sz="2000" dirty="0"/>
              <a:t>All three frameworks are very similar in terms of core principles</a:t>
            </a:r>
          </a:p>
          <a:p>
            <a:r>
              <a:rPr lang="en-US" sz="2000" dirty="0"/>
              <a:t>Blazor is an interesting technology to consider</a:t>
            </a:r>
          </a:p>
          <a:p>
            <a:r>
              <a:rPr lang="en-US" sz="2000" dirty="0"/>
              <a:t>My personal choice is still React</a:t>
            </a:r>
          </a:p>
        </p:txBody>
      </p:sp>
      <p:sp>
        <p:nvSpPr>
          <p:cNvPr id="6" name="Content Placeholder 5">
            <a:extLst>
              <a:ext uri="{FF2B5EF4-FFF2-40B4-BE49-F238E27FC236}">
                <a16:creationId xmlns:a16="http://schemas.microsoft.com/office/drawing/2014/main" id="{E6EB0909-4674-3F60-BF24-06B63887600A}"/>
              </a:ext>
            </a:extLst>
          </p:cNvPr>
          <p:cNvSpPr>
            <a:spLocks noGrp="1"/>
          </p:cNvSpPr>
          <p:nvPr>
            <p:ph idx="13"/>
          </p:nvPr>
        </p:nvSpPr>
        <p:spPr/>
        <p:txBody>
          <a:bodyPr/>
          <a:lstStyle/>
          <a:p>
            <a:pPr algn="ctr"/>
            <a:r>
              <a:rPr kumimoji="0" lang="en-US" sz="4000" b="0" i="0" u="none" strike="noStrike" kern="1200" cap="none" spc="-150" normalizeH="0" baseline="0" noProof="0" dirty="0">
                <a:ln>
                  <a:noFill/>
                </a:ln>
                <a:solidFill>
                  <a:prstClr val="white"/>
                </a:solidFill>
                <a:effectLst/>
                <a:uLnTx/>
                <a:uFillTx/>
                <a:latin typeface="Franklin Gothic Medium"/>
                <a:ea typeface="Franklin Gothic Medium" charset="0"/>
                <a:cs typeface="Franklin Gothic Medium" charset="0"/>
              </a:rPr>
              <a:t>Instead of conclusion</a:t>
            </a:r>
            <a:endParaRPr lang="en-US" sz="4000" dirty="0"/>
          </a:p>
        </p:txBody>
      </p:sp>
    </p:spTree>
    <p:extLst>
      <p:ext uri="{BB962C8B-B14F-4D97-AF65-F5344CB8AC3E}">
        <p14:creationId xmlns:p14="http://schemas.microsoft.com/office/powerpoint/2010/main" val="3655678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5B8058E-C666-AB4C-C87A-3CEEA9F99D43}"/>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69F3C15-BE9A-C617-4334-9345F815EE43}"/>
              </a:ext>
            </a:extLst>
          </p:cNvPr>
          <p:cNvSpPr>
            <a:spLocks noGrp="1"/>
          </p:cNvSpPr>
          <p:nvPr>
            <p:ph idx="1"/>
          </p:nvPr>
        </p:nvSpPr>
        <p:spPr/>
        <p:txBody>
          <a:bodyPr>
            <a:normAutofit/>
          </a:bodyPr>
          <a:lstStyle/>
          <a:p>
            <a:r>
              <a:rPr lang="en-US" sz="2000" dirty="0"/>
              <a:t>Application testing</a:t>
            </a:r>
          </a:p>
          <a:p>
            <a:r>
              <a:rPr lang="en-US" sz="2000" dirty="0"/>
              <a:t>SCSS adoption</a:t>
            </a:r>
          </a:p>
          <a:p>
            <a:r>
              <a:rPr lang="en-US" sz="2000" dirty="0"/>
              <a:t>Bundle splitting and lazy loading</a:t>
            </a:r>
          </a:p>
          <a:p>
            <a:r>
              <a:rPr lang="en-US" sz="2000" dirty="0"/>
              <a:t>Complex state management solutions</a:t>
            </a:r>
          </a:p>
          <a:p>
            <a:r>
              <a:rPr lang="en-US" sz="2000" dirty="0"/>
              <a:t>Ease of reverse-engineering</a:t>
            </a:r>
          </a:p>
          <a:p>
            <a:r>
              <a:rPr lang="en-US" sz="2000" dirty="0"/>
              <a:t>Security concerns</a:t>
            </a:r>
          </a:p>
        </p:txBody>
      </p:sp>
      <p:sp>
        <p:nvSpPr>
          <p:cNvPr id="6" name="Content Placeholder 5">
            <a:extLst>
              <a:ext uri="{FF2B5EF4-FFF2-40B4-BE49-F238E27FC236}">
                <a16:creationId xmlns:a16="http://schemas.microsoft.com/office/drawing/2014/main" id="{E6EB0909-4674-3F60-BF24-06B63887600A}"/>
              </a:ext>
            </a:extLst>
          </p:cNvPr>
          <p:cNvSpPr>
            <a:spLocks noGrp="1"/>
          </p:cNvSpPr>
          <p:nvPr>
            <p:ph idx="13"/>
          </p:nvPr>
        </p:nvSpPr>
        <p:spPr/>
        <p:txBody>
          <a:bodyPr/>
          <a:lstStyle/>
          <a:p>
            <a:pPr algn="ctr"/>
            <a:r>
              <a:rPr kumimoji="0" lang="en-US" sz="4000" b="0" i="0" u="none" strike="noStrike" kern="1200" cap="none" spc="-150" normalizeH="0" baseline="0" noProof="0" dirty="0">
                <a:ln>
                  <a:noFill/>
                </a:ln>
                <a:solidFill>
                  <a:prstClr val="white"/>
                </a:solidFill>
                <a:effectLst/>
                <a:uLnTx/>
                <a:uFillTx/>
                <a:latin typeface="Franklin Gothic Medium"/>
                <a:ea typeface="Franklin Gothic Medium" charset="0"/>
                <a:cs typeface="Franklin Gothic Medium" charset="0"/>
              </a:rPr>
              <a:t>What else you can investigate</a:t>
            </a:r>
            <a:endParaRPr lang="en-US" sz="4000" dirty="0"/>
          </a:p>
        </p:txBody>
      </p:sp>
    </p:spTree>
    <p:extLst>
      <p:ext uri="{BB962C8B-B14F-4D97-AF65-F5344CB8AC3E}">
        <p14:creationId xmlns:p14="http://schemas.microsoft.com/office/powerpoint/2010/main" val="1868847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A7494C59-7725-43F8-3F49-17C9E4565FD2}"/>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88A9A2E-D070-5FE4-6F4D-6525A5A0C58D}"/>
              </a:ext>
            </a:extLst>
          </p:cNvPr>
          <p:cNvSpPr>
            <a:spLocks noGrp="1"/>
          </p:cNvSpPr>
          <p:nvPr>
            <p:ph idx="13"/>
          </p:nvPr>
        </p:nvSpPr>
        <p:spPr/>
        <p:txBody>
          <a:bodyPr/>
          <a:lstStyle/>
          <a:p>
            <a:pPr algn="ctr"/>
            <a:r>
              <a:rPr kumimoji="0" lang="en-US" sz="4000" b="0" i="0" u="none" strike="noStrike" kern="1200" cap="none" spc="-150" normalizeH="0" baseline="0" noProof="0" dirty="0">
                <a:ln>
                  <a:noFill/>
                </a:ln>
                <a:solidFill>
                  <a:prstClr val="white"/>
                </a:solidFill>
                <a:effectLst/>
                <a:uLnTx/>
                <a:uFillTx/>
                <a:latin typeface="Franklin Gothic Medium"/>
                <a:ea typeface="Franklin Gothic Medium" charset="0"/>
                <a:cs typeface="Franklin Gothic Medium" charset="0"/>
              </a:rPr>
              <a:t>Thanks for your attention!</a:t>
            </a:r>
            <a:endParaRPr lang="en-US" sz="4000" dirty="0"/>
          </a:p>
        </p:txBody>
      </p:sp>
      <p:sp>
        <p:nvSpPr>
          <p:cNvPr id="7" name="Content Placeholder 4">
            <a:extLst>
              <a:ext uri="{FF2B5EF4-FFF2-40B4-BE49-F238E27FC236}">
                <a16:creationId xmlns:a16="http://schemas.microsoft.com/office/drawing/2014/main" id="{F2AC0BA2-88CA-4622-81EA-1C676F293339}"/>
              </a:ext>
            </a:extLst>
          </p:cNvPr>
          <p:cNvSpPr>
            <a:spLocks noGrp="1"/>
          </p:cNvSpPr>
          <p:nvPr>
            <p:ph idx="1"/>
          </p:nvPr>
        </p:nvSpPr>
        <p:spPr>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bg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bg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bg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bg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t>Repository with code and presentation:</a:t>
            </a:r>
          </a:p>
          <a:p>
            <a:pPr marL="0" indent="0">
              <a:buNone/>
            </a:pPr>
            <a:r>
              <a:rPr lang="en-US" sz="1500" dirty="0">
                <a:solidFill>
                  <a:srgbClr val="64BDC8"/>
                </a:solidFill>
                <a:hlinkClick r:id="rId4">
                  <a:extLst>
                    <a:ext uri="{A12FA001-AC4F-418D-AE19-62706E023703}">
                      <ahyp:hlinkClr xmlns:ahyp="http://schemas.microsoft.com/office/drawing/2018/hyperlinkcolor" val="tx"/>
                    </a:ext>
                  </a:extLst>
                </a:hlinkClick>
              </a:rPr>
              <a:t>https://bit.ly/frmwrks1</a:t>
            </a:r>
            <a:endParaRPr lang="en-US" sz="1500" dirty="0">
              <a:solidFill>
                <a:srgbClr val="64BDC8"/>
              </a:solidFill>
              <a:hlinkClick r:id="rId5">
                <a:extLst>
                  <a:ext uri="{A12FA001-AC4F-418D-AE19-62706E023703}">
                    <ahyp:hlinkClr xmlns:ahyp="http://schemas.microsoft.com/office/drawing/2018/hyperlinkcolor" val="tx"/>
                  </a:ext>
                </a:extLst>
              </a:hlinkClick>
            </a:endParaRPr>
          </a:p>
          <a:p>
            <a:pPr marL="0" indent="0">
              <a:buNone/>
            </a:pPr>
            <a:endParaRPr lang="en-US" sz="2000" dirty="0">
              <a:solidFill>
                <a:srgbClr val="64BDC8"/>
              </a:solidFill>
            </a:endParaRPr>
          </a:p>
          <a:p>
            <a:pPr marL="0" indent="0">
              <a:buNone/>
            </a:pPr>
            <a:r>
              <a:rPr lang="en-US" sz="1800" dirty="0"/>
              <a:t>Contact point:</a:t>
            </a:r>
          </a:p>
          <a:p>
            <a:pPr marL="0" indent="0">
              <a:buNone/>
            </a:pPr>
            <a:r>
              <a:rPr lang="en-US" sz="1500" dirty="0">
                <a:solidFill>
                  <a:srgbClr val="64BDC8"/>
                </a:solidFill>
              </a:rPr>
              <a:t>Artsem Kanapliou (</a:t>
            </a:r>
            <a:r>
              <a:rPr lang="en-US" sz="1500" dirty="0">
                <a:solidFill>
                  <a:srgbClr val="64BDC8"/>
                </a:solidFill>
                <a:hlinkClick r:id="rId6">
                  <a:extLst>
                    <a:ext uri="{A12FA001-AC4F-418D-AE19-62706E023703}">
                      <ahyp:hlinkClr xmlns:ahyp="http://schemas.microsoft.com/office/drawing/2018/hyperlinkcolor" val="tx"/>
                    </a:ext>
                  </a:extLst>
                </a:hlinkClick>
              </a:rPr>
              <a:t>a.kanapliou@godeltech.com</a:t>
            </a:r>
            <a:r>
              <a:rPr lang="en-US" sz="1500" dirty="0">
                <a:solidFill>
                  <a:srgbClr val="64BDC8"/>
                </a:solidFill>
              </a:rPr>
              <a:t>)</a:t>
            </a:r>
          </a:p>
        </p:txBody>
      </p:sp>
      <p:pic>
        <p:nvPicPr>
          <p:cNvPr id="9" name="Picture 8" descr="A qr code on a white background&#10;&#10;Description automatically generated">
            <a:extLst>
              <a:ext uri="{FF2B5EF4-FFF2-40B4-BE49-F238E27FC236}">
                <a16:creationId xmlns:a16="http://schemas.microsoft.com/office/drawing/2014/main" id="{F3C452B9-C93C-1025-3069-29B392001A0B}"/>
              </a:ext>
            </a:extLst>
          </p:cNvPr>
          <p:cNvPicPr>
            <a:picLocks noChangeAspect="1"/>
          </p:cNvPicPr>
          <p:nvPr/>
        </p:nvPicPr>
        <p:blipFill>
          <a:blip r:embed="rId7"/>
          <a:stretch>
            <a:fillRect/>
          </a:stretch>
        </p:blipFill>
        <p:spPr>
          <a:xfrm>
            <a:off x="6631709" y="1094140"/>
            <a:ext cx="1975261" cy="1975261"/>
          </a:xfrm>
          <a:prstGeom prst="rect">
            <a:avLst/>
          </a:prstGeom>
        </p:spPr>
      </p:pic>
    </p:spTree>
    <p:extLst>
      <p:ext uri="{BB962C8B-B14F-4D97-AF65-F5344CB8AC3E}">
        <p14:creationId xmlns:p14="http://schemas.microsoft.com/office/powerpoint/2010/main" val="852501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D20CE-3E45-F9F0-7F2E-3D0DEB0EF886}"/>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507BDF5-2DE5-9DFF-F66D-367C0727CC95}"/>
              </a:ext>
            </a:extLst>
          </p:cNvPr>
          <p:cNvSpPr>
            <a:spLocks noGrp="1"/>
          </p:cNvSpPr>
          <p:nvPr>
            <p:ph idx="13"/>
          </p:nvPr>
        </p:nvSpPr>
        <p:spPr>
          <a:xfrm>
            <a:off x="550063" y="1923455"/>
            <a:ext cx="8149766" cy="766548"/>
          </a:xfrm>
        </p:spPr>
        <p:txBody>
          <a:bodyPr/>
          <a:lstStyle/>
          <a:p>
            <a:pPr algn="ctr"/>
            <a:r>
              <a:rPr kumimoji="0" lang="en-US" sz="4000" b="0" i="0" u="none" strike="noStrike" kern="1200" cap="none" spc="-150" normalizeH="0" baseline="0" noProof="0" dirty="0">
                <a:ln>
                  <a:noFill/>
                </a:ln>
                <a:solidFill>
                  <a:prstClr val="white"/>
                </a:solidFill>
                <a:effectLst/>
                <a:uLnTx/>
                <a:uFillTx/>
                <a:latin typeface="Franklin Gothic Medium"/>
                <a:ea typeface="Franklin Gothic Medium" charset="0"/>
                <a:cs typeface="Franklin Gothic Medium" charset="0"/>
              </a:rPr>
              <a:t>Any questions?</a:t>
            </a:r>
            <a:endParaRPr lang="en-US" sz="4000" dirty="0"/>
          </a:p>
        </p:txBody>
      </p:sp>
    </p:spTree>
    <p:extLst>
      <p:ext uri="{BB962C8B-B14F-4D97-AF65-F5344CB8AC3E}">
        <p14:creationId xmlns:p14="http://schemas.microsoft.com/office/powerpoint/2010/main" val="4091636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7D84E-5817-B683-2728-3F10ABB4144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AFF1F0-8210-28B2-44E2-1D7AD730139F}"/>
              </a:ext>
            </a:extLst>
          </p:cNvPr>
          <p:cNvSpPr>
            <a:spLocks noGrp="1"/>
          </p:cNvSpPr>
          <p:nvPr>
            <p:ph idx="1"/>
          </p:nvPr>
        </p:nvSpPr>
        <p:spPr/>
        <p:txBody>
          <a:bodyPr>
            <a:normAutofit/>
          </a:bodyPr>
          <a:lstStyle/>
          <a:p>
            <a:r>
              <a:rPr lang="en-US" sz="2000" dirty="0">
                <a:latin typeface="+mn-lt"/>
              </a:rPr>
              <a:t>    React by Meta (former Facebook), latest version 18.3.1</a:t>
            </a:r>
          </a:p>
          <a:p>
            <a:pPr lvl="1"/>
            <a:r>
              <a:rPr lang="en-GB" sz="1600" dirty="0">
                <a:solidFill>
                  <a:schemeClr val="bg1"/>
                </a:solidFill>
                <a:latin typeface="+mn-lt"/>
              </a:rPr>
              <a:t>UI library</a:t>
            </a:r>
            <a:endParaRPr lang="en-US" sz="1600" dirty="0">
              <a:latin typeface="+mn-lt"/>
            </a:endParaRPr>
          </a:p>
          <a:p>
            <a:pPr lvl="1"/>
            <a:r>
              <a:rPr lang="en-GB" sz="1600" dirty="0">
                <a:solidFill>
                  <a:schemeClr val="bg1"/>
                </a:solidFill>
                <a:latin typeface="+mn-lt"/>
              </a:rPr>
              <a:t>JavaScript/TypeScript as primar</a:t>
            </a:r>
            <a:r>
              <a:rPr lang="en-GB" sz="1600" dirty="0">
                <a:latin typeface="+mn-lt"/>
              </a:rPr>
              <a:t>y language</a:t>
            </a:r>
          </a:p>
          <a:p>
            <a:r>
              <a:rPr lang="en-GB" sz="2000" dirty="0">
                <a:latin typeface="+mn-lt"/>
              </a:rPr>
              <a:t>    Angular by Google, latest version 18.0.4</a:t>
            </a:r>
          </a:p>
          <a:p>
            <a:pPr lvl="1"/>
            <a:r>
              <a:rPr lang="en-GB" sz="1600" dirty="0">
                <a:solidFill>
                  <a:schemeClr val="bg1"/>
                </a:solidFill>
                <a:latin typeface="+mn-lt"/>
              </a:rPr>
              <a:t>Web framework</a:t>
            </a:r>
          </a:p>
          <a:p>
            <a:pPr lvl="1"/>
            <a:r>
              <a:rPr lang="en-GB" sz="1600" dirty="0">
                <a:latin typeface="+mn-lt"/>
              </a:rPr>
              <a:t>TypeScript </a:t>
            </a:r>
            <a:r>
              <a:rPr lang="en-GB" sz="1600" dirty="0">
                <a:solidFill>
                  <a:schemeClr val="bg1"/>
                </a:solidFill>
                <a:latin typeface="+mn-lt"/>
              </a:rPr>
              <a:t>as primar</a:t>
            </a:r>
            <a:r>
              <a:rPr lang="en-GB" sz="1600" dirty="0">
                <a:latin typeface="+mn-lt"/>
              </a:rPr>
              <a:t>y language</a:t>
            </a:r>
          </a:p>
          <a:p>
            <a:r>
              <a:rPr lang="en-GB" sz="2000" dirty="0">
                <a:latin typeface="+mn-lt"/>
              </a:rPr>
              <a:t>    Blazor by Microsoft, latest version 8.0.7</a:t>
            </a:r>
          </a:p>
          <a:p>
            <a:pPr lvl="1"/>
            <a:r>
              <a:rPr lang="en-GB" sz="1600" dirty="0">
                <a:solidFill>
                  <a:schemeClr val="bg1"/>
                </a:solidFill>
                <a:latin typeface="+mn-lt"/>
              </a:rPr>
              <a:t>Web framework</a:t>
            </a:r>
          </a:p>
          <a:p>
            <a:pPr lvl="1"/>
            <a:r>
              <a:rPr lang="en-GB" sz="1600" dirty="0">
                <a:latin typeface="+mn-lt"/>
              </a:rPr>
              <a:t>C# </a:t>
            </a:r>
            <a:r>
              <a:rPr lang="en-GB" sz="1600" dirty="0">
                <a:solidFill>
                  <a:schemeClr val="bg1"/>
                </a:solidFill>
                <a:latin typeface="+mn-lt"/>
              </a:rPr>
              <a:t>as primar</a:t>
            </a:r>
            <a:r>
              <a:rPr lang="en-GB" sz="1600" dirty="0">
                <a:latin typeface="+mn-lt"/>
              </a:rPr>
              <a:t>y language</a:t>
            </a:r>
          </a:p>
        </p:txBody>
      </p:sp>
      <p:sp>
        <p:nvSpPr>
          <p:cNvPr id="6" name="Content Placeholder 5">
            <a:extLst>
              <a:ext uri="{FF2B5EF4-FFF2-40B4-BE49-F238E27FC236}">
                <a16:creationId xmlns:a16="http://schemas.microsoft.com/office/drawing/2014/main" id="{C5D684BB-A5B0-66A6-1245-9A9000177516}"/>
              </a:ext>
            </a:extLst>
          </p:cNvPr>
          <p:cNvSpPr>
            <a:spLocks noGrp="1"/>
          </p:cNvSpPr>
          <p:nvPr>
            <p:ph idx="13"/>
          </p:nvPr>
        </p:nvSpPr>
        <p:spPr/>
        <p:txBody>
          <a:bodyPr/>
          <a:lstStyle/>
          <a:p>
            <a:pPr algn="ctr"/>
            <a:r>
              <a:rPr lang="en-US" sz="4000" spc="-150" dirty="0">
                <a:solidFill>
                  <a:prstClr val="white"/>
                </a:solidFill>
                <a:latin typeface="Franklin Gothic Medium"/>
              </a:rPr>
              <a:t>General information</a:t>
            </a:r>
            <a:endParaRPr lang="en-US" sz="4000" dirty="0"/>
          </a:p>
        </p:txBody>
      </p:sp>
      <p:pic>
        <p:nvPicPr>
          <p:cNvPr id="43" name="Graphic 42">
            <a:extLst>
              <a:ext uri="{FF2B5EF4-FFF2-40B4-BE49-F238E27FC236}">
                <a16:creationId xmlns:a16="http://schemas.microsoft.com/office/drawing/2014/main" id="{3BCB0938-858C-9AC2-A878-A38240F507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8016" y="1161461"/>
            <a:ext cx="360045" cy="320040"/>
          </a:xfrm>
          <a:prstGeom prst="rect">
            <a:avLst/>
          </a:prstGeom>
        </p:spPr>
      </p:pic>
      <p:pic>
        <p:nvPicPr>
          <p:cNvPr id="13" name="Graphic 12">
            <a:extLst>
              <a:ext uri="{FF2B5EF4-FFF2-40B4-BE49-F238E27FC236}">
                <a16:creationId xmlns:a16="http://schemas.microsoft.com/office/drawing/2014/main" id="{C3CBB13D-D866-47EE-EB55-2CAA3263D2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8016" y="2073225"/>
            <a:ext cx="365760" cy="365760"/>
          </a:xfrm>
          <a:prstGeom prst="rect">
            <a:avLst/>
          </a:prstGeom>
        </p:spPr>
      </p:pic>
      <p:pic>
        <p:nvPicPr>
          <p:cNvPr id="15" name="Graphic 14">
            <a:extLst>
              <a:ext uri="{FF2B5EF4-FFF2-40B4-BE49-F238E27FC236}">
                <a16:creationId xmlns:a16="http://schemas.microsoft.com/office/drawing/2014/main" id="{E59F2CEE-E3EC-4B99-7C46-F076618E56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8016" y="3030709"/>
            <a:ext cx="362560" cy="365760"/>
          </a:xfrm>
          <a:prstGeom prst="rect">
            <a:avLst/>
          </a:prstGeom>
        </p:spPr>
      </p:pic>
    </p:spTree>
    <p:extLst>
      <p:ext uri="{BB962C8B-B14F-4D97-AF65-F5344CB8AC3E}">
        <p14:creationId xmlns:p14="http://schemas.microsoft.com/office/powerpoint/2010/main" val="374213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7D84E-5817-B683-2728-3F10ABB41447}"/>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5D684BB-A5B0-66A6-1245-9A9000177516}"/>
              </a:ext>
            </a:extLst>
          </p:cNvPr>
          <p:cNvSpPr>
            <a:spLocks noGrp="1"/>
          </p:cNvSpPr>
          <p:nvPr>
            <p:ph idx="13"/>
          </p:nvPr>
        </p:nvSpPr>
        <p:spPr/>
        <p:txBody>
          <a:bodyPr/>
          <a:lstStyle/>
          <a:p>
            <a:pPr algn="ctr"/>
            <a:r>
              <a:rPr lang="en-US" sz="4000" spc="-150" dirty="0">
                <a:solidFill>
                  <a:prstClr val="white"/>
                </a:solidFill>
                <a:latin typeface="Franklin Gothic Medium"/>
              </a:rPr>
              <a:t>Public releases timeline</a:t>
            </a:r>
            <a:endParaRPr lang="en-US" sz="4000" dirty="0"/>
          </a:p>
        </p:txBody>
      </p:sp>
      <p:pic>
        <p:nvPicPr>
          <p:cNvPr id="12" name="Picture 11">
            <a:extLst>
              <a:ext uri="{FF2B5EF4-FFF2-40B4-BE49-F238E27FC236}">
                <a16:creationId xmlns:a16="http://schemas.microsoft.com/office/drawing/2014/main" id="{4AC904BD-BAE6-53AC-D6F2-BA9FCB4B7367}"/>
              </a:ext>
            </a:extLst>
          </p:cNvPr>
          <p:cNvPicPr>
            <a:picLocks noChangeAspect="1"/>
          </p:cNvPicPr>
          <p:nvPr/>
        </p:nvPicPr>
        <p:blipFill>
          <a:blip r:embed="rId3"/>
          <a:stretch>
            <a:fillRect/>
          </a:stretch>
        </p:blipFill>
        <p:spPr>
          <a:xfrm>
            <a:off x="875489" y="1008743"/>
            <a:ext cx="7911830" cy="3391911"/>
          </a:xfrm>
          <a:prstGeom prst="rect">
            <a:avLst/>
          </a:prstGeom>
          <a:ln w="12700">
            <a:solidFill>
              <a:srgbClr val="00D8FF">
                <a:alpha val="50000"/>
              </a:srgbClr>
            </a:solidFill>
          </a:ln>
        </p:spPr>
      </p:pic>
    </p:spTree>
    <p:extLst>
      <p:ext uri="{BB962C8B-B14F-4D97-AF65-F5344CB8AC3E}">
        <p14:creationId xmlns:p14="http://schemas.microsoft.com/office/powerpoint/2010/main" val="417756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7D84E-5817-B683-2728-3F10ABB41447}"/>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5D684BB-A5B0-66A6-1245-9A9000177516}"/>
              </a:ext>
            </a:extLst>
          </p:cNvPr>
          <p:cNvSpPr>
            <a:spLocks noGrp="1"/>
          </p:cNvSpPr>
          <p:nvPr>
            <p:ph idx="13"/>
          </p:nvPr>
        </p:nvSpPr>
        <p:spPr/>
        <p:txBody>
          <a:bodyPr/>
          <a:lstStyle/>
          <a:p>
            <a:pPr algn="ctr"/>
            <a:r>
              <a:rPr lang="en-US" sz="4000" spc="-150" dirty="0">
                <a:solidFill>
                  <a:prstClr val="white"/>
                </a:solidFill>
                <a:latin typeface="Franklin Gothic Medium"/>
              </a:rPr>
              <a:t>Source code and package</a:t>
            </a:r>
            <a:endParaRPr lang="en-US" sz="4000" dirty="0"/>
          </a:p>
        </p:txBody>
      </p:sp>
      <p:graphicFrame>
        <p:nvGraphicFramePr>
          <p:cNvPr id="9" name="Table 8">
            <a:extLst>
              <a:ext uri="{FF2B5EF4-FFF2-40B4-BE49-F238E27FC236}">
                <a16:creationId xmlns:a16="http://schemas.microsoft.com/office/drawing/2014/main" id="{909C66F8-56F8-8452-630E-CB5D14D7AD43}"/>
              </a:ext>
            </a:extLst>
          </p:cNvPr>
          <p:cNvGraphicFramePr>
            <a:graphicFrameLocks noGrp="1"/>
          </p:cNvGraphicFramePr>
          <p:nvPr>
            <p:extLst>
              <p:ext uri="{D42A27DB-BD31-4B8C-83A1-F6EECF244321}">
                <p14:modId xmlns:p14="http://schemas.microsoft.com/office/powerpoint/2010/main" val="926492609"/>
              </p:ext>
            </p:extLst>
          </p:nvPr>
        </p:nvGraphicFramePr>
        <p:xfrm>
          <a:off x="616508" y="1147359"/>
          <a:ext cx="8338921" cy="1192454"/>
        </p:xfrm>
        <a:graphic>
          <a:graphicData uri="http://schemas.openxmlformats.org/drawingml/2006/table">
            <a:tbl>
              <a:tblPr firstRow="1" firstCol="1">
                <a:noFill/>
                <a:tableStyleId>{5C22544A-7EE6-4342-B048-85BDC9FD1C3A}</a:tableStyleId>
              </a:tblPr>
              <a:tblGrid>
                <a:gridCol w="1675051">
                  <a:extLst>
                    <a:ext uri="{9D8B030D-6E8A-4147-A177-3AD203B41FA5}">
                      <a16:colId xmlns:a16="http://schemas.microsoft.com/office/drawing/2014/main" val="3779332870"/>
                    </a:ext>
                  </a:extLst>
                </a:gridCol>
                <a:gridCol w="2143956">
                  <a:extLst>
                    <a:ext uri="{9D8B030D-6E8A-4147-A177-3AD203B41FA5}">
                      <a16:colId xmlns:a16="http://schemas.microsoft.com/office/drawing/2014/main" val="88065170"/>
                    </a:ext>
                  </a:extLst>
                </a:gridCol>
                <a:gridCol w="2170253">
                  <a:extLst>
                    <a:ext uri="{9D8B030D-6E8A-4147-A177-3AD203B41FA5}">
                      <a16:colId xmlns:a16="http://schemas.microsoft.com/office/drawing/2014/main" val="4187643220"/>
                    </a:ext>
                  </a:extLst>
                </a:gridCol>
                <a:gridCol w="2349661">
                  <a:extLst>
                    <a:ext uri="{9D8B030D-6E8A-4147-A177-3AD203B41FA5}">
                      <a16:colId xmlns:a16="http://schemas.microsoft.com/office/drawing/2014/main" val="2068200800"/>
                    </a:ext>
                  </a:extLst>
                </a:gridCol>
              </a:tblGrid>
              <a:tr h="339014">
                <a:tc>
                  <a:txBody>
                    <a:bodyPr/>
                    <a:lstStyle/>
                    <a:p>
                      <a:pPr marL="0" algn="ctr" defTabSz="457200" rtl="0" eaLnBrk="1" latinLnBrk="0" hangingPunct="1"/>
                      <a:endParaRPr lang="en-GB" sz="1200" b="1" kern="1200" dirty="0">
                        <a:solidFill>
                          <a:schemeClr val="bg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spcAft>
                          <a:spcPts val="0"/>
                        </a:spcAft>
                      </a:pPr>
                      <a:r>
                        <a:rPr lang="en-GB" sz="1200" b="1" kern="1200" dirty="0">
                          <a:solidFill>
                            <a:schemeClr val="bg1"/>
                          </a:solidFill>
                          <a:latin typeface="+mn-lt"/>
                          <a:ea typeface="+mn-ea"/>
                          <a:cs typeface="+mn-cs"/>
                        </a:rPr>
                        <a:t>React</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spcAft>
                          <a:spcPts val="0"/>
                        </a:spcAft>
                      </a:pPr>
                      <a:r>
                        <a:rPr lang="en-GB" sz="1200" b="1" kern="1200" dirty="0">
                          <a:solidFill>
                            <a:schemeClr val="bg1"/>
                          </a:solidFill>
                          <a:latin typeface="+mn-lt"/>
                          <a:ea typeface="+mn-ea"/>
                          <a:cs typeface="+mn-cs"/>
                        </a:rPr>
                        <a:t>Angular</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spcAft>
                          <a:spcPts val="0"/>
                        </a:spcAft>
                      </a:pPr>
                      <a:r>
                        <a:rPr lang="en-GB" sz="1200" b="1" kern="1200" dirty="0">
                          <a:solidFill>
                            <a:schemeClr val="bg1"/>
                          </a:solidFill>
                          <a:latin typeface="+mn-lt"/>
                          <a:ea typeface="+mn-ea"/>
                          <a:cs typeface="+mn-cs"/>
                        </a:rPr>
                        <a:t>Blazor</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2952673"/>
                  </a:ext>
                </a:extLst>
              </a:tr>
              <a:tr h="418113">
                <a:tc>
                  <a:txBody>
                    <a:bodyPr/>
                    <a:lstStyle/>
                    <a:p>
                      <a:pPr algn="r"/>
                      <a:r>
                        <a:rPr lang="en-GB" sz="1100" dirty="0">
                          <a:solidFill>
                            <a:schemeClr val="bg1"/>
                          </a:solidFill>
                          <a:latin typeface="+mn-lt"/>
                        </a:rPr>
                        <a:t>Source code available</a:t>
                      </a:r>
                    </a:p>
                  </a:txBody>
                  <a:tcPr anchor="ctr">
                    <a:lnL w="12700"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dirty="0">
                          <a:solidFill>
                            <a:schemeClr val="bg1"/>
                          </a:solidFill>
                          <a:latin typeface="+mn-lt"/>
                          <a:hlinkClick r:id="rId3">
                            <a:extLst>
                              <a:ext uri="{A12FA001-AC4F-418D-AE19-62706E023703}">
                                <ahyp:hlinkClr xmlns:ahyp="http://schemas.microsoft.com/office/drawing/2018/hyperlinkcolor" val="tx"/>
                              </a:ext>
                            </a:extLst>
                          </a:hlinkClick>
                        </a:rPr>
                        <a:t>github.com/facebook/react</a:t>
                      </a:r>
                      <a:endParaRPr lang="en-GB" sz="1100" dirty="0">
                        <a:solidFill>
                          <a:schemeClr val="bg1"/>
                        </a:solidFill>
                        <a:latin typeface="+mn-lt"/>
                      </a:endParaRPr>
                    </a:p>
                  </a:txBody>
                  <a:tcPr anchor="ctr">
                    <a:lnL w="317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dirty="0">
                          <a:solidFill>
                            <a:schemeClr val="bg1"/>
                          </a:solidFill>
                          <a:latin typeface="+mn-lt"/>
                          <a:hlinkClick r:id="rId4">
                            <a:extLst>
                              <a:ext uri="{A12FA001-AC4F-418D-AE19-62706E023703}">
                                <ahyp:hlinkClr xmlns:ahyp="http://schemas.microsoft.com/office/drawing/2018/hyperlinkcolor" val="tx"/>
                              </a:ext>
                            </a:extLst>
                          </a:hlinkClick>
                        </a:rPr>
                        <a:t>github.com/angular/angular</a:t>
                      </a:r>
                      <a:endParaRPr lang="en-GB" sz="1100" dirty="0">
                        <a:solidFill>
                          <a:schemeClr val="bg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dirty="0">
                          <a:solidFill>
                            <a:schemeClr val="bg1"/>
                          </a:solidFill>
                          <a:latin typeface="+mn-lt"/>
                          <a:hlinkClick r:id="rId5">
                            <a:extLst>
                              <a:ext uri="{A12FA001-AC4F-418D-AE19-62706E023703}">
                                <ahyp:hlinkClr xmlns:ahyp="http://schemas.microsoft.com/office/drawing/2018/hyperlinkcolor" val="tx"/>
                              </a:ext>
                            </a:extLst>
                          </a:hlinkClick>
                        </a:rPr>
                        <a:t>github.com/dotnet/</a:t>
                      </a:r>
                      <a:r>
                        <a:rPr lang="en-GB" sz="1100" dirty="0" err="1">
                          <a:solidFill>
                            <a:schemeClr val="bg1"/>
                          </a:solidFill>
                          <a:latin typeface="+mn-lt"/>
                          <a:hlinkClick r:id="rId5">
                            <a:extLst>
                              <a:ext uri="{A12FA001-AC4F-418D-AE19-62706E023703}">
                                <ahyp:hlinkClr xmlns:ahyp="http://schemas.microsoft.com/office/drawing/2018/hyperlinkcolor" val="tx"/>
                              </a:ext>
                            </a:extLst>
                          </a:hlinkClick>
                        </a:rPr>
                        <a:t>aspnetcore</a:t>
                      </a:r>
                      <a:r>
                        <a:rPr lang="en-GB" sz="1100" dirty="0">
                          <a:solidFill>
                            <a:schemeClr val="bg1"/>
                          </a:solidFill>
                          <a:latin typeface="+mn-lt"/>
                          <a:hlinkClick r:id="rId5">
                            <a:extLst>
                              <a:ext uri="{A12FA001-AC4F-418D-AE19-62706E023703}">
                                <ahyp:hlinkClr xmlns:ahyp="http://schemas.microsoft.com/office/drawing/2018/hyperlinkcolor" val="tx"/>
                              </a:ext>
                            </a:extLst>
                          </a:hlinkClick>
                        </a:rPr>
                        <a:t>/tree/main/</a:t>
                      </a:r>
                      <a:r>
                        <a:rPr lang="en-GB" sz="1100" dirty="0" err="1">
                          <a:solidFill>
                            <a:schemeClr val="bg1"/>
                          </a:solidFill>
                          <a:latin typeface="+mn-lt"/>
                          <a:hlinkClick r:id="rId5">
                            <a:extLst>
                              <a:ext uri="{A12FA001-AC4F-418D-AE19-62706E023703}">
                                <ahyp:hlinkClr xmlns:ahyp="http://schemas.microsoft.com/office/drawing/2018/hyperlinkcolor" val="tx"/>
                              </a:ext>
                            </a:extLst>
                          </a:hlinkClick>
                        </a:rPr>
                        <a:t>src</a:t>
                      </a:r>
                      <a:r>
                        <a:rPr lang="en-GB" sz="1100" dirty="0">
                          <a:solidFill>
                            <a:schemeClr val="bg1"/>
                          </a:solidFill>
                          <a:latin typeface="+mn-lt"/>
                          <a:hlinkClick r:id="rId5">
                            <a:extLst>
                              <a:ext uri="{A12FA001-AC4F-418D-AE19-62706E023703}">
                                <ahyp:hlinkClr xmlns:ahyp="http://schemas.microsoft.com/office/drawing/2018/hyperlinkcolor" val="tx"/>
                              </a:ext>
                            </a:extLst>
                          </a:hlinkClick>
                        </a:rPr>
                        <a:t>/Components</a:t>
                      </a:r>
                      <a:endParaRPr lang="en-GB" sz="1100" dirty="0">
                        <a:solidFill>
                          <a:schemeClr val="bg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9928624"/>
                  </a:ext>
                </a:extLst>
              </a:tr>
              <a:tr h="418113">
                <a:tc>
                  <a:txBody>
                    <a:bodyPr/>
                    <a:lstStyle/>
                    <a:p>
                      <a:pPr algn="r"/>
                      <a:r>
                        <a:rPr lang="en-US" sz="1100" dirty="0">
                          <a:solidFill>
                            <a:schemeClr val="bg1"/>
                          </a:solidFill>
                          <a:latin typeface="+mn-lt"/>
                        </a:rPr>
                        <a:t>Main package name</a:t>
                      </a:r>
                      <a:endParaRPr lang="en-GB" sz="1100" dirty="0">
                        <a:solidFill>
                          <a:schemeClr val="bg1"/>
                        </a:solidFill>
                        <a:latin typeface="+mn-lt"/>
                      </a:endParaRPr>
                    </a:p>
                  </a:txBody>
                  <a:tcPr anchor="ctr">
                    <a:lnL w="12700"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bg1"/>
                          </a:solidFill>
                          <a:latin typeface="+mn-lt"/>
                        </a:rPr>
                        <a:t>“react” npm package</a:t>
                      </a:r>
                      <a:endParaRPr lang="en-GB" sz="1100" dirty="0">
                        <a:solidFill>
                          <a:schemeClr val="bg1"/>
                        </a:solidFill>
                        <a:latin typeface="+mn-lt"/>
                      </a:endParaRPr>
                    </a:p>
                  </a:txBody>
                  <a:tcPr anchor="ctr">
                    <a:lnL w="317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bg1"/>
                          </a:solidFill>
                          <a:latin typeface="+mn-lt"/>
                        </a:rPr>
                        <a:t>“@angular/core” npm package</a:t>
                      </a:r>
                      <a:endParaRPr lang="en-GB" sz="1100" dirty="0">
                        <a:solidFill>
                          <a:schemeClr val="bg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dirty="0">
                          <a:solidFill>
                            <a:schemeClr val="bg1"/>
                          </a:solidFill>
                          <a:latin typeface="+mn-lt"/>
                        </a:rPr>
                        <a:t>“Microsoft.AspNetCore.Components.WebAssembly” Nuget package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3233603"/>
                  </a:ext>
                </a:extLst>
              </a:tr>
            </a:tbl>
          </a:graphicData>
        </a:graphic>
      </p:graphicFrame>
      <p:pic>
        <p:nvPicPr>
          <p:cNvPr id="43" name="Graphic 42">
            <a:extLst>
              <a:ext uri="{FF2B5EF4-FFF2-40B4-BE49-F238E27FC236}">
                <a16:creationId xmlns:a16="http://schemas.microsoft.com/office/drawing/2014/main" id="{3BCB0938-858C-9AC2-A878-A38240F507E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71572" y="1156373"/>
            <a:ext cx="360045" cy="320040"/>
          </a:xfrm>
          <a:prstGeom prst="rect">
            <a:avLst/>
          </a:prstGeom>
        </p:spPr>
      </p:pic>
      <p:pic>
        <p:nvPicPr>
          <p:cNvPr id="13" name="Graphic 12">
            <a:extLst>
              <a:ext uri="{FF2B5EF4-FFF2-40B4-BE49-F238E27FC236}">
                <a16:creationId xmlns:a16="http://schemas.microsoft.com/office/drawing/2014/main" id="{C3CBB13D-D866-47EE-EB55-2CAA3263D2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86710" y="1122147"/>
            <a:ext cx="365760" cy="365760"/>
          </a:xfrm>
          <a:prstGeom prst="rect">
            <a:avLst/>
          </a:prstGeom>
        </p:spPr>
      </p:pic>
      <p:pic>
        <p:nvPicPr>
          <p:cNvPr id="15" name="Graphic 14">
            <a:extLst>
              <a:ext uri="{FF2B5EF4-FFF2-40B4-BE49-F238E27FC236}">
                <a16:creationId xmlns:a16="http://schemas.microsoft.com/office/drawing/2014/main" id="{E59F2CEE-E3EC-4B99-7C46-F076618E56E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030858" y="1084311"/>
            <a:ext cx="362560" cy="365760"/>
          </a:xfrm>
          <a:prstGeom prst="rect">
            <a:avLst/>
          </a:prstGeom>
        </p:spPr>
      </p:pic>
      <p:graphicFrame>
        <p:nvGraphicFramePr>
          <p:cNvPr id="17" name="Chart 16">
            <a:extLst>
              <a:ext uri="{FF2B5EF4-FFF2-40B4-BE49-F238E27FC236}">
                <a16:creationId xmlns:a16="http://schemas.microsoft.com/office/drawing/2014/main" id="{44A77A18-6134-E292-39EC-77CB746F3446}"/>
              </a:ext>
            </a:extLst>
          </p:cNvPr>
          <p:cNvGraphicFramePr/>
          <p:nvPr>
            <p:extLst>
              <p:ext uri="{D42A27DB-BD31-4B8C-83A1-F6EECF244321}">
                <p14:modId xmlns:p14="http://schemas.microsoft.com/office/powerpoint/2010/main" val="3171127582"/>
              </p:ext>
            </p:extLst>
          </p:nvPr>
        </p:nvGraphicFramePr>
        <p:xfrm>
          <a:off x="1828800" y="2571751"/>
          <a:ext cx="2852073" cy="2571586"/>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2" name="Chart 21">
            <a:extLst>
              <a:ext uri="{FF2B5EF4-FFF2-40B4-BE49-F238E27FC236}">
                <a16:creationId xmlns:a16="http://schemas.microsoft.com/office/drawing/2014/main" id="{18491716-3DC4-0650-4F9F-36D2E1DFF9CB}"/>
              </a:ext>
            </a:extLst>
          </p:cNvPr>
          <p:cNvGraphicFramePr/>
          <p:nvPr>
            <p:extLst>
              <p:ext uri="{D42A27DB-BD31-4B8C-83A1-F6EECF244321}">
                <p14:modId xmlns:p14="http://schemas.microsoft.com/office/powerpoint/2010/main" val="4288340552"/>
              </p:ext>
            </p:extLst>
          </p:nvPr>
        </p:nvGraphicFramePr>
        <p:xfrm>
          <a:off x="4749666" y="2571915"/>
          <a:ext cx="2852073" cy="2571586"/>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09984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Graphic spid="22"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7D84E-5817-B683-2728-3F10ABB41447}"/>
            </a:ext>
          </a:extLst>
        </p:cNvPr>
        <p:cNvGrpSpPr/>
        <p:nvPr/>
      </p:nvGrpSpPr>
      <p:grpSpPr>
        <a:xfrm>
          <a:off x="0" y="0"/>
          <a:ext cx="0" cy="0"/>
          <a:chOff x="0" y="0"/>
          <a:chExt cx="0" cy="0"/>
        </a:xfrm>
      </p:grpSpPr>
      <p:pic>
        <p:nvPicPr>
          <p:cNvPr id="7" name="Content Placeholder 6" descr="A screenshot of a graph&#10;&#10;Description automatically generated">
            <a:extLst>
              <a:ext uri="{FF2B5EF4-FFF2-40B4-BE49-F238E27FC236}">
                <a16:creationId xmlns:a16="http://schemas.microsoft.com/office/drawing/2014/main" id="{2924A107-CCDA-7823-830F-D62D541225C3}"/>
              </a:ext>
            </a:extLst>
          </p:cNvPr>
          <p:cNvPicPr>
            <a:picLocks noGrp="1" noChangeAspect="1"/>
          </p:cNvPicPr>
          <p:nvPr>
            <p:ph idx="1"/>
          </p:nvPr>
        </p:nvPicPr>
        <p:blipFill>
          <a:blip r:embed="rId3"/>
          <a:stretch>
            <a:fillRect/>
          </a:stretch>
        </p:blipFill>
        <p:spPr>
          <a:xfrm>
            <a:off x="792672" y="197598"/>
            <a:ext cx="8069937" cy="4748303"/>
          </a:xfrm>
          <a:ln w="12700">
            <a:solidFill>
              <a:srgbClr val="00D8FF">
                <a:alpha val="50000"/>
              </a:srgbClr>
            </a:solidFill>
          </a:ln>
        </p:spPr>
      </p:pic>
      <p:sp>
        <p:nvSpPr>
          <p:cNvPr id="6" name="Content Placeholder 5">
            <a:extLst>
              <a:ext uri="{FF2B5EF4-FFF2-40B4-BE49-F238E27FC236}">
                <a16:creationId xmlns:a16="http://schemas.microsoft.com/office/drawing/2014/main" id="{C5D684BB-A5B0-66A6-1245-9A9000177516}"/>
              </a:ext>
            </a:extLst>
          </p:cNvPr>
          <p:cNvSpPr>
            <a:spLocks noGrp="1"/>
          </p:cNvSpPr>
          <p:nvPr>
            <p:ph idx="13"/>
          </p:nvPr>
        </p:nvSpPr>
        <p:spPr>
          <a:xfrm>
            <a:off x="3209352" y="2043700"/>
            <a:ext cx="3236576" cy="766548"/>
          </a:xfrm>
        </p:spPr>
        <p:txBody>
          <a:bodyPr/>
          <a:lstStyle/>
          <a:p>
            <a:pPr algn="ctr"/>
            <a:r>
              <a:rPr kumimoji="0" lang="en-US" sz="4000" b="0" i="0" u="none" strike="noStrike" kern="1200" cap="none" spc="-150" normalizeH="0" baseline="0" noProof="0" dirty="0">
                <a:ln>
                  <a:noFill/>
                </a:ln>
                <a:solidFill>
                  <a:srgbClr val="233046"/>
                </a:solidFill>
                <a:effectLst/>
                <a:uLnTx/>
                <a:uFillTx/>
                <a:latin typeface="Franklin Gothic Medium"/>
                <a:ea typeface="Franklin Gothic Medium" charset="0"/>
                <a:cs typeface="Franklin Gothic Medium" charset="0"/>
              </a:rPr>
              <a:t>Google trends</a:t>
            </a:r>
            <a:endParaRPr lang="en-US" sz="4000" dirty="0">
              <a:solidFill>
                <a:srgbClr val="233046"/>
              </a:solidFill>
            </a:endParaRPr>
          </a:p>
        </p:txBody>
      </p:sp>
    </p:spTree>
    <p:extLst>
      <p:ext uri="{BB962C8B-B14F-4D97-AF65-F5344CB8AC3E}">
        <p14:creationId xmlns:p14="http://schemas.microsoft.com/office/powerpoint/2010/main" val="334288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8496C-0573-DDF9-6ED8-0F738335AA67}"/>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82FF68D-A505-9FD6-3A3A-24C2721ED1A4}"/>
              </a:ext>
            </a:extLst>
          </p:cNvPr>
          <p:cNvSpPr>
            <a:spLocks noGrp="1"/>
          </p:cNvSpPr>
          <p:nvPr>
            <p:ph idx="1"/>
          </p:nvPr>
        </p:nvSpPr>
        <p:spPr/>
        <p:txBody>
          <a:bodyPr>
            <a:normAutofit/>
          </a:bodyPr>
          <a:lstStyle/>
          <a:p>
            <a:r>
              <a:rPr lang="en-US" sz="2000" dirty="0"/>
              <a:t>Each framework requires basic knowledge of  Web Development (HTML, CSS, JavaScript, HTTP requests)</a:t>
            </a:r>
          </a:p>
          <a:p>
            <a:r>
              <a:rPr lang="en-US" sz="2000" dirty="0"/>
              <a:t>Each framework implements routing, data binding, event handling, state management, and components lifecycle in a slightly different manner</a:t>
            </a:r>
          </a:p>
          <a:p>
            <a:pPr marL="0" indent="0">
              <a:buNone/>
            </a:pPr>
            <a:endParaRPr lang="en-US" sz="2000" dirty="0"/>
          </a:p>
          <a:p>
            <a:endParaRPr lang="en-US" sz="2000" dirty="0"/>
          </a:p>
        </p:txBody>
      </p:sp>
      <p:sp>
        <p:nvSpPr>
          <p:cNvPr id="6" name="Content Placeholder 5">
            <a:extLst>
              <a:ext uri="{FF2B5EF4-FFF2-40B4-BE49-F238E27FC236}">
                <a16:creationId xmlns:a16="http://schemas.microsoft.com/office/drawing/2014/main" id="{363A61B8-F102-2D91-1FB6-F90AA4E872A0}"/>
              </a:ext>
            </a:extLst>
          </p:cNvPr>
          <p:cNvSpPr>
            <a:spLocks noGrp="1"/>
          </p:cNvSpPr>
          <p:nvPr>
            <p:ph idx="13"/>
          </p:nvPr>
        </p:nvSpPr>
        <p:spPr/>
        <p:txBody>
          <a:bodyPr/>
          <a:lstStyle/>
          <a:p>
            <a:pPr algn="ctr"/>
            <a:r>
              <a:rPr kumimoji="0" lang="en-US" sz="4000" b="0" i="0" u="none" strike="noStrike" kern="1200" cap="none" spc="-150" normalizeH="0" baseline="0" noProof="0" dirty="0">
                <a:ln>
                  <a:noFill/>
                </a:ln>
                <a:solidFill>
                  <a:prstClr val="white"/>
                </a:solidFill>
                <a:effectLst/>
                <a:uLnTx/>
                <a:uFillTx/>
                <a:latin typeface="Franklin Gothic Medium"/>
                <a:ea typeface="Franklin Gothic Medium" charset="0"/>
                <a:cs typeface="Franklin Gothic Medium" charset="0"/>
              </a:rPr>
              <a:t>What do I need to know to build?</a:t>
            </a:r>
            <a:endParaRPr lang="en-US" sz="4000" dirty="0"/>
          </a:p>
        </p:txBody>
      </p:sp>
    </p:spTree>
    <p:extLst>
      <p:ext uri="{BB962C8B-B14F-4D97-AF65-F5344CB8AC3E}">
        <p14:creationId xmlns:p14="http://schemas.microsoft.com/office/powerpoint/2010/main" val="1522629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CF54BD00-4330-18D1-4EF9-780BA2DE83FF}"/>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8CA401E-24DA-D894-4923-060BF9AE54CC}"/>
              </a:ext>
            </a:extLst>
          </p:cNvPr>
          <p:cNvSpPr>
            <a:spLocks noGrp="1"/>
          </p:cNvSpPr>
          <p:nvPr>
            <p:ph idx="13"/>
          </p:nvPr>
        </p:nvSpPr>
        <p:spPr>
          <a:xfrm>
            <a:off x="550063" y="1923454"/>
            <a:ext cx="8149766" cy="1281809"/>
          </a:xfrm>
        </p:spPr>
        <p:txBody>
          <a:bodyPr/>
          <a:lstStyle/>
          <a:p>
            <a:pPr algn="ctr"/>
            <a:r>
              <a:rPr kumimoji="0" lang="en-US" sz="4000" b="0" i="0" u="none" strike="noStrike" kern="1200" cap="none" spc="-150" normalizeH="0" baseline="0" noProof="0" dirty="0">
                <a:ln>
                  <a:noFill/>
                </a:ln>
                <a:solidFill>
                  <a:prstClr val="white"/>
                </a:solidFill>
                <a:effectLst/>
                <a:uLnTx/>
                <a:uFillTx/>
                <a:latin typeface="Franklin Gothic Medium"/>
                <a:ea typeface="Franklin Gothic Medium" charset="0"/>
                <a:cs typeface="Franklin Gothic Medium" charset="0"/>
              </a:rPr>
              <a:t>How can I deliver my </a:t>
            </a:r>
            <a:r>
              <a:rPr lang="en-US" sz="4000" spc="-150" dirty="0">
                <a:solidFill>
                  <a:prstClr val="white"/>
                </a:solidFill>
                <a:latin typeface="Franklin Gothic Medium"/>
                <a:ea typeface="Franklin Gothic Medium" charset="0"/>
                <a:cs typeface="Franklin Gothic Medium" charset="0"/>
              </a:rPr>
              <a:t>UI </a:t>
            </a:r>
            <a:r>
              <a:rPr kumimoji="0" lang="en-US" sz="4000" b="0" i="0" u="none" strike="noStrike" kern="1200" cap="none" spc="-150" normalizeH="0" baseline="0" noProof="0" dirty="0">
                <a:ln>
                  <a:noFill/>
                </a:ln>
                <a:solidFill>
                  <a:prstClr val="white"/>
                </a:solidFill>
                <a:effectLst/>
                <a:uLnTx/>
                <a:uFillTx/>
                <a:latin typeface="Franklin Gothic Medium"/>
                <a:ea typeface="Franklin Gothic Medium" charset="0"/>
                <a:cs typeface="Franklin Gothic Medium" charset="0"/>
              </a:rPr>
              <a:t>code to a </a:t>
            </a:r>
            <a:r>
              <a:rPr lang="en-US" sz="4000" spc="-150" dirty="0">
                <a:solidFill>
                  <a:prstClr val="white"/>
                </a:solidFill>
                <a:latin typeface="Franklin Gothic Medium"/>
                <a:ea typeface="Franklin Gothic Medium" charset="0"/>
                <a:cs typeface="Franklin Gothic Medium" charset="0"/>
              </a:rPr>
              <a:t>user</a:t>
            </a:r>
            <a:r>
              <a:rPr kumimoji="0" lang="en-US" sz="4000" b="0" i="0" u="none" strike="noStrike" kern="1200" cap="none" spc="-150" normalizeH="0" baseline="0" noProof="0" dirty="0">
                <a:ln>
                  <a:noFill/>
                </a:ln>
                <a:solidFill>
                  <a:prstClr val="white"/>
                </a:solidFill>
                <a:effectLst/>
                <a:uLnTx/>
                <a:uFillTx/>
                <a:latin typeface="Franklin Gothic Medium"/>
                <a:ea typeface="Franklin Gothic Medium" charset="0"/>
                <a:cs typeface="Franklin Gothic Medium" charset="0"/>
              </a:rPr>
              <a:t>?</a:t>
            </a:r>
          </a:p>
        </p:txBody>
      </p:sp>
    </p:spTree>
    <p:extLst>
      <p:ext uri="{BB962C8B-B14F-4D97-AF65-F5344CB8AC3E}">
        <p14:creationId xmlns:p14="http://schemas.microsoft.com/office/powerpoint/2010/main" val="2332534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c8cbd28-9621-484f-9195-e9312378f7e4">
      <Terms xmlns="http://schemas.microsoft.com/office/infopath/2007/PartnerControls"/>
    </lcf76f155ced4ddcb4097134ff3c332f>
    <TaxCatchAll xmlns="4b7e9999-3f0c-4e59-be3f-58f237d0798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42FAC16DCDF354689D274421D47AEC9" ma:contentTypeVersion="14" ma:contentTypeDescription="Create a new document." ma:contentTypeScope="" ma:versionID="0cc5687f9e221ecfba322c96425a8748">
  <xsd:schema xmlns:xsd="http://www.w3.org/2001/XMLSchema" xmlns:xs="http://www.w3.org/2001/XMLSchema" xmlns:p="http://schemas.microsoft.com/office/2006/metadata/properties" xmlns:ns2="fc8cbd28-9621-484f-9195-e9312378f7e4" xmlns:ns3="4b7e9999-3f0c-4e59-be3f-58f237d0798a" targetNamespace="http://schemas.microsoft.com/office/2006/metadata/properties" ma:root="true" ma:fieldsID="55c8588bb40e5c9c42aee5a6a2c75956" ns2:_="" ns3:_="">
    <xsd:import namespace="fc8cbd28-9621-484f-9195-e9312378f7e4"/>
    <xsd:import namespace="4b7e9999-3f0c-4e59-be3f-58f237d0798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8cbd28-9621-484f-9195-e9312378f7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12ac346-bc44-481b-a2d9-6754f9be846d"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b7e9999-3f0c-4e59-be3f-58f237d0798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cebc875-3f38-4cea-a550-1232821edf97}" ma:internalName="TaxCatchAll" ma:showField="CatchAllData" ma:web="4b7e9999-3f0c-4e59-be3f-58f237d079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A9A069-CD2B-43FC-83D4-0D989A25E06F}">
  <ds:schemaRefs>
    <ds:schemaRef ds:uri="http://schemas.microsoft.com/office/2006/documentManagement/types"/>
    <ds:schemaRef ds:uri="http://purl.org/dc/terms/"/>
    <ds:schemaRef ds:uri="http://www.w3.org/XML/1998/namespace"/>
    <ds:schemaRef ds:uri="http://purl.org/dc/elements/1.1/"/>
    <ds:schemaRef ds:uri="http://schemas.microsoft.com/office/2006/metadata/properties"/>
    <ds:schemaRef ds:uri="395ae12e-85af-4b20-9d0b-ae8f0e4b911e"/>
    <ds:schemaRef ds:uri="http://purl.org/dc/dcmitype/"/>
    <ds:schemaRef ds:uri="http://schemas.microsoft.com/office/infopath/2007/PartnerControls"/>
    <ds:schemaRef ds:uri="http://schemas.openxmlformats.org/package/2006/metadata/core-properties"/>
    <ds:schemaRef ds:uri="3efaae8c-6997-4c37-a6bc-0cc009bfe184"/>
    <ds:schemaRef ds:uri="fc8cbd28-9621-484f-9195-e9312378f7e4"/>
    <ds:schemaRef ds:uri="4b7e9999-3f0c-4e59-be3f-58f237d0798a"/>
  </ds:schemaRefs>
</ds:datastoreItem>
</file>

<file path=customXml/itemProps2.xml><?xml version="1.0" encoding="utf-8"?>
<ds:datastoreItem xmlns:ds="http://schemas.openxmlformats.org/officeDocument/2006/customXml" ds:itemID="{056AD819-8F75-46DF-962E-41C0D5C122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8cbd28-9621-484f-9195-e9312378f7e4"/>
    <ds:schemaRef ds:uri="4b7e9999-3f0c-4e59-be3f-58f237d079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74045F-EB54-43F5-BDD9-292355B822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52752</TotalTime>
  <Words>3322</Words>
  <Application>Microsoft Office PowerPoint</Application>
  <PresentationFormat>On-screen Show (16:9)</PresentationFormat>
  <Paragraphs>497</Paragraphs>
  <Slides>35</Slides>
  <Notes>35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Franklin Gothic Book</vt:lpstr>
      <vt:lpstr>Franklin Gothic Medium</vt:lpstr>
      <vt:lpstr>Symbol</vt:lpstr>
      <vt:lpstr>Office Theme</vt:lpstr>
      <vt:lpstr>Blazor vs Angular vs React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Godel Technologies</dc:title>
  <dc:creator>.. ..</dc:creator>
  <cp:lastModifiedBy>Artsem Kanapliou</cp:lastModifiedBy>
  <cp:revision>424</cp:revision>
  <dcterms:created xsi:type="dcterms:W3CDTF">2017-12-05T10:08:49Z</dcterms:created>
  <dcterms:modified xsi:type="dcterms:W3CDTF">2024-09-09T07:37:58Z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0x010100942FAC16DCDF354689D274421D47AEC9</vt:lpwstr>
  </property>
  <property fmtid="{D5CDD505-2E9C-101B-9397-08002B2CF9AE}" pid="3" name="xd_Signature">
    <vt:bool>false</vt:bool>
  </property>
  <property fmtid="{D5CDD505-2E9C-101B-9397-08002B2CF9AE}" pid="4" name="xd_ProgID">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ies>
</file>