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405" r:id="rId5"/>
    <p:sldId id="662" r:id="rId6"/>
    <p:sldId id="666" r:id="rId7"/>
    <p:sldId id="698" r:id="rId8"/>
    <p:sldId id="674" r:id="rId9"/>
    <p:sldId id="697" r:id="rId10"/>
    <p:sldId id="681" r:id="rId11"/>
    <p:sldId id="665" r:id="rId12"/>
    <p:sldId id="691" r:id="rId13"/>
    <p:sldId id="683" r:id="rId14"/>
    <p:sldId id="694" r:id="rId15"/>
    <p:sldId id="686" r:id="rId16"/>
    <p:sldId id="693" r:id="rId17"/>
    <p:sldId id="695" r:id="rId18"/>
    <p:sldId id="696" r:id="rId19"/>
    <p:sldId id="692" r:id="rId20"/>
    <p:sldId id="671" r:id="rId21"/>
    <p:sldId id="664" r:id="rId22"/>
    <p:sldId id="673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8FF"/>
    <a:srgbClr val="DD0031"/>
    <a:srgbClr val="8E59F9"/>
    <a:srgbClr val="702AF7"/>
    <a:srgbClr val="64BDC8"/>
    <a:srgbClr val="313F56"/>
    <a:srgbClr val="233046"/>
    <a:srgbClr val="2E3B52"/>
    <a:srgbClr val="2C3950"/>
    <a:srgbClr val="333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1626" autoAdjust="0"/>
  </p:normalViewPr>
  <p:slideViewPr>
    <p:cSldViewPr snapToGrid="0">
      <p:cViewPr varScale="1">
        <p:scale>
          <a:sx n="118" d="100"/>
          <a:sy n="118" d="100"/>
        </p:scale>
        <p:origin x="1776" y="86"/>
      </p:cViewPr>
      <p:guideLst>
        <p:guide orient="horz" pos="323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 sz="2000" dirty="0" err="1">
                <a:solidFill>
                  <a:schemeClr val="bg1"/>
                </a:solidFill>
              </a:rPr>
              <a:t>Github</a:t>
            </a:r>
            <a:r>
              <a:rPr lang="en-GB" sz="2000" dirty="0">
                <a:solidFill>
                  <a:schemeClr val="bg1"/>
                </a:solidFill>
              </a:rPr>
              <a:t> stars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React</c:v>
                </c:pt>
              </c:strCache>
            </c:strRef>
          </c:tx>
          <c:spPr>
            <a:noFill/>
            <a:ln w="25400" cap="flat" cmpd="sng" algn="ctr">
              <a:solidFill>
                <a:srgbClr val="00D8FF"/>
              </a:solidFill>
              <a:miter lim="800000"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224k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5C5-469B-860A-C6A9274A5D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5-469B-860A-C6A9274A5D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Angular</c:v>
                </c:pt>
              </c:strCache>
            </c:strRef>
          </c:tx>
          <c:spPr>
            <a:noFill/>
            <a:ln w="25400" cap="flat" cmpd="sng" algn="ctr">
              <a:solidFill>
                <a:srgbClr val="DD0031"/>
              </a:solidFill>
              <a:miter lim="800000"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95k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E5C5-469B-860A-C6A9274A5D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95000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C5-469B-860A-C6A9274A5D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Blazor</c:v>
                </c:pt>
              </c:strCache>
            </c:strRef>
          </c:tx>
          <c:spPr>
            <a:noFill/>
            <a:ln w="25400" cap="flat" cmpd="sng" algn="ctr">
              <a:solidFill>
                <a:srgbClr val="8E59F9"/>
              </a:solidFill>
              <a:miter lim="800000"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34k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E5C5-469B-860A-C6A9274A5D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C5-469B-860A-C6A9274A5D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1553034607"/>
        <c:axId val="1553035087"/>
      </c:barChart>
      <c:catAx>
        <c:axId val="1553034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3035087"/>
        <c:crosses val="autoZero"/>
        <c:auto val="1"/>
        <c:lblAlgn val="ctr"/>
        <c:lblOffset val="100"/>
        <c:noMultiLvlLbl val="0"/>
      </c:catAx>
      <c:valAx>
        <c:axId val="15530350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53034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 sz="2000" b="0" i="0" u="none" strike="noStrike" kern="1200" cap="none" spc="50" baseline="0" dirty="0">
                <a:solidFill>
                  <a:schemeClr val="bg1"/>
                </a:solidFill>
              </a:rPr>
              <a:t>Daily downloads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289938462899977E-2"/>
          <c:y val="0.28102307292075784"/>
          <c:w val="0.89342012307420005"/>
          <c:h val="0.659271360164505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React</c:v>
                </c:pt>
              </c:strCache>
            </c:strRef>
          </c:tx>
          <c:spPr>
            <a:noFill/>
            <a:ln w="25400" cap="flat" cmpd="sng" algn="ctr">
              <a:solidFill>
                <a:srgbClr val="00D8FF"/>
              </a:solidFill>
              <a:miter lim="800000"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4kk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BAAA-455F-B8E1-57317FD62B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AA-455F-B8E1-57317FD62B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Angular</c:v>
                </c:pt>
              </c:strCache>
            </c:strRef>
          </c:tx>
          <c:spPr>
            <a:noFill/>
            <a:ln w="25400" cap="flat" cmpd="sng" algn="ctr">
              <a:solidFill>
                <a:srgbClr val="DD0031"/>
              </a:solidFill>
              <a:miter lim="800000"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680k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BAAA-455F-B8E1-57317FD62B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AA-455F-B8E1-57317FD62B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Blazor</c:v>
                </c:pt>
              </c:strCache>
            </c:strRef>
          </c:tx>
          <c:spPr>
            <a:noFill/>
            <a:ln w="25400" cap="flat" cmpd="sng" algn="ctr">
              <a:solidFill>
                <a:srgbClr val="8E59F9"/>
              </a:solidFill>
              <a:miter lim="800000"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16k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BAAA-455F-B8E1-57317FD62B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AA-455F-B8E1-57317FD62B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1553034607"/>
        <c:axId val="1553035087"/>
      </c:barChart>
      <c:catAx>
        <c:axId val="155303460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53035087"/>
        <c:crosses val="autoZero"/>
        <c:auto val="1"/>
        <c:lblAlgn val="ctr"/>
        <c:lblOffset val="100"/>
        <c:noMultiLvlLbl val="0"/>
      </c:catAx>
      <c:valAx>
        <c:axId val="1553035087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553034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059B8-EEB8-EB4C-BFBA-6D79B8410244}" type="datetimeFigureOut">
              <a:rPr lang="en-US" smtClean="0"/>
              <a:t>05/08/2024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331FA-E658-F84D-9F89-F89A258D0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2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Hi!</a:t>
            </a:r>
            <a:br>
              <a:rPr lang="en-US" dirty="0"/>
            </a:br>
            <a:endParaRPr lang="en-US" dirty="0"/>
          </a:p>
          <a:p>
            <a:r>
              <a:rPr lang="en-US" dirty="0"/>
              <a:t>My name is Artsem. I’m a senior software engineer from the .NET division.</a:t>
            </a:r>
          </a:p>
          <a:p>
            <a:r>
              <a:rPr lang="en-US" dirty="0"/>
              <a:t>I’ve been with Godel for about 5 years, and for approximately 2 of them I was working 90% of my time on React solutions.</a:t>
            </a:r>
          </a:p>
          <a:p>
            <a:endParaRPr lang="en-US" dirty="0"/>
          </a:p>
          <a:p>
            <a:r>
              <a:rPr lang="en-US" dirty="0"/>
              <a:t>So, I love React and it was interesting to take a closer look at Angular and Blazor.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331FA-E658-F84D-9F89-F89A258D07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87093-C25E-A8F2-BDDB-AE3F366A0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586AE-A33B-75F8-1B64-9038E9AC51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124BF7-FB37-F136-6BA1-11ABC8BF3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Apart from basic web development knowledge, you must get used to framework specifics before being a confident framework user.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E0A3-7200-C153-4D97-87F114A05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331FA-E658-F84D-9F89-F89A258D07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046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87093-C25E-A8F2-BDDB-AE3F366A0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586AE-A33B-75F8-1B64-9038E9AC51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124BF7-FB37-F136-6BA1-11ABC8BF3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wrote three identical applications using three different frameworks. So, let’s jump to our code now.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E0A3-7200-C153-4D97-87F114A05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331FA-E658-F84D-9F89-F89A258D07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416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7DE7D-A196-ACEC-90E5-6B3922626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694EB0-6F34-EBE8-E9D6-AFDCA97262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F15D6-10B3-B796-DCCF-D1693EFEA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FBE55-A489-774E-7740-A67ADC7BEC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331FA-E658-F84D-9F89-F89A258D07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975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87093-C25E-A8F2-BDDB-AE3F366A0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586AE-A33B-75F8-1B64-9038E9AC51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124BF7-FB37-F136-6BA1-11ABC8BF3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E0A3-7200-C153-4D97-87F114A05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331FA-E658-F84D-9F89-F89A258D07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425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87093-C25E-A8F2-BDDB-AE3F366A0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586AE-A33B-75F8-1B64-9038E9AC51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124BF7-FB37-F136-6BA1-11ABC8BF3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E0A3-7200-C153-4D97-87F114A05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331FA-E658-F84D-9F89-F89A258D07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774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87093-C25E-A8F2-BDDB-AE3F366A0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586AE-A33B-75F8-1B64-9038E9AC51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124BF7-FB37-F136-6BA1-11ABC8BF3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E0A3-7200-C153-4D97-87F114A05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331FA-E658-F84D-9F89-F89A258D07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500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87093-C25E-A8F2-BDDB-AE3F366A0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586AE-A33B-75F8-1B64-9038E9AC51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124BF7-FB37-F136-6BA1-11ABC8BF3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E0A3-7200-C153-4D97-87F114A05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331FA-E658-F84D-9F89-F89A258D07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828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98134-2B2E-BBCB-132D-807020FAA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403316-1CCF-9CA0-B8E0-DB1F9358D8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DF25AE-41DC-0D5F-9D59-93AF3AA17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13E0B-13E4-ADDE-9AB8-7F1FE3FC0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331FA-E658-F84D-9F89-F89A258D07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497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797AC-4DFA-0551-D2A4-3E5907D6C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7B7B62-4FAE-0D1A-45E2-0E8319445B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AFF106-A239-DCCD-3E44-AF47E34E3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29EA6-1C73-5D50-436B-077F3A3BC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331FA-E658-F84D-9F89-F89A258D07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432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22FA8-4E8A-05AB-5733-040C7A3FA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2A92FB-6E16-D0A5-9E6A-40797C92B3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ABEF74-5084-DEA7-305F-EC3C732D4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B8149-0A32-FF1D-975F-E013FA734A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331FA-E658-F84D-9F89-F89A258D07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18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sz="1800" dirty="0">
                <a:latin typeface="+mn-lt"/>
              </a:rPr>
              <a:t>What are we going to do today?</a:t>
            </a: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en-US" sz="1800" dirty="0">
              <a:latin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sz="1800" dirty="0">
                <a:latin typeface="+mn-lt"/>
              </a:rPr>
              <a:t>We will try to compare three front-end solutions: React, Angular and Blazor.</a:t>
            </a: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en-US" sz="1800" dirty="0">
              <a:latin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sz="1800" dirty="0">
                <a:latin typeface="+mn-lt"/>
              </a:rPr>
              <a:t>Obviously, It’s not possible to cover everything and my goal is to give as broad a comparison as possible so that you have something to start with if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331FA-E658-F84D-9F89-F89A258D07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12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DE34D-5BD8-41B6-4065-68DE758BB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D854F6-23EE-978B-B4DF-B86E48BE8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70C91-EACA-05AD-1AD6-4560DD3BF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sz="1100" dirty="0">
                <a:latin typeface="+mn-lt"/>
              </a:rPr>
              <a:t>What are UI frameworks and what are they for?</a:t>
            </a: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en-US" sz="1100" dirty="0">
              <a:latin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sz="1600" dirty="0"/>
              <a:t>As you may already know -- UI frameworks are collections of pre-written code and tools, designed to streamline the development of user interfaces.</a:t>
            </a: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sz="1600" dirty="0"/>
              <a:t>They provide a structured way to build and manage elements of an application.</a:t>
            </a: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en-US" sz="1600" dirty="0">
              <a:latin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sz="1600" dirty="0">
                <a:latin typeface="+mn-lt"/>
              </a:rPr>
              <a:t>Typically, if you use any popular UI framework: </a:t>
            </a: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en-US" sz="1600" dirty="0">
              <a:latin typeface="+mn-lt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sz="1600" dirty="0">
                <a:latin typeface="+mn-lt"/>
              </a:rPr>
              <a:t>- you will get faster development (because you don’t need to worry about common problems)</a:t>
            </a: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sz="1600" dirty="0">
                <a:latin typeface="+mn-lt"/>
              </a:rPr>
              <a:t>- your code will be written in a clean and uniformly styled way</a:t>
            </a: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sz="1600" dirty="0">
                <a:latin typeface="+mn-lt"/>
              </a:rPr>
              <a:t>- you will get tested framework code which constantly gets improved by a community and a huge knowledge base with documentation</a:t>
            </a: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US" sz="1600" dirty="0">
                <a:latin typeface="+mn-lt"/>
              </a:rPr>
              <a:t>- overall development cost and amount of effort will be lower than if you must create UI tooling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721E8-5CCA-DA9B-80D8-1DCE42A6BC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331FA-E658-F84D-9F89-F89A258D07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79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C472D-C516-0C05-EE31-D5D5DA351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14D490-1734-BF54-76A7-FDEA326A1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E5787-B5EB-61E9-82AD-CE23EEB37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React</a:t>
            </a:r>
            <a:r>
              <a:rPr lang="en-US" sz="2800" dirty="0"/>
              <a:t>: </a:t>
            </a:r>
          </a:p>
          <a:p>
            <a:r>
              <a:rPr lang="en-US" sz="2800" dirty="0"/>
              <a:t>A JavaScript library used for building user interfaces. Although it’s not a framework we will be referencing it as one, for the sake of simplicity.</a:t>
            </a:r>
          </a:p>
          <a:p>
            <a:r>
              <a:rPr lang="en-US" sz="2800" dirty="0"/>
              <a:t>It was developed by Facebook and has become one of the most popular libraries for front-end development. </a:t>
            </a:r>
          </a:p>
          <a:p>
            <a:r>
              <a:rPr lang="en-US" sz="2800" dirty="0"/>
              <a:t>It supports building components and efficiently updating the UI when data changes.</a:t>
            </a:r>
          </a:p>
          <a:p>
            <a:endParaRPr lang="en-US" sz="2800" dirty="0"/>
          </a:p>
          <a:p>
            <a:r>
              <a:rPr lang="en-US" sz="2800" b="1" dirty="0"/>
              <a:t>Angular</a:t>
            </a:r>
            <a:r>
              <a:rPr lang="en-US" sz="2800" dirty="0"/>
              <a:t>: </a:t>
            </a:r>
          </a:p>
          <a:p>
            <a:r>
              <a:rPr lang="en-US" sz="2800" dirty="0"/>
              <a:t>A web application framework developed by Google. </a:t>
            </a:r>
          </a:p>
          <a:p>
            <a:r>
              <a:rPr lang="en-US" sz="2800" dirty="0"/>
              <a:t>Angular is known for its strong opinions on how applications should be built. It includes powerful templating, dependency injection, and an extensive CLI.</a:t>
            </a:r>
          </a:p>
          <a:p>
            <a:endParaRPr lang="en-US" sz="2800" dirty="0"/>
          </a:p>
          <a:p>
            <a:r>
              <a:rPr lang="en-US" sz="2800" b="1" dirty="0"/>
              <a:t>Blazor</a:t>
            </a:r>
            <a:r>
              <a:rPr lang="en-US" sz="2800" dirty="0"/>
              <a:t>: </a:t>
            </a:r>
          </a:p>
          <a:p>
            <a:r>
              <a:rPr lang="en-US" sz="2800" dirty="0"/>
              <a:t>A web framework developed by Microsoft that allows developers to build interactive web UIs using C#. </a:t>
            </a:r>
          </a:p>
          <a:p>
            <a:r>
              <a:rPr lang="en-US" sz="2800" dirty="0"/>
              <a:t>It's part of the .NET ecosystem and aims to leverage the power and familiarity of C# and .NET for web development.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endParaRPr lang="en-GB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7FE9-0EC0-F632-399E-356DD521C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331FA-E658-F84D-9F89-F89A258D07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244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C472D-C516-0C05-EE31-D5D5DA351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14D490-1734-BF54-76A7-FDEA326A1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E5787-B5EB-61E9-82AD-CE23EEB37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this slide you can see timeline for major public versions releases of Angular, React and Blazor.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endParaRPr lang="en-GB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 history is the oldest one of those three, with first release in 2010.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Almost three years after the first Angular release the world saw a new React framework.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youngest framework in our comparison is Blazor with first publicly available version released in 2018.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endParaRPr lang="en-US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that all those frameworks are under constant process of improvement.</a:t>
            </a:r>
            <a:endParaRPr lang="en-GB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7FE9-0EC0-F632-399E-356DD521C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331FA-E658-F84D-9F89-F89A258D07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144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C472D-C516-0C05-EE31-D5D5DA351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14D490-1734-BF54-76A7-FDEA326A1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E5787-B5EB-61E9-82AD-CE23EEB37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source codes as well as issue trackers and development history publicly available on Github.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Blazer doesn't have a separate repository unlike other frameworks.</a:t>
            </a:r>
            <a:r>
              <a:rPr lang="ru-RU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It’s part of </a:t>
            </a:r>
            <a:r>
              <a:rPr lang="en-US" sz="18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aspnetcore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development and hence located in corresponding repository.</a:t>
            </a:r>
            <a:endParaRPr lang="ru-RU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endParaRPr lang="ru-RU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endParaRPr lang="en-US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 though Angular was developed earlier than React, you can already see that React is far beyond its competitors by repository popularity and amount of daily library downloads.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(of course, npm download statistic can’t be directly transferred to the number of library users, but those are incredible numbers for React anyway).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7FE9-0EC0-F632-399E-356DD521C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331FA-E658-F84D-9F89-F89A258D07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298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C472D-C516-0C05-EE31-D5D5DA351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14D490-1734-BF54-76A7-FDEA326A1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E5787-B5EB-61E9-82AD-CE23EEB37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is a final screenshot which basically proves the same things as our previous slide – React is the most popular library out of the three considered.</a:t>
            </a:r>
            <a:endParaRPr lang="ru-RU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7FE9-0EC0-F632-399E-356DD521C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331FA-E658-F84D-9F89-F89A258D07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471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7DE7D-A196-ACEC-90E5-6B3922626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694EB0-6F34-EBE8-E9D6-AFDCA97262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F15D6-10B3-B796-DCCF-D1693EFEA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Although it is possible to use React, Angular and Blazor for a server-side rendering, today we will be comparing their usage in client’s browser.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We'll start with a general overview of how our code gets to the user.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FBE55-A489-774E-7740-A67ADC7BEC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331FA-E658-F84D-9F89-F89A258D07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99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C472D-C516-0C05-EE31-D5D5DA351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14D490-1734-BF54-76A7-FDEA326A1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E5787-B5EB-61E9-82AD-CE23EEB37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are talking about all three frameworks, the process will be pretty much the same.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endParaRPr lang="en-US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of them using component-based model, so you’ll be starting with writing components.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will have to build you code so that it become a bunch of static files.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Those static files will be served from a web server of some sort (be it a static file hosting or some runtime serving those files).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soon as user opens your page, he will be loading index.html file and your code will be downloaded and executed.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process of code execution will lead to framework initialization and as soon as a framework is up and running it will start application rendering and user input handling.</a:t>
            </a:r>
            <a:endParaRPr lang="en-GB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7FE9-0EC0-F632-399E-356DD521C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331FA-E658-F84D-9F89-F89A258D07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69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30" y="1099445"/>
            <a:ext cx="8149770" cy="34951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3368-3827-8044-A2CC-3B979915C662}" type="datetimeFigureOut">
              <a:rPr lang="en-US" smtClean="0"/>
              <a:t>05/08/2024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7F9C-4711-C147-A982-6422763D2B0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02-logo.png">
            <a:extLst>
              <a:ext uri="{FF2B5EF4-FFF2-40B4-BE49-F238E27FC236}">
                <a16:creationId xmlns:a16="http://schemas.microsoft.com/office/drawing/2014/main" id="{CCA73273-C95E-42A8-A6B3-42C349B2E0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1" y="4584408"/>
            <a:ext cx="309268" cy="3092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D00ECB-80C9-4A09-A558-5877EAE7E81B}"/>
              </a:ext>
            </a:extLst>
          </p:cNvPr>
          <p:cNvCxnSpPr>
            <a:cxnSpLocks/>
          </p:cNvCxnSpPr>
          <p:nvPr userDrawn="1"/>
        </p:nvCxnSpPr>
        <p:spPr>
          <a:xfrm>
            <a:off x="444171" y="242195"/>
            <a:ext cx="0" cy="4129068"/>
          </a:xfrm>
          <a:prstGeom prst="line">
            <a:avLst/>
          </a:prstGeom>
          <a:ln w="381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044B017-ECC1-4C77-B009-022920AABF8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7030" y="242195"/>
            <a:ext cx="8149766" cy="766548"/>
          </a:xfrm>
        </p:spPr>
        <p:txBody>
          <a:bodyPr>
            <a:noAutofit/>
          </a:bodyPr>
          <a:lstStyle>
            <a:lvl1pPr>
              <a:buNone/>
              <a:defRPr sz="4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4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3ABF129-CC0E-4D04-81B8-4C906163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26" y="1452359"/>
            <a:ext cx="8229600" cy="27288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700" dirty="0">
                <a:solidFill>
                  <a:schemeClr val="bg1"/>
                </a:solidFill>
              </a:rPr>
              <a:t>.NET Division</a:t>
            </a:r>
            <a:br>
              <a:rPr lang="en-US" sz="5700" dirty="0"/>
            </a:br>
            <a:r>
              <a:rPr lang="en-US" sz="5700" dirty="0">
                <a:solidFill>
                  <a:srgbClr val="64BDC8"/>
                </a:solidFill>
              </a:rPr>
              <a:t>Education Function</a:t>
            </a:r>
            <a:r>
              <a:rPr lang="ru-RU" sz="5700" dirty="0">
                <a:solidFill>
                  <a:srgbClr val="64BDC8"/>
                </a:solidFill>
              </a:rPr>
              <a:t> </a:t>
            </a:r>
            <a:r>
              <a:rPr lang="en-US" sz="5700" dirty="0">
                <a:solidFill>
                  <a:srgbClr val="64BDC8"/>
                </a:solidFill>
              </a:rPr>
              <a:t>Intro</a:t>
            </a:r>
          </a:p>
        </p:txBody>
      </p:sp>
      <p:pic>
        <p:nvPicPr>
          <p:cNvPr id="17" name="Picture 16" descr="01-logo.png">
            <a:extLst>
              <a:ext uri="{FF2B5EF4-FFF2-40B4-BE49-F238E27FC236}">
                <a16:creationId xmlns:a16="http://schemas.microsoft.com/office/drawing/2014/main" id="{0A45E945-56AC-42EB-B03E-A3D012ED56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2" y="1171266"/>
            <a:ext cx="1817077" cy="40587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9FF6B9-FD3A-48DF-A104-266A8FE869C2}"/>
              </a:ext>
            </a:extLst>
          </p:cNvPr>
          <p:cNvCxnSpPr/>
          <p:nvPr userDrawn="1"/>
        </p:nvCxnSpPr>
        <p:spPr>
          <a:xfrm>
            <a:off x="444171" y="670820"/>
            <a:ext cx="0" cy="3700443"/>
          </a:xfrm>
          <a:prstGeom prst="line">
            <a:avLst/>
          </a:prstGeom>
          <a:ln w="38100" cmpd="sng">
            <a:solidFill>
              <a:srgbClr val="64BDC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05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3368-3827-8044-A2CC-3B979915C662}" type="datetimeFigureOut">
              <a:rPr lang="en-US" smtClean="0"/>
              <a:t>05/08/2024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7F9C-4711-C147-A982-6422763D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1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4183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48101"/>
            <a:ext cx="8229600" cy="3046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3368-3827-8044-A2CC-3B979915C662}" type="datetimeFigureOut">
              <a:rPr lang="en-US" smtClean="0"/>
              <a:t>05/08/2024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97F9C-4711-C147-A982-6422763D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3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.kanapliou@godeltech.com" TargetMode="External"/><Relationship Id="rId5" Type="http://schemas.openxmlformats.org/officeDocument/2006/relationships/hyperlink" Target="https://github.com/Werocky1502/ui-frameworks-comparison" TargetMode="External"/><Relationship Id="rId4" Type="http://schemas.openxmlformats.org/officeDocument/2006/relationships/hyperlink" Target="https://bit.ly/frmwrks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hart" Target="../charts/chart2.xml"/><Relationship Id="rId3" Type="http://schemas.openxmlformats.org/officeDocument/2006/relationships/hyperlink" Target="https://github.com/facebook/react" TargetMode="External"/><Relationship Id="rId7" Type="http://schemas.openxmlformats.org/officeDocument/2006/relationships/image" Target="../media/image7.svg"/><Relationship Id="rId12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hyperlink" Target="https://github.com/dotnet/aspnetcore/tree/main/src/Components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github.com/angular/angular" TargetMode="External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532" y="1483561"/>
            <a:ext cx="8229600" cy="207496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GB" sz="5000" dirty="0"/>
              <a:t>Blazor </a:t>
            </a:r>
            <a:r>
              <a:rPr lang="en-GB" sz="5000" dirty="0">
                <a:solidFill>
                  <a:srgbClr val="64BDC8"/>
                </a:solidFill>
              </a:rPr>
              <a:t>vs</a:t>
            </a:r>
            <a:r>
              <a:rPr lang="en-GB" sz="5000" dirty="0"/>
              <a:t> Angular </a:t>
            </a:r>
            <a:r>
              <a:rPr lang="en-GB" sz="5000" dirty="0">
                <a:solidFill>
                  <a:srgbClr val="64BDC8"/>
                </a:solidFill>
              </a:rPr>
              <a:t>vs</a:t>
            </a:r>
            <a:r>
              <a:rPr lang="en-GB" sz="5000" dirty="0"/>
              <a:t> React</a:t>
            </a:r>
            <a:endParaRPr lang="en-US" sz="5000" dirty="0">
              <a:solidFill>
                <a:srgbClr val="64BDC8"/>
              </a:solidFill>
            </a:endParaRPr>
          </a:p>
        </p:txBody>
      </p:sp>
      <p:pic>
        <p:nvPicPr>
          <p:cNvPr id="10" name="Picture 9" descr="01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2" y="670820"/>
            <a:ext cx="1817077" cy="405876"/>
          </a:xfrm>
          <a:prstGeom prst="rect">
            <a:avLst/>
          </a:prstGeom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>
            <a:off x="444171" y="670820"/>
            <a:ext cx="0" cy="3700443"/>
          </a:xfrm>
          <a:prstGeom prst="line">
            <a:avLst/>
          </a:prstGeom>
          <a:ln w="38100" cmpd="sng">
            <a:solidFill>
              <a:srgbClr val="64BDC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527D1C-1E8A-D530-A119-5B3B414AF8E7}"/>
              </a:ext>
            </a:extLst>
          </p:cNvPr>
          <p:cNvSpPr txBox="1"/>
          <p:nvPr/>
        </p:nvSpPr>
        <p:spPr>
          <a:xfrm>
            <a:off x="4447309" y="3823857"/>
            <a:ext cx="4322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Artsem Kanapliou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for .NET Division</a:t>
            </a:r>
            <a:br>
              <a:rPr lang="en-US" sz="2000" dirty="0"/>
            </a:br>
            <a:r>
              <a:rPr lang="en-US" sz="1800" dirty="0">
                <a:solidFill>
                  <a:srgbClr val="64BDC8"/>
                </a:solidFill>
              </a:rPr>
              <a:t>Research &amp; Development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00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8496C-0573-DDF9-6ED8-0F738335A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2FF68D-A505-9FD6-3A3A-24C2721E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Each framework requires basic knowledge of  Web Development (HTML, CSS, JavaScript, HTTP)</a:t>
            </a:r>
          </a:p>
          <a:p>
            <a:r>
              <a:rPr lang="en-US" sz="2000" dirty="0"/>
              <a:t>Each framework implements routing, data binding, event handling, state management, and components lifecycle in a slightly different manner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A61B8-F102-2D91-1FB6-F90AA4E872A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r>
              <a:rPr kumimoji="0" 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Franklin Gothic Medium" charset="0"/>
                <a:cs typeface="Franklin Gothic Medium" charset="0"/>
              </a:rPr>
              <a:t>What do I need to know to build?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2262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8496C-0573-DDF9-6ED8-0F738335A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A61B8-F102-2D91-1FB6-F90AA4E872A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r>
              <a:rPr lang="en-US" sz="4000" spc="-150" dirty="0">
                <a:solidFill>
                  <a:prstClr val="white"/>
                </a:solidFill>
                <a:latin typeface="Franklin Gothic Medium"/>
              </a:rPr>
              <a:t>Application example</a:t>
            </a:r>
            <a:endParaRPr lang="en-US" sz="4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ADCD4B-44BF-7E1A-9E95-A1234D9B5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89475" y="1100138"/>
            <a:ext cx="6444425" cy="349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7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4BD00-4330-18D1-4EF9-780BA2DE8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A401E-24DA-D894-4923-060BF9AE54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0063" y="1923455"/>
            <a:ext cx="8149766" cy="766548"/>
          </a:xfrm>
        </p:spPr>
        <p:txBody>
          <a:bodyPr/>
          <a:lstStyle/>
          <a:p>
            <a:pPr algn="ctr"/>
            <a:r>
              <a:rPr kumimoji="0" 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Franklin Gothic Medium" charset="0"/>
                <a:cs typeface="Franklin Gothic Medium" charset="0"/>
              </a:rPr>
              <a:t>It’s demo time!</a:t>
            </a:r>
          </a:p>
        </p:txBody>
      </p:sp>
    </p:spTree>
    <p:extLst>
      <p:ext uri="{BB962C8B-B14F-4D97-AF65-F5344CB8AC3E}">
        <p14:creationId xmlns:p14="http://schemas.microsoft.com/office/powerpoint/2010/main" val="239300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8496C-0573-DDF9-6ED8-0F738335A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57FF81-278D-A0B0-7821-69FBA00ED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88711"/>
              </p:ext>
            </p:extLst>
          </p:nvPr>
        </p:nvGraphicFramePr>
        <p:xfrm>
          <a:off x="706118" y="1029071"/>
          <a:ext cx="8016240" cy="3722294"/>
        </p:xfrm>
        <a:graphic>
          <a:graphicData uri="http://schemas.openxmlformats.org/drawingml/2006/table">
            <a:tbl>
              <a:tblPr firstCol="1">
                <a:noFill/>
                <a:tableStyleId>{5C22544A-7EE6-4342-B048-85BDC9FD1C3A}</a:tableStyleId>
              </a:tblPr>
              <a:tblGrid>
                <a:gridCol w="1818028">
                  <a:extLst>
                    <a:ext uri="{9D8B030D-6E8A-4147-A177-3AD203B41FA5}">
                      <a16:colId xmlns:a16="http://schemas.microsoft.com/office/drawing/2014/main" val="3779332870"/>
                    </a:ext>
                  </a:extLst>
                </a:gridCol>
                <a:gridCol w="2063094">
                  <a:extLst>
                    <a:ext uri="{9D8B030D-6E8A-4147-A177-3AD203B41FA5}">
                      <a16:colId xmlns:a16="http://schemas.microsoft.com/office/drawing/2014/main" val="88065170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4187643220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2068200800"/>
                    </a:ext>
                  </a:extLst>
                </a:gridCol>
              </a:tblGrid>
              <a:tr h="339014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React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Angular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Blazor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952673"/>
                  </a:ext>
                </a:extLst>
              </a:tr>
              <a:tr h="282915">
                <a:tc>
                  <a:txBody>
                    <a:bodyPr/>
                    <a:lstStyle/>
                    <a:p>
                      <a:pPr algn="r"/>
                      <a:r>
                        <a:rPr lang="en-GB" sz="1100" dirty="0">
                          <a:solidFill>
                            <a:schemeClr val="bg1"/>
                          </a:solidFill>
                          <a:latin typeface="+mn-lt"/>
                        </a:rPr>
                        <a:t>Production bundle size</a:t>
                      </a:r>
                    </a:p>
                    <a:p>
                      <a:pPr algn="r"/>
                      <a:r>
                        <a:rPr lang="en-GB" sz="1100" dirty="0">
                          <a:solidFill>
                            <a:schemeClr val="bg1"/>
                          </a:solidFill>
                          <a:latin typeface="+mn-lt"/>
                        </a:rPr>
                        <a:t>(not compressed)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+mn-lt"/>
                        </a:rPr>
                        <a:t>175 Kb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+mn-lt"/>
                        </a:rPr>
                        <a:t>321 Kb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+mn-lt"/>
                        </a:rPr>
                        <a:t>14 Mb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749854"/>
                  </a:ext>
                </a:extLst>
              </a:tr>
              <a:tr h="181534">
                <a:tc>
                  <a:txBody>
                    <a:bodyPr/>
                    <a:lstStyle/>
                    <a:p>
                      <a:pPr algn="r"/>
                      <a:r>
                        <a:rPr lang="en-GB" sz="1100" dirty="0">
                          <a:solidFill>
                            <a:schemeClr val="bg1"/>
                          </a:solidFill>
                          <a:latin typeface="+mn-lt"/>
                        </a:rPr>
                        <a:t>Paint time</a:t>
                      </a:r>
                    </a:p>
                    <a:p>
                      <a:pPr algn="r"/>
                      <a:r>
                        <a:rPr lang="en-GB" sz="1100" dirty="0">
                          <a:solidFill>
                            <a:schemeClr val="bg1"/>
                          </a:solidFill>
                          <a:latin typeface="+mn-lt"/>
                        </a:rPr>
                        <a:t>(FP, FCP, LCP metrics)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+mn-lt"/>
                        </a:rPr>
                        <a:t>~392 ms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+mn-lt"/>
                        </a:rPr>
                        <a:t>~478 ms</a:t>
                      </a:r>
                      <a:endParaRPr lang="en-GB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+mn-lt"/>
                        </a:rPr>
                        <a:t>~1.10 s</a:t>
                      </a:r>
                      <a:endParaRPr lang="en-GB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4431"/>
                  </a:ext>
                </a:extLst>
              </a:tr>
              <a:tr h="186614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latin typeface="+mn-lt"/>
                        </a:rPr>
                        <a:t>Runtime memory snapshot size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+mn-lt"/>
                        </a:rPr>
                        <a:t>2.1 Mb</a:t>
                      </a:r>
                      <a:endParaRPr lang="en-GB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+mn-lt"/>
                        </a:rPr>
                        <a:t>3.2 Mb</a:t>
                      </a:r>
                      <a:endParaRPr lang="en-GB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+mn-lt"/>
                        </a:rPr>
                        <a:t>49.9 Mb</a:t>
                      </a:r>
                      <a:endParaRPr lang="en-GB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7798"/>
                  </a:ext>
                </a:extLst>
              </a:tr>
              <a:tr h="2103120">
                <a:tc>
                  <a:txBody>
                    <a:bodyPr/>
                    <a:lstStyle/>
                    <a:p>
                      <a:pPr algn="r"/>
                      <a:endParaRPr lang="en-GB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233603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A61B8-F102-2D91-1FB6-F90AA4E872A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r>
              <a:rPr lang="en-US" sz="4000" spc="-150" dirty="0">
                <a:solidFill>
                  <a:prstClr val="white"/>
                </a:solidFill>
                <a:latin typeface="Franklin Gothic Medium"/>
              </a:rPr>
              <a:t>Applications comparison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137241-4840-7622-DD93-FF5D6FE26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922" y="2655283"/>
            <a:ext cx="2024577" cy="1219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80462D-6DCB-5AD9-AD8F-FB0010145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459" y="2655284"/>
            <a:ext cx="2024577" cy="1219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24D47D-3F45-F78A-07B5-7C63FC041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665" y="2659329"/>
            <a:ext cx="2024577" cy="12197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6C5B6F-9D3F-8B0C-0994-2CBC77C317A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543664" y="3879081"/>
            <a:ext cx="2024577" cy="8418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F40643-A7AF-7331-7794-D0AB3EA6400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604080" y="3874001"/>
            <a:ext cx="2024578" cy="8418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658B8B-3FE1-E981-1D3D-0470A1279A0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677459" y="3874001"/>
            <a:ext cx="2024577" cy="8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8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8496C-0573-DDF9-6ED8-0F738335A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A61B8-F102-2D91-1FB6-F90AA4E872A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r>
              <a:rPr lang="en-US" sz="4000" spc="-150" dirty="0">
                <a:solidFill>
                  <a:prstClr val="white"/>
                </a:solidFill>
                <a:latin typeface="Franklin Gothic Medium"/>
              </a:rPr>
              <a:t>React insights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0A3E-1BC8-5F70-D00F-457DC0F8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Pros:</a:t>
            </a:r>
          </a:p>
          <a:p>
            <a:pPr lvl="1"/>
            <a:r>
              <a:rPr lang="en-US" sz="1600" dirty="0"/>
              <a:t>A lot of examples and documentation on the internet</a:t>
            </a:r>
          </a:p>
          <a:p>
            <a:pPr lvl="1"/>
            <a:r>
              <a:rPr lang="en-US" sz="1600" dirty="0"/>
              <a:t>A lot of libraries for almost any use case</a:t>
            </a:r>
          </a:p>
          <a:p>
            <a:pPr lvl="1"/>
            <a:r>
              <a:rPr lang="en-US" sz="1600" dirty="0"/>
              <a:t>The whole UI can be written using a single language and technology stack</a:t>
            </a:r>
          </a:p>
          <a:p>
            <a:pPr lvl="1"/>
            <a:r>
              <a:rPr lang="en-US" sz="1600" dirty="0"/>
              <a:t>As flexible as you can imagine, access to almost every aspect of configuration</a:t>
            </a:r>
          </a:p>
          <a:p>
            <a:pPr lvl="1"/>
            <a:r>
              <a:rPr lang="en-US" sz="1600" dirty="0"/>
              <a:t>Suitable for applications of any scale</a:t>
            </a:r>
          </a:p>
          <a:p>
            <a:pPr lvl="1"/>
            <a:endParaRPr lang="en-GB" sz="1600" dirty="0"/>
          </a:p>
          <a:p>
            <a:r>
              <a:rPr lang="en-GB" sz="2000" dirty="0"/>
              <a:t>Cons:</a:t>
            </a:r>
          </a:p>
          <a:p>
            <a:pPr lvl="1"/>
            <a:r>
              <a:rPr lang="en-GB" sz="1600" dirty="0"/>
              <a:t>Must be used in conjunction with other libraries to build a complex application</a:t>
            </a:r>
          </a:p>
          <a:p>
            <a:pPr lvl="1"/>
            <a:r>
              <a:rPr lang="en-GB" sz="1600" dirty="0"/>
              <a:t>You must be familiar with JS</a:t>
            </a:r>
          </a:p>
          <a:p>
            <a:pPr lvl="1"/>
            <a:r>
              <a:rPr lang="en-GB" sz="1600" dirty="0"/>
              <a:t>Easy to build in a messy way if you are not experienced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0046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8496C-0573-DDF9-6ED8-0F738335A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A61B8-F102-2D91-1FB6-F90AA4E872A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r>
              <a:rPr lang="en-US" sz="4000" spc="-150" dirty="0">
                <a:solidFill>
                  <a:prstClr val="white"/>
                </a:solidFill>
                <a:latin typeface="Franklin Gothic Medium"/>
              </a:rPr>
              <a:t>Angular insights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0A3E-1BC8-5F70-D00F-457DC0F8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Pros:</a:t>
            </a:r>
          </a:p>
          <a:p>
            <a:pPr lvl="1"/>
            <a:r>
              <a:rPr lang="en-US" sz="1600" dirty="0"/>
              <a:t>Has defined structure and preferred ways of building</a:t>
            </a:r>
          </a:p>
          <a:p>
            <a:pPr lvl="1"/>
            <a:r>
              <a:rPr lang="en-US" sz="1600" dirty="0"/>
              <a:t>Easy to find examples on the internet</a:t>
            </a:r>
          </a:p>
          <a:p>
            <a:pPr lvl="1"/>
            <a:r>
              <a:rPr lang="en-GB" sz="1600" dirty="0"/>
              <a:t>Can be enriched with external libraries</a:t>
            </a:r>
            <a:endParaRPr lang="en-US" sz="1600" dirty="0"/>
          </a:p>
          <a:p>
            <a:pPr lvl="1"/>
            <a:r>
              <a:rPr lang="en-GB" sz="1600" dirty="0"/>
              <a:t>You can build complex apps out of the box</a:t>
            </a:r>
          </a:p>
          <a:p>
            <a:pPr lvl="1"/>
            <a:r>
              <a:rPr lang="en-GB" sz="1600" dirty="0"/>
              <a:t>Rich configuration options</a:t>
            </a:r>
          </a:p>
          <a:p>
            <a:pPr lvl="1"/>
            <a:endParaRPr lang="en-GB" sz="1600" dirty="0"/>
          </a:p>
          <a:p>
            <a:r>
              <a:rPr lang="en-GB" sz="2000" dirty="0"/>
              <a:t>Cons:</a:t>
            </a:r>
          </a:p>
          <a:p>
            <a:pPr lvl="1"/>
            <a:r>
              <a:rPr lang="en-GB" sz="1600" dirty="0"/>
              <a:t>May be too complex for a simple application</a:t>
            </a:r>
          </a:p>
          <a:p>
            <a:pPr lvl="1"/>
            <a:r>
              <a:rPr lang="en-GB" sz="1600" dirty="0"/>
              <a:t>You must learn a lot of the framework aspects to build a good app</a:t>
            </a:r>
            <a:endParaRPr lang="en-GB" sz="1200" dirty="0"/>
          </a:p>
          <a:p>
            <a:pPr marL="457200" lvl="1" indent="0">
              <a:buNone/>
            </a:pPr>
            <a:endParaRPr lang="en-GB" sz="16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72811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8496C-0573-DDF9-6ED8-0F738335A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A61B8-F102-2D91-1FB6-F90AA4E872A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r>
              <a:rPr lang="en-US" sz="4000" spc="-150" dirty="0">
                <a:solidFill>
                  <a:prstClr val="white"/>
                </a:solidFill>
                <a:latin typeface="Franklin Gothic Medium"/>
              </a:rPr>
              <a:t>Blazor insights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0A3E-1BC8-5F70-D00F-457DC0F8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Pros:</a:t>
            </a:r>
          </a:p>
          <a:p>
            <a:pPr lvl="1"/>
            <a:r>
              <a:rPr lang="en-US" sz="1600" dirty="0"/>
              <a:t>Intuitive components building if you are familiar with the concept</a:t>
            </a:r>
          </a:p>
          <a:p>
            <a:pPr lvl="1"/>
            <a:r>
              <a:rPr lang="en-GB" sz="1600" dirty="0"/>
              <a:t>All basic things can be done purely using C#</a:t>
            </a:r>
          </a:p>
          <a:p>
            <a:pPr lvl="1"/>
            <a:r>
              <a:rPr lang="en-US" sz="1600" dirty="0"/>
              <a:t>Relatively easy to get a working application even if you have never touched Blazor</a:t>
            </a:r>
          </a:p>
          <a:p>
            <a:pPr lvl="1"/>
            <a:endParaRPr lang="en-GB" sz="1600" dirty="0"/>
          </a:p>
          <a:p>
            <a:r>
              <a:rPr lang="en-GB" sz="2000" dirty="0"/>
              <a:t>Cons:</a:t>
            </a:r>
          </a:p>
          <a:p>
            <a:pPr lvl="1"/>
            <a:r>
              <a:rPr lang="en-GB" sz="1600" dirty="0"/>
              <a:t>Small amount of ready to use libraries</a:t>
            </a:r>
          </a:p>
          <a:p>
            <a:pPr lvl="1"/>
            <a:r>
              <a:rPr lang="en-GB" sz="1600" dirty="0"/>
              <a:t>Hard to implement sophisticated things</a:t>
            </a:r>
          </a:p>
          <a:p>
            <a:pPr lvl="1"/>
            <a:r>
              <a:rPr lang="en-GB" sz="1600" dirty="0"/>
              <a:t>Hard to find relevant examples and documentation on the internet</a:t>
            </a:r>
          </a:p>
          <a:p>
            <a:pPr lvl="1"/>
            <a:r>
              <a:rPr lang="en-GB" sz="1600" dirty="0"/>
              <a:t>Not everything can be done using C# (JS interoperability concept)</a:t>
            </a:r>
          </a:p>
          <a:p>
            <a:pPr lvl="1"/>
            <a:r>
              <a:rPr lang="en-GB" sz="1600" dirty="0"/>
              <a:t>Bigger bundle size and hence slower initialization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076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8058E-C666-AB4C-C87A-3CEEA9F99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9F3C15-BE9A-C617-4334-9345F815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is no silver bullet for UI building</a:t>
            </a:r>
          </a:p>
          <a:p>
            <a:r>
              <a:rPr lang="en-US" sz="2000" dirty="0"/>
              <a:t>Blazor is an interesting technology to consider</a:t>
            </a:r>
          </a:p>
          <a:p>
            <a:r>
              <a:rPr lang="en-US" sz="2000" dirty="0"/>
              <a:t>My personal choice is still React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B0909-4674-3F60-BF24-06B6388760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r>
              <a:rPr kumimoji="0" 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Franklin Gothic Medium" charset="0"/>
                <a:cs typeface="Franklin Gothic Medium" charset="0"/>
              </a:rPr>
              <a:t>Instead of conclusion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55678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494C59-7725-43F8-3F49-17C9E4565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A9A2E-D070-5FE4-6F4D-6525A5A0C58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r>
              <a:rPr kumimoji="0" 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Franklin Gothic Medium" charset="0"/>
                <a:cs typeface="Franklin Gothic Medium" charset="0"/>
              </a:rPr>
              <a:t>Thanks for your attention!</a:t>
            </a:r>
            <a:endParaRPr lang="en-US" sz="40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2AC0BA2-88CA-4622-81EA-1C676F293339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Repository with code and presentation: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64BDC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https://bit.ly/frmwrks1</a:t>
            </a:r>
            <a:endParaRPr lang="en-US" sz="1500" dirty="0">
              <a:solidFill>
                <a:srgbClr val="64BDC8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2000" dirty="0">
              <a:solidFill>
                <a:srgbClr val="64BDC8"/>
              </a:solidFill>
            </a:endParaRPr>
          </a:p>
          <a:p>
            <a:pPr marL="0" indent="0">
              <a:buNone/>
            </a:pPr>
            <a:r>
              <a:rPr lang="en-US" sz="1800" dirty="0"/>
              <a:t>Contact point: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64BDC8"/>
                </a:solidFill>
              </a:rPr>
              <a:t>Artsem Kanapliou (</a:t>
            </a:r>
            <a:r>
              <a:rPr lang="en-US" sz="1500" dirty="0">
                <a:solidFill>
                  <a:srgbClr val="64BDC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a.kanapliou@godeltech.com</a:t>
            </a:r>
            <a:r>
              <a:rPr lang="en-US" sz="1500" dirty="0">
                <a:solidFill>
                  <a:srgbClr val="64BDC8"/>
                </a:solidFill>
              </a:rPr>
              <a:t>)</a:t>
            </a:r>
          </a:p>
        </p:txBody>
      </p:sp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F3C452B9-C93C-1025-3069-29B392001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1709" y="1094140"/>
            <a:ext cx="1975261" cy="197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01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D20CE-3E45-F9F0-7F2E-3D0DEB0EF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7BDF5-2DE5-9DFF-F66D-367C0727CC9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0063" y="1923455"/>
            <a:ext cx="8149766" cy="766548"/>
          </a:xfrm>
        </p:spPr>
        <p:txBody>
          <a:bodyPr/>
          <a:lstStyle/>
          <a:p>
            <a:pPr algn="ctr"/>
            <a:r>
              <a:rPr kumimoji="0" 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Franklin Gothic Medium" charset="0"/>
                <a:cs typeface="Franklin Gothic Medium" charset="0"/>
              </a:rPr>
              <a:t>Any 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163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F730A-90BD-4EA8-AFAF-5825AC58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We will try to compare React, Angular and Blazor</a:t>
            </a:r>
          </a:p>
          <a:p>
            <a:r>
              <a:rPr lang="en-US" sz="2000" dirty="0">
                <a:latin typeface="+mn-lt"/>
              </a:rPr>
              <a:t>It will be a broad high-level overview</a:t>
            </a:r>
          </a:p>
          <a:p>
            <a:r>
              <a:rPr lang="en-US" sz="2000" dirty="0">
                <a:latin typeface="+mn-lt"/>
              </a:rPr>
              <a:t>You will get a starting point for your own investigation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86341-E37D-4A27-9863-A3ECE0887C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r>
              <a:rPr lang="en-US" sz="4000" dirty="0"/>
              <a:t>What are we going to do today?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8375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89916-21D6-1008-BD55-09EAF34E4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D91DB0-CA04-437C-2721-A1D03C165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+mn-lt"/>
              </a:rPr>
              <a:t>Speed ​​up development</a:t>
            </a:r>
            <a:endParaRPr lang="ru-RU" sz="2000" dirty="0">
              <a:latin typeface="+mn-lt"/>
            </a:endParaRPr>
          </a:p>
          <a:p>
            <a:r>
              <a:rPr lang="en-GB" sz="2000" dirty="0">
                <a:latin typeface="+mn-lt"/>
              </a:rPr>
              <a:t>Consistency and Uniformity</a:t>
            </a:r>
            <a:endParaRPr lang="ru-RU" sz="2000" dirty="0">
              <a:latin typeface="+mn-lt"/>
            </a:endParaRPr>
          </a:p>
          <a:p>
            <a:r>
              <a:rPr lang="en-GB" sz="2000" dirty="0">
                <a:latin typeface="+mn-lt"/>
              </a:rPr>
              <a:t>Community support</a:t>
            </a:r>
            <a:endParaRPr lang="ru-RU" sz="2000" dirty="0">
              <a:latin typeface="+mn-lt"/>
            </a:endParaRPr>
          </a:p>
          <a:p>
            <a:r>
              <a:rPr lang="en-GB" sz="2000" dirty="0">
                <a:latin typeface="+mn-lt"/>
              </a:rPr>
              <a:t>Reduction of efforts</a:t>
            </a:r>
            <a:endParaRPr lang="en-US" sz="2000" dirty="0"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C7E86-6327-43AB-BA33-DEC04EF63AF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r>
              <a:rPr lang="en-US" sz="4000" spc="-150" dirty="0">
                <a:solidFill>
                  <a:prstClr val="white"/>
                </a:solidFill>
                <a:latin typeface="Franklin Gothic Medium"/>
                <a:ea typeface="Franklin Gothic Medium" charset="0"/>
                <a:cs typeface="Franklin Gothic Medium" charset="0"/>
              </a:rPr>
              <a:t>Those useful </a:t>
            </a:r>
            <a:r>
              <a:rPr kumimoji="0" 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Franklin Gothic Medium" charset="0"/>
                <a:cs typeface="Franklin Gothic Medium" charset="0"/>
              </a:rPr>
              <a:t>UI frameworks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4597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7D84E-5817-B683-2728-3F10ABB4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AFF1F0-8210-28B2-44E2-1D7AD7301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    React by Meta (former Facebook), latest version 18.3.1</a:t>
            </a:r>
          </a:p>
          <a:p>
            <a:pPr lvl="1"/>
            <a:r>
              <a:rPr lang="en-GB" sz="1600" dirty="0">
                <a:solidFill>
                  <a:schemeClr val="bg1"/>
                </a:solidFill>
                <a:latin typeface="+mn-lt"/>
              </a:rPr>
              <a:t>UI library</a:t>
            </a:r>
            <a:endParaRPr lang="en-US" sz="1600" dirty="0">
              <a:latin typeface="+mn-lt"/>
            </a:endParaRPr>
          </a:p>
          <a:p>
            <a:pPr lvl="1"/>
            <a:r>
              <a:rPr lang="en-GB" sz="1600" dirty="0">
                <a:solidFill>
                  <a:schemeClr val="bg1"/>
                </a:solidFill>
                <a:latin typeface="+mn-lt"/>
              </a:rPr>
              <a:t>JavaScript/TypeScript as primar</a:t>
            </a:r>
            <a:r>
              <a:rPr lang="en-GB" sz="1600" dirty="0">
                <a:latin typeface="+mn-lt"/>
              </a:rPr>
              <a:t>y language</a:t>
            </a:r>
          </a:p>
          <a:p>
            <a:r>
              <a:rPr lang="en-GB" sz="2000" dirty="0">
                <a:latin typeface="+mn-lt"/>
              </a:rPr>
              <a:t>    Angular by Google, latest version 18.0.4</a:t>
            </a:r>
          </a:p>
          <a:p>
            <a:pPr lvl="1"/>
            <a:r>
              <a:rPr lang="en-GB" sz="1600" dirty="0">
                <a:solidFill>
                  <a:schemeClr val="bg1"/>
                </a:solidFill>
                <a:latin typeface="+mn-lt"/>
              </a:rPr>
              <a:t>Web framework</a:t>
            </a:r>
          </a:p>
          <a:p>
            <a:pPr lvl="1"/>
            <a:r>
              <a:rPr lang="en-GB" sz="1600" dirty="0">
                <a:latin typeface="+mn-lt"/>
              </a:rPr>
              <a:t>TypeScript 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as primar</a:t>
            </a:r>
            <a:r>
              <a:rPr lang="en-GB" sz="1600" dirty="0">
                <a:latin typeface="+mn-lt"/>
              </a:rPr>
              <a:t>y language</a:t>
            </a:r>
          </a:p>
          <a:p>
            <a:r>
              <a:rPr lang="en-GB" sz="2000" dirty="0">
                <a:latin typeface="+mn-lt"/>
              </a:rPr>
              <a:t>    Blazor by Microsoft, latest version 8.0.7</a:t>
            </a:r>
          </a:p>
          <a:p>
            <a:pPr lvl="1"/>
            <a:r>
              <a:rPr lang="en-GB" sz="1600" dirty="0">
                <a:solidFill>
                  <a:schemeClr val="bg1"/>
                </a:solidFill>
                <a:latin typeface="+mn-lt"/>
              </a:rPr>
              <a:t>Web framework</a:t>
            </a:r>
          </a:p>
          <a:p>
            <a:pPr lvl="1"/>
            <a:r>
              <a:rPr lang="en-GB" sz="1600" dirty="0">
                <a:latin typeface="+mn-lt"/>
              </a:rPr>
              <a:t>C# </a:t>
            </a:r>
            <a:r>
              <a:rPr lang="en-GB" sz="1600" dirty="0">
                <a:solidFill>
                  <a:schemeClr val="bg1"/>
                </a:solidFill>
                <a:latin typeface="+mn-lt"/>
              </a:rPr>
              <a:t>as primar</a:t>
            </a:r>
            <a:r>
              <a:rPr lang="en-GB" sz="1600" dirty="0">
                <a:latin typeface="+mn-lt"/>
              </a:rPr>
              <a:t>y language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684BB-A5B0-66A6-1245-9A90001775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r>
              <a:rPr lang="en-US" sz="4000" spc="-150" dirty="0">
                <a:solidFill>
                  <a:prstClr val="white"/>
                </a:solidFill>
                <a:latin typeface="Franklin Gothic Medium"/>
              </a:rPr>
              <a:t>General information</a:t>
            </a:r>
            <a:endParaRPr lang="en-US" sz="4000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3BCB0938-858C-9AC2-A878-A38240F50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016" y="1161461"/>
            <a:ext cx="360045" cy="32004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3CBB13D-D866-47EE-EB55-2CAA3263D2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8016" y="2073225"/>
            <a:ext cx="365760" cy="3657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59F2CEE-E3EC-4B99-7C46-F076618E56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016" y="3030709"/>
            <a:ext cx="3625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7D84E-5817-B683-2728-3F10ABB4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684BB-A5B0-66A6-1245-9A90001775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r>
              <a:rPr lang="en-US" sz="4000" spc="-150" dirty="0">
                <a:solidFill>
                  <a:prstClr val="white"/>
                </a:solidFill>
                <a:latin typeface="Franklin Gothic Medium"/>
              </a:rPr>
              <a:t>Public releases timeline</a:t>
            </a:r>
            <a:endParaRPr lang="en-US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C904BD-BAE6-53AC-D6F2-BA9FCB4B7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1146"/>
            <a:ext cx="9144000" cy="39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6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7D84E-5817-B683-2728-3F10ABB4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684BB-A5B0-66A6-1245-9A900017751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r>
              <a:rPr lang="en-US" sz="4000" spc="-150" dirty="0">
                <a:solidFill>
                  <a:prstClr val="white"/>
                </a:solidFill>
                <a:latin typeface="Franklin Gothic Medium"/>
              </a:rPr>
              <a:t>Source code and package</a:t>
            </a:r>
            <a:endParaRPr lang="en-US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09C66F8-56F8-8452-630E-CB5D14D7A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92609"/>
              </p:ext>
            </p:extLst>
          </p:nvPr>
        </p:nvGraphicFramePr>
        <p:xfrm>
          <a:off x="616508" y="1147359"/>
          <a:ext cx="8338921" cy="1192454"/>
        </p:xfrm>
        <a:graphic>
          <a:graphicData uri="http://schemas.openxmlformats.org/drawingml/2006/table">
            <a:tbl>
              <a:tblPr firstRow="1" firstCol="1">
                <a:noFill/>
                <a:tableStyleId>{5C22544A-7EE6-4342-B048-85BDC9FD1C3A}</a:tableStyleId>
              </a:tblPr>
              <a:tblGrid>
                <a:gridCol w="1675051">
                  <a:extLst>
                    <a:ext uri="{9D8B030D-6E8A-4147-A177-3AD203B41FA5}">
                      <a16:colId xmlns:a16="http://schemas.microsoft.com/office/drawing/2014/main" val="3779332870"/>
                    </a:ext>
                  </a:extLst>
                </a:gridCol>
                <a:gridCol w="2143956">
                  <a:extLst>
                    <a:ext uri="{9D8B030D-6E8A-4147-A177-3AD203B41FA5}">
                      <a16:colId xmlns:a16="http://schemas.microsoft.com/office/drawing/2014/main" val="8806517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4187643220"/>
                    </a:ext>
                  </a:extLst>
                </a:gridCol>
                <a:gridCol w="2349661">
                  <a:extLst>
                    <a:ext uri="{9D8B030D-6E8A-4147-A177-3AD203B41FA5}">
                      <a16:colId xmlns:a16="http://schemas.microsoft.com/office/drawing/2014/main" val="2068200800"/>
                    </a:ext>
                  </a:extLst>
                </a:gridCol>
              </a:tblGrid>
              <a:tr h="33901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React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Blazor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952673"/>
                  </a:ext>
                </a:extLst>
              </a:tr>
              <a:tr h="418113">
                <a:tc>
                  <a:txBody>
                    <a:bodyPr/>
                    <a:lstStyle/>
                    <a:p>
                      <a:pPr algn="r"/>
                      <a:r>
                        <a:rPr lang="en-GB" sz="1100" dirty="0">
                          <a:solidFill>
                            <a:schemeClr val="bg1"/>
                          </a:solidFill>
                          <a:latin typeface="+mn-lt"/>
                        </a:rPr>
                        <a:t>Source code available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+mn-lt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github.com/facebook/react</a:t>
                      </a:r>
                      <a:endParaRPr lang="en-GB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+mn-lt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github.com/angular/angular</a:t>
                      </a:r>
                      <a:endParaRPr lang="en-GB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+mn-l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github.com/dotnet/</a:t>
                      </a:r>
                      <a:r>
                        <a:rPr lang="en-GB" sz="1100" dirty="0" err="1">
                          <a:solidFill>
                            <a:schemeClr val="bg1"/>
                          </a:solidFill>
                          <a:latin typeface="+mn-l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aspnetcore</a:t>
                      </a:r>
                      <a:r>
                        <a:rPr lang="en-GB" sz="1100" dirty="0">
                          <a:solidFill>
                            <a:schemeClr val="bg1"/>
                          </a:solidFill>
                          <a:latin typeface="+mn-l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/tree/main/</a:t>
                      </a:r>
                      <a:r>
                        <a:rPr lang="en-GB" sz="1100" dirty="0" err="1">
                          <a:solidFill>
                            <a:schemeClr val="bg1"/>
                          </a:solidFill>
                          <a:latin typeface="+mn-l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src</a:t>
                      </a:r>
                      <a:r>
                        <a:rPr lang="en-GB" sz="1100" dirty="0">
                          <a:solidFill>
                            <a:schemeClr val="bg1"/>
                          </a:solidFill>
                          <a:latin typeface="+mn-l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/Components</a:t>
                      </a:r>
                      <a:endParaRPr lang="en-GB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928624"/>
                  </a:ext>
                </a:extLst>
              </a:tr>
              <a:tr h="418113"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bg1"/>
                          </a:solidFill>
                          <a:latin typeface="+mn-lt"/>
                        </a:rPr>
                        <a:t>Main package name</a:t>
                      </a:r>
                      <a:endParaRPr lang="en-GB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+mn-lt"/>
                        </a:rPr>
                        <a:t>“react” npm package</a:t>
                      </a:r>
                      <a:endParaRPr lang="en-GB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+mn-lt"/>
                        </a:rPr>
                        <a:t>“@angular/core” npm package</a:t>
                      </a:r>
                      <a:endParaRPr lang="en-GB" sz="11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+mn-lt"/>
                        </a:rPr>
                        <a:t>“Microsoft.AspNetCore.Components.WebAssembly” Nuget package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233603"/>
                  </a:ext>
                </a:extLst>
              </a:tr>
            </a:tbl>
          </a:graphicData>
        </a:graphic>
      </p:graphicFrame>
      <p:pic>
        <p:nvPicPr>
          <p:cNvPr id="43" name="Graphic 42">
            <a:extLst>
              <a:ext uri="{FF2B5EF4-FFF2-40B4-BE49-F238E27FC236}">
                <a16:creationId xmlns:a16="http://schemas.microsoft.com/office/drawing/2014/main" id="{3BCB0938-858C-9AC2-A878-A38240F507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1572" y="1156373"/>
            <a:ext cx="360045" cy="32004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3CBB13D-D866-47EE-EB55-2CAA3263D2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86710" y="1122147"/>
            <a:ext cx="365760" cy="3657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59F2CEE-E3EC-4B99-7C46-F076618E56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30858" y="1084311"/>
            <a:ext cx="362560" cy="365760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4A77A18-6134-E292-39EC-77CB746F3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812439"/>
              </p:ext>
            </p:extLst>
          </p:nvPr>
        </p:nvGraphicFramePr>
        <p:xfrm>
          <a:off x="1828800" y="2571751"/>
          <a:ext cx="2852073" cy="2571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18491716-3DC4-0650-4F9F-36D2E1DFF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553416"/>
              </p:ext>
            </p:extLst>
          </p:nvPr>
        </p:nvGraphicFramePr>
        <p:xfrm>
          <a:off x="4749666" y="2571915"/>
          <a:ext cx="2852073" cy="2571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209984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7D84E-5817-B683-2728-3F10ABB4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2924A107-CCDA-7823-830F-D62D54122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2672" y="197598"/>
            <a:ext cx="8069937" cy="474830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684BB-A5B0-66A6-1245-9A90001775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09352" y="2043700"/>
            <a:ext cx="3236576" cy="766548"/>
          </a:xfrm>
        </p:spPr>
        <p:txBody>
          <a:bodyPr/>
          <a:lstStyle/>
          <a:p>
            <a:pPr algn="ctr"/>
            <a:r>
              <a:rPr kumimoji="0" lang="en-US" sz="4000" b="0" i="0" u="none" strike="noStrike" kern="1200" cap="none" spc="-150" normalizeH="0" baseline="0" noProof="0" dirty="0">
                <a:ln>
                  <a:noFill/>
                </a:ln>
                <a:solidFill>
                  <a:srgbClr val="233046"/>
                </a:solidFill>
                <a:effectLst/>
                <a:uLnTx/>
                <a:uFillTx/>
                <a:latin typeface="Franklin Gothic Medium"/>
                <a:ea typeface="Franklin Gothic Medium" charset="0"/>
                <a:cs typeface="Franklin Gothic Medium" charset="0"/>
              </a:rPr>
              <a:t>Google trends</a:t>
            </a:r>
            <a:endParaRPr lang="en-US" sz="4000" dirty="0">
              <a:solidFill>
                <a:srgbClr val="2330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8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54BD00-4330-18D1-4EF9-780BA2DE8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A401E-24DA-D894-4923-060BF9AE54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0063" y="1923454"/>
            <a:ext cx="8149766" cy="1281809"/>
          </a:xfrm>
        </p:spPr>
        <p:txBody>
          <a:bodyPr/>
          <a:lstStyle/>
          <a:p>
            <a:pPr algn="ctr"/>
            <a:r>
              <a:rPr kumimoji="0" 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Franklin Gothic Medium" charset="0"/>
                <a:cs typeface="Franklin Gothic Medium" charset="0"/>
              </a:rPr>
              <a:t>How can I deliver my </a:t>
            </a:r>
            <a:r>
              <a:rPr lang="en-US" sz="4000" spc="-150" dirty="0">
                <a:solidFill>
                  <a:prstClr val="white"/>
                </a:solidFill>
                <a:latin typeface="Franklin Gothic Medium"/>
                <a:ea typeface="Franklin Gothic Medium" charset="0"/>
                <a:cs typeface="Franklin Gothic Medium" charset="0"/>
              </a:rPr>
              <a:t>UI </a:t>
            </a:r>
            <a:r>
              <a:rPr kumimoji="0" 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Franklin Gothic Medium" charset="0"/>
                <a:cs typeface="Franklin Gothic Medium" charset="0"/>
              </a:rPr>
              <a:t>code to a </a:t>
            </a:r>
            <a:r>
              <a:rPr lang="en-US" sz="4000" spc="-150" dirty="0">
                <a:solidFill>
                  <a:prstClr val="white"/>
                </a:solidFill>
                <a:latin typeface="Franklin Gothic Medium"/>
                <a:ea typeface="Franklin Gothic Medium" charset="0"/>
                <a:cs typeface="Franklin Gothic Medium" charset="0"/>
              </a:rPr>
              <a:t>user</a:t>
            </a:r>
            <a:r>
              <a:rPr kumimoji="0" lang="en-US" sz="40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/>
                <a:ea typeface="Franklin Gothic Medium" charset="0"/>
                <a:cs typeface="Franklin Gothic Medium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686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7D84E-5817-B683-2728-3F10ABB4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F9441A3-D5DF-0153-905C-B25CC37F36F6}"/>
              </a:ext>
            </a:extLst>
          </p:cNvPr>
          <p:cNvGrpSpPr/>
          <p:nvPr/>
        </p:nvGrpSpPr>
        <p:grpSpPr>
          <a:xfrm>
            <a:off x="673128" y="68647"/>
            <a:ext cx="8179095" cy="4925891"/>
            <a:chOff x="673128" y="68647"/>
            <a:chExt cx="8179095" cy="4925891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4EDF3CA-3ECF-918D-8ECE-12CF919EDC7F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2008151" y="737925"/>
              <a:ext cx="4457" cy="427529"/>
            </a:xfrm>
            <a:prstGeom prst="straightConnector1">
              <a:avLst/>
            </a:prstGeom>
            <a:ln>
              <a:solidFill>
                <a:srgbClr val="64BDC8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Content Placeholder 62">
              <a:extLst>
                <a:ext uri="{FF2B5EF4-FFF2-40B4-BE49-F238E27FC236}">
                  <a16:creationId xmlns:a16="http://schemas.microsoft.com/office/drawing/2014/main" id="{BC8FFC93-0D23-9CA6-574E-63EA9D91575E}"/>
                </a:ext>
              </a:extLst>
            </p:cNvPr>
            <p:cNvGrpSpPr/>
            <p:nvPr/>
          </p:nvGrpSpPr>
          <p:grpSpPr>
            <a:xfrm>
              <a:off x="673128" y="68647"/>
              <a:ext cx="8179095" cy="4925891"/>
              <a:chOff x="673128" y="68647"/>
              <a:chExt cx="8179095" cy="4925891"/>
            </a:xfrm>
          </p:grpSpPr>
          <p:grpSp>
            <p:nvGrpSpPr>
              <p:cNvPr id="5" name="Content Placeholder 62">
                <a:extLst>
                  <a:ext uri="{FF2B5EF4-FFF2-40B4-BE49-F238E27FC236}">
                    <a16:creationId xmlns:a16="http://schemas.microsoft.com/office/drawing/2014/main" id="{63D9BC9E-348F-AAA4-DB21-EF6E47085908}"/>
                  </a:ext>
                </a:extLst>
              </p:cNvPr>
              <p:cNvGrpSpPr/>
              <p:nvPr/>
            </p:nvGrpSpPr>
            <p:grpSpPr>
              <a:xfrm>
                <a:off x="3717962" y="665725"/>
                <a:ext cx="5134261" cy="3739847"/>
                <a:chOff x="3717962" y="665725"/>
                <a:chExt cx="5134261" cy="3739847"/>
              </a:xfrm>
            </p:grpSpPr>
            <p:grpSp>
              <p:nvGrpSpPr>
                <p:cNvPr id="6" name="Content Placeholder 62">
                  <a:extLst>
                    <a:ext uri="{FF2B5EF4-FFF2-40B4-BE49-F238E27FC236}">
                      <a16:creationId xmlns:a16="http://schemas.microsoft.com/office/drawing/2014/main" id="{3ED638E4-C577-CEE7-B418-83F7D9721466}"/>
                    </a:ext>
                  </a:extLst>
                </p:cNvPr>
                <p:cNvGrpSpPr/>
                <p:nvPr/>
              </p:nvGrpSpPr>
              <p:grpSpPr>
                <a:xfrm>
                  <a:off x="3717962" y="665725"/>
                  <a:ext cx="5134261" cy="3739847"/>
                  <a:chOff x="3717962" y="665725"/>
                  <a:chExt cx="5134261" cy="3739847"/>
                </a:xfrm>
                <a:solidFill>
                  <a:srgbClr val="FFFFFF"/>
                </a:solidFill>
              </p:grpSpPr>
              <p:sp>
                <p:nvSpPr>
                  <p:cNvPr id="7" name="Freeform: Shape 6">
                    <a:extLst>
                      <a:ext uri="{FF2B5EF4-FFF2-40B4-BE49-F238E27FC236}">
                        <a16:creationId xmlns:a16="http://schemas.microsoft.com/office/drawing/2014/main" id="{43747584-2910-1952-76DB-30799173AB87}"/>
                      </a:ext>
                    </a:extLst>
                  </p:cNvPr>
                  <p:cNvSpPr/>
                  <p:nvPr/>
                </p:nvSpPr>
                <p:spPr>
                  <a:xfrm>
                    <a:off x="3717962" y="684383"/>
                    <a:ext cx="5134260" cy="3721189"/>
                  </a:xfrm>
                  <a:custGeom>
                    <a:avLst/>
                    <a:gdLst>
                      <a:gd name="connsiteX0" fmla="*/ 326 w 5134260"/>
                      <a:gd name="connsiteY0" fmla="*/ 68 h 3721189"/>
                      <a:gd name="connsiteX1" fmla="*/ 5134586 w 5134260"/>
                      <a:gd name="connsiteY1" fmla="*/ 68 h 3721189"/>
                      <a:gd name="connsiteX2" fmla="*/ 5134586 w 5134260"/>
                      <a:gd name="connsiteY2" fmla="*/ 3721258 h 3721189"/>
                      <a:gd name="connsiteX3" fmla="*/ 325 w 5134260"/>
                      <a:gd name="connsiteY3" fmla="*/ 3721258 h 37211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134260" h="3721189">
                        <a:moveTo>
                          <a:pt x="326" y="68"/>
                        </a:moveTo>
                        <a:lnTo>
                          <a:pt x="5134586" y="68"/>
                        </a:lnTo>
                        <a:lnTo>
                          <a:pt x="5134586" y="3721258"/>
                        </a:lnTo>
                        <a:lnTo>
                          <a:pt x="325" y="3721258"/>
                        </a:lnTo>
                        <a:close/>
                      </a:path>
                    </a:pathLst>
                  </a:custGeom>
                  <a:noFill/>
                  <a:ln w="8917" cap="flat">
                    <a:solidFill>
                      <a:srgbClr val="64BDC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GB" sz="15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3C87282-1FDF-1AEA-36CA-B5BCB3BC40C4}"/>
                      </a:ext>
                    </a:extLst>
                  </p:cNvPr>
                  <p:cNvSpPr txBox="1"/>
                  <p:nvPr/>
                </p:nvSpPr>
                <p:spPr>
                  <a:xfrm>
                    <a:off x="3717963" y="665725"/>
                    <a:ext cx="5134260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pPr algn="ctr"/>
                    <a:r>
                      <a:rPr lang="en-GB" sz="1500" b="1" spc="0" baseline="0" dirty="0">
                        <a:ln/>
                        <a:solidFill>
                          <a:schemeClr val="bg1"/>
                        </a:solidFill>
                        <a:cs typeface="Arial"/>
                        <a:sym typeface="Arial"/>
                        <a:rtl val="0"/>
                      </a:rPr>
                      <a:t>Client side</a:t>
                    </a:r>
                  </a:p>
                </p:txBody>
              </p:sp>
            </p:grpSp>
            <p:grpSp>
              <p:nvGrpSpPr>
                <p:cNvPr id="10" name="Content Placeholder 62">
                  <a:extLst>
                    <a:ext uri="{FF2B5EF4-FFF2-40B4-BE49-F238E27FC236}">
                      <a16:creationId xmlns:a16="http://schemas.microsoft.com/office/drawing/2014/main" id="{DD4C7D69-AEA6-D8D6-2FD8-6CF2AD796AB7}"/>
                    </a:ext>
                  </a:extLst>
                </p:cNvPr>
                <p:cNvGrpSpPr/>
                <p:nvPr/>
              </p:nvGrpSpPr>
              <p:grpSpPr>
                <a:xfrm>
                  <a:off x="3874127" y="1059180"/>
                  <a:ext cx="4765926" cy="3034063"/>
                  <a:chOff x="3874127" y="1059180"/>
                  <a:chExt cx="4765926" cy="3034063"/>
                </a:xfrm>
              </p:grpSpPr>
              <p:grpSp>
                <p:nvGrpSpPr>
                  <p:cNvPr id="11" name="Content Placeholder 62">
                    <a:extLst>
                      <a:ext uri="{FF2B5EF4-FFF2-40B4-BE49-F238E27FC236}">
                        <a16:creationId xmlns:a16="http://schemas.microsoft.com/office/drawing/2014/main" id="{C443D586-EB8A-119A-6933-1B373355BE94}"/>
                      </a:ext>
                    </a:extLst>
                  </p:cNvPr>
                  <p:cNvGrpSpPr/>
                  <p:nvPr/>
                </p:nvGrpSpPr>
                <p:grpSpPr>
                  <a:xfrm>
                    <a:off x="3874127" y="1255501"/>
                    <a:ext cx="2084018" cy="2641420"/>
                    <a:chOff x="3874127" y="1255501"/>
                    <a:chExt cx="2084018" cy="2641420"/>
                  </a:xfrm>
                </p:grpSpPr>
                <p:grpSp>
                  <p:nvGrpSpPr>
                    <p:cNvPr id="12" name="Content Placeholder 62">
                      <a:extLst>
                        <a:ext uri="{FF2B5EF4-FFF2-40B4-BE49-F238E27FC236}">
                          <a16:creationId xmlns:a16="http://schemas.microsoft.com/office/drawing/2014/main" id="{F9FAA4A3-E7E9-21C7-C485-8D11813F91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1056" y="1263614"/>
                      <a:ext cx="2017089" cy="2633307"/>
                      <a:chOff x="3941056" y="1263614"/>
                      <a:chExt cx="2017089" cy="2633307"/>
                    </a:xfrm>
                    <a:solidFill>
                      <a:srgbClr val="FFFFFF"/>
                    </a:solidFill>
                  </p:grpSpPr>
                  <p:sp>
                    <p:nvSpPr>
                      <p:cNvPr id="13" name="Freeform: Shape 12">
                        <a:extLst>
                          <a:ext uri="{FF2B5EF4-FFF2-40B4-BE49-F238E27FC236}">
                            <a16:creationId xmlns:a16="http://schemas.microsoft.com/office/drawing/2014/main" id="{6C282FD8-D7A9-AF99-1E02-8996A34F7A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45517" y="1282272"/>
                        <a:ext cx="2012628" cy="2614649"/>
                      </a:xfrm>
                      <a:custGeom>
                        <a:avLst/>
                        <a:gdLst>
                          <a:gd name="connsiteX0" fmla="*/ 351 w 2012628"/>
                          <a:gd name="connsiteY0" fmla="*/ 135 h 2614649"/>
                          <a:gd name="connsiteX1" fmla="*/ 2012980 w 2012628"/>
                          <a:gd name="connsiteY1" fmla="*/ 135 h 2614649"/>
                          <a:gd name="connsiteX2" fmla="*/ 2012980 w 2012628"/>
                          <a:gd name="connsiteY2" fmla="*/ 2614784 h 2614649"/>
                          <a:gd name="connsiteX3" fmla="*/ 351 w 2012628"/>
                          <a:gd name="connsiteY3" fmla="*/ 2614784 h 26146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012628" h="2614649">
                            <a:moveTo>
                              <a:pt x="351" y="135"/>
                            </a:moveTo>
                            <a:lnTo>
                              <a:pt x="2012980" y="135"/>
                            </a:lnTo>
                            <a:lnTo>
                              <a:pt x="2012980" y="2614784"/>
                            </a:lnTo>
                            <a:lnTo>
                              <a:pt x="351" y="2614784"/>
                            </a:lnTo>
                            <a:close/>
                          </a:path>
                        </a:pathLst>
                      </a:custGeom>
                      <a:noFill/>
                      <a:ln w="8917" cap="flat">
                        <a:solidFill>
                          <a:srgbClr val="64BDC8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en-GB" sz="15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62672D3C-7EF3-6541-C028-8601AE8FB6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1056" y="1263614"/>
                        <a:ext cx="2012628" cy="3231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b">
                        <a:spAutoFit/>
                      </a:bodyPr>
                      <a:lstStyle/>
                      <a:p>
                        <a:pPr algn="ctr"/>
                        <a:r>
                          <a:rPr lang="en-GB" sz="1500" b="1" spc="0" baseline="0" dirty="0">
                            <a:ln/>
                            <a:solidFill>
                              <a:schemeClr val="bg1"/>
                            </a:solidFill>
                            <a:cs typeface="Arial"/>
                            <a:sym typeface="Arial"/>
                            <a:rtl val="0"/>
                          </a:rPr>
                          <a:t>Load page</a:t>
                        </a:r>
                      </a:p>
                    </p:txBody>
                  </p:sp>
                </p:grpSp>
                <p:grpSp>
                  <p:nvGrpSpPr>
                    <p:cNvPr id="18" name="Content Placeholder 62">
                      <a:extLst>
                        <a:ext uri="{FF2B5EF4-FFF2-40B4-BE49-F238E27FC236}">
                          <a16:creationId xmlns:a16="http://schemas.microsoft.com/office/drawing/2014/main" id="{AA9A2DC8-1A07-4174-2AFD-98A65D5C7F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4127" y="1255501"/>
                      <a:ext cx="8923" cy="8923"/>
                      <a:chOff x="3874127" y="1255501"/>
                      <a:chExt cx="8923" cy="8923"/>
                    </a:xfrm>
                  </p:grpSpPr>
                </p:grpSp>
                <p:grpSp>
                  <p:nvGrpSpPr>
                    <p:cNvPr id="19" name="Content Placeholder 62">
                      <a:extLst>
                        <a:ext uri="{FF2B5EF4-FFF2-40B4-BE49-F238E27FC236}">
                          <a16:creationId xmlns:a16="http://schemas.microsoft.com/office/drawing/2014/main" id="{2D0D34DB-1A91-77C1-4D82-722BEEBDF6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6369" y="1594603"/>
                      <a:ext cx="1738579" cy="2079225"/>
                      <a:chOff x="4086369" y="1594603"/>
                      <a:chExt cx="1738579" cy="2079225"/>
                    </a:xfrm>
                  </p:grpSpPr>
                  <p:sp>
                    <p:nvSpPr>
                      <p:cNvPr id="21" name="Freeform: Shape 20">
                        <a:extLst>
                          <a:ext uri="{FF2B5EF4-FFF2-40B4-BE49-F238E27FC236}">
                            <a16:creationId xmlns:a16="http://schemas.microsoft.com/office/drawing/2014/main" id="{B9701936-7318-DE48-3E43-1F0FE3CA3F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87455" y="1594603"/>
                        <a:ext cx="1737493" cy="330177"/>
                      </a:xfrm>
                      <a:custGeom>
                        <a:avLst/>
                        <a:gdLst>
                          <a:gd name="connsiteX0" fmla="*/ 472 w 1387968"/>
                          <a:gd name="connsiteY0" fmla="*/ 192 h 330177"/>
                          <a:gd name="connsiteX1" fmla="*/ 1388440 w 1387968"/>
                          <a:gd name="connsiteY1" fmla="*/ 192 h 330177"/>
                          <a:gd name="connsiteX2" fmla="*/ 1388440 w 1387968"/>
                          <a:gd name="connsiteY2" fmla="*/ 330369 h 330177"/>
                          <a:gd name="connsiteX3" fmla="*/ 472 w 1387968"/>
                          <a:gd name="connsiteY3" fmla="*/ 330369 h 3301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387968" h="330177">
                            <a:moveTo>
                              <a:pt x="472" y="192"/>
                            </a:moveTo>
                            <a:lnTo>
                              <a:pt x="1388440" y="192"/>
                            </a:lnTo>
                            <a:lnTo>
                              <a:pt x="1388440" y="330369"/>
                            </a:lnTo>
                            <a:lnTo>
                              <a:pt x="472" y="330369"/>
                            </a:lnTo>
                            <a:close/>
                          </a:path>
                        </a:pathLst>
                      </a:custGeom>
                      <a:solidFill>
                        <a:srgbClr val="3A485F"/>
                      </a:solidFill>
                      <a:ln w="8917" cap="flat">
                        <a:solidFill>
                          <a:srgbClr val="64BDC8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500" dirty="0">
                            <a:solidFill>
                              <a:schemeClr val="bg1"/>
                            </a:solidFill>
                          </a:rPr>
                          <a:t>Navigate to a site</a:t>
                        </a:r>
                      </a:p>
                    </p:txBody>
                  </p:sp>
                  <p:sp>
                    <p:nvSpPr>
                      <p:cNvPr id="24" name="Freeform: Shape 23">
                        <a:extLst>
                          <a:ext uri="{FF2B5EF4-FFF2-40B4-BE49-F238E27FC236}">
                            <a16:creationId xmlns:a16="http://schemas.microsoft.com/office/drawing/2014/main" id="{2AA405FC-9B21-9591-EE9F-7939C6BAE3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87456" y="2370966"/>
                        <a:ext cx="1737491" cy="330177"/>
                      </a:xfrm>
                      <a:custGeom>
                        <a:avLst/>
                        <a:gdLst>
                          <a:gd name="connsiteX0" fmla="*/ 472 w 1317506"/>
                          <a:gd name="connsiteY0" fmla="*/ 279 h 330177"/>
                          <a:gd name="connsiteX1" fmla="*/ 1317979 w 1317506"/>
                          <a:gd name="connsiteY1" fmla="*/ 279 h 330177"/>
                          <a:gd name="connsiteX2" fmla="*/ 1317979 w 1317506"/>
                          <a:gd name="connsiteY2" fmla="*/ 330456 h 330177"/>
                          <a:gd name="connsiteX3" fmla="*/ 472 w 1317506"/>
                          <a:gd name="connsiteY3" fmla="*/ 330456 h 3301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317506" h="330177">
                            <a:moveTo>
                              <a:pt x="472" y="279"/>
                            </a:moveTo>
                            <a:lnTo>
                              <a:pt x="1317979" y="279"/>
                            </a:lnTo>
                            <a:lnTo>
                              <a:pt x="1317979" y="330456"/>
                            </a:lnTo>
                            <a:lnTo>
                              <a:pt x="472" y="330456"/>
                            </a:lnTo>
                            <a:close/>
                          </a:path>
                        </a:pathLst>
                      </a:custGeom>
                      <a:solidFill>
                        <a:srgbClr val="3A485F"/>
                      </a:solidFill>
                      <a:ln w="8917" cap="flat">
                        <a:solidFill>
                          <a:srgbClr val="64BDC8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500" dirty="0">
                            <a:solidFill>
                              <a:schemeClr val="bg1"/>
                            </a:solidFill>
                          </a:rPr>
                          <a:t>Load index.html</a:t>
                        </a:r>
                      </a:p>
                    </p:txBody>
                  </p:sp>
                  <p:sp>
                    <p:nvSpPr>
                      <p:cNvPr id="27" name="Freeform: Shape 26">
                        <a:extLst>
                          <a:ext uri="{FF2B5EF4-FFF2-40B4-BE49-F238E27FC236}">
                            <a16:creationId xmlns:a16="http://schemas.microsoft.com/office/drawing/2014/main" id="{3789AA67-FF94-9087-C65D-A808FEE9B1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86369" y="3147329"/>
                        <a:ext cx="1737491" cy="526499"/>
                      </a:xfrm>
                      <a:custGeom>
                        <a:avLst/>
                        <a:gdLst>
                          <a:gd name="connsiteX0" fmla="*/ 472 w 1188683"/>
                          <a:gd name="connsiteY0" fmla="*/ 377 h 526499"/>
                          <a:gd name="connsiteX1" fmla="*/ 1189156 w 1188683"/>
                          <a:gd name="connsiteY1" fmla="*/ 377 h 526499"/>
                          <a:gd name="connsiteX2" fmla="*/ 1189156 w 1188683"/>
                          <a:gd name="connsiteY2" fmla="*/ 526876 h 526499"/>
                          <a:gd name="connsiteX3" fmla="*/ 472 w 1188683"/>
                          <a:gd name="connsiteY3" fmla="*/ 526876 h 5264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88683" h="526499">
                            <a:moveTo>
                              <a:pt x="472" y="377"/>
                            </a:moveTo>
                            <a:lnTo>
                              <a:pt x="1189156" y="377"/>
                            </a:lnTo>
                            <a:lnTo>
                              <a:pt x="1189156" y="526876"/>
                            </a:lnTo>
                            <a:lnTo>
                              <a:pt x="472" y="526876"/>
                            </a:lnTo>
                            <a:close/>
                          </a:path>
                        </a:pathLst>
                      </a:custGeom>
                      <a:solidFill>
                        <a:srgbClr val="3A485F"/>
                      </a:solidFill>
                      <a:ln w="8917" cap="flat">
                        <a:solidFill>
                          <a:srgbClr val="64BDC8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500" dirty="0">
                            <a:solidFill>
                              <a:schemeClr val="bg1"/>
                            </a:solidFill>
                          </a:rPr>
                          <a:t>Download and execute JS</a:t>
                        </a:r>
                      </a:p>
                    </p:txBody>
                  </p:sp>
                </p:grpSp>
              </p:grpSp>
              <p:grpSp>
                <p:nvGrpSpPr>
                  <p:cNvPr id="30" name="Content Placeholder 62">
                    <a:extLst>
                      <a:ext uri="{FF2B5EF4-FFF2-40B4-BE49-F238E27FC236}">
                        <a16:creationId xmlns:a16="http://schemas.microsoft.com/office/drawing/2014/main" id="{F22F54AC-CE12-11E2-0C63-B70FE7F12368}"/>
                      </a:ext>
                    </a:extLst>
                  </p:cNvPr>
                  <p:cNvGrpSpPr/>
                  <p:nvPr/>
                </p:nvGrpSpPr>
                <p:grpSpPr>
                  <a:xfrm>
                    <a:off x="6332941" y="1059180"/>
                    <a:ext cx="2307112" cy="3034063"/>
                    <a:chOff x="6332941" y="1059180"/>
                    <a:chExt cx="2307112" cy="3034063"/>
                  </a:xfrm>
                </p:grpSpPr>
                <p:grpSp>
                  <p:nvGrpSpPr>
                    <p:cNvPr id="31" name="Content Placeholder 62">
                      <a:extLst>
                        <a:ext uri="{FF2B5EF4-FFF2-40B4-BE49-F238E27FC236}">
                          <a16:creationId xmlns:a16="http://schemas.microsoft.com/office/drawing/2014/main" id="{9CBEDD79-1D4A-3778-E925-1EC433F558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04331" y="1067293"/>
                      <a:ext cx="2235722" cy="3025950"/>
                      <a:chOff x="6404331" y="1067293"/>
                      <a:chExt cx="2235722" cy="3025950"/>
                    </a:xfrm>
                    <a:solidFill>
                      <a:srgbClr val="FFFFFF"/>
                    </a:solidFill>
                  </p:grpSpPr>
                  <p:sp>
                    <p:nvSpPr>
                      <p:cNvPr id="32" name="Freeform: Shape 31">
                        <a:extLst>
                          <a:ext uri="{FF2B5EF4-FFF2-40B4-BE49-F238E27FC236}">
                            <a16:creationId xmlns:a16="http://schemas.microsoft.com/office/drawing/2014/main" id="{89922EAA-267B-FE96-6B3B-DD9F1B9CB5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331" y="1085951"/>
                        <a:ext cx="2229251" cy="3007292"/>
                      </a:xfrm>
                      <a:custGeom>
                        <a:avLst/>
                        <a:gdLst>
                          <a:gd name="connsiteX0" fmla="*/ 627 w 2229251"/>
                          <a:gd name="connsiteY0" fmla="*/ 113 h 3007292"/>
                          <a:gd name="connsiteX1" fmla="*/ 2229879 w 2229251"/>
                          <a:gd name="connsiteY1" fmla="*/ 113 h 3007292"/>
                          <a:gd name="connsiteX2" fmla="*/ 2229879 w 2229251"/>
                          <a:gd name="connsiteY2" fmla="*/ 3007406 h 3007292"/>
                          <a:gd name="connsiteX3" fmla="*/ 627 w 2229251"/>
                          <a:gd name="connsiteY3" fmla="*/ 3007406 h 30072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229251" h="3007292">
                            <a:moveTo>
                              <a:pt x="627" y="113"/>
                            </a:moveTo>
                            <a:lnTo>
                              <a:pt x="2229879" y="113"/>
                            </a:lnTo>
                            <a:lnTo>
                              <a:pt x="2229879" y="3007406"/>
                            </a:lnTo>
                            <a:lnTo>
                              <a:pt x="627" y="3007406"/>
                            </a:lnTo>
                            <a:close/>
                          </a:path>
                        </a:pathLst>
                      </a:custGeom>
                      <a:noFill/>
                      <a:ln w="8917" cap="flat">
                        <a:solidFill>
                          <a:srgbClr val="64BDC8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en-GB" sz="15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3411A52D-446A-B977-8771-243F039967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08792" y="1067293"/>
                        <a:ext cx="2231261" cy="3231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b">
                        <a:spAutoFit/>
                      </a:bodyPr>
                      <a:lstStyle/>
                      <a:p>
                        <a:pPr algn="ctr"/>
                        <a:r>
                          <a:rPr lang="en-GB" sz="1500" b="1" spc="0" baseline="0" dirty="0">
                            <a:ln/>
                            <a:solidFill>
                              <a:schemeClr val="bg1"/>
                            </a:solidFill>
                            <a:cs typeface="Arial"/>
                            <a:sym typeface="Arial"/>
                            <a:rtl val="0"/>
                          </a:rPr>
                          <a:t>Render process</a:t>
                        </a:r>
                      </a:p>
                    </p:txBody>
                  </p:sp>
                </p:grpSp>
                <p:grpSp>
                  <p:nvGrpSpPr>
                    <p:cNvPr id="38" name="Content Placeholder 62">
                      <a:extLst>
                        <a:ext uri="{FF2B5EF4-FFF2-40B4-BE49-F238E27FC236}">
                          <a16:creationId xmlns:a16="http://schemas.microsoft.com/office/drawing/2014/main" id="{1518EA5A-8FF2-02D6-D410-03C09C9F4E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2941" y="1059180"/>
                      <a:ext cx="8923" cy="8923"/>
                      <a:chOff x="6332941" y="1059180"/>
                      <a:chExt cx="8923" cy="8923"/>
                    </a:xfrm>
                  </p:grpSpPr>
                </p:grpSp>
                <p:grpSp>
                  <p:nvGrpSpPr>
                    <p:cNvPr id="39" name="Content Placeholder 62">
                      <a:extLst>
                        <a:ext uri="{FF2B5EF4-FFF2-40B4-BE49-F238E27FC236}">
                          <a16:creationId xmlns:a16="http://schemas.microsoft.com/office/drawing/2014/main" id="{34B8F0C0-B439-CAEE-7481-6AE749AF66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41007" y="1398281"/>
                      <a:ext cx="1952463" cy="2471869"/>
                      <a:chOff x="6541007" y="1398281"/>
                      <a:chExt cx="1952463" cy="2471869"/>
                    </a:xfrm>
                  </p:grpSpPr>
                  <p:sp>
                    <p:nvSpPr>
                      <p:cNvPr id="41" name="Freeform: Shape 40">
                        <a:extLst>
                          <a:ext uri="{FF2B5EF4-FFF2-40B4-BE49-F238E27FC236}">
                            <a16:creationId xmlns:a16="http://schemas.microsoft.com/office/drawing/2014/main" id="{CC79A66B-FA74-3CEC-B1C5-D444C1B68C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41007" y="1398281"/>
                        <a:ext cx="1952461" cy="330177"/>
                      </a:xfrm>
                      <a:custGeom>
                        <a:avLst/>
                        <a:gdLst>
                          <a:gd name="connsiteX0" fmla="*/ 760 w 1604591"/>
                          <a:gd name="connsiteY0" fmla="*/ 170 h 330177"/>
                          <a:gd name="connsiteX1" fmla="*/ 1605351 w 1604591"/>
                          <a:gd name="connsiteY1" fmla="*/ 170 h 330177"/>
                          <a:gd name="connsiteX2" fmla="*/ 1605351 w 1604591"/>
                          <a:gd name="connsiteY2" fmla="*/ 330347 h 330177"/>
                          <a:gd name="connsiteX3" fmla="*/ 760 w 1604591"/>
                          <a:gd name="connsiteY3" fmla="*/ 330347 h 3301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04591" h="330177">
                            <a:moveTo>
                              <a:pt x="760" y="170"/>
                            </a:moveTo>
                            <a:lnTo>
                              <a:pt x="1605351" y="170"/>
                            </a:lnTo>
                            <a:lnTo>
                              <a:pt x="1605351" y="330347"/>
                            </a:lnTo>
                            <a:lnTo>
                              <a:pt x="760" y="330347"/>
                            </a:lnTo>
                            <a:close/>
                          </a:path>
                        </a:pathLst>
                      </a:custGeom>
                      <a:solidFill>
                        <a:srgbClr val="3A485F"/>
                      </a:solidFill>
                      <a:ln w="8917" cap="flat">
                        <a:solidFill>
                          <a:srgbClr val="64BDC8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500" dirty="0">
                            <a:solidFill>
                              <a:schemeClr val="bg1"/>
                            </a:solidFill>
                          </a:rPr>
                          <a:t>Initialize framework</a:t>
                        </a:r>
                      </a:p>
                    </p:txBody>
                  </p:sp>
                  <p:sp>
                    <p:nvSpPr>
                      <p:cNvPr id="44" name="Freeform: Shape 43">
                        <a:extLst>
                          <a:ext uri="{FF2B5EF4-FFF2-40B4-BE49-F238E27FC236}">
                            <a16:creationId xmlns:a16="http://schemas.microsoft.com/office/drawing/2014/main" id="{C07F2565-DA63-19A8-E846-62EF54AFCA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41008" y="2174644"/>
                        <a:ext cx="1952462" cy="722821"/>
                      </a:xfrm>
                      <a:custGeom>
                        <a:avLst/>
                        <a:gdLst>
                          <a:gd name="connsiteX0" fmla="*/ 760 w 1447346"/>
                          <a:gd name="connsiteY0" fmla="*/ 279 h 722821"/>
                          <a:gd name="connsiteX1" fmla="*/ 1448106 w 1447346"/>
                          <a:gd name="connsiteY1" fmla="*/ 279 h 722821"/>
                          <a:gd name="connsiteX2" fmla="*/ 1448106 w 1447346"/>
                          <a:gd name="connsiteY2" fmla="*/ 723100 h 722821"/>
                          <a:gd name="connsiteX3" fmla="*/ 760 w 1447346"/>
                          <a:gd name="connsiteY3" fmla="*/ 723100 h 7228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47346" h="722821">
                            <a:moveTo>
                              <a:pt x="760" y="279"/>
                            </a:moveTo>
                            <a:lnTo>
                              <a:pt x="1448106" y="279"/>
                            </a:lnTo>
                            <a:lnTo>
                              <a:pt x="1448106" y="723100"/>
                            </a:lnTo>
                            <a:lnTo>
                              <a:pt x="760" y="723100"/>
                            </a:lnTo>
                            <a:close/>
                          </a:path>
                        </a:pathLst>
                      </a:custGeom>
                      <a:solidFill>
                        <a:srgbClr val="3A485F"/>
                      </a:solidFill>
                      <a:ln w="8917" cap="flat">
                        <a:solidFill>
                          <a:srgbClr val="64BDC8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500" dirty="0">
                            <a:solidFill>
                              <a:schemeClr val="bg1"/>
                            </a:solidFill>
                          </a:rPr>
                          <a:t>Update the DOM based on a change detection</a:t>
                        </a:r>
                        <a:endParaRPr lang="en-GB" sz="15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49" name="Freeform: Shape 48">
                        <a:extLst>
                          <a:ext uri="{FF2B5EF4-FFF2-40B4-BE49-F238E27FC236}">
                            <a16:creationId xmlns:a16="http://schemas.microsoft.com/office/drawing/2014/main" id="{90ADBEC8-FBE0-499C-53A1-B207497F05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41008" y="3343651"/>
                        <a:ext cx="1952460" cy="526499"/>
                      </a:xfrm>
                      <a:custGeom>
                        <a:avLst/>
                        <a:gdLst>
                          <a:gd name="connsiteX0" fmla="*/ 760 w 1530542"/>
                          <a:gd name="connsiteY0" fmla="*/ 399 h 526499"/>
                          <a:gd name="connsiteX1" fmla="*/ 1531302 w 1530542"/>
                          <a:gd name="connsiteY1" fmla="*/ 399 h 526499"/>
                          <a:gd name="connsiteX2" fmla="*/ 1531302 w 1530542"/>
                          <a:gd name="connsiteY2" fmla="*/ 526898 h 526499"/>
                          <a:gd name="connsiteX3" fmla="*/ 760 w 1530542"/>
                          <a:gd name="connsiteY3" fmla="*/ 526898 h 5264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530542" h="526499">
                            <a:moveTo>
                              <a:pt x="760" y="399"/>
                            </a:moveTo>
                            <a:lnTo>
                              <a:pt x="1531302" y="399"/>
                            </a:lnTo>
                            <a:lnTo>
                              <a:pt x="1531302" y="526898"/>
                            </a:lnTo>
                            <a:lnTo>
                              <a:pt x="760" y="526898"/>
                            </a:lnTo>
                            <a:close/>
                          </a:path>
                        </a:pathLst>
                      </a:custGeom>
                      <a:solidFill>
                        <a:srgbClr val="3A485F"/>
                      </a:solidFill>
                      <a:ln w="8917" cap="flat">
                        <a:solidFill>
                          <a:srgbClr val="64BDC8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500" dirty="0">
                            <a:solidFill>
                              <a:schemeClr val="bg1"/>
                            </a:solidFill>
                          </a:rPr>
                          <a:t>Render the updated DOM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52" name="Content Placeholder 62">
                <a:extLst>
                  <a:ext uri="{FF2B5EF4-FFF2-40B4-BE49-F238E27FC236}">
                    <a16:creationId xmlns:a16="http://schemas.microsoft.com/office/drawing/2014/main" id="{08C568E3-3FAD-4186-3A01-A300D949764D}"/>
                  </a:ext>
                </a:extLst>
              </p:cNvPr>
              <p:cNvGrpSpPr/>
              <p:nvPr/>
            </p:nvGrpSpPr>
            <p:grpSpPr>
              <a:xfrm>
                <a:off x="673128" y="68647"/>
                <a:ext cx="2598648" cy="4925891"/>
                <a:chOff x="673128" y="68647"/>
                <a:chExt cx="2598648" cy="4925891"/>
              </a:xfrm>
            </p:grpSpPr>
            <p:grpSp>
              <p:nvGrpSpPr>
                <p:cNvPr id="53" name="Content Placeholder 62">
                  <a:extLst>
                    <a:ext uri="{FF2B5EF4-FFF2-40B4-BE49-F238E27FC236}">
                      <a16:creationId xmlns:a16="http://schemas.microsoft.com/office/drawing/2014/main" id="{46EE51D9-656B-D2D7-20B6-86FBD0FEF1B0}"/>
                    </a:ext>
                  </a:extLst>
                </p:cNvPr>
                <p:cNvGrpSpPr/>
                <p:nvPr/>
              </p:nvGrpSpPr>
              <p:grpSpPr>
                <a:xfrm>
                  <a:off x="740057" y="76760"/>
                  <a:ext cx="2531719" cy="4917778"/>
                  <a:chOff x="740057" y="76760"/>
                  <a:chExt cx="2531719" cy="4917778"/>
                </a:xfrm>
                <a:solidFill>
                  <a:srgbClr val="FFFFFF"/>
                </a:solidFill>
              </p:grpSpPr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86A2F750-FCD7-5D50-985E-1CBDC2658B82}"/>
                      </a:ext>
                    </a:extLst>
                  </p:cNvPr>
                  <p:cNvSpPr/>
                  <p:nvPr/>
                </p:nvSpPr>
                <p:spPr>
                  <a:xfrm>
                    <a:off x="744517" y="95418"/>
                    <a:ext cx="2527259" cy="4899120"/>
                  </a:xfrm>
                  <a:custGeom>
                    <a:avLst/>
                    <a:gdLst>
                      <a:gd name="connsiteX0" fmla="*/ -8 w 2527259"/>
                      <a:gd name="connsiteY0" fmla="*/ 2 h 4899120"/>
                      <a:gd name="connsiteX1" fmla="*/ 2527252 w 2527259"/>
                      <a:gd name="connsiteY1" fmla="*/ 2 h 4899120"/>
                      <a:gd name="connsiteX2" fmla="*/ 2527252 w 2527259"/>
                      <a:gd name="connsiteY2" fmla="*/ 4899123 h 4899120"/>
                      <a:gd name="connsiteX3" fmla="*/ -7 w 2527259"/>
                      <a:gd name="connsiteY3" fmla="*/ 4899123 h 4899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27259" h="4899120">
                        <a:moveTo>
                          <a:pt x="-8" y="2"/>
                        </a:moveTo>
                        <a:lnTo>
                          <a:pt x="2527252" y="2"/>
                        </a:lnTo>
                        <a:lnTo>
                          <a:pt x="2527252" y="4899123"/>
                        </a:lnTo>
                        <a:lnTo>
                          <a:pt x="-7" y="4899123"/>
                        </a:lnTo>
                        <a:close/>
                      </a:path>
                    </a:pathLst>
                  </a:custGeom>
                  <a:noFill/>
                  <a:ln w="8917" cap="flat">
                    <a:solidFill>
                      <a:srgbClr val="64BDC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GB" sz="15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E018858-9358-9086-00E6-3D26203AD3E3}"/>
                      </a:ext>
                    </a:extLst>
                  </p:cNvPr>
                  <p:cNvSpPr txBox="1"/>
                  <p:nvPr/>
                </p:nvSpPr>
                <p:spPr>
                  <a:xfrm>
                    <a:off x="740057" y="76760"/>
                    <a:ext cx="2527258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pPr algn="ctr"/>
                    <a:r>
                      <a:rPr lang="en-GB" sz="1500" b="1" spc="0" baseline="0" dirty="0">
                        <a:ln/>
                        <a:solidFill>
                          <a:schemeClr val="bg1"/>
                        </a:solidFill>
                        <a:cs typeface="Arial"/>
                        <a:sym typeface="Arial"/>
                        <a:rtl val="0"/>
                      </a:rPr>
                      <a:t>Dev side</a:t>
                    </a:r>
                  </a:p>
                </p:txBody>
              </p:sp>
            </p:grpSp>
            <p:grpSp>
              <p:nvGrpSpPr>
                <p:cNvPr id="59" name="Content Placeholder 62">
                  <a:extLst>
                    <a:ext uri="{FF2B5EF4-FFF2-40B4-BE49-F238E27FC236}">
                      <a16:creationId xmlns:a16="http://schemas.microsoft.com/office/drawing/2014/main" id="{445A771E-FA63-0C8E-989B-5527F1E52EFA}"/>
                    </a:ext>
                  </a:extLst>
                </p:cNvPr>
                <p:cNvGrpSpPr/>
                <p:nvPr/>
              </p:nvGrpSpPr>
              <p:grpSpPr>
                <a:xfrm>
                  <a:off x="673128" y="68647"/>
                  <a:ext cx="8923" cy="8923"/>
                  <a:chOff x="673128" y="68647"/>
                  <a:chExt cx="8923" cy="8923"/>
                </a:xfrm>
              </p:grpSpPr>
            </p:grpSp>
            <p:grpSp>
              <p:nvGrpSpPr>
                <p:cNvPr id="60" name="Content Placeholder 62">
                  <a:extLst>
                    <a:ext uri="{FF2B5EF4-FFF2-40B4-BE49-F238E27FC236}">
                      <a16:creationId xmlns:a16="http://schemas.microsoft.com/office/drawing/2014/main" id="{B0C1AC77-2B1F-90DB-870C-C90CB8B696DB}"/>
                    </a:ext>
                  </a:extLst>
                </p:cNvPr>
                <p:cNvGrpSpPr/>
                <p:nvPr/>
              </p:nvGrpSpPr>
              <p:grpSpPr>
                <a:xfrm>
                  <a:off x="989920" y="407748"/>
                  <a:ext cx="1973987" cy="4363697"/>
                  <a:chOff x="989920" y="407748"/>
                  <a:chExt cx="1973987" cy="4363697"/>
                </a:xfrm>
              </p:grpSpPr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116A5EA1-BF0D-88A3-66DA-7C0CA3979764}"/>
                      </a:ext>
                    </a:extLst>
                  </p:cNvPr>
                  <p:cNvSpPr/>
                  <p:nvPr/>
                </p:nvSpPr>
                <p:spPr>
                  <a:xfrm>
                    <a:off x="1061309" y="407748"/>
                    <a:ext cx="1902598" cy="330177"/>
                  </a:xfrm>
                  <a:custGeom>
                    <a:avLst/>
                    <a:gdLst>
                      <a:gd name="connsiteX0" fmla="*/ 142 w 1442090"/>
                      <a:gd name="connsiteY0" fmla="*/ 59 h 330177"/>
                      <a:gd name="connsiteX1" fmla="*/ 1442233 w 1442090"/>
                      <a:gd name="connsiteY1" fmla="*/ 59 h 330177"/>
                      <a:gd name="connsiteX2" fmla="*/ 1442233 w 1442090"/>
                      <a:gd name="connsiteY2" fmla="*/ 330236 h 330177"/>
                      <a:gd name="connsiteX3" fmla="*/ 142 w 1442090"/>
                      <a:gd name="connsiteY3" fmla="*/ 330236 h 330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2090" h="330177">
                        <a:moveTo>
                          <a:pt x="142" y="59"/>
                        </a:moveTo>
                        <a:lnTo>
                          <a:pt x="1442233" y="59"/>
                        </a:lnTo>
                        <a:lnTo>
                          <a:pt x="1442233" y="330236"/>
                        </a:lnTo>
                        <a:lnTo>
                          <a:pt x="142" y="330236"/>
                        </a:lnTo>
                        <a:close/>
                      </a:path>
                    </a:pathLst>
                  </a:custGeom>
                  <a:solidFill>
                    <a:srgbClr val="3A485F"/>
                  </a:solidFill>
                  <a:ln w="8917" cap="flat">
                    <a:solidFill>
                      <a:srgbClr val="64BDC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GB" sz="1500" spc="0" baseline="0" dirty="0">
                        <a:ln/>
                        <a:solidFill>
                          <a:schemeClr val="bg1"/>
                        </a:solidFill>
                        <a:cs typeface="Arial"/>
                        <a:sym typeface="Arial"/>
                        <a:rtl val="0"/>
                      </a:rPr>
                      <a:t>Write components</a:t>
                    </a:r>
                  </a:p>
                </p:txBody>
              </p:sp>
              <p:grpSp>
                <p:nvGrpSpPr>
                  <p:cNvPr id="65" name="Content Placeholder 62">
                    <a:extLst>
                      <a:ext uri="{FF2B5EF4-FFF2-40B4-BE49-F238E27FC236}">
                        <a16:creationId xmlns:a16="http://schemas.microsoft.com/office/drawing/2014/main" id="{35B36535-1D8A-2BE6-8970-6763924B3E4F}"/>
                      </a:ext>
                    </a:extLst>
                  </p:cNvPr>
                  <p:cNvGrpSpPr/>
                  <p:nvPr/>
                </p:nvGrpSpPr>
                <p:grpSpPr>
                  <a:xfrm>
                    <a:off x="989920" y="1157340"/>
                    <a:ext cx="1973987" cy="2641421"/>
                    <a:chOff x="989920" y="1157340"/>
                    <a:chExt cx="1973987" cy="2641421"/>
                  </a:xfrm>
                </p:grpSpPr>
                <p:grpSp>
                  <p:nvGrpSpPr>
                    <p:cNvPr id="66" name="Content Placeholder 62">
                      <a:extLst>
                        <a:ext uri="{FF2B5EF4-FFF2-40B4-BE49-F238E27FC236}">
                          <a16:creationId xmlns:a16="http://schemas.microsoft.com/office/drawing/2014/main" id="{A53D0C1A-C11C-5880-1782-FF87FFD756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61308" y="1165454"/>
                      <a:ext cx="1902599" cy="2633307"/>
                      <a:chOff x="1061308" y="1165454"/>
                      <a:chExt cx="1902599" cy="2633307"/>
                    </a:xfrm>
                    <a:solidFill>
                      <a:srgbClr val="FFFFFF"/>
                    </a:solidFill>
                  </p:grpSpPr>
                  <p:sp>
                    <p:nvSpPr>
                      <p:cNvPr id="67" name="Freeform: Shape 66">
                        <a:extLst>
                          <a:ext uri="{FF2B5EF4-FFF2-40B4-BE49-F238E27FC236}">
                            <a16:creationId xmlns:a16="http://schemas.microsoft.com/office/drawing/2014/main" id="{6E1E334B-5DE6-1565-D4EF-0A66D436C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1309" y="1184112"/>
                        <a:ext cx="1902598" cy="2614649"/>
                      </a:xfrm>
                      <a:custGeom>
                        <a:avLst/>
                        <a:gdLst>
                          <a:gd name="connsiteX0" fmla="*/ 28 w 1902598"/>
                          <a:gd name="connsiteY0" fmla="*/ 124 h 2614649"/>
                          <a:gd name="connsiteX1" fmla="*/ 1902627 w 1902598"/>
                          <a:gd name="connsiteY1" fmla="*/ 124 h 2614649"/>
                          <a:gd name="connsiteX2" fmla="*/ 1902627 w 1902598"/>
                          <a:gd name="connsiteY2" fmla="*/ 2614773 h 2614649"/>
                          <a:gd name="connsiteX3" fmla="*/ 28 w 1902598"/>
                          <a:gd name="connsiteY3" fmla="*/ 2614773 h 26146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902598" h="2614649">
                            <a:moveTo>
                              <a:pt x="28" y="124"/>
                            </a:moveTo>
                            <a:lnTo>
                              <a:pt x="1902627" y="124"/>
                            </a:lnTo>
                            <a:lnTo>
                              <a:pt x="1902627" y="2614773"/>
                            </a:lnTo>
                            <a:lnTo>
                              <a:pt x="28" y="2614773"/>
                            </a:lnTo>
                            <a:close/>
                          </a:path>
                        </a:pathLst>
                      </a:custGeom>
                      <a:noFill/>
                      <a:ln w="8917" cap="flat">
                        <a:solidFill>
                          <a:srgbClr val="64BDC8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endParaRPr lang="en-GB" sz="150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A4CBE00A-7EB4-5992-EB55-D57D8F9B82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1308" y="1165454"/>
                        <a:ext cx="1902599" cy="3231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b">
                        <a:spAutoFit/>
                      </a:bodyPr>
                      <a:lstStyle/>
                      <a:p>
                        <a:pPr algn="ctr"/>
                        <a:r>
                          <a:rPr lang="en-GB" sz="1500" b="1" spc="0" baseline="0" dirty="0">
                            <a:ln/>
                            <a:solidFill>
                              <a:schemeClr val="bg1"/>
                            </a:solidFill>
                            <a:cs typeface="Arial"/>
                            <a:sym typeface="Arial"/>
                            <a:rtl val="0"/>
                          </a:rPr>
                          <a:t>The magic of build</a:t>
                        </a:r>
                      </a:p>
                    </p:txBody>
                  </p:sp>
                </p:grpSp>
                <p:grpSp>
                  <p:nvGrpSpPr>
                    <p:cNvPr id="72" name="Content Placeholder 62">
                      <a:extLst>
                        <a:ext uri="{FF2B5EF4-FFF2-40B4-BE49-F238E27FC236}">
                          <a16:creationId xmlns:a16="http://schemas.microsoft.com/office/drawing/2014/main" id="{76953407-DD46-0125-65E8-183010E95B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9920" y="1157340"/>
                      <a:ext cx="8923" cy="8923"/>
                      <a:chOff x="989920" y="1157340"/>
                      <a:chExt cx="8923" cy="8923"/>
                    </a:xfrm>
                  </p:grpSpPr>
                </p:grpSp>
                <p:grpSp>
                  <p:nvGrpSpPr>
                    <p:cNvPr id="73" name="Content Placeholder 62">
                      <a:extLst>
                        <a:ext uri="{FF2B5EF4-FFF2-40B4-BE49-F238E27FC236}">
                          <a16:creationId xmlns:a16="http://schemas.microsoft.com/office/drawing/2014/main" id="{33581802-0312-64F7-FAD5-99E902B71B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3740" y="1496442"/>
                      <a:ext cx="1613765" cy="2079225"/>
                      <a:chOff x="1203740" y="1496442"/>
                      <a:chExt cx="1613765" cy="2079225"/>
                    </a:xfrm>
                  </p:grpSpPr>
                  <p:sp>
                    <p:nvSpPr>
                      <p:cNvPr id="75" name="Freeform: Shape 74">
                        <a:extLst>
                          <a:ext uri="{FF2B5EF4-FFF2-40B4-BE49-F238E27FC236}">
                            <a16:creationId xmlns:a16="http://schemas.microsoft.com/office/drawing/2014/main" id="{828CFF87-5D75-B3A5-5E32-E36F71A131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3740" y="1496442"/>
                        <a:ext cx="1613765" cy="526499"/>
                      </a:xfrm>
                      <a:custGeom>
                        <a:avLst/>
                        <a:gdLst>
                          <a:gd name="connsiteX0" fmla="*/ 143 w 1277938"/>
                          <a:gd name="connsiteY0" fmla="*/ 192 h 526499"/>
                          <a:gd name="connsiteX1" fmla="*/ 1278081 w 1277938"/>
                          <a:gd name="connsiteY1" fmla="*/ 192 h 526499"/>
                          <a:gd name="connsiteX2" fmla="*/ 1278081 w 1277938"/>
                          <a:gd name="connsiteY2" fmla="*/ 526691 h 526499"/>
                          <a:gd name="connsiteX3" fmla="*/ 143 w 1277938"/>
                          <a:gd name="connsiteY3" fmla="*/ 526691 h 5264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277938" h="526499">
                            <a:moveTo>
                              <a:pt x="143" y="192"/>
                            </a:moveTo>
                            <a:lnTo>
                              <a:pt x="1278081" y="192"/>
                            </a:lnTo>
                            <a:lnTo>
                              <a:pt x="1278081" y="526691"/>
                            </a:lnTo>
                            <a:lnTo>
                              <a:pt x="143" y="526691"/>
                            </a:lnTo>
                            <a:close/>
                          </a:path>
                        </a:pathLst>
                      </a:custGeom>
                      <a:solidFill>
                        <a:srgbClr val="3A485F"/>
                      </a:solidFill>
                      <a:ln w="8917" cap="flat">
                        <a:solidFill>
                          <a:srgbClr val="64BDC8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500" dirty="0">
                            <a:solidFill>
                              <a:schemeClr val="bg1"/>
                            </a:solidFill>
                          </a:rPr>
                          <a:t>Configure build process</a:t>
                        </a:r>
                      </a:p>
                    </p:txBody>
                  </p:sp>
                  <p:sp>
                    <p:nvSpPr>
                      <p:cNvPr id="79" name="Freeform: Shape 78">
                        <a:extLst>
                          <a:ext uri="{FF2B5EF4-FFF2-40B4-BE49-F238E27FC236}">
                            <a16:creationId xmlns:a16="http://schemas.microsoft.com/office/drawing/2014/main" id="{E2422707-E566-7A75-117A-98F1CCCB8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3741" y="2469127"/>
                        <a:ext cx="1613764" cy="330177"/>
                      </a:xfrm>
                      <a:custGeom>
                        <a:avLst/>
                        <a:gdLst>
                          <a:gd name="connsiteX0" fmla="*/ 143 w 1169229"/>
                          <a:gd name="connsiteY0" fmla="*/ 290 h 330177"/>
                          <a:gd name="connsiteX1" fmla="*/ 1169373 w 1169229"/>
                          <a:gd name="connsiteY1" fmla="*/ 290 h 330177"/>
                          <a:gd name="connsiteX2" fmla="*/ 1169373 w 1169229"/>
                          <a:gd name="connsiteY2" fmla="*/ 330467 h 330177"/>
                          <a:gd name="connsiteX3" fmla="*/ 143 w 1169229"/>
                          <a:gd name="connsiteY3" fmla="*/ 330467 h 3301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69229" h="330177">
                            <a:moveTo>
                              <a:pt x="143" y="290"/>
                            </a:moveTo>
                            <a:lnTo>
                              <a:pt x="1169373" y="290"/>
                            </a:lnTo>
                            <a:lnTo>
                              <a:pt x="1169373" y="330467"/>
                            </a:lnTo>
                            <a:lnTo>
                              <a:pt x="143" y="330467"/>
                            </a:lnTo>
                            <a:close/>
                          </a:path>
                        </a:pathLst>
                      </a:custGeom>
                      <a:solidFill>
                        <a:srgbClr val="3A485F"/>
                      </a:solidFill>
                      <a:ln w="8917" cap="flat">
                        <a:solidFill>
                          <a:srgbClr val="64BDC8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500" dirty="0">
                            <a:solidFill>
                              <a:schemeClr val="bg1"/>
                            </a:solidFill>
                          </a:rPr>
                          <a:t>Run build tool</a:t>
                        </a:r>
                      </a:p>
                    </p:txBody>
                  </p:sp>
                  <p:sp>
                    <p:nvSpPr>
                      <p:cNvPr id="82" name="Freeform: Shape 81">
                        <a:extLst>
                          <a:ext uri="{FF2B5EF4-FFF2-40B4-BE49-F238E27FC236}">
                            <a16:creationId xmlns:a16="http://schemas.microsoft.com/office/drawing/2014/main" id="{E1269638-56E4-F518-AF62-244984E0F7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3740" y="3245490"/>
                        <a:ext cx="1613763" cy="330177"/>
                      </a:xfrm>
                      <a:custGeom>
                        <a:avLst/>
                        <a:gdLst>
                          <a:gd name="connsiteX0" fmla="*/ 143 w 1166865"/>
                          <a:gd name="connsiteY0" fmla="*/ 377 h 330177"/>
                          <a:gd name="connsiteX1" fmla="*/ 1167008 w 1166865"/>
                          <a:gd name="connsiteY1" fmla="*/ 377 h 330177"/>
                          <a:gd name="connsiteX2" fmla="*/ 1167008 w 1166865"/>
                          <a:gd name="connsiteY2" fmla="*/ 330554 h 330177"/>
                          <a:gd name="connsiteX3" fmla="*/ 143 w 1166865"/>
                          <a:gd name="connsiteY3" fmla="*/ 330554 h 3301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66865" h="330177">
                            <a:moveTo>
                              <a:pt x="143" y="377"/>
                            </a:moveTo>
                            <a:lnTo>
                              <a:pt x="1167008" y="377"/>
                            </a:lnTo>
                            <a:lnTo>
                              <a:pt x="1167008" y="330554"/>
                            </a:lnTo>
                            <a:lnTo>
                              <a:pt x="143" y="330554"/>
                            </a:lnTo>
                            <a:close/>
                          </a:path>
                        </a:pathLst>
                      </a:custGeom>
                      <a:solidFill>
                        <a:srgbClr val="3A485F"/>
                      </a:solidFill>
                      <a:ln w="8917" cap="flat">
                        <a:solidFill>
                          <a:srgbClr val="64BDC8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500" dirty="0">
                            <a:solidFill>
                              <a:schemeClr val="bg1"/>
                            </a:solidFill>
                          </a:rPr>
                          <a:t>Get static files</a:t>
                        </a:r>
                      </a:p>
                    </p:txBody>
                  </p:sp>
                </p:grpSp>
              </p:grpSp>
              <p:sp>
                <p:nvSpPr>
                  <p:cNvPr id="85" name="Freeform: Shape 84">
                    <a:extLst>
                      <a:ext uri="{FF2B5EF4-FFF2-40B4-BE49-F238E27FC236}">
                        <a16:creationId xmlns:a16="http://schemas.microsoft.com/office/drawing/2014/main" id="{BD5C7ED4-8D4A-B2E2-5168-5482383A76CC}"/>
                      </a:ext>
                    </a:extLst>
                  </p:cNvPr>
                  <p:cNvSpPr/>
                  <p:nvPr/>
                </p:nvSpPr>
                <p:spPr>
                  <a:xfrm>
                    <a:off x="1061308" y="4244946"/>
                    <a:ext cx="1902599" cy="526499"/>
                  </a:xfrm>
                  <a:custGeom>
                    <a:avLst/>
                    <a:gdLst>
                      <a:gd name="connsiteX0" fmla="*/ 142 w 1319737"/>
                      <a:gd name="connsiteY0" fmla="*/ 500 h 526499"/>
                      <a:gd name="connsiteX1" fmla="*/ 1319880 w 1319737"/>
                      <a:gd name="connsiteY1" fmla="*/ 500 h 526499"/>
                      <a:gd name="connsiteX2" fmla="*/ 1319880 w 1319737"/>
                      <a:gd name="connsiteY2" fmla="*/ 526999 h 526499"/>
                      <a:gd name="connsiteX3" fmla="*/ 142 w 1319737"/>
                      <a:gd name="connsiteY3" fmla="*/ 526999 h 526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19737" h="526499">
                        <a:moveTo>
                          <a:pt x="142" y="500"/>
                        </a:moveTo>
                        <a:lnTo>
                          <a:pt x="1319880" y="500"/>
                        </a:lnTo>
                        <a:lnTo>
                          <a:pt x="1319880" y="526999"/>
                        </a:lnTo>
                        <a:lnTo>
                          <a:pt x="142" y="526999"/>
                        </a:lnTo>
                        <a:close/>
                      </a:path>
                    </a:pathLst>
                  </a:custGeom>
                  <a:solidFill>
                    <a:srgbClr val="3A485F"/>
                  </a:solidFill>
                  <a:ln w="8917" cap="flat">
                    <a:solidFill>
                      <a:srgbClr val="64BDC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US" sz="1500" dirty="0">
                        <a:solidFill>
                          <a:schemeClr val="bg1"/>
                        </a:solidFill>
                      </a:rPr>
                      <a:t>Upload files to a web server</a:t>
                    </a:r>
                    <a:endParaRPr lang="en-GB" sz="15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161BF3B-471C-B656-C7D9-4FD7AA306E3F}"/>
                </a:ext>
              </a:extLst>
            </p:cNvPr>
            <p:cNvCxnSpPr>
              <a:cxnSpLocks/>
            </p:cNvCxnSpPr>
            <p:nvPr/>
          </p:nvCxnSpPr>
          <p:spPr>
            <a:xfrm>
              <a:off x="2010379" y="2022941"/>
              <a:ext cx="0" cy="446185"/>
            </a:xfrm>
            <a:prstGeom prst="straightConnector1">
              <a:avLst/>
            </a:prstGeom>
            <a:ln>
              <a:solidFill>
                <a:srgbClr val="64BDC8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E45D724-9A70-51B6-0FBB-8E7725EE856D}"/>
                </a:ext>
              </a:extLst>
            </p:cNvPr>
            <p:cNvCxnSpPr>
              <a:cxnSpLocks/>
            </p:cNvCxnSpPr>
            <p:nvPr/>
          </p:nvCxnSpPr>
          <p:spPr>
            <a:xfrm>
              <a:off x="2012641" y="2799428"/>
              <a:ext cx="0" cy="446061"/>
            </a:xfrm>
            <a:prstGeom prst="straightConnector1">
              <a:avLst/>
            </a:prstGeom>
            <a:ln>
              <a:solidFill>
                <a:srgbClr val="64BDC8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656834E-E1AC-D92E-4E10-B08E5B33DB44}"/>
                </a:ext>
              </a:extLst>
            </p:cNvPr>
            <p:cNvCxnSpPr>
              <a:cxnSpLocks/>
            </p:cNvCxnSpPr>
            <p:nvPr/>
          </p:nvCxnSpPr>
          <p:spPr>
            <a:xfrm>
              <a:off x="2008151" y="3798761"/>
              <a:ext cx="0" cy="446185"/>
            </a:xfrm>
            <a:prstGeom prst="straightConnector1">
              <a:avLst/>
            </a:prstGeom>
            <a:ln>
              <a:solidFill>
                <a:srgbClr val="64BDC8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3AD74C9-4A68-2EF5-613F-94F77C32A404}"/>
                </a:ext>
              </a:extLst>
            </p:cNvPr>
            <p:cNvCxnSpPr>
              <a:cxnSpLocks/>
            </p:cNvCxnSpPr>
            <p:nvPr/>
          </p:nvCxnSpPr>
          <p:spPr>
            <a:xfrm>
              <a:off x="3267315" y="2544978"/>
              <a:ext cx="450647" cy="0"/>
            </a:xfrm>
            <a:prstGeom prst="straightConnector1">
              <a:avLst/>
            </a:prstGeom>
            <a:ln>
              <a:solidFill>
                <a:srgbClr val="64BDC8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AD974AE-E2DC-552D-0E41-68489D382EB2}"/>
                </a:ext>
              </a:extLst>
            </p:cNvPr>
            <p:cNvCxnSpPr>
              <a:cxnSpLocks/>
            </p:cNvCxnSpPr>
            <p:nvPr/>
          </p:nvCxnSpPr>
          <p:spPr>
            <a:xfrm>
              <a:off x="4952187" y="1924915"/>
              <a:ext cx="2927" cy="446051"/>
            </a:xfrm>
            <a:prstGeom prst="straightConnector1">
              <a:avLst/>
            </a:prstGeom>
            <a:ln>
              <a:solidFill>
                <a:srgbClr val="64BDC8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89A642B-D753-599F-25B5-A6D1E7328633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31" y="2701143"/>
              <a:ext cx="3283" cy="437874"/>
            </a:xfrm>
            <a:prstGeom prst="straightConnector1">
              <a:avLst/>
            </a:prstGeom>
            <a:ln>
              <a:solidFill>
                <a:srgbClr val="64BDC8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4C6AC13-2CF8-3A6D-3167-21BC2FBFBC61}"/>
                </a:ext>
              </a:extLst>
            </p:cNvPr>
            <p:cNvCxnSpPr>
              <a:cxnSpLocks/>
            </p:cNvCxnSpPr>
            <p:nvPr/>
          </p:nvCxnSpPr>
          <p:spPr>
            <a:xfrm>
              <a:off x="7519584" y="1728571"/>
              <a:ext cx="4838" cy="446073"/>
            </a:xfrm>
            <a:prstGeom prst="straightConnector1">
              <a:avLst/>
            </a:prstGeom>
            <a:ln>
              <a:solidFill>
                <a:srgbClr val="64BDC8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1E51F74-D27D-E1C0-5CC5-151C00A32E66}"/>
                </a:ext>
              </a:extLst>
            </p:cNvPr>
            <p:cNvCxnSpPr>
              <a:cxnSpLocks/>
            </p:cNvCxnSpPr>
            <p:nvPr/>
          </p:nvCxnSpPr>
          <p:spPr>
            <a:xfrm>
              <a:off x="5954009" y="2589665"/>
              <a:ext cx="443851" cy="0"/>
            </a:xfrm>
            <a:prstGeom prst="straightConnector1">
              <a:avLst/>
            </a:prstGeom>
            <a:ln>
              <a:solidFill>
                <a:srgbClr val="64BDC8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AD1C513-1669-E07C-CED3-F1BB4007C9DD}"/>
                </a:ext>
              </a:extLst>
            </p:cNvPr>
            <p:cNvCxnSpPr>
              <a:cxnSpLocks/>
            </p:cNvCxnSpPr>
            <p:nvPr/>
          </p:nvCxnSpPr>
          <p:spPr>
            <a:xfrm>
              <a:off x="7230161" y="2897578"/>
              <a:ext cx="9110" cy="430651"/>
            </a:xfrm>
            <a:prstGeom prst="straightConnector1">
              <a:avLst/>
            </a:prstGeom>
            <a:ln>
              <a:solidFill>
                <a:srgbClr val="64BDC8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18D1BA2-C14D-AF09-23CF-4D33374D5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318" y="2897465"/>
              <a:ext cx="0" cy="446073"/>
            </a:xfrm>
            <a:prstGeom prst="straightConnector1">
              <a:avLst/>
            </a:prstGeom>
            <a:ln>
              <a:solidFill>
                <a:srgbClr val="64BDC8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097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c8cbd28-9621-484f-9195-e9312378f7e4">
      <Terms xmlns="http://schemas.microsoft.com/office/infopath/2007/PartnerControls"/>
    </lcf76f155ced4ddcb4097134ff3c332f>
    <TaxCatchAll xmlns="4b7e9999-3f0c-4e59-be3f-58f237d0798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FAC16DCDF354689D274421D47AEC9" ma:contentTypeVersion="14" ma:contentTypeDescription="Create a new document." ma:contentTypeScope="" ma:versionID="0cc5687f9e221ecfba322c96425a8748">
  <xsd:schema xmlns:xsd="http://www.w3.org/2001/XMLSchema" xmlns:xs="http://www.w3.org/2001/XMLSchema" xmlns:p="http://schemas.microsoft.com/office/2006/metadata/properties" xmlns:ns2="fc8cbd28-9621-484f-9195-e9312378f7e4" xmlns:ns3="4b7e9999-3f0c-4e59-be3f-58f237d0798a" targetNamespace="http://schemas.microsoft.com/office/2006/metadata/properties" ma:root="true" ma:fieldsID="55c8588bb40e5c9c42aee5a6a2c75956" ns2:_="" ns3:_="">
    <xsd:import namespace="fc8cbd28-9621-484f-9195-e9312378f7e4"/>
    <xsd:import namespace="4b7e9999-3f0c-4e59-be3f-58f237d079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8cbd28-9621-484f-9195-e9312378f7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12ac346-bc44-481b-a2d9-6754f9be846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e9999-3f0c-4e59-be3f-58f237d0798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cebc875-3f38-4cea-a550-1232821edf97}" ma:internalName="TaxCatchAll" ma:showField="CatchAllData" ma:web="4b7e9999-3f0c-4e59-be3f-58f237d079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A9A069-CD2B-43FC-83D4-0D989A25E06F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395ae12e-85af-4b20-9d0b-ae8f0e4b911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efaae8c-6997-4c37-a6bc-0cc009bfe184"/>
    <ds:schemaRef ds:uri="fc8cbd28-9621-484f-9195-e9312378f7e4"/>
    <ds:schemaRef ds:uri="4b7e9999-3f0c-4e59-be3f-58f237d0798a"/>
  </ds:schemaRefs>
</ds:datastoreItem>
</file>

<file path=customXml/itemProps2.xml><?xml version="1.0" encoding="utf-8"?>
<ds:datastoreItem xmlns:ds="http://schemas.openxmlformats.org/officeDocument/2006/customXml" ds:itemID="{056AD819-8F75-46DF-962E-41C0D5C122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8cbd28-9621-484f-9195-e9312378f7e4"/>
    <ds:schemaRef ds:uri="4b7e9999-3f0c-4e59-be3f-58f237d079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74045F-EB54-43F5-BDD9-292355B82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51057</TotalTime>
  <Words>1486</Words>
  <Application>Microsoft Office PowerPoint</Application>
  <PresentationFormat>On-screen Show (16:9)</PresentationFormat>
  <Paragraphs>208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Franklin Gothic Book</vt:lpstr>
      <vt:lpstr>Franklin Gothic Medium</vt:lpstr>
      <vt:lpstr>Symbol</vt:lpstr>
      <vt:lpstr>Office Theme</vt:lpstr>
      <vt:lpstr>Blazor vs Angular vs 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..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Godel Technologies</dc:title>
  <dc:creator>.. ..</dc:creator>
  <cp:lastModifiedBy>Artsem Kanapliou</cp:lastModifiedBy>
  <cp:revision>303</cp:revision>
  <dcterms:created xsi:type="dcterms:W3CDTF">2017-12-05T10:08:49Z</dcterms:created>
  <dcterms:modified xsi:type="dcterms:W3CDTF">2024-08-05T06:13:50Z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0x010100942FAC16DCDF354689D274421D47AEC9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</Properties>
</file>