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9" r:id="rId3"/>
    <p:sldId id="267" r:id="rId4"/>
    <p:sldId id="271" r:id="rId5"/>
    <p:sldId id="270" r:id="rId6"/>
    <p:sldId id="268" r:id="rId7"/>
    <p:sldId id="269" r:id="rId8"/>
    <p:sldId id="27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1F1F1F"/>
    <a:srgbClr val="242424"/>
    <a:srgbClr val="157958"/>
    <a:srgbClr val="1F6F54"/>
    <a:srgbClr val="1C7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4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5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cookiefinder/tomato-disease-multiple-sour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026" name="Picture 2" descr="How to Start Tomato Farming for Profit">
            <a:extLst>
              <a:ext uri="{FF2B5EF4-FFF2-40B4-BE49-F238E27FC236}">
                <a16:creationId xmlns:a16="http://schemas.microsoft.com/office/drawing/2014/main" id="{B252E4C1-E06E-5826-5A06-8437A026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9091" r="1389"/>
          <a:stretch>
            <a:fillRect/>
          </a:stretch>
        </p:blipFill>
        <p:spPr bwMode="auto">
          <a:xfrm>
            <a:off x="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495DEB6A-976D-98B6-8875-F4C24095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81826-19F5-8EC7-1E9A-B729AEB61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536" y="2558974"/>
            <a:ext cx="5798370" cy="960120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algn="l"/>
            <a:r>
              <a:rPr lang="pl-PL" dirty="0"/>
              <a:t>Inteligentna diagnostyka chorób pomidorów z użyciem uczenia maszynowego – projekt klasyfikacji obrazów liści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CCBE-8D31-D464-5423-7B75C3A6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216" y="4927600"/>
            <a:ext cx="4173440" cy="1582258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GB" sz="1900" dirty="0"/>
              <a:t>Weronika Szęszoł 10</a:t>
            </a:r>
            <a:r>
              <a:rPr lang="pl-PL" sz="1900" dirty="0"/>
              <a:t>3934</a:t>
            </a:r>
            <a:endParaRPr lang="en-GB" sz="1900" dirty="0"/>
          </a:p>
          <a:p>
            <a:pPr algn="l"/>
            <a:r>
              <a:rPr lang="en-GB" sz="1900" dirty="0"/>
              <a:t>Filip Macek 10</a:t>
            </a:r>
            <a:r>
              <a:rPr lang="pl-PL" sz="1900" dirty="0"/>
              <a:t>3762</a:t>
            </a:r>
            <a:endParaRPr lang="en-GB" sz="1900" dirty="0"/>
          </a:p>
          <a:p>
            <a:pPr algn="l"/>
            <a:r>
              <a:rPr lang="en-GB" sz="1900" dirty="0"/>
              <a:t>Błażej </a:t>
            </a:r>
            <a:r>
              <a:rPr lang="pl-PL" sz="1900" dirty="0"/>
              <a:t>Wyleziński</a:t>
            </a:r>
            <a:r>
              <a:rPr lang="en-GB" sz="1900" dirty="0"/>
              <a:t> 10</a:t>
            </a:r>
            <a:r>
              <a:rPr lang="pl-PL" sz="1900" dirty="0"/>
              <a:t>4003</a:t>
            </a:r>
            <a:endParaRPr lang="en-GB" sz="1900" dirty="0"/>
          </a:p>
          <a:p>
            <a:pPr algn="l"/>
            <a:r>
              <a:rPr lang="en-GB" sz="1900" dirty="0"/>
              <a:t>Patryk </a:t>
            </a:r>
            <a:r>
              <a:rPr lang="pl-PL" sz="1900" dirty="0"/>
              <a:t>Sinczkowski</a:t>
            </a:r>
            <a:r>
              <a:rPr lang="en-GB" sz="1900" dirty="0"/>
              <a:t> 10</a:t>
            </a:r>
            <a:r>
              <a:rPr lang="pl-PL" sz="1900" dirty="0"/>
              <a:t>3893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669611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7769-E2A0-8888-D017-037FD246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430911"/>
            <a:ext cx="10653578" cy="1132258"/>
          </a:xfrm>
        </p:spPr>
        <p:txBody>
          <a:bodyPr/>
          <a:lstStyle/>
          <a:p>
            <a:r>
              <a:rPr lang="pl-PL" dirty="0"/>
              <a:t>Diagnoza listków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F9396D-7198-CBA0-6ADD-7B1DEBD35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04"/>
          <a:stretch>
            <a:fillRect/>
          </a:stretch>
        </p:blipFill>
        <p:spPr>
          <a:xfrm>
            <a:off x="5559874" y="3638768"/>
            <a:ext cx="2626006" cy="308838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E690F-1A56-8087-2DCA-9ACA350E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4" y="3638769"/>
            <a:ext cx="2679710" cy="3089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E4BA3-F1F9-8992-14AA-BEC14B8EF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956" y="3638768"/>
            <a:ext cx="2679710" cy="30893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A9FF0-AD42-BAEF-564B-256D6794F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758" y="3638769"/>
            <a:ext cx="2448267" cy="317226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045C1E-CD71-D45A-0604-9E338B73FD6E}"/>
              </a:ext>
            </a:extLst>
          </p:cNvPr>
          <p:cNvSpPr txBox="1"/>
          <p:nvPr/>
        </p:nvSpPr>
        <p:spPr>
          <a:xfrm>
            <a:off x="476207" y="1146424"/>
            <a:ext cx="6396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Funkcja losuje jeden obraz ze zbioru testowego</a:t>
            </a:r>
            <a:r>
              <a:rPr lang="pl-PL" dirty="0"/>
              <a:t>, przeskalowuje go do wymaganego rozmiaru (224x224 piksele) i normalizuje wartości pikseli do zakresu [0, 1].</a:t>
            </a:r>
          </a:p>
          <a:p>
            <a:r>
              <a:rPr lang="pl-PL" b="1" dirty="0"/>
              <a:t>Ładuje trzy wcześniej wytrenowane modele</a:t>
            </a:r>
            <a:r>
              <a:rPr lang="pl-PL" dirty="0"/>
              <a:t> i wykonuje na wybranym obrazie predykcję prawdopodobieństw dla każdej klasy choroby.</a:t>
            </a:r>
          </a:p>
          <a:p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A47F4E-F432-1FAA-95D4-3A52D0334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768" y="121315"/>
            <a:ext cx="4752063" cy="3409552"/>
          </a:xfrm>
          <a:prstGeom prst="rect">
            <a:avLst/>
          </a:prstGeom>
          <a:ln w="136525">
            <a:solidFill>
              <a:srgbClr val="181818"/>
            </a:solidFill>
          </a:ln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36001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ut It's Honest Work - Meming Wiki">
            <a:extLst>
              <a:ext uri="{FF2B5EF4-FFF2-40B4-BE49-F238E27FC236}">
                <a16:creationId xmlns:a16="http://schemas.microsoft.com/office/drawing/2014/main" id="{33A4C70A-FCEB-4312-D8EF-7F7E7C86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70" y="107771"/>
            <a:ext cx="9988659" cy="664245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23D047-7E73-8D31-0BFB-CE19C8E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890" y="210038"/>
            <a:ext cx="6524218" cy="750598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pl-PL" sz="4000" dirty="0">
                <a:ln w="19050">
                  <a:solidFill>
                    <a:srgbClr val="181818"/>
                  </a:solidFill>
                </a:ln>
                <a:solidFill>
                  <a:srgbClr val="FFFF00"/>
                </a:solidFill>
              </a:rPr>
              <a:t>DZIĘKUJEMY ZA UWAGĘ </a:t>
            </a:r>
            <a:endParaRPr lang="en-GB" sz="4000" dirty="0">
              <a:ln w="19050">
                <a:solidFill>
                  <a:srgbClr val="181818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7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2000F-A9F5-5BB6-F5C0-95D8C0CD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3553412" cy="591747"/>
          </a:xfrm>
        </p:spPr>
        <p:txBody>
          <a:bodyPr anchor="b">
            <a:normAutofit/>
          </a:bodyPr>
          <a:lstStyle/>
          <a:p>
            <a:r>
              <a:rPr lang="en-GB" dirty="0"/>
              <a:t>Cel biznesowy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63FA52-6085-1FC6-760D-7E27C43D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195251"/>
            <a:ext cx="3553412" cy="52979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sz="2200" dirty="0"/>
              <a:t>Założeniem Naszego projektu jest </a:t>
            </a:r>
            <a:r>
              <a:rPr lang="pl-PL" sz="2200" b="1" dirty="0"/>
              <a:t>opracowanie systemu wspomagania decyzji dla rolników i producentów pomidorów</a:t>
            </a:r>
            <a:r>
              <a:rPr lang="pl-PL" sz="2200" dirty="0"/>
              <a:t>, który umożliwia </a:t>
            </a:r>
            <a:r>
              <a:rPr lang="pl-PL" sz="2200" b="1" dirty="0"/>
              <a:t>automatyczne wykrywanie chorób pomidorów na podstawie zdjęć liści</a:t>
            </a:r>
            <a:r>
              <a:rPr lang="pl-PL" sz="2200" dirty="0"/>
              <a:t>. </a:t>
            </a:r>
          </a:p>
          <a:p>
            <a:pPr marL="0" indent="0">
              <a:buNone/>
            </a:pPr>
            <a:r>
              <a:rPr lang="pl-PL" sz="2200" dirty="0"/>
              <a:t>Taki system może znacząco </a:t>
            </a:r>
            <a:r>
              <a:rPr lang="pl-PL" sz="2200" b="1" dirty="0"/>
              <a:t>zredukować straty plonów</a:t>
            </a:r>
            <a:r>
              <a:rPr lang="pl-PL" sz="2200" dirty="0"/>
              <a:t>, </a:t>
            </a:r>
            <a:r>
              <a:rPr lang="pl-PL" sz="2200" b="1" dirty="0"/>
              <a:t>obniżyć koszty ochrony roślin</a:t>
            </a:r>
            <a:r>
              <a:rPr lang="pl-PL" sz="2200" dirty="0"/>
              <a:t> oraz </a:t>
            </a:r>
            <a:r>
              <a:rPr lang="pl-PL" sz="2200" b="1" dirty="0"/>
              <a:t>zwiększyć efektywność produkcji rolnej</a:t>
            </a:r>
            <a:r>
              <a:rPr lang="pl-PL" sz="2200" dirty="0"/>
              <a:t> poprzez szybką i dokładną diagnozę chorób roślin bez konieczności angażowania specjalistów.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b="1" dirty="0"/>
              <a:t>Korzyści biznesowe:</a:t>
            </a:r>
            <a:endParaRPr lang="pl-PL" dirty="0"/>
          </a:p>
          <a:p>
            <a:r>
              <a:rPr lang="pl-PL" dirty="0"/>
              <a:t>Zmniejszenie strat w uprawach dzięki wczesnemu wykrywaniu chorób.</a:t>
            </a:r>
          </a:p>
          <a:p>
            <a:r>
              <a:rPr lang="pl-PL" dirty="0"/>
              <a:t>Automatyzacja monitorowania zdrowia roślin, redukująca koszty pracy.</a:t>
            </a:r>
          </a:p>
          <a:p>
            <a:r>
              <a:rPr lang="pl-PL" dirty="0"/>
              <a:t>Potencjalna integracja z aplikacjami mobilnymi dla rolników.</a:t>
            </a:r>
          </a:p>
        </p:txBody>
      </p:sp>
      <p:pic>
        <p:nvPicPr>
          <p:cNvPr id="5" name="Content Placeholder 4" descr="A person in a white coat and hair net holding a tablet&#10;&#10;AI-generated content may be incorrect.">
            <a:extLst>
              <a:ext uri="{FF2B5EF4-FFF2-40B4-BE49-F238E27FC236}">
                <a16:creationId xmlns:a16="http://schemas.microsoft.com/office/drawing/2014/main" id="{44123FD0-DB03-E4D0-0808-D0687FBBE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62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>
                <a:lumMod val="99000"/>
                <a:lumOff val="1000"/>
                <a:alpha val="79000"/>
              </a:schemeClr>
            </a:gs>
            <a:gs pos="35790">
              <a:srgbClr val="1F6F54">
                <a:alpha val="83000"/>
              </a:srgbClr>
            </a:gs>
            <a:gs pos="18000">
              <a:srgbClr val="1F6F54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CDDE1-C3DE-24D3-A63B-6304F255D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7235-7CC7-2292-5754-CAFE7F60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2109"/>
            <a:ext cx="10653578" cy="1132258"/>
          </a:xfrm>
        </p:spPr>
        <p:txBody>
          <a:bodyPr/>
          <a:lstStyle/>
          <a:p>
            <a:r>
              <a:rPr lang="en-GB" dirty="0"/>
              <a:t>Opis źródł</a:t>
            </a:r>
            <a:r>
              <a:rPr lang="pl-PL" dirty="0"/>
              <a:t>a</a:t>
            </a:r>
            <a:r>
              <a:rPr lang="en-GB" dirty="0"/>
              <a:t>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777D-534A-0A39-7BD4-4E3419B1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172896"/>
            <a:ext cx="11639550" cy="2718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Kaggle dataset: 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Tomato Disease - Multiple Sources</a:t>
            </a:r>
            <a:endParaRPr lang="pl-PL" sz="18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l-PL" sz="1800" dirty="0"/>
              <a:t>Dataset zawiera zdjęcia liści pomidora pochodzące z różnych źródeł (</a:t>
            </a:r>
            <a:r>
              <a:rPr lang="en-GB" sz="1800" dirty="0"/>
              <a:t>PlantVillage, GitHub, publikacje</a:t>
            </a:r>
            <a:r>
              <a:rPr lang="pl-PL" sz="1800" dirty="0"/>
              <a:t>), łącznie około 22 000 obrazów w 11 klasach (1 klasa zdrowa i 10 klas chorób).</a:t>
            </a:r>
          </a:p>
          <a:p>
            <a:pPr marL="0" indent="0">
              <a:buNone/>
            </a:pPr>
            <a:r>
              <a:rPr lang="pl-PL" sz="1800" dirty="0"/>
              <a:t>W projekcie wykorzystaliśmy dwie klasy z liśćmi chorymi i klasę zdrową – łącznie więc pracowaliśmy na trzech klasach. Liczba obrazów w poszczególnych klasach oraz ich podział na zestawy przedstawiony jest poniżej.</a:t>
            </a:r>
            <a:endParaRPr lang="en-GB" sz="1800" dirty="0"/>
          </a:p>
          <a:p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A6835-0B1C-D182-421D-642804D59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4" y="3579336"/>
            <a:ext cx="11861511" cy="327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>
                <a:lumMod val="99000"/>
                <a:lumOff val="1000"/>
                <a:alpha val="79000"/>
              </a:schemeClr>
            </a:gs>
            <a:gs pos="35790">
              <a:srgbClr val="1F6F54">
                <a:alpha val="83000"/>
              </a:srgbClr>
            </a:gs>
            <a:gs pos="18000">
              <a:srgbClr val="1F6F5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94D2-F587-CCD5-AD38-CBCB8FAD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398417"/>
            <a:ext cx="10653578" cy="1132258"/>
          </a:xfrm>
        </p:spPr>
        <p:txBody>
          <a:bodyPr/>
          <a:lstStyle/>
          <a:p>
            <a:r>
              <a:rPr lang="en-GB" dirty="0"/>
              <a:t>Argumenta</a:t>
            </a:r>
            <a:r>
              <a:rPr lang="pl-PL" dirty="0"/>
              <a:t>cja</a:t>
            </a:r>
            <a:r>
              <a:rPr lang="en-GB" dirty="0"/>
              <a:t>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AED3-9D63-2030-E7CC-6431978F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55702"/>
            <a:ext cx="10653579" cy="24431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Wszystkie obrazy zostały przeskalowane do rozmiaru </a:t>
            </a:r>
            <a:r>
              <a:rPr lang="pl-PL" b="1" dirty="0"/>
              <a:t>224×224 pikseli</a:t>
            </a:r>
            <a:r>
              <a:rPr lang="pl-PL" dirty="0"/>
              <a:t>, aby zapewnić spójność danych, oraz znormalizowane poprzez przeskalowanie wartości pikseli do zakresu </a:t>
            </a:r>
            <a:r>
              <a:rPr lang="pl-PL" b="1" dirty="0"/>
              <a:t>[0, 1]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Obrazy w zbiorze treningowym poddane są dodatkowej argumentacji w celu zwiększenia różnorodności danych treningowych i poprawy generalizacji modelu.</a:t>
            </a:r>
          </a:p>
          <a:p>
            <a:pPr marL="0" indent="0">
              <a:buNone/>
            </a:pPr>
            <a:r>
              <a:rPr lang="pl-PL" dirty="0"/>
              <a:t>Agrumentacja zbioru testowego:</a:t>
            </a:r>
          </a:p>
          <a:p>
            <a:pPr marL="180000">
              <a:spcBef>
                <a:spcPts val="0"/>
              </a:spcBef>
              <a:buFontTx/>
              <a:buChar char="-"/>
            </a:pPr>
            <a:r>
              <a:rPr lang="pl-PL" dirty="0"/>
              <a:t>losowe obracanie w zakresie</a:t>
            </a:r>
            <a:r>
              <a:rPr lang="en-GB" dirty="0"/>
              <a:t> ±25°</a:t>
            </a:r>
            <a:endParaRPr lang="pl-PL" dirty="0"/>
          </a:p>
          <a:p>
            <a:pPr marL="180000">
              <a:spcBef>
                <a:spcPts val="0"/>
              </a:spcBef>
              <a:buFontTx/>
              <a:buChar char="-"/>
            </a:pPr>
            <a:r>
              <a:rPr lang="pl-PL" dirty="0"/>
              <a:t>przesuwanie w poziomie i pionie o maksymalnie 20% szerokości/wysokości</a:t>
            </a:r>
          </a:p>
          <a:p>
            <a:pPr marL="180000">
              <a:spcBef>
                <a:spcPts val="0"/>
              </a:spcBef>
              <a:buFontTx/>
              <a:buChar char="-"/>
            </a:pPr>
            <a:r>
              <a:rPr lang="pl-PL" dirty="0"/>
              <a:t>losowe przybliżane o ±20% </a:t>
            </a:r>
          </a:p>
          <a:p>
            <a:pPr marL="180000">
              <a:spcBef>
                <a:spcPts val="0"/>
              </a:spcBef>
              <a:buFontTx/>
              <a:buChar char="-"/>
            </a:pPr>
            <a:r>
              <a:rPr lang="pl-PL" dirty="0"/>
              <a:t>odbijanie poziomo lustrzanie</a:t>
            </a:r>
          </a:p>
          <a:p>
            <a:pPr marL="180000">
              <a:spcBef>
                <a:spcPts val="0"/>
              </a:spcBef>
              <a:buFontTx/>
              <a:buChar char="-"/>
            </a:pPr>
            <a:r>
              <a:rPr lang="pl-PL" dirty="0"/>
              <a:t>wypełnianie nowych pikseli po transformacji </a:t>
            </a:r>
            <a:r>
              <a:rPr lang="en-GB" dirty="0"/>
              <a:t>metodą </a:t>
            </a:r>
            <a:r>
              <a:rPr lang="en-GB" b="1" dirty="0"/>
              <a:t>najbliższego sąsiedztwa</a:t>
            </a: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40F61E-540E-4496-9B6C-877A7CE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45" y="3497159"/>
            <a:ext cx="8234910" cy="33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982">
              <a:srgbClr val="181818">
                <a:lumMod val="100000"/>
              </a:srgbClr>
            </a:gs>
            <a:gs pos="61468">
              <a:srgbClr val="173F31"/>
            </a:gs>
            <a:gs pos="76000">
              <a:srgbClr val="181818">
                <a:lumMod val="100000"/>
              </a:srgbClr>
            </a:gs>
            <a:gs pos="31000">
              <a:srgbClr val="157958">
                <a:lumMod val="80000"/>
              </a:srgbClr>
            </a:gs>
            <a:gs pos="48000">
              <a:srgbClr val="1F6F54">
                <a:alpha val="96000"/>
                <a:lumMod val="72000"/>
              </a:srgbClr>
            </a:gs>
            <a:gs pos="19000">
              <a:srgbClr val="1F6F5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4D7E-C32B-2478-C9AE-2597E90D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0668"/>
            <a:ext cx="10653578" cy="1132258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Callbacki - </a:t>
            </a:r>
            <a:r>
              <a:rPr lang="pl-PL" b="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automatyczne modyfikacje procesu treningu modelu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9C11-75FB-DDB7-CC3F-7CF71449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582926"/>
            <a:ext cx="10653579" cy="4593828"/>
          </a:xfrm>
        </p:spPr>
        <p:txBody>
          <a:bodyPr/>
          <a:lstStyle/>
          <a:p>
            <a:pPr marL="0" indent="0">
              <a:buNone/>
            </a:pPr>
            <a:r>
              <a:rPr lang="pl-PL" b="1" dirty="0">
                <a:solidFill>
                  <a:schemeClr val="bg1">
                    <a:lumMod val="85000"/>
                  </a:schemeClr>
                </a:solidFill>
              </a:rPr>
              <a:t>EarlyStopping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 – monitoruje wartość val_loss i </a:t>
            </a:r>
            <a:r>
              <a:rPr lang="pl-PL" b="1" dirty="0">
                <a:solidFill>
                  <a:schemeClr val="bg1">
                    <a:lumMod val="85000"/>
                  </a:schemeClr>
                </a:solidFill>
              </a:rPr>
              <a:t>automatycznie przerywa trening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, gdy przez 3 kolejne epoki nie obserwuje poprawy (spadku wartości funkcji straty na zbiorze walidacyjnym). </a:t>
            </a:r>
            <a:r>
              <a:rPr lang="pl-PL" b="1" dirty="0">
                <a:solidFill>
                  <a:schemeClr val="bg1">
                    <a:lumMod val="85000"/>
                  </a:schemeClr>
                </a:solidFill>
              </a:rPr>
              <a:t>Zapobiega przeuczeniu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(overfitting) i niepotrzebnemu wydłużaniu treningu dzięki czemu </a:t>
            </a:r>
            <a:r>
              <a:rPr lang="pl-PL" b="1" dirty="0">
                <a:solidFill>
                  <a:schemeClr val="bg1">
                    <a:lumMod val="85000"/>
                  </a:schemeClr>
                </a:solidFill>
              </a:rPr>
              <a:t>oszczędza czas obliczeniowy i zasoby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ReduceLROnPlateau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 – monitoruje val_loss i </a:t>
            </a:r>
            <a:r>
              <a:rPr lang="pl-PL" b="1" dirty="0">
                <a:solidFill>
                  <a:schemeClr val="bg1">
                    <a:lumMod val="85000"/>
                  </a:schemeClr>
                </a:solidFill>
              </a:rPr>
              <a:t>zmniejsza learning_rate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o połowę w momencie braku poprawy przez 2 epoki. Pomaga to uniknąć stagnacji w minimach i automatyzuje proces dostosowywania </a:t>
            </a:r>
            <a:r>
              <a:rPr lang="pl-PL" b="1" dirty="0">
                <a:solidFill>
                  <a:schemeClr val="bg1">
                    <a:lumMod val="85000"/>
                  </a:schemeClr>
                </a:solidFill>
              </a:rPr>
              <a:t>tempa uczenia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 (learning rate), który jest kluczowy dla zbieżności modelu.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F64DD8-CDF1-B956-CAA3-BD8C7DD3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01" y="5275074"/>
            <a:ext cx="606827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982">
              <a:schemeClr val="bg1"/>
            </a:gs>
            <a:gs pos="48000">
              <a:srgbClr val="173F31">
                <a:lumMod val="50000"/>
                <a:lumOff val="50000"/>
              </a:srgbClr>
            </a:gs>
            <a:gs pos="57000">
              <a:schemeClr val="bg1"/>
            </a:gs>
            <a:gs pos="26000">
              <a:srgbClr val="157958">
                <a:lumMod val="80000"/>
              </a:srgbClr>
            </a:gs>
            <a:gs pos="37000">
              <a:srgbClr val="1F6F54">
                <a:lumMod val="72000"/>
                <a:alpha val="74000"/>
              </a:srgbClr>
            </a:gs>
            <a:gs pos="9000">
              <a:srgbClr val="1F6F5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4118-D846-079C-E95B-F1FF653E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2BBF9E-B55C-B23E-6F0C-22B266283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056" y="3363686"/>
            <a:ext cx="4033944" cy="3250019"/>
          </a:xfrm>
          <a:effectLst>
            <a:softEdge rad="63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56D8BF-E8A8-E46F-E008-21B42ADA0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50" y="3951623"/>
            <a:ext cx="3461656" cy="2585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95B1E2-449D-1A54-2219-E907A773F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045" y="3951624"/>
            <a:ext cx="3448873" cy="2585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05F8A9-FF79-C1A1-B6D8-9E9FC586E558}"/>
              </a:ext>
            </a:extLst>
          </p:cNvPr>
          <p:cNvSpPr txBox="1"/>
          <p:nvPr/>
        </p:nvSpPr>
        <p:spPr>
          <a:xfrm>
            <a:off x="612648" y="1321257"/>
            <a:ext cx="73361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Model </a:t>
            </a:r>
            <a:r>
              <a:rPr lang="pl-PL" sz="1600" b="1" dirty="0"/>
              <a:t>CNN (</a:t>
            </a:r>
            <a:r>
              <a:rPr lang="en-GB" sz="1600" b="1" dirty="0"/>
              <a:t>Convolutional Neural Network) </a:t>
            </a:r>
            <a:r>
              <a:rPr lang="pl-PL" sz="1600" dirty="0"/>
              <a:t>został zbudowany od zera i wykorzystuje </a:t>
            </a:r>
            <a:r>
              <a:rPr lang="pl-PL" sz="1600" b="1" dirty="0"/>
              <a:t>warstwy konwolucyjne </a:t>
            </a:r>
            <a:r>
              <a:rPr lang="pl-PL" sz="1600" dirty="0"/>
              <a:t>do automatycznego wykrywania istotnych cech na obrazach, takich jak krawędzie, kształty czy faktury. Po każdej konwolucji następuje </a:t>
            </a:r>
            <a:r>
              <a:rPr lang="pl-PL" sz="1600" b="1" dirty="0"/>
              <a:t>normalizacja</a:t>
            </a:r>
            <a:r>
              <a:rPr lang="pl-PL" sz="1600" dirty="0"/>
              <a:t> (BatchNormalization) stabilizująca proces uczenia, a warstwy </a:t>
            </a:r>
            <a:r>
              <a:rPr lang="pl-PL" sz="1600" b="1" dirty="0"/>
              <a:t>MaxPooling </a:t>
            </a:r>
            <a:r>
              <a:rPr lang="pl-PL" sz="1600" dirty="0"/>
              <a:t>redukują rozmiar danych, co zmniejsza liczbę parametrów i przyspiesza działanie. Na końcu dane są </a:t>
            </a:r>
            <a:r>
              <a:rPr lang="pl-PL" sz="1600" b="1" dirty="0"/>
              <a:t>spłaszczane</a:t>
            </a:r>
            <a:r>
              <a:rPr lang="pl-PL" sz="1600" dirty="0"/>
              <a:t>, przechodzą przez </a:t>
            </a:r>
            <a:r>
              <a:rPr lang="pl-PL" sz="1600" b="1" dirty="0"/>
              <a:t>warstwę gęstą </a:t>
            </a:r>
            <a:r>
              <a:rPr lang="pl-PL" sz="1600" dirty="0"/>
              <a:t>z neuronami, a </a:t>
            </a:r>
            <a:r>
              <a:rPr lang="pl-PL" sz="1600" b="1" dirty="0"/>
              <a:t>softmax</a:t>
            </a:r>
            <a:r>
              <a:rPr lang="pl-PL" sz="1600" dirty="0"/>
              <a:t> przekształca wynik w rozkład prawdopodobieństwa dla trzech klas.</a:t>
            </a:r>
            <a:endParaRPr lang="en-GB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6169B6-4487-FA9D-78B4-A230DC883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634" y="139832"/>
            <a:ext cx="3705061" cy="2362850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22570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982">
              <a:schemeClr val="bg1"/>
            </a:gs>
            <a:gs pos="48000">
              <a:srgbClr val="173F31">
                <a:lumMod val="50000"/>
                <a:lumOff val="50000"/>
              </a:srgbClr>
            </a:gs>
            <a:gs pos="57000">
              <a:schemeClr val="bg1"/>
            </a:gs>
            <a:gs pos="26000">
              <a:srgbClr val="157958">
                <a:lumMod val="80000"/>
              </a:srgbClr>
            </a:gs>
            <a:gs pos="37000">
              <a:srgbClr val="1F6F54">
                <a:lumMod val="72000"/>
                <a:alpha val="74000"/>
              </a:srgbClr>
            </a:gs>
            <a:gs pos="9000">
              <a:srgbClr val="1F6F5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9707C0-B9AD-B637-993A-8E5BBDE7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960" y="3341196"/>
            <a:ext cx="4038785" cy="325001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ABC65-94F1-30C3-D146-49CDA793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71" y="548640"/>
            <a:ext cx="10653578" cy="776048"/>
          </a:xfrm>
        </p:spPr>
        <p:txBody>
          <a:bodyPr/>
          <a:lstStyle/>
          <a:p>
            <a:r>
              <a:rPr lang="en-GB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2A96-EB09-9603-F025-863CFD9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71" y="1324688"/>
            <a:ext cx="6670135" cy="2285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600" dirty="0"/>
              <a:t>Model </a:t>
            </a:r>
            <a:r>
              <a:rPr lang="pl-PL" sz="1600" b="1" dirty="0"/>
              <a:t>MobileNetV2</a:t>
            </a:r>
            <a:r>
              <a:rPr lang="pl-PL" sz="1600" dirty="0"/>
              <a:t> wykorzystuje gotową, wytrenowaną sieć bazową (ang. pre-trained model) z wagami z </a:t>
            </a:r>
            <a:r>
              <a:rPr lang="pl-PL" sz="1600" b="1" dirty="0"/>
              <a:t>ImageNet</a:t>
            </a:r>
            <a:r>
              <a:rPr lang="pl-PL" sz="1600" dirty="0"/>
              <a:t>, co pozwala efektywnie wykrywać cechy obrazu bez potrzeby uczenia od zera. Warstwa </a:t>
            </a:r>
            <a:r>
              <a:rPr lang="pl-PL" sz="1600" b="1" dirty="0"/>
              <a:t>GlobalAveragePooling2D</a:t>
            </a:r>
            <a:r>
              <a:rPr lang="pl-PL" sz="1600" dirty="0"/>
              <a:t> zamienia dane przestrzenne na pojedynczy wektor, redukując liczbę parametrów, a </a:t>
            </a:r>
            <a:r>
              <a:rPr lang="pl-PL" sz="1600" b="1" dirty="0"/>
              <a:t>Dropout</a:t>
            </a:r>
            <a:r>
              <a:rPr lang="pl-PL" sz="1600" dirty="0"/>
              <a:t> chroni przed przeuczeniem. Na końcu </a:t>
            </a:r>
            <a:r>
              <a:rPr lang="pl-PL" sz="1600" b="1" dirty="0"/>
              <a:t>warstwa gęsta </a:t>
            </a:r>
            <a:r>
              <a:rPr lang="pl-PL" sz="1600" dirty="0"/>
              <a:t>(Dense) z funkcją </a:t>
            </a:r>
            <a:r>
              <a:rPr lang="pl-PL" sz="1600" b="1" dirty="0"/>
              <a:t>softmax</a:t>
            </a:r>
            <a:r>
              <a:rPr lang="pl-PL" sz="1600" dirty="0"/>
              <a:t> przypisuje prawdopodobieństwa do każdej z klas, co umożliwia klasyfikację obrazu.</a:t>
            </a: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B1C74-439A-08C9-5DE0-C6FAA914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5" y="3958046"/>
            <a:ext cx="3342347" cy="2477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26C769-C2ED-DB8E-C703-2694A536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522" y="3958046"/>
            <a:ext cx="3315911" cy="2477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5F44C2-75E1-2DE4-6E83-371E6026E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411" y="139831"/>
            <a:ext cx="3855284" cy="2530251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9807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982">
              <a:schemeClr val="bg1"/>
            </a:gs>
            <a:gs pos="48000">
              <a:srgbClr val="173F31">
                <a:lumMod val="50000"/>
                <a:lumOff val="50000"/>
              </a:srgbClr>
            </a:gs>
            <a:gs pos="57000">
              <a:schemeClr val="bg1"/>
            </a:gs>
            <a:gs pos="26000">
              <a:srgbClr val="157958">
                <a:lumMod val="80000"/>
              </a:srgbClr>
            </a:gs>
            <a:gs pos="37000">
              <a:srgbClr val="1F6F54">
                <a:lumMod val="72000"/>
                <a:alpha val="74000"/>
              </a:srgbClr>
            </a:gs>
            <a:gs pos="9000">
              <a:srgbClr val="1F6F54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E4669-9F6D-3291-F8A8-A78FECAB5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6D003-590A-7878-5DC9-A08FE26D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921" y="3429000"/>
            <a:ext cx="4030078" cy="325001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96EF0-9DF5-D7FD-7777-0A68D834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MOBILENETV2 + </a:t>
            </a:r>
            <a:r>
              <a:rPr lang="pl-PL" dirty="0"/>
              <a:t>FINETUNNING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7FE6-EDD4-B088-9D43-E7A6838C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518601"/>
            <a:ext cx="7185878" cy="2072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1600" dirty="0"/>
              <a:t>Model również bazuje na </a:t>
            </a:r>
            <a:r>
              <a:rPr lang="pl-PL" sz="1600" b="1" dirty="0"/>
              <a:t>MobileNetV2</a:t>
            </a:r>
            <a:r>
              <a:rPr lang="pl-PL" sz="1600" dirty="0"/>
              <a:t>, ale w przeciwieństwie do poprzedniego, </a:t>
            </a:r>
            <a:r>
              <a:rPr lang="pl-PL" sz="1600" b="1" dirty="0"/>
              <a:t>część warstw sieci bazowej została odblokowana </a:t>
            </a:r>
            <a:r>
              <a:rPr lang="pl-PL" sz="1600" dirty="0"/>
              <a:t>do dalszego treningu – to tzw. fine-tuning. Dzięki temu </a:t>
            </a:r>
            <a:r>
              <a:rPr lang="pl-PL" sz="1600" b="1" dirty="0"/>
              <a:t>model może lepiej dostosować się do specyfiki nowego zbioru danych</a:t>
            </a:r>
            <a:r>
              <a:rPr lang="pl-PL" sz="1600" dirty="0"/>
              <a:t>, zachowując jednocześnie ogólną wiedzę z ImageNet. Użycie </a:t>
            </a:r>
            <a:r>
              <a:rPr lang="pl-PL" sz="1600" b="1" dirty="0"/>
              <a:t>niższego learning rate </a:t>
            </a:r>
            <a:r>
              <a:rPr lang="pl-PL" sz="1600" dirty="0"/>
              <a:t>(1e-5) pozwala na delikatne dostrajanie wag, bez ryzyka utraty wcześniejszych cech.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10E02-D29A-2649-B72E-4DFABC53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349" y="3869993"/>
            <a:ext cx="3158599" cy="2439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B9F5-1AA9-EDDF-E64B-70D5C4F39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871311"/>
            <a:ext cx="3260956" cy="2438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A39ED1-8BF1-D2DC-8697-96DD921C3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949" y="139832"/>
            <a:ext cx="3639746" cy="258198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0800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chemeClr val="bg1"/>
            </a:gs>
            <a:gs pos="51000">
              <a:srgbClr val="173F31">
                <a:lumMod val="73000"/>
                <a:lumOff val="27000"/>
              </a:srgbClr>
            </a:gs>
            <a:gs pos="73000">
              <a:schemeClr val="bg1"/>
            </a:gs>
            <a:gs pos="24000">
              <a:srgbClr val="157958">
                <a:lumMod val="80000"/>
              </a:srgbClr>
            </a:gs>
            <a:gs pos="41000">
              <a:srgbClr val="1F6F54">
                <a:alpha val="96000"/>
                <a:lumMod val="85000"/>
              </a:srgbClr>
            </a:gs>
            <a:gs pos="14000">
              <a:srgbClr val="1F6F5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8958-F040-FB2C-A9EA-E6C751C3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97" y="489680"/>
            <a:ext cx="10653578" cy="1132258"/>
          </a:xfrm>
        </p:spPr>
        <p:txBody>
          <a:bodyPr/>
          <a:lstStyle/>
          <a:p>
            <a:r>
              <a:rPr lang="pl-PL" dirty="0"/>
              <a:t>Porówanie Modeli </a:t>
            </a:r>
            <a:endParaRPr lang="en-GB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BC43C1-1E29-3BBB-0586-314BBCBEE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452696"/>
              </p:ext>
            </p:extLst>
          </p:nvPr>
        </p:nvGraphicFramePr>
        <p:xfrm>
          <a:off x="1526982" y="1134187"/>
          <a:ext cx="9138035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607">
                  <a:extLst>
                    <a:ext uri="{9D8B030D-6E8A-4147-A177-3AD203B41FA5}">
                      <a16:colId xmlns:a16="http://schemas.microsoft.com/office/drawing/2014/main" val="3430018400"/>
                    </a:ext>
                  </a:extLst>
                </a:gridCol>
                <a:gridCol w="1827607">
                  <a:extLst>
                    <a:ext uri="{9D8B030D-6E8A-4147-A177-3AD203B41FA5}">
                      <a16:colId xmlns:a16="http://schemas.microsoft.com/office/drawing/2014/main" val="3833263752"/>
                    </a:ext>
                  </a:extLst>
                </a:gridCol>
                <a:gridCol w="1827607">
                  <a:extLst>
                    <a:ext uri="{9D8B030D-6E8A-4147-A177-3AD203B41FA5}">
                      <a16:colId xmlns:a16="http://schemas.microsoft.com/office/drawing/2014/main" val="3597096888"/>
                    </a:ext>
                  </a:extLst>
                </a:gridCol>
                <a:gridCol w="1768437">
                  <a:extLst>
                    <a:ext uri="{9D8B030D-6E8A-4147-A177-3AD203B41FA5}">
                      <a16:colId xmlns:a16="http://schemas.microsoft.com/office/drawing/2014/main" val="3238560695"/>
                    </a:ext>
                  </a:extLst>
                </a:gridCol>
                <a:gridCol w="1886777">
                  <a:extLst>
                    <a:ext uri="{9D8B030D-6E8A-4147-A177-3AD203B41FA5}">
                      <a16:colId xmlns:a16="http://schemas.microsoft.com/office/drawing/2014/main" val="1614352441"/>
                    </a:ext>
                  </a:extLst>
                </a:gridCol>
              </a:tblGrid>
              <a:tr h="328549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Best Val </a:t>
                      </a:r>
                    </a:p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Best Val </a:t>
                      </a:r>
                    </a:p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Loss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Last Train Accuracy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Last Train Loss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23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89.81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0.3098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92.92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0.1645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MobileNetV2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94.69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0.1475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92.64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0.1950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64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MobileNetV2</a:t>
                      </a:r>
                      <a:r>
                        <a:rPr lang="en-GB" dirty="0"/>
                        <a:t> 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fine-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tuningiem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98.38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0.0529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98.09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0.0534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9323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AD5205F-782B-196A-3900-9C33A4B7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61" y="3290744"/>
            <a:ext cx="4726076" cy="33845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FF64E-872D-5B7D-0C94-73BAE0968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44" y="3290744"/>
            <a:ext cx="4731497" cy="338452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3875940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686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VanillaVTI</vt:lpstr>
      <vt:lpstr>Inteligentna diagnostyka chorób pomidorów z użyciem uczenia maszynowego – projekt klasyfikacji obrazów liści</vt:lpstr>
      <vt:lpstr>Cel biznesowy</vt:lpstr>
      <vt:lpstr>Opis źródła danych</vt:lpstr>
      <vt:lpstr>Argumentacja danych</vt:lpstr>
      <vt:lpstr>Callbacki -  automatyczne modyfikacje procesu treningu modelu</vt:lpstr>
      <vt:lpstr>CNN</vt:lpstr>
      <vt:lpstr>MOBILENETV2</vt:lpstr>
      <vt:lpstr>MOBILENETV2 + FINETUNNING </vt:lpstr>
      <vt:lpstr>Porówanie Modeli </vt:lpstr>
      <vt:lpstr>Diagnoza listków</vt:lpstr>
      <vt:lpstr>DZIĘKUJEMY ZA UWAGĘ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Weronika Szęszoł</dc:creator>
  <cp:lastModifiedBy>Weronika Szęszoł</cp:lastModifiedBy>
  <cp:revision>3</cp:revision>
  <dcterms:created xsi:type="dcterms:W3CDTF">2025-06-11T08:43:46Z</dcterms:created>
  <dcterms:modified xsi:type="dcterms:W3CDTF">2025-06-13T19:06:47Z</dcterms:modified>
</cp:coreProperties>
</file>