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</p:sldMasterIdLst>
  <p:notesMasterIdLst>
    <p:notesMasterId r:id="rId16"/>
  </p:notesMasterIdLst>
  <p:handoutMasterIdLst>
    <p:handoutMasterId r:id="rId17"/>
  </p:handoutMasterIdLst>
  <p:sldIdLst>
    <p:sldId id="384" r:id="rId3"/>
    <p:sldId id="374" r:id="rId4"/>
    <p:sldId id="375" r:id="rId5"/>
    <p:sldId id="370" r:id="rId6"/>
    <p:sldId id="371" r:id="rId7"/>
    <p:sldId id="372" r:id="rId8"/>
    <p:sldId id="376" r:id="rId9"/>
    <p:sldId id="377" r:id="rId10"/>
    <p:sldId id="378" r:id="rId11"/>
    <p:sldId id="380" r:id="rId12"/>
    <p:sldId id="381" r:id="rId13"/>
    <p:sldId id="382" r:id="rId14"/>
    <p:sldId id="383" r:id="rId15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84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18.06.2024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18.06.2024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01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1.emf"/><Relationship Id="rId9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1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>
          <p15:clr>
            <a:srgbClr val="FBAE40"/>
          </p15:clr>
        </p15:guide>
        <p15:guide id="2" pos="7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6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396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46210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9610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>
          <p15:clr>
            <a:srgbClr val="FBAE40"/>
          </p15:clr>
        </p15:guide>
        <p15:guide id="12" pos="39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2719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735769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18247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>
          <p15:clr>
            <a:srgbClr val="FBAE40"/>
          </p15:clr>
        </p15:guide>
        <p15:guide id="15" pos="3976">
          <p15:clr>
            <a:srgbClr val="FBAE40"/>
          </p15:clr>
        </p15:guide>
        <p15:guide id="16" orient="horz" pos="2500">
          <p15:clr>
            <a:srgbClr val="FBAE40"/>
          </p15:clr>
        </p15:guide>
        <p15:guide id="17" orient="horz" pos="23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549925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1593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800335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>
          <p15:clr>
            <a:srgbClr val="FBAE40"/>
          </p15:clr>
        </p15:guide>
        <p15:guide id="4" pos="4978">
          <p15:clr>
            <a:srgbClr val="FBAE40"/>
          </p15:clr>
        </p15:guide>
        <p15:guide id="5" pos="2710">
          <p15:clr>
            <a:srgbClr val="FBAE40"/>
          </p15:clr>
        </p15:guide>
        <p15:guide id="6" pos="511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394293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>
          <p15:clr>
            <a:srgbClr val="FBAE40"/>
          </p15:clr>
        </p15:guide>
        <p15:guide id="7" pos="1977">
          <p15:clr>
            <a:srgbClr val="FBAE40"/>
          </p15:clr>
        </p15:guide>
        <p15:guide id="8" pos="2104">
          <p15:clr>
            <a:srgbClr val="FBAE40"/>
          </p15:clr>
        </p15:guide>
        <p15:guide id="9" pos="3777">
          <p15:clr>
            <a:srgbClr val="FBAE40"/>
          </p15:clr>
        </p15:guide>
        <p15:guide id="10" pos="3905">
          <p15:clr>
            <a:srgbClr val="FBAE40"/>
          </p15:clr>
        </p15:guide>
        <p15:guide id="11" pos="557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83020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>
          <p15:clr>
            <a:srgbClr val="FBAE40"/>
          </p15:clr>
        </p15:guide>
        <p15:guide id="14" pos="3977">
          <p15:clr>
            <a:srgbClr val="FBAE40"/>
          </p15:clr>
        </p15:guide>
        <p15:guide id="15" orient="horz" pos="2365">
          <p15:clr>
            <a:srgbClr val="FBAE40"/>
          </p15:clr>
        </p15:guide>
        <p15:guide id="16" orient="horz" pos="25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91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064630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>
          <p15:clr>
            <a:srgbClr val="FBAE40"/>
          </p15:clr>
        </p15:guide>
        <p15:guide id="12" pos="396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160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958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>
          <p15:clr>
            <a:srgbClr val="FBAE40"/>
          </p15:clr>
        </p15:guide>
        <p15:guide id="14" pos="37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79122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>
          <p15:clr>
            <a:srgbClr val="FBAE40"/>
          </p15:clr>
        </p15:guide>
        <p15:guide id="14" pos="2710">
          <p15:clr>
            <a:srgbClr val="FBAE40"/>
          </p15:clr>
        </p15:guide>
        <p15:guide id="15" pos="4978">
          <p15:clr>
            <a:srgbClr val="FBAE40"/>
          </p15:clr>
        </p15:guide>
        <p15:guide id="16" pos="511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1942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>
          <p15:clr>
            <a:srgbClr val="FBAE40"/>
          </p15:clr>
        </p15:guide>
        <p15:guide id="16" pos="2104">
          <p15:clr>
            <a:srgbClr val="FBAE40"/>
          </p15:clr>
        </p15:guide>
        <p15:guide id="17" pos="3911">
          <p15:clr>
            <a:srgbClr val="FBAE40"/>
          </p15:clr>
        </p15:guide>
        <p15:guide id="18" pos="3777">
          <p15:clr>
            <a:srgbClr val="FBAE40"/>
          </p15:clr>
        </p15:guide>
        <p15:guide id="19" pos="5711">
          <p15:clr>
            <a:srgbClr val="FBAE40"/>
          </p15:clr>
        </p15:guide>
        <p15:guide id="20" pos="557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9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21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9915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>
          <p15:clr>
            <a:srgbClr val="F26B43"/>
          </p15:clr>
        </p15:guide>
        <p15:guide id="7" orient="horz" pos="217">
          <p15:clr>
            <a:srgbClr val="F26B43"/>
          </p15:clr>
        </p15:guide>
        <p15:guide id="8" pos="7378">
          <p15:clr>
            <a:srgbClr val="F26B43"/>
          </p15:clr>
        </p15:guide>
        <p15:guide id="9" orient="horz" pos="890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92188DE-3B87-5EBF-C756-94059B8EBAA7}"/>
              </a:ext>
            </a:extLst>
          </p:cNvPr>
          <p:cNvSpPr txBox="1">
            <a:spLocks/>
          </p:cNvSpPr>
          <p:nvPr/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txBody>
          <a:bodyPr vert="horz" wrap="square" lIns="432054" tIns="72000" rIns="504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de-D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16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724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32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40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PE-303S / JC-31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38D0191B-A4A8-6DE2-DD55-D8EF9E1F2781}"/>
              </a:ext>
            </a:extLst>
          </p:cNvPr>
          <p:cNvSpPr txBox="1">
            <a:spLocks/>
          </p:cNvSpPr>
          <p:nvPr/>
        </p:nvSpPr>
        <p:spPr>
          <a:xfrm>
            <a:off x="0" y="2725663"/>
            <a:ext cx="12192000" cy="11302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Development of an AI-System for Classification of Error Causes in Large Log Files within a CI Environment</a:t>
            </a:r>
            <a:endParaRPr kumimoji="0" lang="de-DE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MW Group Condensed" panose="020B0606020202020204" pitchFamily="34" charset="0"/>
              <a:ea typeface="+mj-ea"/>
              <a:cs typeface="+mj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D7076F1-150A-8724-3289-8DB1D7F1FAA4}"/>
              </a:ext>
            </a:extLst>
          </p:cNvPr>
          <p:cNvSpPr txBox="1">
            <a:spLocks/>
          </p:cNvSpPr>
          <p:nvPr/>
        </p:nvSpPr>
        <p:spPr>
          <a:xfrm>
            <a:off x="0" y="3917509"/>
            <a:ext cx="12192000" cy="699404"/>
          </a:xfrm>
          <a:prstGeom prst="rect">
            <a:avLst/>
          </a:prstGeom>
          <a:gradFill flip="none" rotWithShape="1">
            <a:gsLst>
              <a:gs pos="0">
                <a:srgbClr val="558FA1">
                  <a:shade val="30000"/>
                  <a:satMod val="115000"/>
                </a:srgbClr>
              </a:gs>
              <a:gs pos="50000">
                <a:srgbClr val="558FA1">
                  <a:shade val="67500"/>
                  <a:satMod val="115000"/>
                </a:srgbClr>
              </a:gs>
              <a:gs pos="100000">
                <a:srgbClr val="558FA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Entwicklung eines KI-Systems zur Klassifizierung von Fehleruhrsachen in Massiven Log Files einer CI-Umgebung</a:t>
            </a:r>
          </a:p>
        </p:txBody>
      </p:sp>
    </p:spTree>
    <p:extLst>
      <p:ext uri="{BB962C8B-B14F-4D97-AF65-F5344CB8AC3E}">
        <p14:creationId xmlns:p14="http://schemas.microsoft.com/office/powerpoint/2010/main" val="38241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6FBC-0107-0838-D0C6-A127A1979F71}"/>
              </a:ext>
            </a:extLst>
          </p:cNvPr>
          <p:cNvSpPr txBox="1"/>
          <p:nvPr/>
        </p:nvSpPr>
        <p:spPr>
          <a:xfrm>
            <a:off x="488947" y="1324227"/>
            <a:ext cx="110755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endParaRPr lang="de-DE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LaTex</a:t>
            </a:r>
            <a:r>
              <a:rPr lang="de-DE" sz="1800" dirty="0"/>
              <a:t> </a:t>
            </a:r>
            <a:r>
              <a:rPr lang="de-DE" sz="1800" dirty="0" err="1"/>
              <a:t>template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(</a:t>
            </a:r>
            <a:r>
              <a:rPr lang="de-DE" sz="1800" dirty="0" err="1"/>
              <a:t>mostly</a:t>
            </a:r>
            <a:r>
              <a:rPr lang="de-DE" sz="1800" dirty="0"/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Slides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 in AI-Squad-Channel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Supervisor </a:t>
            </a:r>
            <a:r>
              <a:rPr lang="de-DE" dirty="0" err="1"/>
              <a:t>from</a:t>
            </a:r>
            <a:r>
              <a:rPr lang="de-DE" dirty="0"/>
              <a:t> University </a:t>
            </a:r>
            <a:r>
              <a:rPr lang="de-DE" dirty="0" err="1"/>
              <a:t>found</a:t>
            </a:r>
            <a:r>
              <a:rPr lang="de-DE" dirty="0"/>
              <a:t> ( Prof. Dr. Robert Hable)!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Refine</a:t>
            </a:r>
            <a:r>
              <a:rPr lang="de-DE" dirty="0"/>
              <a:t> Working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Slides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Sync</a:t>
            </a:r>
            <a:r>
              <a:rPr lang="de-DE" dirty="0"/>
              <a:t>/</a:t>
            </a:r>
            <a:r>
              <a:rPr lang="de-DE" dirty="0" err="1"/>
              <a:t>Intruduction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Sandra, Simon, Alex + Hable (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 </a:t>
            </a:r>
          </a:p>
          <a:p>
            <a:endParaRPr lang="de-DE" dirty="0"/>
          </a:p>
          <a:p>
            <a:r>
              <a:rPr lang="de-DE" dirty="0"/>
              <a:t>OPEN TODOS:</a:t>
            </a:r>
          </a:p>
          <a:p>
            <a:endParaRPr lang="de-DE" dirty="0"/>
          </a:p>
          <a:p>
            <a:r>
              <a:rPr lang="de-DE" dirty="0"/>
              <a:t>- 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figure out approach for generating training data</a:t>
            </a:r>
          </a:p>
          <a:p>
            <a:r>
              <a:rPr lang="en-US" dirty="0"/>
              <a:t>- around 200.000 playbook error out of 1.2 errors in total over the last year ( ~16%)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9116D-6C6B-F868-1B7B-AF41868F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177" y="0"/>
            <a:ext cx="3842823" cy="4006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0344C-27CD-D469-F693-6F816D07E08C}"/>
              </a:ext>
            </a:extLst>
          </p:cNvPr>
          <p:cNvSpPr txBox="1"/>
          <p:nvPr/>
        </p:nvSpPr>
        <p:spPr>
          <a:xfrm>
            <a:off x="235131" y="1001486"/>
            <a:ext cx="50858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Draft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Timetable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2E3B3-6543-863D-0D8C-57669E9D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01486"/>
            <a:ext cx="11567203" cy="54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20.06.2024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11075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r>
              <a:rPr lang="de-DE" dirty="0"/>
              <a:t>- </a:t>
            </a:r>
          </a:p>
          <a:p>
            <a:r>
              <a:rPr lang="de-DE" dirty="0"/>
              <a:t>OPEN TODOS:</a:t>
            </a:r>
          </a:p>
          <a:p>
            <a:r>
              <a:rPr lang="de-DE" dirty="0"/>
              <a:t>- Use </a:t>
            </a:r>
            <a:r>
              <a:rPr lang="de-DE" dirty="0" err="1"/>
              <a:t>workstation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cropped</a:t>
            </a:r>
            <a:r>
              <a:rPr lang="de-DE" dirty="0"/>
              <a:t> and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?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logs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elastisearch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- Training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Workstation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!</a:t>
            </a:r>
          </a:p>
          <a:p>
            <a:r>
              <a:rPr lang="de-DE" dirty="0"/>
              <a:t>- Save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? (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- JC-</a:t>
            </a:r>
            <a:r>
              <a:rPr lang="de-DE" dirty="0" err="1"/>
              <a:t>Townhall</a:t>
            </a:r>
            <a:r>
              <a:rPr lang="de-DE" dirty="0"/>
              <a:t> Meeting? 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</a:t>
            </a:r>
          </a:p>
          <a:p>
            <a:r>
              <a:rPr lang="de-DE" dirty="0"/>
              <a:t>- </a:t>
            </a:r>
            <a:r>
              <a:rPr lang="de-DE" dirty="0" err="1"/>
              <a:t>Presention</a:t>
            </a:r>
            <a:r>
              <a:rPr lang="de-DE" dirty="0"/>
              <a:t>/ Slot in Exchange Sessions </a:t>
            </a:r>
          </a:p>
        </p:txBody>
      </p:sp>
    </p:spTree>
    <p:extLst>
      <p:ext uri="{BB962C8B-B14F-4D97-AF65-F5344CB8AC3E}">
        <p14:creationId xmlns:p14="http://schemas.microsoft.com/office/powerpoint/2010/main" val="40246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4113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endParaRPr lang="en-US" b="1" dirty="0"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"Attention is all you need" by Vaswani et al.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 K. </a:t>
            </a:r>
            <a:r>
              <a:rPr lang="en-US" dirty="0" err="1">
                <a:latin typeface="BMW Motorrad" panose="020B0504020208020204" pitchFamily="34" charset="0"/>
              </a:rPr>
              <a:t>Ghasedi</a:t>
            </a:r>
            <a:r>
              <a:rPr lang="en-US" dirty="0">
                <a:latin typeface="BMW Motorrad" panose="020B0504020208020204" pitchFamily="34" charset="0"/>
              </a:rPr>
              <a:t>, X. Wang, C. Deng and H. Huang, </a:t>
            </a:r>
            <a:r>
              <a:rPr lang="en-US" b="1" dirty="0">
                <a:latin typeface="BMW Motorrad" panose="020B0504020208020204" pitchFamily="34" charset="0"/>
              </a:rPr>
              <a:t>"Balanced Self-Paced Learning for Generative Adversarial Clustering Network," </a:t>
            </a:r>
            <a:r>
              <a:rPr lang="en-US" dirty="0">
                <a:latin typeface="BMW Motorrad" panose="020B0504020208020204" pitchFamily="34" charset="0"/>
              </a:rPr>
              <a:t>2019 IEEE/CVF Conference on Computer Vision and Pattern Recognition (CVPR), Long Beach, CA, USA, 2019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 For classification without having </a:t>
            </a:r>
            <a:r>
              <a:rPr lang="en-US" b="1" i="0" dirty="0" err="1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groundtruth</a:t>
            </a: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!</a:t>
            </a:r>
            <a:endParaRPr lang="en-US" b="1" i="0" dirty="0">
              <a:effectLst/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1_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3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1376</Words>
  <Application>Microsoft Office PowerPoint</Application>
  <PresentationFormat>Widescreen</PresentationFormat>
  <Paragraphs>132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1_BMW Group 2021</vt:lpstr>
      <vt:lpstr>think-cell Folie</vt:lpstr>
      <vt:lpstr>PowerPoint Presentation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  <vt:lpstr>Notes BA-Sync – 13.06.2024</vt:lpstr>
      <vt:lpstr>Notes BA-Sync – 20.06.2024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Carmen</cp:lastModifiedBy>
  <cp:revision>58</cp:revision>
  <dcterms:created xsi:type="dcterms:W3CDTF">2024-05-08T11:16:28Z</dcterms:created>
  <dcterms:modified xsi:type="dcterms:W3CDTF">2024-06-18T11:23:32Z</dcterms:modified>
</cp:coreProperties>
</file>