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20" r:id="rId2"/>
  </p:sldMasterIdLst>
  <p:notesMasterIdLst>
    <p:notesMasterId r:id="rId13"/>
  </p:notesMasterIdLst>
  <p:handoutMasterIdLst>
    <p:handoutMasterId r:id="rId14"/>
  </p:handoutMasterIdLst>
  <p:sldIdLst>
    <p:sldId id="351" r:id="rId3"/>
    <p:sldId id="359" r:id="rId4"/>
    <p:sldId id="278" r:id="rId5"/>
    <p:sldId id="360" r:id="rId6"/>
    <p:sldId id="361" r:id="rId7"/>
    <p:sldId id="362" r:id="rId8"/>
    <p:sldId id="364" r:id="rId9"/>
    <p:sldId id="363" r:id="rId10"/>
    <p:sldId id="366" r:id="rId11"/>
    <p:sldId id="365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A1"/>
    <a:srgbClr val="224E44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56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18.06.2024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18.06.2024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4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49" y="5498532"/>
            <a:ext cx="2095570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1100" b="1" i="0" baseline="0">
                <a:solidFill>
                  <a:schemeClr val="tx1"/>
                </a:solidFill>
                <a:latin typeface="BMW Group Condensed Bold"/>
                <a:ea typeface="BMW Type Global Pro Regular" pitchFamily="2" charset="0"/>
                <a:cs typeface="BMW Group Condensed Bold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de-DE"/>
              <a:t>Abteilung | Datum</a:t>
            </a:r>
            <a:br>
              <a:rPr lang="de-DE"/>
            </a:br>
            <a:r>
              <a:rPr lang="de-DE"/>
              <a:t>Ersteller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93" y="6137292"/>
            <a:ext cx="1159625" cy="361604"/>
          </a:xfrm>
          <a:prstGeom prst="rect">
            <a:avLst/>
          </a:prstGeom>
        </p:spPr>
      </p:pic>
      <p:pic>
        <p:nvPicPr>
          <p:cNvPr id="15" name="Bild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178" y="6138897"/>
            <a:ext cx="753100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1007" y="269626"/>
            <a:ext cx="11243074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de-DE"/>
              <a:t>Ein- oder </a:t>
            </a:r>
            <a:br>
              <a:rPr lang="de-DE"/>
            </a:br>
            <a:r>
              <a:rPr lang="de-DE"/>
              <a:t>Zweizeiliger </a:t>
            </a:r>
            <a:r>
              <a:rPr lang="de-DE" err="1"/>
              <a:t>titel</a:t>
            </a:r>
            <a:r>
              <a:rPr lang="de-DE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1006" y="1386805"/>
            <a:ext cx="11241093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de-DE"/>
              <a:t>Ein- oder Zweizeilige Subheadline.</a:t>
            </a:r>
          </a:p>
        </p:txBody>
      </p:sp>
      <p:pic>
        <p:nvPicPr>
          <p:cNvPr id="9" name="Bild 8" descr="BMWMINIRR_5fbg Kopie.jpg">
            <a:extLst>
              <a:ext uri="{FF2B5EF4-FFF2-40B4-BE49-F238E27FC236}">
                <a16:creationId xmlns:a16="http://schemas.microsoft.com/office/drawing/2014/main" id="{DCF4B9C8-E43D-4AFE-AA1F-DF7FE35729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2"/>
          <a:stretch>
            <a:fillRect/>
          </a:stretch>
        </p:blipFill>
        <p:spPr bwMode="auto">
          <a:xfrm>
            <a:off x="10638488" y="6136097"/>
            <a:ext cx="1095373" cy="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73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4" orient="horz" pos="2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4322170"/>
            <a:ext cx="12191490" cy="2535830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de-DE"/>
              <a:t>Ein- oder Zweizeiliger </a:t>
            </a:r>
            <a:r>
              <a:rPr lang="de-DE" err="1"/>
              <a:t>titel</a:t>
            </a:r>
            <a:r>
              <a:rPr lang="de-DE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de-DE"/>
              <a:t>Ein- oder Zweizeilige Subheadline.</a:t>
            </a:r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92" y="6138047"/>
            <a:ext cx="1159625" cy="360094"/>
          </a:xfrm>
          <a:prstGeom prst="rect">
            <a:avLst/>
          </a:prstGeom>
        </p:spPr>
      </p:pic>
      <p:pic>
        <p:nvPicPr>
          <p:cNvPr id="15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4" y="6138897"/>
            <a:ext cx="757729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49" y="5498532"/>
            <a:ext cx="2095570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1100" b="1" i="0" baseline="0">
                <a:solidFill>
                  <a:schemeClr val="tx1"/>
                </a:solidFill>
                <a:latin typeface="BMW Group Condensed Bold"/>
                <a:ea typeface="BMW Type Global Pro Regular" pitchFamily="2" charset="0"/>
                <a:cs typeface="BMW Group Condensed Bold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de-DE"/>
              <a:t>Abteilung | Datum</a:t>
            </a:r>
            <a:br>
              <a:rPr lang="de-DE"/>
            </a:br>
            <a:r>
              <a:rPr lang="de-DE"/>
              <a:t>Ersteller</a:t>
            </a:r>
          </a:p>
        </p:txBody>
      </p:sp>
      <p:pic>
        <p:nvPicPr>
          <p:cNvPr id="12" name="Bild 8" descr="BMWMINIRR_5fbg Kopie.jpg">
            <a:extLst>
              <a:ext uri="{FF2B5EF4-FFF2-40B4-BE49-F238E27FC236}">
                <a16:creationId xmlns:a16="http://schemas.microsoft.com/office/drawing/2014/main" id="{0F04B599-035F-482F-AA17-C07F771522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2"/>
          <a:stretch>
            <a:fillRect/>
          </a:stretch>
        </p:blipFill>
        <p:spPr bwMode="auto">
          <a:xfrm>
            <a:off x="10638488" y="6136097"/>
            <a:ext cx="1095373" cy="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641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78">
          <p15:clr>
            <a:srgbClr val="FBAE40"/>
          </p15:clr>
        </p15:guide>
        <p15:guide id="2" orient="horz" pos="1128">
          <p15:clr>
            <a:srgbClr val="FBAE40"/>
          </p15:clr>
        </p15:guide>
        <p15:guide id="3" orient="horz" pos="426">
          <p15:clr>
            <a:srgbClr val="FBAE40"/>
          </p15:clr>
        </p15:guide>
        <p15:guide id="4" orient="horz" pos="216">
          <p15:clr>
            <a:srgbClr val="FBAE40"/>
          </p15:clr>
        </p15:guide>
        <p15:guide id="5" pos="301">
          <p15:clr>
            <a:srgbClr val="FBAE40"/>
          </p15:clr>
        </p15:guide>
        <p15:guide id="6" pos="73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Bild 10" descr="Next_100_Years_Signet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7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0586156" y="6425347"/>
            <a:ext cx="1127477" cy="331788"/>
          </a:xfrm>
        </p:spPr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54400"/>
            <a:ext cx="11224685" cy="53860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de-DE" err="1"/>
              <a:t>Kapiteltrenner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415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36">
          <p15:clr>
            <a:srgbClr val="FBAE40"/>
          </p15:clr>
        </p15:guide>
        <p15:guide id="2" orient="horz" pos="890">
          <p15:clr>
            <a:srgbClr val="FBAE40"/>
          </p15:clr>
        </p15:guide>
        <p15:guide id="3" pos="7384">
          <p15:clr>
            <a:srgbClr val="FBAE40"/>
          </p15:clr>
        </p15:guide>
        <p15:guide id="4" pos="3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73621"/>
            <a:ext cx="6633882" cy="5125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8" name="Picture 2" descr="Ãhnliches Foto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9236"/>
          <a:stretch/>
        </p:blipFill>
        <p:spPr bwMode="auto">
          <a:xfrm>
            <a:off x="6633882" y="1174775"/>
            <a:ext cx="5558118" cy="512445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6353666" y="1173621"/>
            <a:ext cx="1048431" cy="512445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80C9A6-BB9E-4C56-A9A8-B7A7B8FE1C4B}"/>
              </a:ext>
            </a:extLst>
          </p:cNvPr>
          <p:cNvSpPr/>
          <p:nvPr userDrawn="1"/>
        </p:nvSpPr>
        <p:spPr>
          <a:xfrm>
            <a:off x="0" y="1173621"/>
            <a:ext cx="12192000" cy="5124450"/>
          </a:xfrm>
          <a:prstGeom prst="rect">
            <a:avLst/>
          </a:prstGeom>
          <a:gradFill>
            <a:gsLst>
              <a:gs pos="20000">
                <a:schemeClr val="accent5">
                  <a:alpha val="90000"/>
                </a:schemeClr>
              </a:gs>
              <a:gs pos="60000">
                <a:schemeClr val="accent4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F35C2F2-409E-4D84-B3DC-24EE73A4B618}"/>
              </a:ext>
            </a:extLst>
          </p:cNvPr>
          <p:cNvGrpSpPr/>
          <p:nvPr userDrawn="1"/>
        </p:nvGrpSpPr>
        <p:grpSpPr>
          <a:xfrm>
            <a:off x="766763" y="3600375"/>
            <a:ext cx="8589808" cy="2509730"/>
            <a:chOff x="1818323" y="3623729"/>
            <a:chExt cx="8589808" cy="2509730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EF1A7C8-05E7-4F28-A648-2B9358890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8323" y="3733800"/>
              <a:ext cx="2526341" cy="2258580"/>
            </a:xfrm>
            <a:prstGeom prst="hexagon">
              <a:avLst/>
            </a:prstGeom>
            <a:noFill/>
            <a:ln>
              <a:solidFill>
                <a:schemeClr val="accent3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800" b="0" i="0" u="none" baseline="0" err="1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4" name="Sechseck 13">
              <a:extLst>
                <a:ext uri="{FF2B5EF4-FFF2-40B4-BE49-F238E27FC236}">
                  <a16:creationId xmlns:a16="http://schemas.microsoft.com/office/drawing/2014/main" id="{18BA887F-BA15-400C-BB4D-CFD1A0EBB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276" y="3623729"/>
              <a:ext cx="2208302" cy="1974249"/>
            </a:xfrm>
            <a:prstGeom prst="hexagon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800" b="0" i="0" u="none" baseline="0" err="1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E76B5204-9E1C-4118-8012-1F649E698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3964" y="5065859"/>
              <a:ext cx="1194167" cy="1067600"/>
            </a:xfrm>
            <a:prstGeom prst="hexagon">
              <a:avLst/>
            </a:prstGeom>
            <a:noFill/>
            <a:ln>
              <a:solidFill>
                <a:schemeClr val="accent3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800" b="0" i="0" u="none" baseline="0" err="1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6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59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Bild 11" descr="Next_100_Years_Signet_grey.png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4" b="-462"/>
          <a:stretch/>
        </p:blipFill>
        <p:spPr>
          <a:xfrm>
            <a:off x="0" y="2"/>
            <a:ext cx="5609230" cy="6269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7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9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7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1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896">
          <p15:clr>
            <a:srgbClr val="FBAE40"/>
          </p15:clr>
        </p15:guide>
        <p15:guide id="8" pos="3768">
          <p15:clr>
            <a:srgbClr val="FBAE40"/>
          </p15:clr>
        </p15:guide>
        <p15:guide id="9" pos="7384">
          <p15:clr>
            <a:srgbClr val="FBAE40"/>
          </p15:clr>
        </p15:guide>
        <p15:guide id="10" pos="30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8948" y="1413933"/>
            <a:ext cx="5486400" cy="3227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6194074" y="1413933"/>
            <a:ext cx="5519561" cy="3227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8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9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0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93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897">
          <p15:clr>
            <a:srgbClr val="FBAE40"/>
          </p15:clr>
        </p15:guide>
        <p15:guide id="8" pos="3769">
          <p15:clr>
            <a:srgbClr val="FBAE40"/>
          </p15:clr>
        </p15:guide>
        <p15:guide id="9" pos="7384">
          <p15:clr>
            <a:srgbClr val="FBAE40"/>
          </p15:clr>
        </p15:guide>
        <p15:guide id="10" orient="horz" pos="113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30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0586156" y="6425347"/>
            <a:ext cx="1127477" cy="331788"/>
          </a:xfrm>
        </p:spPr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85723" algn="ctr">
              <a:buNone/>
              <a:defRPr sz="20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cxnSp>
        <p:nvCxnSpPr>
          <p:cNvPr id="7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8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pos="301">
          <p15:clr>
            <a:srgbClr val="FBAE40"/>
          </p15:clr>
        </p15:guide>
        <p15:guide id="6" pos="7384">
          <p15:clr>
            <a:srgbClr val="FBAE40"/>
          </p15:clr>
        </p15:guide>
        <p15:guide id="7" orient="horz" pos="4042">
          <p15:clr>
            <a:srgbClr val="FBAE40"/>
          </p15:clr>
        </p15:guide>
        <p15:guide id="8" orient="horz" pos="42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" y="1413936"/>
            <a:ext cx="12192001" cy="544406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85723" algn="ctr">
              <a:buNone/>
              <a:defRPr sz="20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58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pos="301">
          <p15:clr>
            <a:srgbClr val="FBAE40"/>
          </p15:clr>
        </p15:guide>
        <p15:guide id="4" pos="73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" y="0"/>
            <a:ext cx="12192001" cy="685800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85723" algn="ctr">
              <a:buNone/>
              <a:defRPr sz="20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>
                <a:solidFill>
                  <a:srgbClr val="404040"/>
                </a:solidFill>
              </a:defRPr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03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pos="301">
          <p15:clr>
            <a:srgbClr val="FBAE40"/>
          </p15:clr>
        </p15:guide>
        <p15:guide id="4" pos="738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Bildunt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88948" y="1413936"/>
            <a:ext cx="5486400" cy="260616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93368" y="1413936"/>
            <a:ext cx="5520267" cy="260616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88948" y="4183352"/>
            <a:ext cx="5486400" cy="1938048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4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193368" y="4191000"/>
            <a:ext cx="5520267" cy="1930400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4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cxnSp>
        <p:nvCxnSpPr>
          <p:cNvPr id="9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8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pos="3896">
          <p15:clr>
            <a:srgbClr val="FBAE40"/>
          </p15:clr>
        </p15:guide>
        <p15:guide id="6" pos="301">
          <p15:clr>
            <a:srgbClr val="FBAE40"/>
          </p15:clr>
        </p15:guide>
        <p15:guide id="7" pos="7384">
          <p15:clr>
            <a:srgbClr val="FBAE40"/>
          </p15:clr>
        </p15:guide>
        <p15:guide id="8" pos="3768">
          <p15:clr>
            <a:srgbClr val="FBAE40"/>
          </p15:clr>
        </p15:guide>
        <p15:guide id="9" orient="horz" pos="4042">
          <p15:clr>
            <a:srgbClr val="FBAE40"/>
          </p15:clr>
        </p15:guide>
        <p15:guide id="10" orient="horz" pos="4260">
          <p15:clr>
            <a:srgbClr val="FBAE40"/>
          </p15:clr>
        </p15:guide>
        <p15:guide id="11" orient="horz" pos="2636">
          <p15:clr>
            <a:srgbClr val="FBAE40"/>
          </p15:clr>
        </p15:guide>
        <p15:guide id="12" orient="horz" pos="253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ildunt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488950" y="1413933"/>
            <a:ext cx="3578577" cy="167564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17" name="Bildplatzhalter 6"/>
          <p:cNvSpPr>
            <a:spLocks noGrp="1"/>
          </p:cNvSpPr>
          <p:nvPr>
            <p:ph type="pic" sz="quarter" idx="25" hasCustomPrompt="1"/>
          </p:nvPr>
        </p:nvSpPr>
        <p:spPr>
          <a:xfrm>
            <a:off x="8134521" y="1413936"/>
            <a:ext cx="3579112" cy="168329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4295424" y="1413933"/>
            <a:ext cx="3584221" cy="168329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88950" y="3259666"/>
            <a:ext cx="3578577" cy="2861734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4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301070" y="3259666"/>
            <a:ext cx="3578577" cy="2861734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4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1" hasCustomPrompt="1"/>
          </p:nvPr>
        </p:nvSpPr>
        <p:spPr>
          <a:xfrm>
            <a:off x="8135058" y="3259666"/>
            <a:ext cx="3578577" cy="2861734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4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cxnSp>
        <p:nvCxnSpPr>
          <p:cNvPr id="11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94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7384">
          <p15:clr>
            <a:srgbClr val="FBAE40"/>
          </p15:clr>
        </p15:guide>
        <p15:guide id="8" pos="301">
          <p15:clr>
            <a:srgbClr val="FBAE40"/>
          </p15:clr>
        </p15:guide>
        <p15:guide id="9" pos="5120">
          <p15:clr>
            <a:srgbClr val="FBAE40"/>
          </p15:clr>
        </p15:guide>
        <p15:guide id="10" pos="4968">
          <p15:clr>
            <a:srgbClr val="FBAE40"/>
          </p15:clr>
        </p15:guide>
        <p15:guide id="11" pos="2704">
          <p15:clr>
            <a:srgbClr val="FBAE40"/>
          </p15:clr>
        </p15:guide>
        <p15:guide id="12" pos="256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ildunt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88950" y="1413936"/>
            <a:ext cx="2619020" cy="130229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      Symbol einfügen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3352802" y="1413936"/>
            <a:ext cx="2617423" cy="130229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      Symbol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220182" y="1413936"/>
            <a:ext cx="2619020" cy="130229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      Symbol einfügen</a:t>
            </a:r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9096213" y="1413936"/>
            <a:ext cx="2617423" cy="1302299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anchor="ctr" anchorCtr="0"/>
          <a:lstStyle>
            <a:lvl1pPr marL="0" indent="0" algn="ctr">
              <a:buNone/>
              <a:defRPr sz="16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      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8948" y="2895604"/>
            <a:ext cx="2619021" cy="3225799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2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352803" y="2895604"/>
            <a:ext cx="2619021" cy="3225799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2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220180" y="2887134"/>
            <a:ext cx="2619021" cy="3234266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2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 hasCustomPrompt="1"/>
          </p:nvPr>
        </p:nvSpPr>
        <p:spPr>
          <a:xfrm>
            <a:off x="9094612" y="2887134"/>
            <a:ext cx="2619021" cy="3234266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 sz="1200">
                <a:solidFill>
                  <a:srgbClr val="404040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/>
              <a:t>Bildunterschrift durch Klicken bearbeiten</a:t>
            </a:r>
          </a:p>
          <a:p>
            <a:pPr lvl="0"/>
            <a:endParaRPr lang="de-DE"/>
          </a:p>
        </p:txBody>
      </p:sp>
      <p:cxnSp>
        <p:nvCxnSpPr>
          <p:cNvPr id="15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  <p15:guide id="9" pos="1960">
          <p15:clr>
            <a:srgbClr val="FBAE40"/>
          </p15:clr>
        </p15:guide>
        <p15:guide id="10" pos="2112">
          <p15:clr>
            <a:srgbClr val="FBAE40"/>
          </p15:clr>
        </p15:guide>
        <p15:guide id="11" pos="3768">
          <p15:clr>
            <a:srgbClr val="FBAE40"/>
          </p15:clr>
        </p15:guide>
        <p15:guide id="12" pos="3912">
          <p15:clr>
            <a:srgbClr val="FBAE40"/>
          </p15:clr>
        </p15:guide>
        <p15:guide id="13" pos="5564">
          <p15:clr>
            <a:srgbClr val="FBAE40"/>
          </p15:clr>
        </p15:guide>
        <p15:guide id="14" pos="5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bi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5" y="1413933"/>
            <a:ext cx="5971819" cy="471593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marL="0" indent="0" algn="ctr">
              <a:buNone/>
              <a:defRPr sz="2000">
                <a:latin typeface="+mn-lt"/>
                <a:ea typeface="BMW Type Global Pro Regular" pitchFamily="2" charset="0"/>
                <a:cs typeface="BMW Group" pitchFamily="2" charset="0"/>
              </a:defRPr>
            </a:lvl1pPr>
          </a:lstStyle>
          <a:p>
            <a:r>
              <a:rPr lang="de-DE"/>
              <a:t>Bild durch Klicken auf das Symbol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663">
          <p15:clr>
            <a:srgbClr val="FBAE40"/>
          </p15:clr>
        </p15:guide>
        <p15:guide id="3" orient="horz" pos="890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  <p15:guide id="9" pos="3768">
          <p15:clr>
            <a:srgbClr val="FBAE40"/>
          </p15:clr>
        </p15:guide>
        <p15:guide id="10" pos="390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erfolie ohne 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1485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7269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/>
              <a:t>HEADLINE DURCH KLICKEN </a:t>
            </a:r>
            <a:r>
              <a:rPr lang="de-DE" err="1"/>
              <a:t>BEARBEITeN</a:t>
            </a:r>
            <a:r>
              <a:rPr lang="de-DE"/>
              <a:t>.</a:t>
            </a:r>
            <a:br>
              <a:rPr lang="de-DE"/>
            </a:br>
            <a:r>
              <a:rPr lang="de-DE"/>
              <a:t>Zweite Zeile </a:t>
            </a:r>
            <a:r>
              <a:rPr lang="de-DE" err="1"/>
              <a:t>Lorem</a:t>
            </a:r>
            <a:r>
              <a:rPr lang="de-DE"/>
              <a:t> </a:t>
            </a:r>
            <a:r>
              <a:rPr lang="de-DE" err="1"/>
              <a:t>Ipsum</a:t>
            </a:r>
            <a:r>
              <a:rPr lang="de-DE"/>
              <a:t>.</a:t>
            </a:r>
          </a:p>
        </p:txBody>
      </p:sp>
      <p:cxnSp>
        <p:nvCxnSpPr>
          <p:cNvPr id="5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32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/>
              <a:t>Thema | Abteilung | Datum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4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0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ags" Target="../tags/tag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de-DE"/>
              <a:t>Thema | Abteilung | Datum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de-DE"/>
              <a:t>Seite </a:t>
            </a:r>
            <a:fld id="{AA807A42-CF27-4B84-8583-18EBE41834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platzhalter 5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>
              <a:lnSpc>
                <a:spcPts val="2700"/>
              </a:lnSpc>
              <a:spcBef>
                <a:spcPts val="0"/>
              </a:spcBef>
              <a:buFont typeface="Arial" pitchFamily="34" charset="0"/>
            </a:pPr>
            <a:r>
              <a:rPr lang="de-DE"/>
              <a:t>Titelmasterformat durch Klicken bearbeiten</a:t>
            </a:r>
          </a:p>
        </p:txBody>
      </p:sp>
      <p:sp>
        <p:nvSpPr>
          <p:cNvPr id="8" name="empower - DO NOT DELETE!!!" hidden="1"/>
          <p:cNvSpPr/>
          <p:nvPr userDrawn="1">
            <p:custDataLst>
              <p:tags r:id="rId19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0249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dt="0"/>
  <p:txStyles>
    <p:titleStyle>
      <a:lvl1pPr algn="l" defTabSz="914377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377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39987" indent="-179996" algn="l" defTabSz="914377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19982" indent="-179996" algn="l" defTabSz="914377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899978" indent="-179996" algn="l" defTabSz="914377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8108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MW Group Condensed" panose="020B0606020202020204" pitchFamily="34" charset="0"/>
              </a:rPr>
              <a:t>Development of an AI-System for Classification of Error Causes in Large Log Files within a CI Environment</a:t>
            </a:r>
            <a:endParaRPr lang="de-DE" sz="3000" b="1" dirty="0">
              <a:latin typeface="BMW Group Condensed" panose="020B0606020202020204" pitchFamily="34" charset="0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BMW Group Condensed" panose="020B0606020202020204" pitchFamily="34" charset="0"/>
              </a:rPr>
              <a:t>Entwicklung eines KI-Systems zur Klassifizierung von Fehleruhrsachen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173208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B75F-1924-F204-018C-8D8E0019335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No „Sperrvermerk“ needed</a:t>
            </a:r>
          </a:p>
          <a:p>
            <a:r>
              <a:rPr lang="en-US" dirty="0"/>
              <a:t>Main thesis language: English</a:t>
            </a:r>
          </a:p>
          <a:p>
            <a:r>
              <a:rPr lang="en-US" dirty="0"/>
              <a:t>End of Contract with BMW: 31.08.2024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4E9F-D166-A4B0-EC8E-7F1F5013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3D21-64AD-433A-B634-A595F1CD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7B763-3E33-1DFF-DE1F-3060473D92E5}"/>
              </a:ext>
            </a:extLst>
          </p:cNvPr>
          <p:cNvSpPr txBox="1"/>
          <p:nvPr/>
        </p:nvSpPr>
        <p:spPr>
          <a:xfrm>
            <a:off x="9760017" y="1280160"/>
            <a:ext cx="2319688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2400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Manual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inefficient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014F4-2939-EDFE-A206-9BB93FD4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9" y="1018904"/>
            <a:ext cx="9137218" cy="43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8BDB6-B0F0-ACE8-68A1-9F87FDB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DDAD CI </a:t>
            </a:r>
            <a:r>
              <a:rPr lang="de-DE" dirty="0" err="1"/>
              <a:t>GrowTH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BA67CB-682F-7F5B-5E08-D3BEE4444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Thema | Abteilung | Datum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9C9C43-C533-79CC-CC4D-435E62137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Seite </a:t>
            </a:r>
            <a:fld id="{AA807A42-CF27-4B84-8583-18EBE418342E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D87F95-CC44-7A1E-27A6-A9C613AA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56" y="1384631"/>
            <a:ext cx="1154688" cy="11546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36FFE14-8CA9-CCFF-6C6F-A92542A88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44" y="2973271"/>
            <a:ext cx="1152000" cy="11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59D2F8C-F5C0-8B02-3600-BEA4AA6D7B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0291" r="6442" b="8672"/>
          <a:stretch/>
        </p:blipFill>
        <p:spPr>
          <a:xfrm>
            <a:off x="5486412" y="4559223"/>
            <a:ext cx="1219175" cy="115153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2254D67-E7A9-24C9-1867-B8CF5B22E608}"/>
              </a:ext>
            </a:extLst>
          </p:cNvPr>
          <p:cNvSpPr txBox="1"/>
          <p:nvPr/>
        </p:nvSpPr>
        <p:spPr>
          <a:xfrm>
            <a:off x="7107518" y="1765023"/>
            <a:ext cx="176798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80k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builds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per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day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3DBBF51-1AF2-C8DA-EF4E-DA168C67DFB0}"/>
              </a:ext>
            </a:extLst>
          </p:cNvPr>
          <p:cNvSpPr txBox="1"/>
          <p:nvPr/>
        </p:nvSpPr>
        <p:spPr>
          <a:xfrm>
            <a:off x="7107518" y="3364605"/>
            <a:ext cx="215443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37k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vCPUs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peak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usage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7F0DD8-637C-0101-B312-82915AC19D13}"/>
              </a:ext>
            </a:extLst>
          </p:cNvPr>
          <p:cNvSpPr txBox="1"/>
          <p:nvPr/>
        </p:nvSpPr>
        <p:spPr>
          <a:xfrm>
            <a:off x="7107518" y="4950323"/>
            <a:ext cx="228761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9 ECUs + 1 SW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Platform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1DE7741-BE60-934C-79C5-576EC7DB92B0}"/>
              </a:ext>
            </a:extLst>
          </p:cNvPr>
          <p:cNvSpPr txBox="1"/>
          <p:nvPr/>
        </p:nvSpPr>
        <p:spPr>
          <a:xfrm>
            <a:off x="3364220" y="1776024"/>
            <a:ext cx="176798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20k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builds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per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day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A971665-4C87-5817-C729-8029C16C75BC}"/>
              </a:ext>
            </a:extLst>
          </p:cNvPr>
          <p:cNvSpPr txBox="1"/>
          <p:nvPr/>
        </p:nvSpPr>
        <p:spPr>
          <a:xfrm>
            <a:off x="2876628" y="3364605"/>
            <a:ext cx="221054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2.8k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vCPUs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peak</a:t>
            </a: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usage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FF0E95-D7DE-12F7-74E9-D7FB0F2F92D8}"/>
              </a:ext>
            </a:extLst>
          </p:cNvPr>
          <p:cNvSpPr txBox="1"/>
          <p:nvPr/>
        </p:nvSpPr>
        <p:spPr>
          <a:xfrm>
            <a:off x="4348382" y="4950323"/>
            <a:ext cx="73609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1 ECU</a:t>
            </a:r>
          </a:p>
        </p:txBody>
      </p:sp>
      <p:sp>
        <p:nvSpPr>
          <p:cNvPr id="31" name="Alternativer Prozess 30">
            <a:extLst>
              <a:ext uri="{FF2B5EF4-FFF2-40B4-BE49-F238E27FC236}">
                <a16:creationId xmlns:a16="http://schemas.microsoft.com/office/drawing/2014/main" id="{381AC4D4-93FA-4E05-E311-49EF3E4C7857}"/>
              </a:ext>
            </a:extLst>
          </p:cNvPr>
          <p:cNvSpPr/>
          <p:nvPr/>
        </p:nvSpPr>
        <p:spPr>
          <a:xfrm>
            <a:off x="1787413" y="1248077"/>
            <a:ext cx="858515" cy="518613"/>
          </a:xfrm>
          <a:prstGeom prst="flowChartAlternateProcess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2019</a:t>
            </a: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B9254ACB-9272-D6A1-849E-4FAC81544BAA}"/>
              </a:ext>
            </a:extLst>
          </p:cNvPr>
          <p:cNvSpPr/>
          <p:nvPr/>
        </p:nvSpPr>
        <p:spPr>
          <a:xfrm>
            <a:off x="9549829" y="1248077"/>
            <a:ext cx="858515" cy="518613"/>
          </a:xfrm>
          <a:prstGeom prst="flowChartAlternateProcess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2023</a:t>
            </a: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A967C64-D482-1B7E-EF39-CCB7FD4DA101}"/>
              </a:ext>
            </a:extLst>
          </p:cNvPr>
          <p:cNvSpPr/>
          <p:nvPr/>
        </p:nvSpPr>
        <p:spPr>
          <a:xfrm>
            <a:off x="84839" y="5823245"/>
            <a:ext cx="12022319" cy="4220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Due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growth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we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need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find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measures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keep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feedback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fast and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costs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 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12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48C68-795D-ED17-348B-29DEB29CF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8" r="24372"/>
          <a:stretch/>
        </p:blipFill>
        <p:spPr>
          <a:xfrm>
            <a:off x="562759" y="770121"/>
            <a:ext cx="4336869" cy="5620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373D21-64AD-433A-B634-A595F1CD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4764C-0109-136D-269F-C0F8E26CFCF3}"/>
              </a:ext>
            </a:extLst>
          </p:cNvPr>
          <p:cNvSpPr/>
          <p:nvPr/>
        </p:nvSpPr>
        <p:spPr>
          <a:xfrm>
            <a:off x="2890787" y="778890"/>
            <a:ext cx="2107933" cy="573192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AB6D0-B0EC-C7C4-477C-F56759F05C92}"/>
              </a:ext>
            </a:extLst>
          </p:cNvPr>
          <p:cNvSpPr txBox="1"/>
          <p:nvPr/>
        </p:nvSpPr>
        <p:spPr>
          <a:xfrm>
            <a:off x="5169896" y="763068"/>
            <a:ext cx="3047996" cy="343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Known </a:t>
            </a:r>
            <a:r>
              <a:rPr lang="en-US" dirty="0" err="1"/>
              <a:t>error_types</a:t>
            </a:r>
            <a:r>
              <a:rPr lang="en-US" dirty="0"/>
              <a:t> are defined using a RegEx Filter checking the log-file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RegEx new types are manually added to RegEx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Currently: 80 known error types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 errors = “Playbook Errors”</a:t>
            </a:r>
            <a:endParaRPr lang="en-US" dirty="0"/>
          </a:p>
          <a:p>
            <a:pPr marL="642938" indent="-285750" algn="l" defTabSz="2698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à"/>
              <a:tabLst>
                <a:tab pos="357188" algn="l"/>
                <a:tab pos="539750" algn="l"/>
              </a:tabLst>
            </a:pPr>
            <a:r>
              <a:rPr lang="en-US" dirty="0">
                <a:sym typeface="Wingdings" panose="05000000000000000000" pitchFamily="2" charset="2"/>
              </a:rPr>
              <a:t>Manually search reason </a:t>
            </a:r>
          </a:p>
          <a:p>
            <a:pPr marL="642938" indent="-285750" algn="l" defTabSz="2698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à"/>
              <a:tabLst>
                <a:tab pos="357188" algn="l"/>
                <a:tab pos="539750" algn="l"/>
              </a:tabLst>
            </a:pPr>
            <a:r>
              <a:rPr lang="en-US" dirty="0">
                <a:sym typeface="Wingdings" panose="05000000000000000000" pitchFamily="2" charset="2"/>
              </a:rPr>
              <a:t>Adjust RegEx accordingly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D2C3F-C210-9661-C6B6-0857EDA98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" t="5319" r="4473"/>
          <a:stretch/>
        </p:blipFill>
        <p:spPr>
          <a:xfrm>
            <a:off x="8587253" y="747294"/>
            <a:ext cx="3126378" cy="50095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B97C79-A76D-76FD-CC4A-89B23457ECD4}"/>
              </a:ext>
            </a:extLst>
          </p:cNvPr>
          <p:cNvSpPr/>
          <p:nvPr/>
        </p:nvSpPr>
        <p:spPr>
          <a:xfrm>
            <a:off x="8587253" y="1569197"/>
            <a:ext cx="3126378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E6A84-DE62-4837-8304-2BD0244E5D4F}"/>
              </a:ext>
            </a:extLst>
          </p:cNvPr>
          <p:cNvSpPr txBox="1"/>
          <p:nvPr/>
        </p:nvSpPr>
        <p:spPr>
          <a:xfrm>
            <a:off x="5312533" y="4912703"/>
            <a:ext cx="3047996" cy="5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de-DE" b="1" dirty="0">
                <a:sym typeface="Wingdings" panose="05000000000000000000" pitchFamily="2" charset="2"/>
              </a:rPr>
              <a:t>  2023:  </a:t>
            </a:r>
            <a:r>
              <a:rPr lang="de-DE" dirty="0">
                <a:sym typeface="Wingdings" panose="05000000000000000000" pitchFamily="2" charset="2"/>
              </a:rPr>
              <a:t>15% ‘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r>
              <a:rPr lang="de-DE" dirty="0">
                <a:sym typeface="Wingdings" panose="05000000000000000000" pitchFamily="2" charset="2"/>
              </a:rPr>
              <a:t> Errors‘ out of 20.000 </a:t>
            </a:r>
            <a:r>
              <a:rPr lang="de-DE" dirty="0" err="1">
                <a:sym typeface="Wingdings" panose="05000000000000000000" pitchFamily="2" charset="2"/>
              </a:rPr>
              <a:t>failed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builds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979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AA58-9687-BA9B-7ED8-0AABC22B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347184"/>
            <a:ext cx="11224684" cy="400110"/>
          </a:xfrm>
        </p:spPr>
        <p:txBody>
          <a:bodyPr/>
          <a:lstStyle/>
          <a:p>
            <a:r>
              <a:rPr lang="de-DE" dirty="0"/>
              <a:t>The Solution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BD767-19E7-5C8E-A14F-730FB6EA33CC}"/>
              </a:ext>
            </a:extLst>
          </p:cNvPr>
          <p:cNvSpPr txBox="1"/>
          <p:nvPr/>
        </p:nvSpPr>
        <p:spPr>
          <a:xfrm>
            <a:off x="3128720" y="2503486"/>
            <a:ext cx="593455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2500" b="1" dirty="0"/>
              <a:t>=&gt;  Automate error type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90397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AA58-9687-BA9B-7ED8-0AABC22B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347184"/>
            <a:ext cx="11224684" cy="400110"/>
          </a:xfrm>
        </p:spPr>
        <p:txBody>
          <a:bodyPr/>
          <a:lstStyle/>
          <a:p>
            <a:r>
              <a:rPr lang="de-DE" dirty="0"/>
              <a:t>The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C50B-D646-64A0-9A10-3337B5B101CE}"/>
              </a:ext>
            </a:extLst>
          </p:cNvPr>
          <p:cNvSpPr txBox="1"/>
          <p:nvPr/>
        </p:nvSpPr>
        <p:spPr>
          <a:xfrm>
            <a:off x="483658" y="1193533"/>
            <a:ext cx="1007525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1. Create Training Data</a:t>
            </a:r>
          </a:p>
          <a:p>
            <a:pPr marL="800100" lvl="1" indent="-342900">
              <a:spcAft>
                <a:spcPts val="600"/>
              </a:spcAft>
              <a:buClr>
                <a:schemeClr val="tx2"/>
              </a:buClr>
              <a:buFont typeface="+mj-lt"/>
              <a:buAutoNum type="alphaLcPeriod"/>
            </a:pPr>
            <a:r>
              <a:rPr lang="en-US" dirty="0"/>
              <a:t>Make logs easily accessible</a:t>
            </a:r>
          </a:p>
          <a:p>
            <a:pPr marL="800100" lvl="1" indent="-342900">
              <a:spcAft>
                <a:spcPts val="600"/>
              </a:spcAft>
              <a:buClr>
                <a:schemeClr val="tx2"/>
              </a:buClr>
              <a:buFont typeface="+mj-lt"/>
              <a:buAutoNum type="alphaLcPeriod"/>
            </a:pPr>
            <a:r>
              <a:rPr lang="en-US" dirty="0"/>
              <a:t>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rop logs to relevant information</a:t>
            </a:r>
          </a:p>
          <a:p>
            <a:pPr marL="800100" lvl="1" indent="-342900">
              <a:spcAft>
                <a:spcPts val="600"/>
              </a:spcAft>
              <a:buClr>
                <a:schemeClr val="tx2"/>
              </a:buClr>
              <a:buFont typeface="+mj-lt"/>
              <a:buAutoNum type="alphaLcPeriod"/>
            </a:pPr>
            <a:r>
              <a:rPr lang="en-US" dirty="0"/>
              <a:t>Label known errors (using RegEx) </a:t>
            </a:r>
          </a:p>
          <a:p>
            <a:pPr marL="800100" lvl="1" indent="-342900">
              <a:spcAft>
                <a:spcPts val="600"/>
              </a:spcAft>
              <a:buClr>
                <a:schemeClr val="tx2"/>
              </a:buClr>
              <a:buFont typeface="+mj-lt"/>
              <a:buAutoNum type="alphaLcPeriod"/>
            </a:pPr>
            <a:r>
              <a:rPr lang="en-US" dirty="0"/>
              <a:t>Figure out way to label Playbook errors (Uncategorized)</a:t>
            </a:r>
          </a:p>
          <a:p>
            <a:pPr marL="0" lvl="2" font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2. Model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AutoNum type="alphaLcPeriod"/>
            </a:pPr>
            <a:r>
              <a:rPr lang="en-US" dirty="0"/>
              <a:t>Choose architecture (Unet? YOLO? AlexNET? ResNet? …?) 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AutoNum type="alphaLcPeriod"/>
            </a:pPr>
            <a:r>
              <a:rPr lang="en-US" dirty="0"/>
              <a:t>Modeling Approach (Stemming, Bag of words vs. Sequential, Tokenization, …?)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AutoNum type="alphaLcPeriod"/>
            </a:pPr>
            <a:r>
              <a:rPr lang="en-US" dirty="0"/>
              <a:t>Implement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AutoNum type="alphaLcPeriod"/>
            </a:pPr>
            <a:r>
              <a:rPr lang="en-US" dirty="0"/>
              <a:t>Train, validate, improve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AutoNum type="alphaLcPeriod"/>
            </a:pPr>
            <a:r>
              <a:rPr lang="en-US" dirty="0"/>
              <a:t>(Enable continual Learning?) Probably to complex, maybe for ‘Outlook’ section</a:t>
            </a:r>
          </a:p>
          <a:p>
            <a:pPr fontAlgn="ctr"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3. Documentation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Font typeface="+mj-lt"/>
              <a:buAutoNum type="alphaLcPeriod"/>
            </a:pPr>
            <a:r>
              <a:rPr lang="en-US" dirty="0"/>
              <a:t>Aka "the actual writing"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8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AA58-9687-BA9B-7ED8-0AABC22B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347184"/>
            <a:ext cx="11224684" cy="400110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C50B-D646-64A0-9A10-3337B5B101CE}"/>
              </a:ext>
            </a:extLst>
          </p:cNvPr>
          <p:cNvSpPr txBox="1"/>
          <p:nvPr/>
        </p:nvSpPr>
        <p:spPr>
          <a:xfrm>
            <a:off x="483658" y="1193533"/>
            <a:ext cx="1007525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dirty="0"/>
              <a:t>1. Create Training Data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dirty="0">
                <a:solidFill>
                  <a:srgbClr val="508130"/>
                </a:solidFill>
              </a:rPr>
              <a:t>Make logs easily accessible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dirty="0">
                <a:solidFill>
                  <a:srgbClr val="508130"/>
                </a:solidFill>
              </a:rPr>
              <a:t>C</a:t>
            </a:r>
            <a:r>
              <a:rPr lang="en-US" kern="1200" dirty="0">
                <a:solidFill>
                  <a:srgbClr val="508130"/>
                </a:solidFill>
                <a:latin typeface="+mn-lt"/>
                <a:ea typeface="+mn-ea"/>
                <a:cs typeface="+mn-cs"/>
              </a:rPr>
              <a:t>rop logs to relevant information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dirty="0">
                <a:solidFill>
                  <a:srgbClr val="FFC000"/>
                </a:solidFill>
              </a:rPr>
              <a:t>Label known errors (using RegEx) 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Figure out way to label Playbook errors (Uncategorized)</a:t>
            </a:r>
          </a:p>
          <a:p>
            <a:pPr marL="0" lvl="2" font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Model</a:t>
            </a:r>
          </a:p>
          <a:p>
            <a:pPr marL="800100" lvl="1" indent="-342900" fontAlgn="ctr"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Choose architecture (Unet? YOLO? AlexNET? ResNet? …?) </a:t>
            </a:r>
          </a:p>
          <a:p>
            <a:pPr marL="800100" lvl="1" indent="-342900" fontAlgn="ctr"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Modeling Approach (Stemming, Bag of words vs. Sequential, Tokenization, …?)</a:t>
            </a:r>
          </a:p>
          <a:p>
            <a:pPr marL="800100" lvl="1" indent="-342900" fontAlgn="ctr"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</a:t>
            </a:r>
          </a:p>
          <a:p>
            <a:pPr marL="800100" lvl="1" indent="-342900" fontAlgn="ctr"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Train, validate, improve</a:t>
            </a:r>
          </a:p>
          <a:p>
            <a:pPr marL="800100" lvl="1" indent="-342900" fontAlgn="ctr"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(Enable continual Learning?) Probably to complex, maybe for ‘Outlook’ section</a:t>
            </a:r>
          </a:p>
          <a:p>
            <a:pPr fontAlgn="ctr">
              <a:spcAft>
                <a:spcPts val="600"/>
              </a:spcAft>
              <a:buClr>
                <a:schemeClr val="tx2"/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3. Documentation</a:t>
            </a:r>
          </a:p>
          <a:p>
            <a:pPr marL="800100" lvl="1" indent="-342900" fontAlgn="ctr">
              <a:spcAft>
                <a:spcPts val="600"/>
              </a:spcAft>
              <a:buClr>
                <a:schemeClr val="tx2"/>
              </a:buClr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Aka "the actual writing"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3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AA58-9687-BA9B-7ED8-0AABC22B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347184"/>
            <a:ext cx="11224684" cy="400110"/>
          </a:xfrm>
        </p:spPr>
        <p:txBody>
          <a:bodyPr/>
          <a:lstStyle/>
          <a:p>
            <a:r>
              <a:rPr lang="de-DE" dirty="0"/>
              <a:t>Tentative Schedule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E4A08-A0DB-A289-2CAE-1E312CCA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" y="817868"/>
            <a:ext cx="12102532" cy="56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4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1D3B06-3E6E-27A5-F2C4-DAC33E43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-1"/>
            <a:ext cx="10971179" cy="6554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0B9E1C-9CB3-6E7F-4BD7-18995F3B04E5}"/>
              </a:ext>
            </a:extLst>
          </p:cNvPr>
          <p:cNvSpPr txBox="1"/>
          <p:nvPr/>
        </p:nvSpPr>
        <p:spPr>
          <a:xfrm>
            <a:off x="62581" y="243841"/>
            <a:ext cx="11582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rgbClr val="224E44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rgbClr val="224E44"/>
                </a:solidFill>
                <a:latin typeface="+mn-lt"/>
                <a:ea typeface="+mn-ea"/>
                <a:cs typeface="+mn-cs"/>
              </a:rPr>
              <a:t> log</a:t>
            </a:r>
            <a:endParaRPr lang="en-US" sz="1800" kern="1200" dirty="0" err="1">
              <a:solidFill>
                <a:srgbClr val="224E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154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2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>
          <a:noFill/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BMW+MINI_D_16zu9.pptx" id="{5E8152CB-2F4A-4AB5-A0DF-905A2CCBFC04}" vid="{AF76CB4F-2930-473C-9BA4-F3EFF504AFA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BMWG_BMW</Template>
  <TotalTime>0</TotalTime>
  <Words>374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BMW Group Condensed</vt:lpstr>
      <vt:lpstr>BMW Group Condensed Bold</vt:lpstr>
      <vt:lpstr>BMWGroupTN Condensed</vt:lpstr>
      <vt:lpstr>Symbol</vt:lpstr>
      <vt:lpstr>Wingdings</vt:lpstr>
      <vt:lpstr>BMW Group 2021</vt:lpstr>
      <vt:lpstr>BMW Group 16:9</vt:lpstr>
      <vt:lpstr>think-cell Folie</vt:lpstr>
      <vt:lpstr>PowerPoint Presentation</vt:lpstr>
      <vt:lpstr>THE PROBLEM</vt:lpstr>
      <vt:lpstr>DDAD CI GrowTH</vt:lpstr>
      <vt:lpstr>THE PROBLEM</vt:lpstr>
      <vt:lpstr>The Solution</vt:lpstr>
      <vt:lpstr>The Approach</vt:lpstr>
      <vt:lpstr>Current Status</vt:lpstr>
      <vt:lpstr>Tentative Schedule</vt:lpstr>
      <vt:lpstr>PowerPoint Presentation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</dc:creator>
  <cp:lastModifiedBy>Carmen</cp:lastModifiedBy>
  <cp:revision>11</cp:revision>
  <dcterms:created xsi:type="dcterms:W3CDTF">2024-06-17T14:23:11Z</dcterms:created>
  <dcterms:modified xsi:type="dcterms:W3CDTF">2024-06-18T11:25:37Z</dcterms:modified>
</cp:coreProperties>
</file>